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422" r:id="rId3"/>
    <p:sldId id="461" r:id="rId4"/>
    <p:sldId id="448" r:id="rId5"/>
    <p:sldId id="459" r:id="rId6"/>
    <p:sldId id="460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53" r:id="rId19"/>
    <p:sldId id="454" r:id="rId20"/>
    <p:sldId id="455" r:id="rId21"/>
    <p:sldId id="456" r:id="rId22"/>
    <p:sldId id="457" r:id="rId23"/>
    <p:sldId id="458" r:id="rId24"/>
    <p:sldId id="447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7AD42-ABE2-49BC-9842-5C683FA6DD8B}" v="6" dt="2019-02-01T17:42:32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3" autoAdjust="0"/>
    <p:restoredTop sz="89522" autoAdjust="0"/>
  </p:normalViewPr>
  <p:slideViewPr>
    <p:cSldViewPr>
      <p:cViewPr varScale="1"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3027AD42-ABE2-49BC-9842-5C683FA6DD8B}"/>
    <pc:docChg chg="undo custSel addSld delSld modSld">
      <pc:chgData name="Geiger, Michael J" userId="13cae92b-b37c-450b-a449-82fcae19569d" providerId="ADAL" clId="{3027AD42-ABE2-49BC-9842-5C683FA6DD8B}" dt="2019-02-01T17:47:52.239" v="130" actId="2696"/>
      <pc:docMkLst>
        <pc:docMk/>
      </pc:docMkLst>
      <pc:sldChg chg="modSp">
        <pc:chgData name="Geiger, Michael J" userId="13cae92b-b37c-450b-a449-82fcae19569d" providerId="ADAL" clId="{3027AD42-ABE2-49BC-9842-5C683FA6DD8B}" dt="2019-01-29T23:29:26.625" v="23" actId="20577"/>
        <pc:sldMkLst>
          <pc:docMk/>
          <pc:sldMk cId="0" sldId="256"/>
        </pc:sldMkLst>
        <pc:spChg chg="mod">
          <ac:chgData name="Geiger, Michael J" userId="13cae92b-b37c-450b-a449-82fcae19569d" providerId="ADAL" clId="{3027AD42-ABE2-49BC-9842-5C683FA6DD8B}" dt="2019-01-29T23:29:26.625" v="2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3027AD42-ABE2-49BC-9842-5C683FA6DD8B}" dt="2019-01-29T23:35:32.795" v="99" actId="207"/>
        <pc:sldMkLst>
          <pc:docMk/>
          <pc:sldMk cId="0" sldId="422"/>
        </pc:sldMkLst>
        <pc:spChg chg="mod">
          <ac:chgData name="Geiger, Michael J" userId="13cae92b-b37c-450b-a449-82fcae19569d" providerId="ADAL" clId="{3027AD42-ABE2-49BC-9842-5C683FA6DD8B}" dt="2019-01-29T23:35:32.795" v="99" actId="207"/>
          <ac:spMkLst>
            <pc:docMk/>
            <pc:sldMk cId="0" sldId="422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3027AD42-ABE2-49BC-9842-5C683FA6DD8B}" dt="2019-01-30T02:22:10.597" v="128" actId="2711"/>
        <pc:sldMkLst>
          <pc:docMk/>
          <pc:sldMk cId="0" sldId="447"/>
        </pc:sldMkLst>
        <pc:spChg chg="mod">
          <ac:chgData name="Geiger, Michael J" userId="13cae92b-b37c-450b-a449-82fcae19569d" providerId="ADAL" clId="{3027AD42-ABE2-49BC-9842-5C683FA6DD8B}" dt="2019-01-30T02:22:04.965" v="127" actId="2711"/>
          <ac:spMkLst>
            <pc:docMk/>
            <pc:sldMk cId="0" sldId="447"/>
            <ac:spMk id="4" creationId="{00000000-0000-0000-0000-000000000000}"/>
          </ac:spMkLst>
        </pc:spChg>
        <pc:spChg chg="mod">
          <ac:chgData name="Geiger, Michael J" userId="13cae92b-b37c-450b-a449-82fcae19569d" providerId="ADAL" clId="{3027AD42-ABE2-49BC-9842-5C683FA6DD8B}" dt="2019-01-30T02:22:10.597" v="128" actId="2711"/>
          <ac:spMkLst>
            <pc:docMk/>
            <pc:sldMk cId="0" sldId="447"/>
            <ac:spMk id="6" creationId="{00000000-0000-0000-0000-000000000000}"/>
          </ac:spMkLst>
        </pc:spChg>
        <pc:spChg chg="mod">
          <ac:chgData name="Geiger, Michael J" userId="13cae92b-b37c-450b-a449-82fcae19569d" providerId="ADAL" clId="{3027AD42-ABE2-49BC-9842-5C683FA6DD8B}" dt="2019-01-30T02:21:57.644" v="126" actId="20577"/>
          <ac:spMkLst>
            <pc:docMk/>
            <pc:sldMk cId="0" sldId="447"/>
            <ac:spMk id="17411" creationId="{00000000-0000-0000-0000-000000000000}"/>
          </ac:spMkLst>
        </pc:spChg>
      </pc:sldChg>
      <pc:sldChg chg="add del">
        <pc:chgData name="Geiger, Michael J" userId="13cae92b-b37c-450b-a449-82fcae19569d" providerId="ADAL" clId="{3027AD42-ABE2-49BC-9842-5C683FA6DD8B}" dt="2019-02-01T17:47:52.239" v="130" actId="2696"/>
        <pc:sldMkLst>
          <pc:docMk/>
          <pc:sldMk cId="3740412124" sldId="4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DD3813-2B44-3144-AE26-9085DE1F7289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02/07/2005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ED0815-34A5-9C4D-B3B8-625FAB4B61C6}" type="slidenum">
              <a:rPr lang="en-US"/>
              <a:pPr/>
              <a:t>19</a:t>
            </a:fld>
            <a:endParaRPr 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D32BF4-B3B6-3E4A-8152-89FF9E14E505}" type="datetime1">
              <a:rPr lang="en-US" smtClean="0"/>
              <a:t>2/1/2019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30296-48D8-1344-83E1-4450D241AE51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527D8-68E7-5D46-A8FA-A4D84650A2D5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3FEA6-B1E2-A643-8892-9521D3045C16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BFB11-668F-2946-AC3E-9B412489FC9C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59875-7D0F-D249-80E4-2E9808C2C3EC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78B13-2697-914D-9002-B3C95D00068A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4C60F6-7A48-EA44-BFA6-AE78E7E0A474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7EF380-AAB0-F444-BFCA-76380E2D1F17}" type="datetime1">
              <a:rPr lang="en-US" smtClean="0"/>
              <a:t>2/1/2019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007EC-28A2-E945-A293-FBCFE2707F60}" type="datetime1">
              <a:rPr lang="en-US" smtClean="0"/>
              <a:t>2/1/2019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E989F-96DA-9B4A-8771-F444FE031601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508C8-D9CA-044E-A67B-3F0EB4EFFF23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5ADAFB-FFFE-C249-A658-64A76A0515BC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A1ADDAA-F2A2-C644-9236-99E2E1A7B183}" type="datetime1">
              <a:rPr lang="en-US" smtClean="0"/>
              <a:t>2/1/2019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Operators;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Operators can be used either with constants or variables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int w, x, y, z;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w = 3 + 2;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x = -w;	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x = -5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y = x – 7;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y = -12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z = w * y;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z = -60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}</a:t>
            </a:r>
            <a:endParaRPr lang="en-US" sz="2600" b="1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7E5787-8320-8A49-B5A1-B4DA89E803B0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27166-B81B-EE43-BE90-68A06A2B2056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8D257B-8CE0-C34E-9C01-12A23E6577FA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A49ED9-B48E-914D-A026-F747AB6EB75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Evaluate each of the following expressions, including the type (</a:t>
            </a:r>
            <a:r>
              <a:rPr lang="en-US" dirty="0" err="1">
                <a:ea typeface="+mn-ea"/>
              </a:rPr>
              <a:t>int</a:t>
            </a:r>
            <a:r>
              <a:rPr lang="en-US" dirty="0">
                <a:ea typeface="+mn-ea"/>
              </a:rPr>
              <a:t> or double) in your answer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19/3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3/19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19%3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3%19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5.0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 + 7.0/2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 * 3 % 3 / 6 + 14 + 10 /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 * (3 % 3) / 6 + 14.0 + 10/3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C40E00-B142-3D4A-AC1A-BA8EBB425374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5D5A5-0EC8-4743-A738-C3AB351D4C2E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19/3 = 6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3/19 = 0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19%3 = 1</a:t>
            </a:r>
          </a:p>
          <a:p>
            <a:r>
              <a:rPr lang="en-US">
                <a:latin typeface="Courier New" charset="0"/>
                <a:cs typeface="Courier New" charset="0"/>
              </a:rPr>
              <a:t>3%19 = 3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+ 7/2 = 5 + 3 = 8</a:t>
            </a:r>
          </a:p>
          <a:p>
            <a:r>
              <a:rPr lang="en-US">
                <a:latin typeface="Courier New" charset="0"/>
                <a:cs typeface="Courier New" charset="0"/>
              </a:rPr>
              <a:t>5.0 + 7/2 = 5.0 + 3 = 8.0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+ 7.0/2 = 5 + 3.5 = 8.5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B2F65-4337-C84B-909C-990F3DC856E0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FF445-FB4A-6B43-B0AB-770D79EF43F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For each of the following, underlined part(s) evaluated first at each step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5 * 3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% 3 / 6 + 14 +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10 /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15 % 3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/ 6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= 0 + 14 + 5 = 19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 *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(3 % 3)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/ 6 + 14.0 + 10/3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5 * 0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/ 6 + 14.0 +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u="sng" dirty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+ 14.0 + 3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= 0 + 14.0 + 3 = 17.0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8A7B1D-16C7-844B-A9E3-58B09BC69DD5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8EF708-BB58-A54E-B9B4-974F513ADDD8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I/O basics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Need ability to</a:t>
            </a:r>
          </a:p>
          <a:p>
            <a:pPr lvl="1"/>
            <a:r>
              <a:rPr lang="en-US">
                <a:latin typeface="Arial" charset="0"/>
              </a:rPr>
              <a:t>Print variables (or results calculated using them)</a:t>
            </a:r>
          </a:p>
          <a:p>
            <a:pPr lvl="1"/>
            <a:r>
              <a:rPr lang="en-US">
                <a:latin typeface="Arial" charset="0"/>
              </a:rPr>
              <a:t>Read values from input</a:t>
            </a:r>
          </a:p>
          <a:p>
            <a:r>
              <a:rPr lang="en-US">
                <a:latin typeface="Arial" charset="0"/>
              </a:rPr>
              <a:t>Output: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printf()</a:t>
            </a:r>
          </a:p>
          <a:p>
            <a:pPr lvl="1"/>
            <a:r>
              <a:rPr lang="en-US">
                <a:latin typeface="Arial" charset="0"/>
              </a:rPr>
              <a:t>Already seen basics</a:t>
            </a:r>
          </a:p>
          <a:p>
            <a:r>
              <a:rPr lang="en-US">
                <a:latin typeface="Arial" charset="0"/>
              </a:rPr>
              <a:t>Input: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scanf()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D36292-54AF-0C4F-B0E0-3F7663843E11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370A0E-8C3C-1249-BB07-5B962CF5955E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printf() formatting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To print variables/constants, insert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%&lt;type&gt;</a:t>
            </a:r>
            <a:r>
              <a:rPr lang="en-US" dirty="0">
                <a:solidFill>
                  <a:srgbClr val="FF0000"/>
                </a:solidFill>
                <a:ea typeface="+mn-ea"/>
                <a:cs typeface="Courier New" pitchFamily="49" charset="0"/>
              </a:rPr>
              <a:t> (format </a:t>
            </a:r>
            <a:r>
              <a:rPr lang="en-US" dirty="0" err="1">
                <a:solidFill>
                  <a:srgbClr val="FF0000"/>
                </a:solidFill>
                <a:ea typeface="+mn-ea"/>
                <a:cs typeface="Courier New" pitchFamily="49" charset="0"/>
              </a:rPr>
              <a:t>specifier</a:t>
            </a:r>
            <a:r>
              <a:rPr lang="en-US" dirty="0">
                <a:solidFill>
                  <a:srgbClr val="FF0000"/>
                </a:solidFill>
                <a:ea typeface="+mn-ea"/>
                <a:cs typeface="Courier New" pitchFamily="49" charset="0"/>
              </a:rPr>
              <a:t>) </a:t>
            </a:r>
            <a:r>
              <a:rPr lang="en-US" dirty="0">
                <a:ea typeface="+mn-ea"/>
              </a:rPr>
              <a:t>in your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When printed, format </a:t>
            </a:r>
            <a:r>
              <a:rPr lang="en-US" dirty="0" err="1">
                <a:ea typeface="+mn-ea"/>
              </a:rPr>
              <a:t>specifier</a:t>
            </a:r>
            <a:r>
              <a:rPr lang="en-US" dirty="0">
                <a:ea typeface="+mn-ea"/>
              </a:rPr>
              <a:t> is replaced by value of corresponding expression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is 3,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("x + x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+ 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prints: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 + x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159A0A-62C0-EF49-98A6-70EE0F188FC2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FF797-79DF-A04E-BC26-2A083DD02E46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>
                <a:ea typeface="+mn-ea"/>
              </a:rPr>
              <a:t>	</a:t>
            </a:r>
            <a:br>
              <a:rPr lang="en-US" b="1" dirty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>
                <a:latin typeface="Courier New" pitchFamily="49" charset="0"/>
                <a:ea typeface="+mn-ea"/>
              </a:rPr>
              <a:t>a,b</a:t>
            </a:r>
            <a:r>
              <a:rPr lang="en-US" b="1" dirty="0">
                <a:latin typeface="Courier New" pitchFamily="49" charset="0"/>
                <a:ea typeface="+mn-ea"/>
              </a:rPr>
              <a:t>);</a:t>
            </a:r>
            <a:br>
              <a:rPr lang="en-US" b="1" dirty="0"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("%</a:t>
            </a:r>
            <a:r>
              <a:rPr lang="en-US" b="1" dirty="0" err="1">
                <a:latin typeface="Courier New" pitchFamily="49" charset="0"/>
                <a:ea typeface="+mn-ea"/>
              </a:rPr>
              <a:t>f%f%f%f</a:t>
            </a:r>
            <a:r>
              <a:rPr lang="en-US" b="1" dirty="0">
                <a:latin typeface="Courier New" pitchFamily="49" charset="0"/>
                <a:ea typeface="+mn-ea"/>
              </a:rPr>
              <a:t>\n",</a:t>
            </a:r>
            <a:r>
              <a:rPr lang="en-US" b="1" dirty="0" err="1">
                <a:latin typeface="Courier New" pitchFamily="49" charset="0"/>
                <a:ea typeface="+mn-ea"/>
              </a:rPr>
              <a:t>a,a,b,b</a:t>
            </a:r>
            <a:r>
              <a:rPr lang="en-US" b="1" dirty="0">
                <a:latin typeface="Courier New" pitchFamily="49" charset="0"/>
                <a:ea typeface="+mn-ea"/>
              </a:rPr>
              <a:t>);</a:t>
            </a:r>
            <a:br>
              <a:rPr lang="en-US" b="1" dirty="0"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4CB571-6D4A-FE46-9F48-9BAF5F15C3E9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details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Detailed slides on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 follow</a:t>
            </a:r>
          </a:p>
          <a:p>
            <a:r>
              <a:rPr lang="en-US">
                <a:latin typeface="Arial" charset="0"/>
              </a:rPr>
              <a:t>Skip these if you don’t want to go overboard with the full details of how the function works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73AECE-10C8-2D41-91F2-32FCB5492C24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CF23CD-89AE-F54A-8736-0B2F4093DDE4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5BFB27-4A81-8C4A-BE40-4B89744595BE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Documentation info:</a:t>
            </a:r>
          </a:p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-5400000">
            <a:off x="4533900" y="1181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896100" y="1943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 rot="-3400210">
            <a:off x="-12652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Type of value returned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3400210">
            <a:off x="-4270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Name of function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-3400210">
            <a:off x="1508125" y="42068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First arg type and formal name</a:t>
            </a:r>
            <a:br>
              <a:rPr lang="en-US" sz="1800"/>
            </a:br>
            <a:r>
              <a:rPr lang="en-US" sz="1800"/>
              <a:t>(required, since no brackets)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 rot="-3400210">
            <a:off x="2773363" y="43894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[ ] indicate optional arguments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6096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324600" y="1371600"/>
            <a:ext cx="1447800" cy="304800"/>
          </a:xfrm>
          <a:custGeom>
            <a:avLst/>
            <a:gdLst>
              <a:gd name="T0" fmla="*/ 0 w 912"/>
              <a:gd name="T1" fmla="*/ 2147483647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192"/>
                </a:moveTo>
                <a:cubicBezTo>
                  <a:pt x="116" y="96"/>
                  <a:pt x="232" y="0"/>
                  <a:pt x="384" y="0"/>
                </a:cubicBezTo>
                <a:cubicBezTo>
                  <a:pt x="536" y="0"/>
                  <a:pt x="824" y="160"/>
                  <a:pt x="912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 rot="-3400210">
            <a:off x="3648076" y="4270375"/>
            <a:ext cx="4114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next argument type and name</a:t>
            </a:r>
            <a:br>
              <a:rPr lang="en-US" sz="1800"/>
            </a:br>
            <a:r>
              <a:rPr lang="en-US" sz="2000"/>
              <a:t>(in this case it may be any simple type)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 rot="-3400210">
            <a:off x="5013325" y="43592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… indicates previous argument repeated zero or more times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V="1">
            <a:off x="8229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 rot="-3400210">
            <a:off x="-46037" y="42370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( ) indicate printf is a function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3276600" y="749300"/>
            <a:ext cx="5181600" cy="927100"/>
          </a:xfrm>
          <a:custGeom>
            <a:avLst/>
            <a:gdLst>
              <a:gd name="T0" fmla="*/ 0 w 3264"/>
              <a:gd name="T1" fmla="*/ 2147483647 h 584"/>
              <a:gd name="T2" fmla="*/ 2147483647 w 3264"/>
              <a:gd name="T3" fmla="*/ 2147483647 h 584"/>
              <a:gd name="T4" fmla="*/ 2147483647 w 3264"/>
              <a:gd name="T5" fmla="*/ 2147483647 h 584"/>
              <a:gd name="T6" fmla="*/ 0 60000 65536"/>
              <a:gd name="T7" fmla="*/ 0 60000 65536"/>
              <a:gd name="T8" fmla="*/ 0 60000 65536"/>
              <a:gd name="T9" fmla="*/ 0 w 3264"/>
              <a:gd name="T10" fmla="*/ 0 h 584"/>
              <a:gd name="T11" fmla="*/ 3264 w 3264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584">
                <a:moveTo>
                  <a:pt x="0" y="584"/>
                </a:moveTo>
                <a:cubicBezTo>
                  <a:pt x="592" y="300"/>
                  <a:pt x="1184" y="16"/>
                  <a:pt x="1728" y="8"/>
                </a:cubicBezTo>
                <a:cubicBezTo>
                  <a:pt x="2272" y="0"/>
                  <a:pt x="2768" y="268"/>
                  <a:pt x="3264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322BE-B5B9-BE42-8276-C54F80E70BE0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424331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Chapter 2 exercises due 1/31 &amp; 2/2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Textbook exercises always due 3 days after related lecture—check “Assignments” tab regularly!!!</a:t>
            </a:r>
          </a:p>
          <a:p>
            <a:r>
              <a:rPr lang="en-US" altLang="en-US" dirty="0"/>
              <a:t>Program 1 due today</a:t>
            </a:r>
          </a:p>
          <a:p>
            <a:pPr lvl="1"/>
            <a:r>
              <a:rPr lang="en-US" altLang="en-US" dirty="0"/>
              <a:t>10 points: register for access to the course textbook</a:t>
            </a:r>
          </a:p>
          <a:p>
            <a:pPr lvl="1"/>
            <a:r>
              <a:rPr lang="en-US" altLang="en-US" dirty="0"/>
              <a:t>10 points: introduce yourself to your instructor</a:t>
            </a:r>
          </a:p>
          <a:p>
            <a:pPr lvl="1"/>
            <a:r>
              <a:rPr lang="en-US" altLang="en-US" dirty="0"/>
              <a:t>30 points: complete simple C program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DON’T FORGET BLACKBOARD “ASSIGNMENT”</a:t>
            </a:r>
            <a:endParaRPr lang="en-US" altLang="en-US" dirty="0"/>
          </a:p>
          <a:p>
            <a:r>
              <a:rPr lang="en-US" dirty="0"/>
              <a:t>Program 2 due Friday, 2/8 (for now)</a:t>
            </a:r>
          </a:p>
          <a:p>
            <a:pPr lvl="1"/>
            <a:r>
              <a:rPr lang="en-US" dirty="0"/>
              <a:t>Won’t cover </a:t>
            </a:r>
            <a:r>
              <a:rPr lang="en-US" dirty="0" err="1"/>
              <a:t>scanf</a:t>
            </a:r>
            <a:r>
              <a:rPr lang="en-US" dirty="0"/>
              <a:t>() until Friday, 2/1</a:t>
            </a:r>
          </a:p>
          <a:p>
            <a:pPr lvl="1"/>
            <a:r>
              <a:rPr lang="en-US" dirty="0"/>
              <a:t>Suggestions</a:t>
            </a:r>
          </a:p>
          <a:p>
            <a:pPr lvl="2"/>
            <a:r>
              <a:rPr lang="en-US" dirty="0"/>
              <a:t>Start working on program design now</a:t>
            </a:r>
          </a:p>
          <a:p>
            <a:pPr lvl="2"/>
            <a:r>
              <a:rPr lang="en-US" dirty="0"/>
              <a:t>Test equations/output by assigning values to variables</a:t>
            </a:r>
          </a:p>
          <a:p>
            <a:pPr lvl="2"/>
            <a:r>
              <a:rPr lang="en-US" dirty="0"/>
              <a:t>Once we cover </a:t>
            </a:r>
            <a:r>
              <a:rPr lang="en-US" dirty="0" err="1"/>
              <a:t>scanf</a:t>
            </a:r>
            <a:r>
              <a:rPr lang="en-US" dirty="0"/>
              <a:t>(), replace assignments with </a:t>
            </a:r>
            <a:r>
              <a:rPr lang="en-US" dirty="0" err="1"/>
              <a:t>scanf</a:t>
            </a:r>
            <a:r>
              <a:rPr lang="en-US" dirty="0"/>
              <a:t>()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9D38295-6ABD-5E43-B5F2-F4504234E961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C5E34-215B-8846-913D-EF4799D43C9F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3317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9342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of value returned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/>
              <a:t> in this case)</a:t>
            </a:r>
          </a:p>
          <a:p>
            <a:pPr>
              <a:buFontTx/>
              <a:buChar char="•"/>
            </a:pPr>
            <a:r>
              <a:rPr lang="en-US" sz="1800"/>
              <a:t>All functions return at most one value.  </a:t>
            </a:r>
          </a:p>
          <a:p>
            <a:pPr>
              <a:buFontTx/>
              <a:buChar char="•"/>
            </a:pPr>
            <a:r>
              <a:rPr lang="en-US" sz="1800"/>
              <a:t>The type </a:t>
            </a:r>
            <a:r>
              <a:rPr lang="en-US" sz="1800">
                <a:latin typeface="Courier New" charset="0"/>
              </a:rPr>
              <a:t>void</a:t>
            </a:r>
            <a:r>
              <a:rPr lang="en-US" sz="1800"/>
              <a:t> is used to indicate a function returns no value</a:t>
            </a:r>
          </a:p>
          <a:p>
            <a:pPr>
              <a:buFontTx/>
              <a:buChar char="•"/>
            </a:pPr>
            <a:r>
              <a:rPr lang="en-US" sz="1800"/>
              <a:t>There is no requirement to use the value returned.</a:t>
            </a:r>
          </a:p>
          <a:p>
            <a:pPr>
              <a:buFontTx/>
              <a:buChar char="•"/>
            </a:pPr>
            <a:r>
              <a:rPr lang="en-US" sz="1800"/>
              <a:t>The </a:t>
            </a:r>
            <a:r>
              <a:rPr lang="en-US" sz="1800">
                <a:latin typeface="Courier New" charset="0"/>
              </a:rPr>
              <a:t>printf()</a:t>
            </a:r>
            <a:r>
              <a:rPr lang="en-US" sz="1800"/>
              <a:t> function returns the number of characters printed (including spaces); returns negative value if error occurs.</a:t>
            </a:r>
          </a:p>
        </p:txBody>
      </p:sp>
      <p:sp>
        <p:nvSpPr>
          <p:cNvPr id="13318" name="AutoShape 19"/>
          <p:cNvSpPr>
            <a:spLocks noChangeArrowheads="1"/>
          </p:cNvSpPr>
          <p:nvPr/>
        </p:nvSpPr>
        <p:spPr bwMode="auto">
          <a:xfrm>
            <a:off x="1371600" y="1066800"/>
            <a:ext cx="609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177A4E-0A46-2349-95DA-34F335FE9F58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275978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F2471-DD7D-D44E-8574-A07D3357CDBD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6934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Name of function; </a:t>
            </a:r>
            <a:r>
              <a:rPr lang="en-US" sz="1800">
                <a:latin typeface="Courier New" charset="0"/>
              </a:rPr>
              <a:t>printf( )</a:t>
            </a:r>
            <a:r>
              <a:rPr lang="en-US" sz="1800"/>
              <a:t> in this case</a:t>
            </a:r>
          </a:p>
          <a:p>
            <a:pPr>
              <a:buFontTx/>
              <a:buChar char="•"/>
            </a:pPr>
            <a:r>
              <a:rPr lang="en-US" sz="1800"/>
              <a:t>A function name is ALWAYS followed by a set of (), even if the function takes no arguments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1066800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8305800" y="1066800"/>
            <a:ext cx="228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A33F04-862E-774E-B4D6-DB0DC0A4F513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3360743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7A0BD9-AE17-314D-9D4A-3DBE1A34C234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(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) and name (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) of first argument</a:t>
            </a:r>
          </a:p>
          <a:p>
            <a:pPr>
              <a:buFontTx/>
              <a:buChar char="•"/>
            </a:pPr>
            <a:r>
              <a:rPr lang="en-US" sz="1800"/>
              <a:t>For the moment, 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 can be thought of as a series of characters enclosed in double quotes</a:t>
            </a:r>
          </a:p>
          <a:p>
            <a:pPr>
              <a:buFontTx/>
              <a:buChar char="•"/>
            </a:pPr>
            <a:r>
              <a:rPr lang="en-US" sz="1800"/>
              <a:t>The name 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 may be thought of as a code indicating how the arguments are to be interpreted, and how the output should look.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124200" y="1066800"/>
            <a:ext cx="2819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41129D-14A6-AC46-8AC8-12EE31DB8F16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2218528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C5D6A-80CF-264F-AB33-8554900224C7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zero of more optional arguments, each preceded by a comma</a:t>
            </a:r>
          </a:p>
          <a:p>
            <a:pPr>
              <a:buFontTx/>
              <a:buChar char="•"/>
            </a:pPr>
            <a:r>
              <a:rPr lang="en-US" sz="1800"/>
              <a:t>zero because of the … </a:t>
            </a:r>
          </a:p>
          <a:p>
            <a:pPr>
              <a:buFontTx/>
              <a:buChar char="•"/>
            </a:pPr>
            <a:r>
              <a:rPr lang="en-US" sz="1800"/>
              <a:t>optional because of the [  ]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7551F7-635F-F245-8ADD-7FA4A0EC5F63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1247848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() examples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()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altLang="en-US" dirty="0"/>
              <a:t>Chapter 2 exercises due 1/31 &amp; 2/2</a:t>
            </a:r>
          </a:p>
          <a:p>
            <a:pPr lvl="2"/>
            <a:r>
              <a:rPr lang="en-US" altLang="en-US" b="1" dirty="0">
                <a:solidFill>
                  <a:srgbClr val="FF0000"/>
                </a:solidFill>
              </a:rPr>
              <a:t>Textbook exercises always due 3 days after related lecture—check “Assignments” tab regularly!!!</a:t>
            </a:r>
          </a:p>
          <a:p>
            <a:pPr lvl="1"/>
            <a:r>
              <a:rPr lang="en-US" altLang="en-US" dirty="0"/>
              <a:t>Program 1 due today</a:t>
            </a:r>
          </a:p>
          <a:p>
            <a:pPr lvl="2"/>
            <a:r>
              <a:rPr lang="en-US" altLang="en-US" dirty="0"/>
              <a:t>10 points: register for access to the course textbook</a:t>
            </a:r>
          </a:p>
          <a:p>
            <a:pPr lvl="2"/>
            <a:r>
              <a:rPr lang="en-US" altLang="en-US" dirty="0"/>
              <a:t>10 points: introduce yourself to your instructor</a:t>
            </a:r>
          </a:p>
          <a:p>
            <a:pPr lvl="2"/>
            <a:r>
              <a:rPr lang="en-US" altLang="en-US" dirty="0"/>
              <a:t>30 points: complete simple C program</a:t>
            </a:r>
          </a:p>
          <a:p>
            <a:pPr lvl="2"/>
            <a:r>
              <a:rPr lang="en-US" altLang="en-US" b="1" dirty="0">
                <a:solidFill>
                  <a:srgbClr val="FF0000"/>
                </a:solidFill>
              </a:rPr>
              <a:t>DON’T FORGET BLACKBOARD “ASSIGNMENT”</a:t>
            </a:r>
            <a:endParaRPr lang="en-US" altLang="en-US" dirty="0"/>
          </a:p>
          <a:p>
            <a:pPr lvl="1"/>
            <a:r>
              <a:rPr lang="en-US" dirty="0"/>
              <a:t>Program 2 due Friday, 2/8 (for now)</a:t>
            </a:r>
          </a:p>
          <a:p>
            <a:pPr lvl="2"/>
            <a:r>
              <a:rPr lang="en-US" dirty="0"/>
              <a:t>Won’t cover </a:t>
            </a:r>
            <a:r>
              <a:rPr lang="en-US" dirty="0" err="1"/>
              <a:t>scanf</a:t>
            </a:r>
            <a:r>
              <a:rPr lang="en-US" dirty="0"/>
              <a:t>() until Friday, 2/1</a:t>
            </a:r>
          </a:p>
          <a:p>
            <a:pPr lvl="2"/>
            <a:r>
              <a:rPr lang="en-US" dirty="0"/>
              <a:t>Suggestions</a:t>
            </a:r>
          </a:p>
          <a:p>
            <a:pPr lvl="3"/>
            <a:r>
              <a:rPr lang="en-US" dirty="0"/>
              <a:t>Start working on program design now</a:t>
            </a:r>
          </a:p>
          <a:p>
            <a:pPr lvl="3"/>
            <a:r>
              <a:rPr lang="en-US" dirty="0"/>
              <a:t>Test equations/output by assigning values to variables</a:t>
            </a:r>
          </a:p>
          <a:p>
            <a:pPr lvl="3"/>
            <a:r>
              <a:rPr lang="en-US" dirty="0"/>
              <a:t>Once we cover </a:t>
            </a:r>
            <a:r>
              <a:rPr lang="en-US" dirty="0" err="1"/>
              <a:t>scanf</a:t>
            </a:r>
            <a:r>
              <a:rPr lang="en-US" dirty="0"/>
              <a:t>(), replace assignments with </a:t>
            </a:r>
            <a:r>
              <a:rPr lang="en-US" dirty="0" err="1"/>
              <a:t>scanf</a:t>
            </a:r>
            <a:r>
              <a:rPr lang="en-US" dirty="0"/>
              <a:t>()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CE2DB2-0AA1-4647-BDFB-4D4E809055DF}" type="datetime1">
              <a:rPr lang="en-US" smtClean="0">
                <a:latin typeface="+mj-lt"/>
              </a:rPr>
              <a:pPr/>
              <a:t>2/1/2019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D74FDE-FEE1-CB45-8B27-E9C911E01F27}" type="slidenum">
              <a:rPr lang="en-US" smtClean="0">
                <a:latin typeface="+mj-lt"/>
              </a:rPr>
              <a:pPr/>
              <a:t>24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Variables</a:t>
            </a:r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Basic variable output with </a:t>
            </a:r>
            <a:r>
              <a:rPr lang="en-US" dirty="0" err="1"/>
              <a:t>printf</a:t>
            </a:r>
            <a:r>
              <a:rPr lang="en-US"/>
              <a:t>()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9875-7D0F-D249-80E4-2E9808C2C3EC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1C3B9E-C503-A243-82F7-E91BD5B0F154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A0EE8D-93CA-724E-8D99-054BC891BE3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Variables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Four basic data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int, float, double, char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  <a:cs typeface="Courier New" charset="0"/>
              </a:rPr>
              <a:t>Have name, type, value, memory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 declarations: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 x;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float a, b;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double m = 2.35;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Assignments: examples with variables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a = 7.5;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x = a + 2; 		</a:t>
            </a:r>
            <a:r>
              <a:rPr lang="en-US" sz="2400" b="1" i="1">
                <a:latin typeface="Courier New" charset="0"/>
                <a:cs typeface="Courier New" charset="0"/>
              </a:rPr>
              <a:t>x = 9, not 9.5</a:t>
            </a:r>
            <a:endParaRPr lang="en-US" sz="2400" b="1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m = m – 1;		</a:t>
            </a:r>
            <a:r>
              <a:rPr lang="en-US" sz="2400" b="1" i="1">
                <a:latin typeface="Courier New" charset="0"/>
                <a:cs typeface="Courier New" charset="0"/>
              </a:rPr>
              <a:t>m = 1.35</a:t>
            </a:r>
            <a:endParaRPr lang="en-US" sz="240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632D29-D5EC-0E4F-AAEB-33DCA2B6528E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9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D15D05-064D-8D49-A469-B5635A015A79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3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(ASCII value 3 = "end of text" character)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0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66DB53-451E-E44B-A8BA-95FCBFBBC5EE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23896-84E5-7E4E-9DC3-E8FB4B1C625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Results of arithmetic operations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0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3+7			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8"/>
            </a:pPr>
            <a:r>
              <a:rPr lang="en-US">
                <a:latin typeface="Courier New" charset="0"/>
              </a:rPr>
              <a:t>-    3.0		15.0	(using non-integer makes 					result double precision)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12.62 + 9.8		22.42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.08*12.3		0.984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12.0/   2.0		6.0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10/5			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10/3			3	(not 3.333…)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10 % 3			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12 % 5			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868089-4E70-DE49-BB68-3EC97469891B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Previous operators are binary</a:t>
            </a:r>
          </a:p>
          <a:p>
            <a:pPr lvl="1"/>
            <a:r>
              <a:rPr lang="en-US">
                <a:latin typeface="Arial" charset="0"/>
              </a:rPr>
              <a:t>Deal with two values</a:t>
            </a:r>
          </a:p>
          <a:p>
            <a:r>
              <a:rPr lang="en-US">
                <a:latin typeface="Arial" charset="0"/>
              </a:rPr>
              <a:t>C also supports some unary operators</a:t>
            </a:r>
          </a:p>
          <a:p>
            <a:pPr lvl="1"/>
            <a:r>
              <a:rPr lang="en-US">
                <a:latin typeface="Arial" charset="0"/>
              </a:rPr>
              <a:t>For now, we’ll simply deal with unary negation</a:t>
            </a:r>
          </a:p>
          <a:p>
            <a:pPr lvl="1"/>
            <a:r>
              <a:rPr lang="en-US">
                <a:latin typeface="Arial" charset="0"/>
              </a:rPr>
              <a:t>e.g., if x = 3, the statement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  <a:cs typeface="Courier New" charset="0"/>
              </a:rPr>
              <a:t>-x;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   </a:t>
            </a:r>
            <a:r>
              <a:rPr lang="en-US" sz="2600">
                <a:latin typeface="Arial" charset="0"/>
              </a:rPr>
              <a:t>produces the value -3</a:t>
            </a:r>
          </a:p>
          <a:p>
            <a:pPr lvl="1"/>
            <a:r>
              <a:rPr lang="en-US" sz="2200" b="1" u="sng">
                <a:solidFill>
                  <a:srgbClr val="FF0000"/>
                </a:solidFill>
                <a:latin typeface="Arial" charset="0"/>
              </a:rPr>
              <a:t>Important note: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200">
                <a:latin typeface="Arial" charset="0"/>
              </a:rPr>
              <a:t>The statement above does </a:t>
            </a:r>
            <a:r>
              <a:rPr lang="en-US" sz="2200" u="sng">
                <a:latin typeface="Arial" charset="0"/>
              </a:rPr>
              <a:t>not</a:t>
            </a:r>
            <a:r>
              <a:rPr lang="en-US" sz="2200">
                <a:latin typeface="Arial" charset="0"/>
              </a:rPr>
              <a:t> change the value of x</a:t>
            </a:r>
            <a:endParaRPr lang="en-US" sz="2200" b="1" u="sng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264129-1D5B-4646-B673-C61EBC11042A}" type="datetime1">
              <a:rPr lang="en-US" smtClean="0">
                <a:latin typeface="Garamond" charset="0"/>
              </a:rPr>
              <a:t>2/1/2019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E670C-5ECE-814F-A532-2172DBC5699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7339</TotalTime>
  <Words>1274</Words>
  <Application>Microsoft Office PowerPoint</Application>
  <PresentationFormat>On-screen Show (4:3)</PresentationFormat>
  <Paragraphs>318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Garamond</vt:lpstr>
      <vt:lpstr>Wingdings</vt:lpstr>
      <vt:lpstr>Edge</vt:lpstr>
      <vt:lpstr>EECE.2160 ECE Application Programming</vt:lpstr>
      <vt:lpstr>Announcements/reminders</vt:lpstr>
      <vt:lpstr>Lecture outline</vt:lpstr>
      <vt:lpstr>Review: Variables</vt:lpstr>
      <vt:lpstr>Example: Variables</vt:lpstr>
      <vt:lpstr>Example solution</vt:lpstr>
      <vt:lpstr>Arithmetic Operations</vt:lpstr>
      <vt:lpstr>Results of arithmetic operations</vt:lpstr>
      <vt:lpstr>Operators (cont.)</vt:lpstr>
      <vt:lpstr>Operators and variables</vt:lpstr>
      <vt:lpstr>Operators (cont.)</vt:lpstr>
      <vt:lpstr>Example: Arithmetic operations</vt:lpstr>
      <vt:lpstr>Example solution</vt:lpstr>
      <vt:lpstr>Example solution (cont.)</vt:lpstr>
      <vt:lpstr>I/O basics</vt:lpstr>
      <vt:lpstr>Basic printf() formatting</vt:lpstr>
      <vt:lpstr>printf() example</vt:lpstr>
      <vt:lpstr>printf() details</vt:lpstr>
      <vt:lpstr>printf()</vt:lpstr>
      <vt:lpstr>printf()</vt:lpstr>
      <vt:lpstr>printf()</vt:lpstr>
      <vt:lpstr>printf()</vt:lpstr>
      <vt:lpstr>printf()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1571</cp:revision>
  <dcterms:created xsi:type="dcterms:W3CDTF">2006-04-03T05:03:01Z</dcterms:created>
  <dcterms:modified xsi:type="dcterms:W3CDTF">2019-02-01T17:48:01Z</dcterms:modified>
</cp:coreProperties>
</file>