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422" r:id="rId3"/>
    <p:sldId id="474" r:id="rId4"/>
    <p:sldId id="426" r:id="rId5"/>
    <p:sldId id="463" r:id="rId6"/>
    <p:sldId id="436" r:id="rId7"/>
    <p:sldId id="459" r:id="rId8"/>
    <p:sldId id="460" r:id="rId9"/>
    <p:sldId id="461" r:id="rId10"/>
    <p:sldId id="462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47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3" autoAdjust="0"/>
    <p:restoredTop sz="89522" autoAdjust="0"/>
  </p:normalViewPr>
  <p:slideViewPr>
    <p:cSldViewPr>
      <p:cViewPr>
        <p:scale>
          <a:sx n="66" d="100"/>
          <a:sy n="66" d="100"/>
        </p:scale>
        <p:origin x="2304" y="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7C4EA7-ABC3-D643-94C8-CF3E4D6FF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1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983D57-F8BC-E847-A213-F807A4968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3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F53029-0611-574B-A1D6-7D09A059F4F4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1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C7F0510-03D2-E84B-B8B9-9B5F384C256E}" type="slidenum">
              <a:rPr lang="en-US"/>
              <a:pPr/>
              <a:t>11</a:t>
            </a:fld>
            <a:endParaRPr lang="en-US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8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FDB4451-365B-D040-B069-5B46BD62CC51}" type="slidenum">
              <a:rPr lang="en-US"/>
              <a:pPr/>
              <a:t>13</a:t>
            </a:fld>
            <a:endParaRPr lang="en-US"/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1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17AB688-747E-7244-B8B8-BE60EB8C4EFB}" type="slidenum">
              <a:rPr lang="en-US"/>
              <a:pPr/>
              <a:t>14</a:t>
            </a:fld>
            <a:endParaRPr lang="en-US"/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48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D58D13F-16BD-EB41-B41B-65AEC3ADEAEE}" type="slidenum">
              <a:rPr lang="en-US"/>
              <a:pPr/>
              <a:t>19</a:t>
            </a:fld>
            <a:endParaRPr lang="en-US"/>
          </a:p>
        </p:txBody>
      </p:sp>
      <p:sp>
        <p:nvSpPr>
          <p:cNvPr id="34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798AA0A-B09C-A54A-829D-DA325C22FA3F}" type="slidenum">
              <a:rPr lang="en-US"/>
              <a:pPr/>
              <a:t>20</a:t>
            </a:fld>
            <a:endParaRPr lang="en-US"/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5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62238A-A1DF-304C-936F-97C25E3287C6}" type="datetime1">
              <a:rPr lang="en-US" smtClean="0"/>
              <a:t>2/2/19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BF3B8-B8CA-F044-AA6D-67670218BD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977E4-2780-0741-B225-423E191D138F}" type="datetime1">
              <a:rPr lang="en-US" smtClean="0"/>
              <a:t>2/2/19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19C9-A808-6E4A-96B3-B23AA5C7F5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6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252FD-D44E-1A4A-AEA0-30FC5343E76D}" type="datetime1">
              <a:rPr lang="en-US" smtClean="0"/>
              <a:t>2/2/19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B28FF-1B62-454E-8484-66EDB438EE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4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73C94B-545F-424F-BB16-D9270BC354B3}" type="datetime1">
              <a:rPr lang="en-US" smtClean="0"/>
              <a:t>2/2/19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9202B-0146-BE43-8EB8-2BB15FB27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57E54-17CF-F147-8F8C-31D562B11B3A}" type="datetime1">
              <a:rPr lang="en-US" smtClean="0"/>
              <a:t>2/2/19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1F129-A661-3E4F-9A06-402DBDD1F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88A27-6320-AF42-B5B9-27BB24F270C3}" type="datetime1">
              <a:rPr lang="en-US" smtClean="0"/>
              <a:t>2/2/19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ADDE5-9B44-254B-89B4-A832413121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6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AA57AA-DFFB-F84E-8E18-384D2BF083FA}" type="datetime1">
              <a:rPr lang="en-US" smtClean="0"/>
              <a:t>2/2/19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BF779-090F-7042-8450-16CC40A5E8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1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3A900D-FD96-4D43-AAF5-13D0F3796593}" type="datetime1">
              <a:rPr lang="en-US" smtClean="0"/>
              <a:t>2/2/19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4D504-3A92-ED49-B604-393030B9A5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F536B7-2483-194C-832C-AB1C8EBE3081}" type="datetime1">
              <a:rPr lang="en-US" smtClean="0"/>
              <a:t>2/2/19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B923E-B0FF-854E-9F99-C787366CBC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95A02-683E-834F-B30C-043DF13D4084}" type="datetime1">
              <a:rPr lang="en-US" smtClean="0"/>
              <a:t>2/2/19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1BB86-7C69-6C40-A55B-34B212FBB8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9EFB2-8BC5-6D49-B825-80D96C792D1E}" type="datetime1">
              <a:rPr lang="en-US" smtClean="0"/>
              <a:t>2/2/19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48C4D9-EB73-CA48-8472-3AC668BCA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69EE7B-BCAA-124F-B6F7-DCF859DFAFF4}" type="datetime1">
              <a:rPr lang="en-US" smtClean="0"/>
              <a:t>2/2/19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13E85-5500-4548-980E-D9668CBDDF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96A335-E9B6-B349-A386-4B785A7E74EB}" type="datetime1">
              <a:rPr lang="en-US" smtClean="0"/>
              <a:t>2/2/19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C6F62-ECB0-2642-AF89-7337C5048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19B061B-21CA-4349-8235-71A49D2D8163}" type="datetime1">
              <a:rPr lang="en-US" smtClean="0"/>
              <a:t>2/2/19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CDD6332-CD1D-AB43-A1EA-8054F88CDD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  <p:sldLayoutId id="2147484461" r:id="rId12"/>
    <p:sldLayoutId id="214748446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Dr. Lin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2019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5: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Basic variable output with </a:t>
            </a:r>
            <a:r>
              <a:rPr lang="en-US" dirty="0" err="1" smtClean="0">
                <a:latin typeface="Arial" charset="0"/>
              </a:rPr>
              <a:t>printf</a:t>
            </a:r>
            <a:r>
              <a:rPr lang="en-US" dirty="0" smtClean="0">
                <a:latin typeface="Arial" charset="0"/>
              </a:rPr>
              <a:t>()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Basic variable input with </a:t>
            </a:r>
            <a:r>
              <a:rPr lang="en-US" dirty="0" err="1" smtClean="0">
                <a:latin typeface="Arial" charset="0"/>
              </a:rPr>
              <a:t>scanf</a:t>
            </a:r>
            <a:r>
              <a:rPr lang="en-US" dirty="0" smtClean="0">
                <a:latin typeface="Arial" charset="0"/>
              </a:rPr>
              <a:t>() 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void main()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int a = 5, b = 2;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printf("Output%doesn't%dmake%dsense",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		a, b, a + b);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 Output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5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oesn't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2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make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7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sense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  <a:cs typeface="Courier New" charset="0"/>
              </a:rPr>
              <a:t>(Every %d gets replaced with a number, which is underlined above to show what happens—in practice, the console isn</a:t>
            </a:r>
            <a:r>
              <a:rPr lang="ja-JP" altLang="en-US">
                <a:solidFill>
                  <a:srgbClr val="FF0000"/>
                </a:solidFill>
                <a:latin typeface="Arial" charset="0"/>
                <a:cs typeface="Courier New" charset="0"/>
              </a:rPr>
              <a:t>’</a:t>
            </a:r>
            <a:r>
              <a:rPr lang="en-US">
                <a:solidFill>
                  <a:srgbClr val="FF0000"/>
                </a:solidFill>
                <a:latin typeface="Arial" charset="0"/>
                <a:cs typeface="Courier New" charset="0"/>
              </a:rPr>
              <a:t>t going to underline your output!)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0DE4FA-B801-2143-B747-0472375F90A4}" type="datetime1">
              <a:rPr lang="en-US" smtClean="0">
                <a:latin typeface="Garamond" charset="0"/>
              </a:rPr>
              <a:t>2/2/19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DD9288-0D0E-7644-9D15-FE1837161293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6361E0-8C4A-424C-A1D1-5B8180174FCF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30724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Used to get input from user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Returns number of items successfully assigned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First argument is format specifiers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Essentially same as </a:t>
            </a:r>
            <a:r>
              <a:rPr lang="en-US" sz="2400">
                <a:latin typeface="Courier New" charset="0"/>
                <a:cs typeface="Courier New" charset="0"/>
              </a:rPr>
              <a:t>printf()</a:t>
            </a:r>
            <a:r>
              <a:rPr lang="en-US" sz="2400">
                <a:latin typeface="Arial" charset="0"/>
              </a:rPr>
              <a:t> format string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Every format specifier (</a:t>
            </a:r>
            <a:r>
              <a:rPr lang="en-US" sz="2400">
                <a:latin typeface="Courier New" charset="0"/>
                <a:cs typeface="Courier New" charset="0"/>
              </a:rPr>
              <a:t>%d</a:t>
            </a:r>
            <a:r>
              <a:rPr lang="en-US" sz="2400">
                <a:latin typeface="Arial" charset="0"/>
              </a:rPr>
              <a:t>, </a:t>
            </a:r>
            <a:r>
              <a:rPr lang="en-US" sz="2400">
                <a:latin typeface="Courier New" charset="0"/>
                <a:cs typeface="Courier New" charset="0"/>
              </a:rPr>
              <a:t>%lf</a:t>
            </a:r>
            <a:r>
              <a:rPr lang="en-US" sz="2400">
                <a:latin typeface="Arial" charset="0"/>
              </a:rPr>
              <a:t>, etc.) corresponds to an input value to be read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Format string can contain other characters, which will be ignored if they are present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If they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sz="2000">
                <a:latin typeface="Arial" charset="0"/>
              </a:rPr>
              <a:t>re not, you have a problem …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Remaining arguments are variable </a:t>
            </a:r>
            <a:r>
              <a:rPr lang="en-US" sz="280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Use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sz="2400">
                <a:latin typeface="Arial" charset="0"/>
              </a:rPr>
              <a:t>address of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sz="2400">
                <a:latin typeface="Arial" charset="0"/>
              </a:rPr>
              <a:t> operator: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&amp;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 example, given: </a:t>
            </a:r>
            <a:r>
              <a:rPr lang="en-US" sz="2400">
                <a:latin typeface="Courier New" charset="0"/>
                <a:cs typeface="Courier New" charset="0"/>
              </a:rPr>
              <a:t>int a;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latin typeface="Arial" charset="0"/>
                <a:sym typeface="Wingdings" charset="0"/>
              </a:rPr>
              <a:t>	 The address of </a:t>
            </a:r>
            <a:r>
              <a:rPr lang="en-US" sz="2400">
                <a:latin typeface="Courier New" charset="0"/>
                <a:cs typeface="Courier New" charset="0"/>
                <a:sym typeface="Wingdings" charset="0"/>
              </a:rPr>
              <a:t>a</a:t>
            </a:r>
            <a:r>
              <a:rPr lang="en-US" sz="2400">
                <a:latin typeface="Arial" charset="0"/>
                <a:sym typeface="Wingdings" charset="0"/>
              </a:rPr>
              <a:t> is: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&amp;a</a:t>
            </a:r>
            <a:endParaRPr lang="en-US" sz="2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89EC6D-D8B5-D94B-BBD1-78247E67CA37}" type="datetime1">
              <a:rPr lang="en-US" smtClean="0">
                <a:latin typeface="Garamond" charset="0"/>
              </a:rPr>
              <a:t>2/2/19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30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Visual Studio users will see an error message when using scanf()</a:t>
            </a:r>
          </a:p>
          <a:p>
            <a:pPr lvl="1"/>
            <a:r>
              <a:rPr lang="en-US">
                <a:latin typeface="Arial" charset="0"/>
              </a:rPr>
              <a:t>Function is technically not secure (not that it matters for our purposes)</a:t>
            </a:r>
          </a:p>
          <a:p>
            <a:pPr lvl="1"/>
            <a:r>
              <a:rPr lang="en-US">
                <a:latin typeface="Arial" charset="0"/>
              </a:rPr>
              <a:t>Suggests use of scanf_s()</a:t>
            </a:r>
          </a:p>
          <a:p>
            <a:pPr lvl="2"/>
            <a:r>
              <a:rPr lang="en-US">
                <a:latin typeface="Arial" charset="0"/>
              </a:rPr>
              <a:t>Windows-specific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secure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scan function</a:t>
            </a:r>
          </a:p>
          <a:p>
            <a:r>
              <a:rPr lang="en-US">
                <a:latin typeface="Arial" charset="0"/>
              </a:rPr>
              <a:t>Preferred method of removing warnings: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#define </a:t>
            </a:r>
            <a:r>
              <a:rPr lang="en-US" b="1">
                <a:latin typeface="Courier New" charset="0"/>
                <a:cs typeface="Courier New" charset="0"/>
              </a:rPr>
              <a:t>_CRT_SECURE_NO_WARNINGS</a:t>
            </a:r>
          </a:p>
          <a:p>
            <a:r>
              <a:rPr lang="en-US">
                <a:latin typeface="Arial" charset="0"/>
              </a:rPr>
              <a:t>That line must come before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&lt;stdio.h&gt;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and scanf_s()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ECCA54D-61E4-D044-BE8F-EDF93EC8D1BA}" type="datetime1">
              <a:rPr lang="en-US" smtClean="0">
                <a:latin typeface="Garamond" charset="0"/>
              </a:rPr>
              <a:t>2/2/19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7FFB39-6A75-984D-96DE-C2375AE4B24D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F6215A-D46F-614D-9CAF-F9B1479A0DC4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09600" y="1371600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Documentation info: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>
                <a:latin typeface="Courier New" charset="0"/>
              </a:rPr>
              <a:t> scanf(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381000" y="3048000"/>
            <a:ext cx="81534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format - is format specifiers similar to printf() specifiers</a:t>
            </a:r>
          </a:p>
          <a:p>
            <a:pPr>
              <a:spcBef>
                <a:spcPct val="50000"/>
              </a:spcBef>
            </a:pPr>
            <a:r>
              <a:rPr lang="en-US" sz="1800"/>
              <a:t>arguments - are ADDRESSES of where to store what the user enters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9ED07D-FCBC-F04B-A0AB-6C1C8BE23327}" type="datetime1">
              <a:rPr lang="en-US" smtClean="0">
                <a:latin typeface="Garamond" charset="0"/>
              </a:rPr>
              <a:t>2/2/19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65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1365C6-BF3E-BA44-90F9-B73517E9B20E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45720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float rate;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scanf("%d %f",&amp;hours,&amp;rate);</a:t>
            </a: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If user types: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34 5.7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172200" y="30480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7315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029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172200" y="35814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7315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029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6172200" y="48768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34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7315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029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172200" y="54102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5.7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7315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5029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 flipV="1">
            <a:off x="20574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V="1">
            <a:off x="2590800" y="2514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H="1" flipV="1">
            <a:off x="2514600" y="24384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V="1">
            <a:off x="3657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52600" y="4495800"/>
            <a:ext cx="3733800" cy="838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C207FA-104A-604C-93F3-CEC5AB81EFD5}" type="datetime1">
              <a:rPr lang="en-US" smtClean="0">
                <a:latin typeface="Garamond" charset="0"/>
              </a:rPr>
              <a:t>2/2/19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3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format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scanf()</a:t>
            </a:r>
            <a:r>
              <a:rPr lang="en-US" sz="2600">
                <a:latin typeface="Arial" charset="0"/>
              </a:rPr>
              <a:t> will skip space characters for all types but </a:t>
            </a:r>
            <a:r>
              <a:rPr lang="en-US" sz="2600">
                <a:latin typeface="Courier New" charset="0"/>
                <a:cs typeface="Courier New" charset="0"/>
              </a:rPr>
              <a:t>%c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Read input until it finds something that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sz="2200">
                <a:latin typeface="Arial" charset="0"/>
              </a:rPr>
              <a:t>s not a space, then see if it matches the desired type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If type matches, value will be stored in specified variable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If type doesn</a:t>
            </a:r>
            <a:r>
              <a:rPr lang="ja-JP" altLang="en-US" sz="1900">
                <a:latin typeface="Arial" charset="0"/>
              </a:rPr>
              <a:t>’</a:t>
            </a:r>
            <a:r>
              <a:rPr lang="en-US" sz="1900">
                <a:latin typeface="Arial" charset="0"/>
              </a:rPr>
              <a:t>t match, nothing stored; function stops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Space in string only matters if using </a:t>
            </a:r>
            <a:r>
              <a:rPr lang="en-US" sz="2200">
                <a:latin typeface="Courier New" charset="0"/>
                <a:cs typeface="Courier New" charset="0"/>
              </a:rPr>
              <a:t>%c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%c</a:t>
            </a:r>
            <a:r>
              <a:rPr lang="en-US" sz="2600">
                <a:latin typeface="Arial" charset="0"/>
              </a:rPr>
              <a:t> will read </a:t>
            </a:r>
            <a:r>
              <a:rPr lang="en-US" sz="2600" u="sng">
                <a:latin typeface="Arial" charset="0"/>
              </a:rPr>
              <a:t>any</a:t>
            </a:r>
            <a:r>
              <a:rPr lang="en-US" sz="2600">
                <a:latin typeface="Arial" charset="0"/>
              </a:rPr>
              <a:t> character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Includes spaces, newlines, etc.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Example: given </a:t>
            </a:r>
            <a:r>
              <a:rPr lang="en-US" sz="2200">
                <a:latin typeface="Courier New" charset="0"/>
                <a:cs typeface="Courier New" charset="0"/>
              </a:rPr>
              <a:t>scanf("%d%c", &amp;i, &amp;c);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	</a:t>
            </a:r>
            <a:r>
              <a:rPr lang="en-US" sz="1900">
                <a:latin typeface="Courier New" charset="0"/>
                <a:cs typeface="Courier New" charset="0"/>
              </a:rPr>
              <a:t>3a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'a'</a:t>
            </a:r>
            <a:endParaRPr lang="en-US" sz="19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	</a:t>
            </a:r>
            <a:r>
              <a:rPr lang="en-US" sz="1900">
                <a:latin typeface="Courier New" charset="0"/>
                <a:cs typeface="Courier New" charset="0"/>
              </a:rPr>
              <a:t>3 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 '</a:t>
            </a:r>
            <a:endParaRPr lang="en-US" sz="19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 	</a:t>
            </a:r>
            <a:r>
              <a:rPr lang="en-US" sz="1900">
                <a:latin typeface="Courier New" charset="0"/>
                <a:cs typeface="Courier New" charset="0"/>
              </a:rPr>
              <a:t>3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      	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'\n' </a:t>
            </a:r>
            <a:r>
              <a:rPr lang="en-US" sz="1900">
                <a:latin typeface="Arial" charset="0"/>
                <a:cs typeface="Courier New" charset="0"/>
                <a:sym typeface="Wingdings" charset="0"/>
              </a:rPr>
              <a:t>(assuming newline 						 directly after 3)</a:t>
            </a:r>
            <a:endParaRPr lang="en-US" sz="1900">
              <a:latin typeface="Arial" charset="0"/>
            </a:endParaRPr>
          </a:p>
          <a:p>
            <a:pPr lvl="1">
              <a:lnSpc>
                <a:spcPct val="80000"/>
              </a:lnSpc>
            </a:pPr>
            <a:endParaRPr lang="en-US" sz="22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72D0FB-AB83-3B4D-A233-4520256E3B25}" type="datetime1">
              <a:rPr lang="en-US" smtClean="0">
                <a:latin typeface="Garamond" charset="0"/>
              </a:rPr>
              <a:t>2/2/19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1CE7B6-4980-4F4B-9C95-904F246E2D71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8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>
                <a:ea typeface="+mn-ea"/>
              </a:rPr>
              <a:t> returns # of </a:t>
            </a:r>
            <a:r>
              <a:rPr lang="en-US" dirty="0" smtClean="0">
                <a:ea typeface="+mn-ea"/>
              </a:rPr>
              <a:t>successfully read </a:t>
            </a:r>
            <a:r>
              <a:rPr lang="en-US" dirty="0">
                <a:ea typeface="+mn-ea"/>
              </a:rPr>
              <a:t>items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Ex.: given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&amp;x, &amp;y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Input: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3 7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 smtClean="0">
                <a:sym typeface="Wingdings" pitchFamily="2" charset="2"/>
              </a:rPr>
              <a:t>, 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7.2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>
                <a:sym typeface="Wingdings" pitchFamily="2" charset="2"/>
              </a:rPr>
              <a:t>, return value =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.3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sym typeface="Wingdings" pitchFamily="2" charset="2"/>
              </a:rPr>
              <a:t>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is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x1 7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sym typeface="Wingdings" pitchFamily="2" charset="2"/>
              </a:rPr>
              <a:t>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0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x, y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 both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Can assign return value to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Example: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;		// # input values read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("%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d%d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", &amp;x, &amp;y);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0F60F2-1117-E64E-9E92-DB1F2A476804}" type="datetime1">
              <a:rPr lang="en-US" smtClean="0">
                <a:latin typeface="Garamond" charset="0"/>
              </a:rPr>
              <a:t>2/2/19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B652EF-08D0-E345-8E46-D893845E412F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Variables: </a:t>
            </a:r>
            <a:r>
              <a:rPr lang="en-US">
                <a:latin typeface="Courier New" charset="0"/>
                <a:cs typeface="Courier New" charset="0"/>
              </a:rPr>
              <a:t>int i; double d; char c;</a:t>
            </a:r>
          </a:p>
          <a:p>
            <a:r>
              <a:rPr lang="en-US">
                <a:latin typeface="Arial" charset="0"/>
                <a:cs typeface="Courier New" charset="0"/>
              </a:rPr>
              <a:t>What values are read for each of the following inputs and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  <a:cs typeface="Courier New" charset="0"/>
              </a:rPr>
              <a:t> calls? Assume the input is as follows: </a:t>
            </a:r>
            <a:r>
              <a:rPr lang="en-US">
                <a:latin typeface="Courier New" charset="0"/>
                <a:cs typeface="Courier New" charset="0"/>
              </a:rPr>
              <a:t>34 5.7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scanf("%d%lf", &amp;i, &amp;d) </a:t>
            </a:r>
            <a:endParaRPr lang="en-US">
              <a:latin typeface="Courier New" charset="0"/>
              <a:cs typeface="Courier New" charset="0"/>
              <a:sym typeface="Wingdings" charset="0"/>
            </a:endParaRP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      %lf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&amp;d)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%lf%d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&amp;d, &amp;i)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9C26BA-0C2F-AD4B-AC54-E290AA2F29CD}" type="datetime1">
              <a:rPr lang="en-US" smtClean="0">
                <a:latin typeface="Garamond" charset="0"/>
              </a:rPr>
              <a:t>2/2/19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6B9F9C-7574-FA49-B108-D7EC89A93585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1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What values are read for each of the following inputs and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Courier New" pitchFamily="49" charset="0"/>
              </a:rPr>
              <a:t> calls?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      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lf%d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&amp;d, &amp;i)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d = 34, i = 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= ' '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(space)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</a:t>
            </a:r>
            <a: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 '5'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AABBDC-3C93-6E40-8866-72400D135E11}" type="datetime1">
              <a:rPr lang="en-US" smtClean="0">
                <a:latin typeface="Garamond" charset="0"/>
              </a:rPr>
              <a:t>2/2/19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D00587-BB77-8947-8103-D303F3F2C73B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1BB622-E451-8543-A39A-E1CC475B1F10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Using scanf() and printf() together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Courier New" charset="0"/>
              </a:rPr>
              <a:t>#include &lt;</a:t>
            </a:r>
            <a:r>
              <a:rPr lang="en-US" sz="2000" dirty="0" err="1">
                <a:latin typeface="Courier New" charset="0"/>
              </a:rPr>
              <a:t>stdio.h</a:t>
            </a:r>
            <a:r>
              <a:rPr lang="en-US" sz="2000" dirty="0">
                <a:latin typeface="Courier New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sz="2000" dirty="0" err="1">
                <a:latin typeface="Courier New" charset="0"/>
              </a:rPr>
              <a:t>int</a:t>
            </a:r>
            <a:r>
              <a:rPr lang="en-US" sz="2000" dirty="0">
                <a:latin typeface="Courier New" charset="0"/>
              </a:rPr>
              <a:t> main()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{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int</a:t>
            </a:r>
            <a:r>
              <a:rPr lang="en-US" sz="2000" dirty="0">
                <a:latin typeface="Courier New" charset="0"/>
              </a:rPr>
              <a:t> hours;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float rate;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float </a:t>
            </a:r>
            <a:r>
              <a:rPr lang="en-US" sz="2000" dirty="0" err="1">
                <a:latin typeface="Courier New" charset="0"/>
              </a:rPr>
              <a:t>grosspay</a:t>
            </a:r>
            <a:r>
              <a:rPr lang="en-US" sz="2000" dirty="0">
                <a:latin typeface="Courier New" charset="0"/>
              </a:rPr>
              <a:t>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printf</a:t>
            </a:r>
            <a:r>
              <a:rPr lang="en-US" sz="2000" dirty="0">
                <a:latin typeface="Courier New" charset="0"/>
              </a:rPr>
              <a:t>("Enter hours: ");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scanf</a:t>
            </a:r>
            <a:r>
              <a:rPr lang="en-US" sz="2000" dirty="0">
                <a:latin typeface="Courier New" charset="0"/>
              </a:rPr>
              <a:t>("%</a:t>
            </a:r>
            <a:r>
              <a:rPr lang="en-US" sz="2000" dirty="0" err="1">
                <a:latin typeface="Courier New" charset="0"/>
              </a:rPr>
              <a:t>d",&amp;hours</a:t>
            </a:r>
            <a:r>
              <a:rPr lang="en-US" sz="2000" dirty="0">
                <a:latin typeface="Courier New" charset="0"/>
              </a:rPr>
              <a:t>);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printf</a:t>
            </a:r>
            <a:r>
              <a:rPr lang="en-US" sz="2000" dirty="0">
                <a:latin typeface="Courier New" charset="0"/>
              </a:rPr>
              <a:t>("Enter pay rate: ");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scanf</a:t>
            </a:r>
            <a:r>
              <a:rPr lang="en-US" sz="2000" dirty="0">
                <a:latin typeface="Courier New" charset="0"/>
              </a:rPr>
              <a:t>("%</a:t>
            </a:r>
            <a:r>
              <a:rPr lang="en-US" sz="2000" dirty="0" err="1">
                <a:latin typeface="Courier New" charset="0"/>
              </a:rPr>
              <a:t>f",&amp;rate</a:t>
            </a:r>
            <a:r>
              <a:rPr lang="en-US" sz="2000" dirty="0">
                <a:latin typeface="Courier New" charset="0"/>
              </a:rPr>
              <a:t>);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grosspay</a:t>
            </a:r>
            <a:r>
              <a:rPr lang="en-US" sz="2000" dirty="0">
                <a:latin typeface="Courier New" charset="0"/>
              </a:rPr>
              <a:t> = hours * rate;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    </a:t>
            </a:r>
            <a:r>
              <a:rPr lang="en-US" sz="2000" dirty="0" err="1">
                <a:latin typeface="Courier New" charset="0"/>
              </a:rPr>
              <a:t>printf</a:t>
            </a:r>
            <a:r>
              <a:rPr lang="en-US" sz="2000" dirty="0">
                <a:latin typeface="Courier New" charset="0"/>
              </a:rPr>
              <a:t>("You earned $%f\n",</a:t>
            </a:r>
            <a:r>
              <a:rPr lang="en-US" sz="2000" dirty="0" err="1">
                <a:latin typeface="Courier New" charset="0"/>
              </a:rPr>
              <a:t>grosspay</a:t>
            </a:r>
            <a:r>
              <a:rPr lang="en-US" sz="2000" dirty="0">
                <a:latin typeface="Courier New" charset="0"/>
              </a:rPr>
              <a:t>);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BB4E5-3861-034B-B738-3AEE4E7359B7}" type="datetime1">
              <a:rPr lang="en-US" smtClean="0">
                <a:latin typeface="Garamond" charset="0"/>
              </a:rPr>
              <a:t>2/2/19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0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Textbook exercises due 3 days after each lecture</a:t>
            </a:r>
          </a:p>
          <a:p>
            <a:pPr lvl="1"/>
            <a:r>
              <a:rPr lang="en-US" dirty="0" smtClean="0"/>
              <a:t>Program </a:t>
            </a:r>
            <a:r>
              <a:rPr lang="en-US" dirty="0"/>
              <a:t>2 </a:t>
            </a:r>
            <a:r>
              <a:rPr lang="en-US" dirty="0" smtClean="0"/>
              <a:t>due </a:t>
            </a:r>
            <a:r>
              <a:rPr lang="en-US" dirty="0"/>
              <a:t>Friday, </a:t>
            </a:r>
            <a:r>
              <a:rPr lang="en-US" dirty="0" smtClean="0"/>
              <a:t>9/21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Program 2 overview</a:t>
            </a:r>
          </a:p>
          <a:p>
            <a:pPr lvl="1"/>
            <a:r>
              <a:rPr lang="en-US" dirty="0" smtClean="0"/>
              <a:t>Review: operators, </a:t>
            </a:r>
            <a:r>
              <a:rPr lang="en-US" dirty="0" err="1" smtClean="0"/>
              <a:t>printf</a:t>
            </a:r>
            <a:r>
              <a:rPr lang="en-US" dirty="0" smtClean="0"/>
              <a:t>() basics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() examples</a:t>
            </a:r>
          </a:p>
          <a:p>
            <a:pPr lvl="1"/>
            <a:r>
              <a:rPr lang="en-US" dirty="0" err="1" smtClean="0"/>
              <a:t>scanf</a:t>
            </a:r>
            <a:r>
              <a:rPr lang="en-US" dirty="0" smtClean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BD90812-53E9-2244-91EC-3EBD61DBCC21}" type="datetime1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8FA5091-D1FC-1844-B7E7-F4A599679BE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763061-22BB-DD41-B4AF-10086E2265F5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 - Payroll Ver 2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#include &lt;stdio.h&gt;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hours: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scanf("%lf",&amp;hours);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pay rate: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scanf("%lf",&amp;rate);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grosspay = hours *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printf("You earned $%lf\n",grosspay);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172CD5-E6DE-5F4F-8A09-72E53B69ABBE}" type="datetime1">
              <a:rPr lang="en-US" smtClean="0">
                <a:latin typeface="Garamond" charset="0"/>
              </a:rPr>
              <a:t>2/2/19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0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PE1: Flowcharts and debugging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Textbook exercises due 3 days after each lecture</a:t>
            </a:r>
          </a:p>
          <a:p>
            <a:pPr lvl="1"/>
            <a:r>
              <a:rPr lang="en-US"/>
              <a:t>Program 2 due Friday, 9/21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0F80D00-62D5-9440-A6F8-7FA0246809CB}" type="datetime1">
              <a:rPr lang="en-US" smtClean="0">
                <a:latin typeface="Garamond" charset="0"/>
              </a:rPr>
              <a:t>2/2/19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D74FDE-FEE1-CB45-8B27-E9C911E01F27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2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basic I/O</a:t>
            </a:r>
          </a:p>
          <a:p>
            <a:r>
              <a:rPr lang="en-US" dirty="0" smtClean="0"/>
              <a:t>Basic circuit analysis</a:t>
            </a:r>
          </a:p>
          <a:p>
            <a:pPr lvl="1"/>
            <a:r>
              <a:rPr lang="en-US" dirty="0" smtClean="0"/>
              <a:t>All formulas on last page of figures document</a:t>
            </a:r>
          </a:p>
          <a:p>
            <a:r>
              <a:rPr lang="en-US" dirty="0" err="1" smtClean="0"/>
              <a:t>zyBooks</a:t>
            </a:r>
            <a:r>
              <a:rPr lang="en-US" dirty="0" smtClean="0"/>
              <a:t>-specific note</a:t>
            </a:r>
          </a:p>
          <a:p>
            <a:pPr lvl="1"/>
            <a:r>
              <a:rPr lang="en-US" dirty="0" smtClean="0"/>
              <a:t>Must write </a:t>
            </a:r>
            <a:r>
              <a:rPr lang="en-US" u="sng" dirty="0" smtClean="0"/>
              <a:t>all</a:t>
            </a:r>
            <a:r>
              <a:rPr lang="en-US" dirty="0" smtClean="0"/>
              <a:t> input for program ahead of time</a:t>
            </a:r>
          </a:p>
          <a:p>
            <a:r>
              <a:rPr lang="en-US" dirty="0" smtClean="0"/>
              <a:t>Visual Studio-specific note</a:t>
            </a:r>
          </a:p>
          <a:p>
            <a:pPr lvl="1"/>
            <a:r>
              <a:rPr lang="en-US" dirty="0" smtClean="0"/>
              <a:t>To avoid </a:t>
            </a:r>
            <a:r>
              <a:rPr lang="en-US" dirty="0" err="1" smtClean="0"/>
              <a:t>scanf</a:t>
            </a:r>
            <a:r>
              <a:rPr lang="en-US" dirty="0" smtClean="0"/>
              <a:t>() warnings, include following line </a:t>
            </a:r>
            <a:r>
              <a:rPr lang="en-US" u="sng" dirty="0" smtClean="0"/>
              <a:t>before</a:t>
            </a:r>
            <a:r>
              <a:rPr lang="en-US" dirty="0" smtClean="0"/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stdio.h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dirty="0" smtClean="0"/>
              <a:t>: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#define _CRT_SECURE_NO_WARNINGS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8A27-6320-AF42-B5B9-27BB24F270C3}" type="datetime1">
              <a:rPr lang="en-US" smtClean="0"/>
              <a:t>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DDE5-9B44-254B-89B4-A832413121C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5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B2AE28-BCDB-2C4C-95A3-2D2CBE05FD5F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Arithmetic </a:t>
            </a:r>
            <a:r>
              <a:rPr lang="en-US" dirty="0">
                <a:latin typeface="Garamond" charset="0"/>
              </a:rPr>
              <a:t>Operations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1447800" y="1295400"/>
          <a:ext cx="6096000" cy="3621087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Addition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Subtraction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Multiplication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Division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Modulus Division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(Remainder)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1FB633-8CDF-D244-A618-6ADDC8D88E78}" type="datetime1">
              <a:rPr lang="en-US" smtClean="0">
                <a:latin typeface="Garamond" charset="0"/>
              </a:rPr>
              <a:t>2/2/19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printf()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To print variables (or constants), insert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%&lt;type&gt; </a:t>
            </a:r>
            <a:r>
              <a:rPr lang="en-US" dirty="0" smtClean="0">
                <a:ea typeface="+mn-ea"/>
              </a:rPr>
              <a:t>in your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</a:rPr>
              <a:t>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/>
              <a:t>: float;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/>
              <a:t> prints with 4 digits (4</a:t>
            </a:r>
            <a:r>
              <a:rPr lang="en-US" baseline="30000" dirty="0"/>
              <a:t>th</a:t>
            </a:r>
            <a:r>
              <a:rPr lang="en-US" dirty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"%.0lf"</a:t>
            </a:r>
            <a:r>
              <a:rPr lang="en-US" dirty="0"/>
              <a:t> prints with 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Each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%&lt;type&gt; </a:t>
            </a:r>
            <a:r>
              <a:rPr lang="en-US" dirty="0" smtClean="0">
                <a:ea typeface="+mn-ea"/>
              </a:rPr>
              <a:t>must correspond to a variable or constant that follows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</a:rPr>
              <a:t>("a=%.3f, b=%.2f", a, b);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7BF37D-A914-044D-9953-B053C28ED419}" type="datetime1">
              <a:rPr lang="en-US" smtClean="0">
                <a:latin typeface="Garamond" charset="0"/>
              </a:rPr>
              <a:t>2/2/19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3175BB-43EE-A941-A7FD-4914D7C2F2DD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0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</a:rPr>
              <a:t>float a=67.49,b=9.999925;</a:t>
            </a:r>
            <a:r>
              <a:rPr lang="en-US" b="1" dirty="0" smtClean="0">
                <a:ea typeface="+mn-ea"/>
              </a:rPr>
              <a:t>	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ea typeface="+mn-ea"/>
              </a:rPr>
              <a:t/>
            </a:r>
            <a:br>
              <a:rPr lang="en-US" b="1" dirty="0" smtClean="0">
                <a:solidFill>
                  <a:schemeClr val="accent2"/>
                </a:solidFill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("hello %f there %f\n",</a:t>
            </a:r>
            <a:r>
              <a:rPr lang="en-US" b="1" dirty="0" err="1" smtClean="0">
                <a:latin typeface="Courier New" pitchFamily="49" charset="0"/>
                <a:ea typeface="+mn-ea"/>
              </a:rPr>
              <a:t>a,b</a:t>
            </a:r>
            <a:r>
              <a:rPr lang="en-US" b="1" dirty="0" smtClean="0">
                <a:latin typeface="Courier New" pitchFamily="49" charset="0"/>
                <a:ea typeface="+mn-ea"/>
              </a:rPr>
              <a:t>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("%</a:t>
            </a:r>
            <a:r>
              <a:rPr lang="en-US" b="1" dirty="0" err="1" smtClean="0">
                <a:latin typeface="Courier New" pitchFamily="49" charset="0"/>
                <a:ea typeface="+mn-ea"/>
              </a:rPr>
              <a:t>f%f%f%f</a:t>
            </a:r>
            <a:r>
              <a:rPr lang="en-US" b="1" dirty="0" smtClean="0">
                <a:latin typeface="Courier New" pitchFamily="49" charset="0"/>
                <a:ea typeface="+mn-ea"/>
              </a:rPr>
              <a:t>\n",</a:t>
            </a:r>
            <a:r>
              <a:rPr lang="en-US" b="1" dirty="0" err="1" smtClean="0">
                <a:latin typeface="Courier New" pitchFamily="49" charset="0"/>
                <a:ea typeface="+mn-ea"/>
              </a:rPr>
              <a:t>a,a,b,b</a:t>
            </a:r>
            <a:r>
              <a:rPr lang="en-US" b="1" dirty="0" smtClean="0">
                <a:latin typeface="Courier New" pitchFamily="49" charset="0"/>
                <a:ea typeface="+mn-ea"/>
              </a:rPr>
              <a:t>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("a=%.2f, b=%.1f",a,b);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("Cool huh?\n");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Printed: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hello 67.490000 there 9.999925</a:t>
            </a:r>
            <a:b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67.49000067.4900009.9999259.999925</a:t>
            </a:r>
            <a:b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a=67.49, b=10.0Cool huh?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398DD3-97B1-334C-A8A3-4B9585A1285E}" type="datetime1">
              <a:rPr lang="en-US" smtClean="0">
                <a:latin typeface="Garamond" charset="0"/>
              </a:rPr>
              <a:t>2/2/19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93DDA7-F086-9544-A239-7769D18CF91B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printf()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Show the output from each programs(assume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ea typeface="+mn-ea"/>
              </a:rPr>
              <a:t> for all)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int</a:t>
            </a:r>
            <a:r>
              <a:rPr lang="en-US" b="1" dirty="0" smtClean="0">
                <a:latin typeface="Courier New"/>
                <a:ea typeface="+mn-ea"/>
              </a:rPr>
              <a:t> </a:t>
            </a:r>
            <a:r>
              <a:rPr lang="en-US" b="1" dirty="0" err="1" smtClean="0">
                <a:latin typeface="Courier New"/>
                <a:ea typeface="+mn-ea"/>
              </a:rPr>
              <a:t>i</a:t>
            </a:r>
            <a:r>
              <a:rPr lang="en-US" b="1" dirty="0" smtClean="0">
                <a:latin typeface="Courier New"/>
                <a:ea typeface="+mn-ea"/>
              </a:rPr>
              <a:t>=2, j=3, k, 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k = j * i;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m = i + j;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("%d %d %d %d\n", i, j, k, m);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void main</a:t>
            </a:r>
            <a:r>
              <a:rPr lang="en-US" b="1" dirty="0" smtClean="0">
                <a:latin typeface="Courier New"/>
                <a:ea typeface="+mn-ea"/>
              </a:rPr>
              <a:t>() {</a:t>
            </a: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double f, 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f = 1.0 / 4.0;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g = f * 20;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("f </a:t>
            </a:r>
            <a:r>
              <a:rPr lang="en-US" b="1" dirty="0">
                <a:latin typeface="Courier New"/>
                <a:ea typeface="+mn-ea"/>
              </a:rPr>
              <a:t>= </a:t>
            </a:r>
            <a:r>
              <a:rPr lang="en-US" b="1" dirty="0" smtClean="0">
                <a:latin typeface="Courier New"/>
                <a:ea typeface="+mn-ea"/>
              </a:rPr>
              <a:t>%lf</a:t>
            </a:r>
            <a:r>
              <a:rPr lang="en-US" b="1" dirty="0">
                <a:latin typeface="Courier New"/>
                <a:ea typeface="+mn-ea"/>
              </a:rPr>
              <a:t>,\ng = </a:t>
            </a:r>
            <a:r>
              <a:rPr lang="en-US" b="1" dirty="0" smtClean="0">
                <a:latin typeface="Courier New"/>
                <a:ea typeface="+mn-ea"/>
              </a:rPr>
              <a:t>%.2lf\n", </a:t>
            </a:r>
            <a:r>
              <a:rPr lang="en-US" b="1" dirty="0">
                <a:latin typeface="Courier New"/>
                <a:ea typeface="+mn-ea"/>
              </a:rPr>
              <a:t>f, g);</a:t>
            </a:r>
            <a:endParaRPr lang="pt-BR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void </a:t>
            </a:r>
            <a:r>
              <a:rPr lang="en-US" b="1" dirty="0">
                <a:latin typeface="Courier New"/>
                <a:ea typeface="+mn-ea"/>
              </a:rPr>
              <a:t>main</a:t>
            </a:r>
            <a:r>
              <a:rPr lang="en-US" b="1" dirty="0" smtClean="0">
                <a:latin typeface="Courier New"/>
                <a:ea typeface="+mn-ea"/>
              </a:rPr>
              <a:t>() {</a:t>
            </a: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>
                <a:latin typeface="Courier New"/>
                <a:ea typeface="+mn-ea"/>
              </a:rPr>
              <a:t>int</a:t>
            </a:r>
            <a:r>
              <a:rPr lang="en-US" b="1" dirty="0">
                <a:latin typeface="Courier New"/>
                <a:ea typeface="+mn-ea"/>
              </a:rPr>
              <a:t> a = 5, b = 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</a:t>
            </a:r>
            <a:r>
              <a:rPr lang="en-US" b="1" dirty="0" err="1" smtClean="0">
                <a:latin typeface="Courier New"/>
                <a:ea typeface="+mn-ea"/>
              </a:rPr>
              <a:t>Output%doesn't%dmake%dsense</a:t>
            </a:r>
            <a:r>
              <a:rPr lang="en-US" b="1" dirty="0" smtClean="0">
                <a:latin typeface="Courier New"/>
                <a:ea typeface="+mn-ea"/>
              </a:rPr>
              <a:t>", </a:t>
            </a:r>
            <a:r>
              <a:rPr lang="en-US" b="1" dirty="0">
                <a:latin typeface="Courier New"/>
                <a:ea typeface="+mn-ea"/>
              </a:rPr>
              <a:t>a, b, a + b);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  <a:endParaRPr lang="en-US" b="1" dirty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390D6E-4AE1-104B-8087-BC01C72C365E}" type="datetime1">
              <a:rPr lang="en-US" smtClean="0">
                <a:latin typeface="Garamond" charset="0"/>
              </a:rPr>
              <a:t>2/2/19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DEDC24-7E19-0A47-92EF-E274083516A0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int</a:t>
            </a:r>
            <a:r>
              <a:rPr lang="en-US" dirty="0">
                <a:latin typeface="Courier New"/>
                <a:ea typeface="+mn-ea"/>
              </a:rPr>
              <a:t> i=2, j=3, k, 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k = j * i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k = 2 * 3 = 6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m = i + j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m = 2 + 3 = 5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printf</a:t>
            </a:r>
            <a:r>
              <a:rPr lang="en-US" dirty="0" smtClean="0">
                <a:latin typeface="Courier New"/>
                <a:ea typeface="+mn-ea"/>
              </a:rPr>
              <a:t>("%</a:t>
            </a:r>
            <a:r>
              <a:rPr lang="en-US" dirty="0">
                <a:latin typeface="Courier New"/>
                <a:ea typeface="+mn-ea"/>
              </a:rPr>
              <a:t>d %d %d %d\n", </a:t>
            </a:r>
            <a:endParaRPr lang="en-US" dirty="0" smtClean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smtClean="0">
                <a:latin typeface="Courier New"/>
                <a:ea typeface="+mn-ea"/>
              </a:rPr>
              <a:t>		 i</a:t>
            </a:r>
            <a:r>
              <a:rPr lang="en-US" dirty="0">
                <a:latin typeface="Courier New"/>
                <a:ea typeface="+mn-ea"/>
              </a:rPr>
              <a:t>, j, k, m);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u="sng" dirty="0" smtClean="0">
                <a:solidFill>
                  <a:srgbClr val="FF0000"/>
                </a:solidFill>
                <a:latin typeface="Courier New"/>
                <a:ea typeface="+mn-ea"/>
              </a:rPr>
              <a:t>Output:</a:t>
            </a:r>
            <a:r>
              <a:rPr lang="en-US" dirty="0" smtClean="0">
                <a:solidFill>
                  <a:srgbClr val="FF0000"/>
                </a:solidFill>
                <a:latin typeface="Courier New"/>
                <a:ea typeface="+mn-ea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2 3 6 5</a:t>
            </a:r>
          </a:p>
          <a:p>
            <a:pPr>
              <a:buFont typeface="Wingdings" pitchFamily="2" charset="2"/>
              <a:buNone/>
              <a:defRPr/>
            </a:pPr>
            <a:endParaRPr lang="en-US" b="1" u="sng" dirty="0">
              <a:solidFill>
                <a:srgbClr val="FF0000"/>
              </a:solidFill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15901D-C424-664C-BB1B-6D22ECEFBD6E}" type="datetime1">
              <a:rPr lang="en-US" smtClean="0">
                <a:latin typeface="Garamond" charset="0"/>
              </a:rPr>
              <a:t>2/2/19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E6FD37-A4EB-A241-A9A6-1BC4A2D357AE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6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double f, 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f = 1.0 / 4.0</a:t>
            </a:r>
            <a:r>
              <a:rPr lang="en-US" dirty="0" smtClean="0">
                <a:latin typeface="Courier New"/>
                <a:ea typeface="+mn-ea"/>
              </a:rPr>
              <a:t>;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f = 0.25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g = f * 20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g = 0.25 * 20					  	  = 5</a:t>
            </a:r>
            <a:r>
              <a:rPr lang="en-US" dirty="0" smtClean="0">
                <a:latin typeface="Courier New"/>
                <a:ea typeface="+mn-ea"/>
              </a:rPr>
              <a:t>	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printf</a:t>
            </a:r>
            <a:r>
              <a:rPr lang="en-US" dirty="0" smtClean="0">
                <a:latin typeface="Courier New"/>
                <a:ea typeface="+mn-ea"/>
              </a:rPr>
              <a:t>("f </a:t>
            </a:r>
            <a:r>
              <a:rPr lang="en-US" dirty="0">
                <a:latin typeface="Courier New"/>
                <a:ea typeface="+mn-ea"/>
              </a:rPr>
              <a:t>= </a:t>
            </a:r>
            <a:r>
              <a:rPr lang="en-US" dirty="0" smtClean="0">
                <a:latin typeface="Courier New"/>
                <a:ea typeface="+mn-ea"/>
              </a:rPr>
              <a:t>%lf</a:t>
            </a:r>
            <a:r>
              <a:rPr lang="en-US" dirty="0">
                <a:latin typeface="Courier New"/>
                <a:ea typeface="+mn-ea"/>
              </a:rPr>
              <a:t>,\ng = </a:t>
            </a:r>
            <a:r>
              <a:rPr lang="en-US" dirty="0" smtClean="0">
                <a:latin typeface="Courier New"/>
                <a:ea typeface="+mn-ea"/>
              </a:rPr>
              <a:t>%.2lf\n",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smtClean="0">
                <a:latin typeface="Courier New"/>
                <a:ea typeface="+mn-ea"/>
              </a:rPr>
              <a:t>		 f</a:t>
            </a:r>
            <a:r>
              <a:rPr lang="en-US" dirty="0">
                <a:latin typeface="Courier New"/>
                <a:ea typeface="+mn-ea"/>
              </a:rPr>
              <a:t>, g);</a:t>
            </a:r>
            <a:endParaRPr lang="pt-BR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u="sng" dirty="0" smtClean="0">
                <a:solidFill>
                  <a:srgbClr val="FF0000"/>
                </a:solidFill>
                <a:latin typeface="Courier New"/>
                <a:ea typeface="+mn-ea"/>
              </a:rPr>
              <a:t>Output: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 	f = 0.250000,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ea typeface="+mn-ea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		g = 5.00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(remember, 6 places after decimal point printed by default with floating-point data)</a:t>
            </a:r>
            <a:endParaRPr lang="en-US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0F89C9C-16E6-F84C-90B1-225C25FAA9EE}" type="datetime1">
              <a:rPr lang="en-US" smtClean="0">
                <a:latin typeface="Garamond" charset="0"/>
              </a:rPr>
              <a:t>2/2/19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B97E1C-EAA8-5E40-BE86-4DBC70D8C2C6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83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7194</TotalTime>
  <Words>1057</Words>
  <Application>Microsoft Macintosh PowerPoint</Application>
  <PresentationFormat>On-screen Show (4:3)</PresentationFormat>
  <Paragraphs>295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Program 2 overview</vt:lpstr>
      <vt:lpstr>Review: Arithmetic Operations</vt:lpstr>
      <vt:lpstr>Review: printf() basics</vt:lpstr>
      <vt:lpstr>printf() example</vt:lpstr>
      <vt:lpstr>Example: printf()</vt:lpstr>
      <vt:lpstr>Example solution</vt:lpstr>
      <vt:lpstr>Example solution (cont.)</vt:lpstr>
      <vt:lpstr>Example solution (cont.)</vt:lpstr>
      <vt:lpstr>scanf() function</vt:lpstr>
      <vt:lpstr>scanf() and scanf_s()</vt:lpstr>
      <vt:lpstr>scanf() function</vt:lpstr>
      <vt:lpstr>scanf() function</vt:lpstr>
      <vt:lpstr>scanf() format strings</vt:lpstr>
      <vt:lpstr>scanf() return value</vt:lpstr>
      <vt:lpstr>Example</vt:lpstr>
      <vt:lpstr>Example solution</vt:lpstr>
      <vt:lpstr>Using scanf() and printf() together</vt:lpstr>
      <vt:lpstr>scanf() function - Payroll Ver 2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1592</cp:revision>
  <dcterms:created xsi:type="dcterms:W3CDTF">2006-04-03T05:03:01Z</dcterms:created>
  <dcterms:modified xsi:type="dcterms:W3CDTF">2019-02-02T17:36:05Z</dcterms:modified>
</cp:coreProperties>
</file>