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675" r:id="rId4"/>
    <p:sldId id="676" r:id="rId5"/>
    <p:sldId id="677" r:id="rId6"/>
    <p:sldId id="678" r:id="rId7"/>
    <p:sldId id="679" r:id="rId8"/>
    <p:sldId id="728" r:id="rId9"/>
    <p:sldId id="729" r:id="rId10"/>
    <p:sldId id="730" r:id="rId11"/>
    <p:sldId id="731" r:id="rId12"/>
    <p:sldId id="732" r:id="rId13"/>
    <p:sldId id="733" r:id="rId14"/>
    <p:sldId id="674" r:id="rId15"/>
    <p:sldId id="739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01" r:id="rId39"/>
    <p:sldId id="702" r:id="rId40"/>
    <p:sldId id="703" r:id="rId41"/>
    <p:sldId id="704" r:id="rId42"/>
    <p:sldId id="590" r:id="rId43"/>
    <p:sldId id="547" r:id="rId4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56" d="100"/>
          <a:sy n="5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4975AF6-4964-6343-8E23-B566E0211A03}" type="slidenum">
              <a:rPr lang="en-US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5283C-FE9E-924D-9120-0A08E0531421}" type="datetime1">
              <a:rPr lang="en-US" smtClean="0"/>
              <a:t>4/23/2018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E4FBB-886A-FD43-8873-A9E5942A87E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3134F-DFBC-4246-AFB5-37A5C09CCE9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C056E-62E4-E54B-81D6-BE6CC7B3A926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7A480-A4C0-BD43-A281-FD2532ADCAB0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19F14-E21A-1B43-8D0C-890579E5B7B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B9752-8237-D946-B286-48823CE88B7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13EF2-0754-C54C-9535-2653EA283C0E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6E453-A41D-6740-9CCC-991440E622FA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B052-32CF-3C46-B4E3-51AFBC8DDE07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F8C4D-B491-A14F-9518-7BF03EB4E6DE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ED9A9-2B5C-3B41-84A1-98FE6D5DEAA8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D13A5-D63A-2440-AA28-865923892405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77B7EF4-C2A1-9C4C-A57C-D2E6776614B0}" type="datetime1">
              <a:rPr lang="en-US" smtClean="0"/>
              <a:t>4/23/2018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systems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Filename Lookup</a:t>
            </a:r>
            <a:endParaRPr lang="en-US" dirty="0"/>
          </a:p>
        </p:txBody>
      </p:sp>
      <p:pic>
        <p:nvPicPr>
          <p:cNvPr id="4" name="Content Placeholder 3" descr="ch13-03-recursion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C563-8409-004E-BD41-F2EC2DAD54E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pic>
        <p:nvPicPr>
          <p:cNvPr id="5" name="Content Placeholder 4" descr="ch13-04-directoryList.pdf"/>
          <p:cNvPicPr>
            <a:picLocks noGrp="1" noChangeAspect="1"/>
          </p:cNvPicPr>
          <p:nvPr>
            <p:ph idx="1"/>
          </p:nvPr>
        </p:nvPicPr>
        <p:blipFill>
          <a:blip r:embed="rId2"/>
          <a:srcRect t="-36059" b="-36059"/>
          <a:stretch>
            <a:fillRect/>
          </a:stretch>
        </p:blipFill>
        <p:spPr>
          <a:xfrm>
            <a:off x="457200" y="1613158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8211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Directory stored as a file</a:t>
            </a:r>
          </a:p>
          <a:p>
            <a:r>
              <a:rPr lang="en-US" sz="3200" dirty="0" smtClean="0"/>
              <a:t>Linear search to find filename (small directories)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977-ED06-404C-92A4-232D9F464381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 Trees</a:t>
            </a:r>
            <a:endParaRPr lang="en-US" dirty="0"/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9632" y="671182"/>
            <a:ext cx="11249548" cy="6186818"/>
          </a:xfrm>
        </p:spPr>
      </p:pic>
    </p:spTree>
    <p:extLst>
      <p:ext uri="{BB962C8B-B14F-4D97-AF65-F5344CB8AC3E}">
        <p14:creationId xmlns:p14="http://schemas.microsoft.com/office/powerpoint/2010/main" val="24294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Layout</a:t>
            </a:r>
            <a:endParaRPr lang="en-US" dirty="0"/>
          </a:p>
        </p:txBody>
      </p:sp>
      <p:pic>
        <p:nvPicPr>
          <p:cNvPr id="4" name="Content Placeholder 3" descr="ch13-06-XFSDir-phy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80769" b="-80769"/>
          <a:stretch>
            <a:fillRect/>
          </a:stretch>
        </p:blipFill>
        <p:spPr>
          <a:xfrm>
            <a:off x="-527242" y="1031136"/>
            <a:ext cx="10359634" cy="5697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9626-83EB-C94C-A4C4-17381D3E210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issues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file system allocate space for a new file?</a:t>
            </a:r>
          </a:p>
          <a:p>
            <a:r>
              <a:rPr lang="en-US" dirty="0" smtClean="0"/>
              <a:t>How do different allocation schemes affect the way files are accessed?</a:t>
            </a:r>
          </a:p>
          <a:p>
            <a:r>
              <a:rPr lang="en-US" dirty="0" smtClean="0"/>
              <a:t>How does the file system store information about each file (metadata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Includes time of last modification, access, etc.</a:t>
            </a:r>
            <a:endParaRPr lang="en-US" dirty="0" smtClean="0"/>
          </a:p>
          <a:p>
            <a:r>
              <a:rPr lang="en-US" dirty="0" smtClean="0"/>
              <a:t>What are the different types of file systems and how do they differ?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6EE-D3DF-E249-A8AC-BF4297AC8EE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Index structure</a:t>
            </a:r>
          </a:p>
          <a:p>
            <a:pPr lvl="1"/>
            <a:r>
              <a:rPr lang="en-US" dirty="0" smtClean="0"/>
              <a:t>How do we locate the blocks of a file?</a:t>
            </a:r>
          </a:p>
          <a:p>
            <a:r>
              <a:rPr lang="en-US" dirty="0" smtClean="0"/>
              <a:t>Index granularity</a:t>
            </a:r>
          </a:p>
          <a:p>
            <a:pPr lvl="1"/>
            <a:r>
              <a:rPr lang="en-US" dirty="0" smtClean="0"/>
              <a:t>What block size do we use?</a:t>
            </a:r>
          </a:p>
          <a:p>
            <a:r>
              <a:rPr lang="en-US" dirty="0" smtClean="0"/>
              <a:t>Free space</a:t>
            </a:r>
          </a:p>
          <a:p>
            <a:pPr lvl="1"/>
            <a:r>
              <a:rPr lang="en-US" dirty="0" smtClean="0"/>
              <a:t>How do we find unused blocks on disk?</a:t>
            </a:r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How do we preserve spatial locality?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What if machine crashes in middle of a file system op?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D21B-5411-2449-A96A-4C27B5C2773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File System Design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60286"/>
              </p:ext>
            </p:extLst>
          </p:nvPr>
        </p:nvGraphicFramePr>
        <p:xfrm>
          <a:off x="309772" y="11430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/>
                <a:gridCol w="2461987"/>
                <a:gridCol w="2113307"/>
                <a:gridCol w="2113307"/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FFS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NTFS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Index structure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Linked list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(fixed, </a:t>
                      </a:r>
                      <a:r>
                        <a:rPr lang="en-US" sz="2600" dirty="0" err="1" smtClean="0"/>
                        <a:t>asym</a:t>
                      </a:r>
                      <a:r>
                        <a:rPr lang="en-US" sz="2600" dirty="0" smtClean="0"/>
                        <a:t>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(dynamic)</a:t>
                      </a:r>
                      <a:endParaRPr lang="en-US" sz="2600" dirty="0"/>
                    </a:p>
                  </a:txBody>
                  <a:tcPr/>
                </a:tc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granularity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free space</a:t>
                      </a:r>
                    </a:p>
                    <a:p>
                      <a:pPr algn="ctr"/>
                      <a:r>
                        <a:rPr lang="en-US" sz="2600" dirty="0" smtClean="0"/>
                        <a:t>allocation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 array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</a:t>
                      </a:r>
                    </a:p>
                    <a:p>
                      <a:pPr algn="ctr"/>
                      <a:r>
                        <a:rPr lang="en-US" sz="2600" dirty="0" smtClean="0"/>
                        <a:t>(fixed location)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 </a:t>
                      </a:r>
                    </a:p>
                    <a:p>
                      <a:pPr algn="ctr"/>
                      <a:r>
                        <a:rPr lang="en-US" sz="2600" dirty="0" smtClean="0"/>
                        <a:t>(file)</a:t>
                      </a:r>
                      <a:endParaRPr lang="en-US" sz="2600" dirty="0"/>
                    </a:p>
                  </a:txBody>
                  <a:tcPr/>
                </a:tc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 groups</a:t>
                      </a:r>
                      <a:r>
                        <a:rPr lang="en-US" sz="2600" baseline="0" dirty="0" smtClean="0"/>
                        <a:t> + reserve space</a:t>
                      </a:r>
                      <a:endParaRPr lang="en-US" sz="2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Extents</a:t>
                      </a:r>
                    </a:p>
                    <a:p>
                      <a:pPr algn="ctr"/>
                      <a:r>
                        <a:rPr lang="en-US" sz="2600" dirty="0" smtClean="0"/>
                        <a:t>Best fit</a:t>
                      </a:r>
                    </a:p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3424-2ECF-424B-8650-9B343BAFDA9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Data in a File System</a:t>
            </a:r>
            <a:endParaRPr lang="en-US" dirty="0"/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39133" b="-139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E2D-CC7D-264F-B240-F6DE26BC687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Simple,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table: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4B77-0CE2-444D-8DFE-9AD79877BDF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50205" y="45720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DB3-125A-DE4B-B5A2-644D7904E63B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now due 4/30</a:t>
            </a:r>
          </a:p>
          <a:p>
            <a:pPr lvl="2"/>
            <a:r>
              <a:rPr lang="en-US" dirty="0" smtClean="0"/>
              <a:t>Point value now 150 points, not 100</a:t>
            </a:r>
          </a:p>
          <a:p>
            <a:pPr lvl="1"/>
            <a:r>
              <a:rPr lang="en-US" dirty="0" smtClean="0"/>
              <a:t>Extra credit problem set to be posted; due Thursday 5/3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</a:t>
            </a:r>
          </a:p>
          <a:p>
            <a:pPr lvl="2"/>
            <a:r>
              <a:rPr lang="en-US" dirty="0" smtClean="0"/>
              <a:t>File details</a:t>
            </a:r>
          </a:p>
          <a:p>
            <a:pPr lvl="2"/>
            <a:r>
              <a:rPr lang="en-US" dirty="0" smtClean="0"/>
              <a:t>File operations</a:t>
            </a:r>
          </a:p>
          <a:p>
            <a:pPr lvl="2"/>
            <a:r>
              <a:rPr lang="en-US" dirty="0" smtClean="0"/>
              <a:t>Open files</a:t>
            </a:r>
          </a:p>
          <a:p>
            <a:pPr lvl="2"/>
            <a:r>
              <a:rPr lang="en-US" dirty="0" smtClean="0"/>
              <a:t>Directories</a:t>
            </a:r>
            <a:endParaRPr lang="en-US" dirty="0"/>
          </a:p>
          <a:p>
            <a:pPr lvl="1"/>
            <a:r>
              <a:rPr lang="en-US" dirty="0" smtClean="0"/>
              <a:t>More on file systems</a:t>
            </a:r>
          </a:p>
          <a:p>
            <a:pPr lvl="2"/>
            <a:r>
              <a:rPr lang="en-US" dirty="0" smtClean="0"/>
              <a:t>File system examples</a:t>
            </a:r>
          </a:p>
          <a:p>
            <a:pPr lvl="2"/>
            <a:r>
              <a:rPr lang="en-US" dirty="0" smtClean="0"/>
              <a:t>Space allocation</a:t>
            </a:r>
          </a:p>
          <a:p>
            <a:pPr lvl="2"/>
            <a:r>
              <a:rPr lang="en-US" dirty="0" smtClean="0"/>
              <a:t>Free space management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91DCEE-644B-904B-A58A-0E60434F0559}" type="datetime1">
              <a:rPr lang="en-US" smtClean="0">
                <a:latin typeface="Garamond"/>
              </a:rPr>
              <a:t>4/23/2018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find free block</a:t>
            </a:r>
          </a:p>
          <a:p>
            <a:pPr lvl="1"/>
            <a:r>
              <a:rPr lang="en-US" dirty="0" smtClean="0"/>
              <a:t>Easy to append to a file</a:t>
            </a:r>
          </a:p>
          <a:p>
            <a:pPr lvl="1"/>
            <a:r>
              <a:rPr lang="en-US" dirty="0" smtClean="0"/>
              <a:t>Easy to delete a file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Small file access is slow</a:t>
            </a:r>
          </a:p>
          <a:p>
            <a:pPr lvl="1"/>
            <a:r>
              <a:rPr lang="en-US" dirty="0" smtClean="0"/>
              <a:t>Random access is very slow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File blocks for a given file may be scattered</a:t>
            </a:r>
          </a:p>
          <a:p>
            <a:pPr lvl="2"/>
            <a:r>
              <a:rPr lang="en-US" dirty="0" smtClean="0"/>
              <a:t>Files in the same directory may be scattered</a:t>
            </a:r>
          </a:p>
          <a:p>
            <a:pPr lvl="2"/>
            <a:r>
              <a:rPr lang="en-US" dirty="0" smtClean="0"/>
              <a:t>Problem becomes worse as disk fills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B56-EE3E-294F-A222-EDB1867446A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UNIX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Analogous to FAT table</a:t>
            </a:r>
          </a:p>
          <a:p>
            <a:pPr lvl="0"/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File owner, access permissions, access times, …</a:t>
            </a:r>
          </a:p>
          <a:p>
            <a:pPr lvl="1"/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 files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F5D3-7AB3-EB46-B082-ED9065B3663A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 files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r>
              <a:rPr lang="en-US" dirty="0" smtClean="0"/>
              <a:t>Indirect block: 1K data blocks =&gt; 4MB (+48KB)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BD72-CC5C-E344-93E8-3183FD8FBB0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E205-811E-5945-AE82-1F100F6D359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  <a:p>
            <a:r>
              <a:rPr lang="en-US" dirty="0" smtClean="0"/>
              <a:t>Triply indirect block pointer</a:t>
            </a:r>
          </a:p>
          <a:p>
            <a:pPr lvl="1"/>
            <a:r>
              <a:rPr lang="en-US" dirty="0" smtClean="0"/>
              <a:t>Triply indirect block =&gt; 1K doubly indirect blocks</a:t>
            </a:r>
          </a:p>
          <a:p>
            <a:pPr lvl="1"/>
            <a:r>
              <a:rPr lang="en-US" dirty="0" smtClean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ABB1-86DD-CF42-986C-C62C8480224B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6787" y="0"/>
            <a:ext cx="11638587" cy="640077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7459-8818-7E47-BDAC-360C40A88A69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Asymmetric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files: shallow tree</a:t>
            </a:r>
          </a:p>
          <a:p>
            <a:pPr lvl="1"/>
            <a:r>
              <a:rPr lang="en-US" dirty="0" smtClean="0"/>
              <a:t>Efficient storage for small files</a:t>
            </a:r>
          </a:p>
          <a:p>
            <a:r>
              <a:rPr lang="en-US" dirty="0" smtClean="0"/>
              <a:t>Large files: deep tree</a:t>
            </a:r>
          </a:p>
          <a:p>
            <a:pPr lvl="1"/>
            <a:r>
              <a:rPr lang="en-US" dirty="0" smtClean="0"/>
              <a:t>Efficient lookup for random access in large files</a:t>
            </a:r>
          </a:p>
          <a:p>
            <a:r>
              <a:rPr lang="en-US" dirty="0" smtClean="0"/>
              <a:t>Sparse files: only fill pointers if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657E-1A19-C641-B996-08D4369A57F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group allocation</a:t>
            </a:r>
          </a:p>
          <a:p>
            <a:pPr lvl="1"/>
            <a:r>
              <a:rPr lang="en-US" dirty="0" smtClean="0"/>
              <a:t>Block group is a set of nearby cylinders</a:t>
            </a:r>
          </a:p>
          <a:p>
            <a:pPr lvl="1"/>
            <a:r>
              <a:rPr lang="en-US" dirty="0" smtClean="0"/>
              <a:t>Files in same directory located in same group</a:t>
            </a:r>
          </a:p>
          <a:p>
            <a:pPr lvl="1"/>
            <a:r>
              <a:rPr lang="en-US" dirty="0" smtClean="0"/>
              <a:t>Subdirectories located in different block groups</a:t>
            </a:r>
          </a:p>
          <a:p>
            <a:pPr lvl="0"/>
            <a:r>
              <a:rPr lang="en-US" dirty="0" err="1" smtClean="0"/>
              <a:t>inode</a:t>
            </a:r>
            <a:r>
              <a:rPr lang="en-US" dirty="0" smtClean="0"/>
              <a:t> table spread throughout disk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, bitmap near file blocks</a:t>
            </a:r>
          </a:p>
          <a:p>
            <a:r>
              <a:rPr lang="en-US" dirty="0" smtClean="0"/>
              <a:t>First fit allocation</a:t>
            </a:r>
          </a:p>
          <a:p>
            <a:pPr lvl="1"/>
            <a:r>
              <a:rPr lang="en-US" dirty="0" smtClean="0"/>
              <a:t>Small files fragmented, large files contiguous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2AD-3317-DB4C-86ED-77538F19430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S-cylGroup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-1352593" y="118144"/>
            <a:ext cx="11976537" cy="658663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1E28-6666-464B-924D-48D4CD3B8537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Data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6446" b="-76446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C797-8D75-2F40-9715-EE37F187ECD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details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Extensions </a:t>
            </a:r>
            <a:r>
              <a:rPr lang="en-US" dirty="0" smtClean="0">
                <a:latin typeface="Arial"/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 smtClean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marL="0" indent="0">
              <a:buNone/>
            </a:pPr>
            <a:endParaRPr lang="en-US" dirty="0" smtClean="0">
              <a:latin typeface="Arial"/>
              <a:ea typeface="MS PGothic" charset="0"/>
              <a:cs typeface="Arial"/>
            </a:endParaRPr>
          </a:p>
          <a:p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4162-2579-F943-B247-A486EA8D1DD8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Smal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14111" b="-11411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53C8-F412-8F46-9791-559FF8D634A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Larg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14111" b="-11411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331C-AFC0-8948-8BB8-236E7666295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DE0-F13C-634E-BE30-E4176CEC602B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r>
              <a:rPr lang="en-US" dirty="0" smtClean="0"/>
              <a:t>Extents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  <a:p>
            <a:pPr lvl="1"/>
            <a:r>
              <a:rPr lang="en-US" dirty="0" smtClean="0"/>
              <a:t>Will cover later this week/early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C3F5-F99B-1A46-9578-CBE4CD075507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F801-C064-DD4E-B5B8-B3CC1EE7D557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Medium-Sized File</a:t>
            </a:r>
            <a:endParaRPr lang="en-US" dirty="0"/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139706" y="1182034"/>
            <a:ext cx="9328895" cy="513053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17D1-BDF4-374B-8345-A2A72724433B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Indirect Block</a:t>
            </a:r>
            <a:endParaRPr lang="en-US" dirty="0"/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2625" r="-22625"/>
          <a:stretch>
            <a:fillRect/>
          </a:stretch>
        </p:blipFill>
        <p:spPr>
          <a:xfrm>
            <a:off x="-911275" y="905386"/>
            <a:ext cx="11180953" cy="61490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9998-C152-124B-B4A8-BFEFB7AB42E2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3BB7-C395-7643-A977-1F33F1686841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(Using term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block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for simplicity)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26D-C970-DD47-9EB3-61C7654D85FA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Example: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block size = 4KB =  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bytes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disk size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 bytes (1 terabyte)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/2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28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bits </a:t>
            </a:r>
            <a:r>
              <a:rPr lang="en-US" dirty="0">
                <a:latin typeface="Helvetica" charset="0"/>
                <a:ea typeface="MS PGothic" charset="0"/>
              </a:rPr>
              <a:t>(or </a:t>
            </a:r>
            <a:r>
              <a:rPr lang="en-US" dirty="0" smtClean="0">
                <a:latin typeface="Helvetica" charset="0"/>
                <a:ea typeface="MS PGothic" charset="0"/>
              </a:rPr>
              <a:t>32MB)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endParaRPr lang="en-US" sz="9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Easy to get contiguous files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sz="800" dirty="0">
                <a:latin typeface="Helvetica" charset="0"/>
                <a:ea typeface="MS PGothic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239-E9E6-4B48-B597-D446849FD8F9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E17C-43E1-FE4E-8D40-BDB5C4E19A1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Linked Free Space List on Disk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364-45AA-FB48-8EC7-5AF60B29BD57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>
                <a:latin typeface="Helvetica" charset="0"/>
                <a:ea typeface="MS PGothic" charset="0"/>
              </a:rPr>
              <a:t>n-1</a:t>
            </a:r>
            <a:r>
              <a:rPr lang="en-US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181E-E3BD-D14A-9358-BABEC0B04871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</a:p>
          <a:p>
            <a:pPr lvl="1"/>
            <a:r>
              <a:rPr lang="en-US" dirty="0" smtClean="0"/>
              <a:t>Finish file system discussion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now due 4/30</a:t>
            </a:r>
          </a:p>
          <a:p>
            <a:pPr lvl="2"/>
            <a:r>
              <a:rPr lang="en-US" dirty="0"/>
              <a:t>Point value now 150 points, not 100</a:t>
            </a:r>
          </a:p>
          <a:p>
            <a:pPr lvl="1"/>
            <a:r>
              <a:rPr lang="en-US" dirty="0"/>
              <a:t>Extra credit problem set to be posted; </a:t>
            </a:r>
            <a:r>
              <a:rPr lang="en-US"/>
              <a:t>due </a:t>
            </a:r>
            <a:r>
              <a:rPr lang="en-US" smtClean="0"/>
              <a:t>Thursday 5</a:t>
            </a:r>
            <a:r>
              <a:rPr lang="en-US" dirty="0"/>
              <a:t>/3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C3EEFB-7129-DA43-ABFA-A86FE2FECE1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ED75-C789-F74B-A8EA-7258777D9F2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Accesses supported as sequential or direct (relative to start of file)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328D-2502-2941-B47B-8D9BF1A9B3C0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8119-C888-8045-8E7D-89172BE27D8A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Tree</a:t>
            </a:r>
            <a:r>
              <a:rPr lang="en-US" dirty="0">
                <a:ea typeface="MS PGothic" charset="0"/>
              </a:rPr>
              <a:t>-Structured </a:t>
            </a:r>
            <a:r>
              <a:rPr lang="en-US" dirty="0" smtClean="0">
                <a:ea typeface="MS PGothic" charset="0"/>
              </a:rPr>
              <a:t>Directories</a:t>
            </a:r>
            <a:endParaRPr lang="en-US" dirty="0"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52D-D35B-F145-9291-5FE414AFD536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1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Data in a File System</a:t>
            </a:r>
            <a:endParaRPr lang="en-US" dirty="0"/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39133" b="-139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F4D2-ABD1-5E48-B9ED-8DC8830B57A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Are Files</a:t>
            </a:r>
            <a:endParaRPr lang="en-US" dirty="0"/>
          </a:p>
        </p:txBody>
      </p:sp>
      <p:pic>
        <p:nvPicPr>
          <p:cNvPr id="4" name="Content Placeholder 3" descr="ch13-02-directory.pdf"/>
          <p:cNvPicPr>
            <a:picLocks noGrp="1" noChangeAspect="1"/>
          </p:cNvPicPr>
          <p:nvPr>
            <p:ph idx="1"/>
          </p:nvPr>
        </p:nvPicPr>
        <p:blipFill>
          <a:blip r:embed="rId2"/>
          <a:srcRect t="-53271" b="-5327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4EFA-D67B-1641-AE2F-A5A78A983267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14375</TotalTime>
  <Words>1757</Words>
  <Application>Microsoft Office PowerPoint</Application>
  <PresentationFormat>On-screen Show (4:3)</PresentationFormat>
  <Paragraphs>413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Edge</vt:lpstr>
      <vt:lpstr>EECE.4810/EECE.5730 Operating Systems</vt:lpstr>
      <vt:lpstr>Lecture outline</vt:lpstr>
      <vt:lpstr>Review: File details</vt:lpstr>
      <vt:lpstr>Review: File Operations</vt:lpstr>
      <vt:lpstr>Review: Working with open files</vt:lpstr>
      <vt:lpstr>Review: Directory structure</vt:lpstr>
      <vt:lpstr>Review: Tree-Structured Directories</vt:lpstr>
      <vt:lpstr>Named Data in a File System</vt:lpstr>
      <vt:lpstr>Directories Are Files</vt:lpstr>
      <vt:lpstr>Recursive Filename Lookup</vt:lpstr>
      <vt:lpstr>Directory Layout</vt:lpstr>
      <vt:lpstr>Large Directories: B Trees</vt:lpstr>
      <vt:lpstr>Large Directories: Layout</vt:lpstr>
      <vt:lpstr>File system issues to be discussed</vt:lpstr>
      <vt:lpstr>Design Challenges</vt:lpstr>
      <vt:lpstr>Some File System Design Options</vt:lpstr>
      <vt:lpstr>Named Data in a File System</vt:lpstr>
      <vt:lpstr>Microsoft File Allocation Table (FAT)</vt:lpstr>
      <vt:lpstr>FAT</vt:lpstr>
      <vt:lpstr>FAT</vt:lpstr>
      <vt:lpstr>Berkeley UNIX FFS (Fast File System)</vt:lpstr>
      <vt:lpstr>FFS inode</vt:lpstr>
      <vt:lpstr>FFS inode</vt:lpstr>
      <vt:lpstr>FFS inode</vt:lpstr>
      <vt:lpstr>PowerPoint Presentation</vt:lpstr>
      <vt:lpstr>FFS Asymmetric Tree</vt:lpstr>
      <vt:lpstr>FFS Locality</vt:lpstr>
      <vt:lpstr>PowerPoint Presentation</vt:lpstr>
      <vt:lpstr>FFS First Fit Block Allocation</vt:lpstr>
      <vt:lpstr>FFS First Fit Block Allocation</vt:lpstr>
      <vt:lpstr>FFS First Fit Block Allocation</vt:lpstr>
      <vt:lpstr>FFS</vt:lpstr>
      <vt:lpstr>NTFS</vt:lpstr>
      <vt:lpstr>NTFS Small File</vt:lpstr>
      <vt:lpstr>NTFS Medium-Sized File</vt:lpstr>
      <vt:lpstr>NTFS Indirect Block</vt:lpstr>
      <vt:lpstr>PowerPoint Presentation</vt:lpstr>
      <vt:lpstr>Free-Space Management</vt:lpstr>
      <vt:lpstr>Free-Space Management (Cont.)</vt:lpstr>
      <vt:lpstr>Linked Free Space List on Disk</vt:lpstr>
      <vt:lpstr>Free-Space Management (Cont.)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3613</cp:revision>
  <cp:lastPrinted>2018-04-23T15:41:16Z</cp:lastPrinted>
  <dcterms:created xsi:type="dcterms:W3CDTF">2006-04-03T05:03:01Z</dcterms:created>
  <dcterms:modified xsi:type="dcterms:W3CDTF">2018-04-23T18:51:06Z</dcterms:modified>
</cp:coreProperties>
</file>