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469" r:id="rId4"/>
    <p:sldId id="507" r:id="rId5"/>
    <p:sldId id="508" r:id="rId6"/>
    <p:sldId id="509" r:id="rId7"/>
    <p:sldId id="510" r:id="rId8"/>
    <p:sldId id="47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324" r:id="rId3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F3599-0705-C247-ADB1-91F7AAB4F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970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9ACF80-8DD1-2E4A-9393-000E3E4D0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98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D1BEE4-DC46-E045-BECA-BD581A4BFD0D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20EF9F-5677-124E-9AF3-B203643202C6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F23F9-03BD-5E49-93D7-AE82A9544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0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34779-62F5-2D49-883B-50D768F294CB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B80AB-3149-8645-A845-4B8E4FB37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1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FED2C-DCE4-B84E-8249-6A643D0B7423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A657D-8446-104A-9E3F-C089D9230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63C14-C3C0-5C44-91B7-758DE44D6DF5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3D4F-B341-0D48-834A-5A932AA9A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301BD-CCE6-954D-9964-53B0DF09AEA0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B29B5-874C-1B45-8B41-468721BEE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7D64-EBBF-8C45-909F-18F7BD2A990D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EFDF1-889A-F949-8A76-546B72784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5D70D-2259-CF47-A3AE-67AC248D19BB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2ACEF-BBC7-6C45-9060-9974BFBEE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2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DBBA-8EAA-DA43-8D6E-2B74D2EDA76D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A93B2-A06A-3944-A793-362DD14CE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37DD-E3F7-8B43-BBD3-8815607CF73C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F01A3-8281-D44B-B294-44B4C575C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25766-3F31-6A42-A0D4-ED80C2354596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27F07-80D7-1543-84D0-5CFA5C388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45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0207B-7BC9-F943-9EB8-E68D16A34F64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57F67-906B-4941-B61A-A17D2264E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1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AEFC1-673F-6B40-A75E-C81F39C24D62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8CD10-B5F2-BC42-9FC7-032916D93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FE94F-7DB2-E543-BA97-7628C986FE8F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A896-F091-D04B-984F-AC267954A8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3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DEEC2CA6-139B-BE4C-B317-0D57F1DA46E1}" type="datetime1">
              <a:rPr lang="en-US" altLang="en-US"/>
              <a:pPr>
                <a:defRPr/>
              </a:pPr>
              <a:t>6/20/18</a:t>
            </a:fld>
            <a:endParaRPr lang="en-US" alt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DF2C261-7944-B141-8DD1-B5C912427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charset="-128"/>
              </a:rPr>
              <a:t>EECE.2160</a:t>
            </a:r>
            <a:br>
              <a:rPr lang="en-US" altLang="en-US" sz="4600">
                <a:ea typeface="ＭＳ Ｐゴシック" charset="-128"/>
              </a:rPr>
            </a:br>
            <a:r>
              <a:rPr lang="en-US" altLang="en-US" sz="4600">
                <a:ea typeface="ＭＳ Ｐゴシック" charset="-128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Dr. Michael </a:t>
            </a:r>
            <a:r>
              <a:rPr lang="en-US" dirty="0" smtClean="0"/>
              <a:t>Geiger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Summer </a:t>
            </a:r>
            <a:r>
              <a:rPr lang="en-US" dirty="0" smtClean="0"/>
              <a:t>2018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Lecture 11: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PE4: </a:t>
            </a:r>
            <a:r>
              <a:rPr lang="en-US" dirty="0" smtClean="0"/>
              <a:t>Structures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Dynamic memory 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dirty="0" smtClean="0"/>
              <a:t>Given header files, main program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 smtClean="0">
                <a:cs typeface="Courier New" charset="0"/>
              </a:rPr>
              <a:t>Complete specified functions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cs typeface="Courier New" charset="0"/>
              </a:rPr>
              <a:t> functions on previous slide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 charset="0"/>
              </a:rPr>
              <a:t>structure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cs typeface="Courier New" charset="0"/>
              </a:rPr>
              <a:t> structures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buFont typeface="Wingdings" charset="0"/>
              <a:buChar char="n"/>
              <a:defRPr/>
            </a:pPr>
            <a:endParaRPr lang="en-US" dirty="0" smtClean="0">
              <a:cs typeface="Courier New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0DB3A2-088A-7441-8952-141CF46DAFEF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7EA1B3-608F-3D45-8B48-82808A8F20E4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Name</a:t>
            </a:r>
            <a:r>
              <a:rPr lang="en-US" altLang="en-US">
                <a:ea typeface="ＭＳ Ｐゴシック" charset="-128"/>
              </a:rPr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%s\n"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readName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"Enter name: 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scanf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&amp;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823B721-9954-9844-9547-2E06C027EE27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A1F9283-3977-BB4D-8A89-DDEDD1C039F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Single </a:t>
            </a:r>
            <a:r>
              <a:rPr lang="en-US" altLang="en-US">
                <a:latin typeface="Courier New" charset="0"/>
                <a:ea typeface="ＭＳ Ｐゴシック" charset="-128"/>
              </a:rPr>
              <a:t>SINew </a:t>
            </a:r>
            <a:r>
              <a:rPr lang="en-US" altLang="en-US">
                <a:ea typeface="ＭＳ Ｐゴシック" charset="-128"/>
              </a:rPr>
              <a:t>functions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void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printStudent(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SINew 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*s) {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6474B"/>
                </a:solidFill>
                <a:latin typeface="Courier New" charset="0"/>
                <a:ea typeface="ＭＳ Ｐゴシック" charset="-128"/>
              </a:rPr>
              <a:t>printName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(&amp;s-&gt;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sname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ro-RO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printf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ro-RO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"ID #%.8u\n"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, s-&gt;</a:t>
            </a:r>
            <a:r>
              <a:rPr lang="ro-RO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ID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ro-RO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printf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ro-RO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"GPA: %.2lf\n"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, </a:t>
            </a:r>
          </a:p>
          <a:p>
            <a:pPr marL="0" indent="0">
              <a:buFont typeface="Wingdings" charset="2"/>
              <a:buNone/>
            </a:pP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s-&gt;</a:t>
            </a:r>
            <a:r>
              <a:rPr lang="ro-RO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GPA</a:t>
            </a: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ro-RO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1F5037-8A66-C943-941A-A2C5E32FEC9F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1DC021-209F-3F48-BD56-948C036ED3E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Single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void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readStudent(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SINew 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*s) {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6474B"/>
                </a:solidFill>
                <a:latin typeface="Courier New" charset="0"/>
                <a:ea typeface="ＭＳ Ｐゴシック" charset="-128"/>
              </a:rPr>
              <a:t>readName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(&amp;s-&gt;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sname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printf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en-US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"Enter ID #: "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scanf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en-US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"%u"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, &amp;s-&gt;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ID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printf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en-US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"Enter GPA: "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32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scanf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</a:t>
            </a:r>
            <a:r>
              <a:rPr lang="en-US" altLang="en-US" sz="3200" b="1">
                <a:solidFill>
                  <a:srgbClr val="C41A16"/>
                </a:solidFill>
                <a:latin typeface="Courier New" charset="0"/>
                <a:ea typeface="ＭＳ Ｐゴシック" charset="-128"/>
              </a:rPr>
              <a:t>"%lf"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, &amp;s-&gt;</a:t>
            </a:r>
            <a:r>
              <a:rPr lang="en-US" altLang="en-US" sz="3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GPA</a:t>
            </a: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);</a:t>
            </a:r>
          </a:p>
          <a:p>
            <a:pPr marL="0" indent="0">
              <a:buFont typeface="Wingdings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}</a:t>
            </a:r>
            <a:endParaRPr lang="en-US" altLang="en-US" b="1">
              <a:latin typeface="Courier New" charset="0"/>
              <a:ea typeface="ＭＳ Ｐゴシック" charset="-128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759AF6-B3E9-9441-A535-EF40E81141E2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A22736-8127-CD4F-ABA8-D6EDE6CE5D05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printList()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printList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6474B"/>
                </a:solidFill>
                <a:latin typeface="Courier New"/>
                <a:cs typeface="Courier New"/>
              </a:rPr>
              <a:t>printStudent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(&amp;list[i]);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);				}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04388ED-8FD4-774C-A142-B7F427255519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E13D6A-B80F-A043-86BC-2185E8DF5BA4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findByLName()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findByLName(</a:t>
            </a:r>
            <a:r>
              <a:rPr lang="en-US" altLang="en-US" sz="20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SINew 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list[], </a:t>
            </a:r>
            <a:r>
              <a:rPr lang="en-US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n, 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	</a:t>
            </a:r>
            <a:r>
              <a:rPr lang="en-US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char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lname[]) {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i;	</a:t>
            </a: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Loop index</a:t>
            </a:r>
            <a:endParaRPr lang="en-US" alt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endParaRPr lang="da-DK" alt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Search for student with matching name 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//   in list</a:t>
            </a:r>
            <a:endParaRPr lang="da-DK" alt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for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(i = </a:t>
            </a:r>
            <a:r>
              <a:rPr lang="da-DK" altLang="en-US" sz="2000" b="1">
                <a:solidFill>
                  <a:srgbClr val="1C00CF"/>
                </a:solidFill>
                <a:latin typeface="Courier New" charset="0"/>
                <a:ea typeface="ＭＳ Ｐゴシック" charset="-128"/>
              </a:rPr>
              <a:t>0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; i &lt; n; i++) {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if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(</a:t>
            </a:r>
            <a:r>
              <a:rPr lang="da-DK" altLang="en-US" sz="2000" b="1">
                <a:solidFill>
                  <a:srgbClr val="2E0D6E"/>
                </a:solidFill>
                <a:latin typeface="Courier New" charset="0"/>
                <a:ea typeface="ＭＳ Ｐゴシック" charset="-128"/>
              </a:rPr>
              <a:t>strcmp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(lname, list[i].</a:t>
            </a:r>
            <a:r>
              <a:rPr lang="da-DK" altLang="en-US" sz="20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sname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.</a:t>
            </a:r>
            <a:r>
              <a:rPr lang="da-DK" altLang="en-US" sz="20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last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 == </a:t>
            </a:r>
            <a:r>
              <a:rPr lang="da-DK" altLang="en-US" sz="2000" b="1">
                <a:solidFill>
                  <a:srgbClr val="1C00CF"/>
                </a:solidFill>
                <a:latin typeface="Courier New" charset="0"/>
                <a:ea typeface="ＭＳ Ｐゴシック" charset="-128"/>
              </a:rPr>
              <a:t>0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return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i;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endParaRPr lang="da-DK" alt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If end of loop reached, student wasn’t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//   found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return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-1;</a:t>
            </a:r>
            <a:endParaRPr lang="en-US" altLang="en-US" sz="1900" b="1"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887F170-D5A8-4C40-A792-C13CCAB9F563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F5A864-F0E1-5D4F-8CB1-D44482CB6D24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ＭＳ Ｐゴシック" charset="-128"/>
              </a:rPr>
              <a:t>findByID()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findByID(</a:t>
            </a:r>
            <a:r>
              <a:rPr lang="en-US" altLang="en-US" sz="2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SINew 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list[], </a:t>
            </a: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n, 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		</a:t>
            </a: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unsigned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sID) {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int</a:t>
            </a: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i;	</a:t>
            </a:r>
            <a:r>
              <a:rPr lang="en-US" altLang="en-US" sz="22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Loop index</a:t>
            </a:r>
            <a:endParaRPr lang="en-US" altLang="en-US" sz="22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2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Search for student with matching ID in list</a:t>
            </a:r>
            <a:endParaRPr lang="en-US" altLang="en-US" sz="22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da-DK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for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(i = </a:t>
            </a:r>
            <a:r>
              <a:rPr lang="da-DK" altLang="en-US" sz="2200" b="1">
                <a:solidFill>
                  <a:srgbClr val="1C00CF"/>
                </a:solidFill>
                <a:latin typeface="Courier New" charset="0"/>
                <a:ea typeface="ＭＳ Ｐゴシック" charset="-128"/>
              </a:rPr>
              <a:t>0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; i &lt; n; i++) {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</a:t>
            </a:r>
            <a:r>
              <a:rPr lang="da-DK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if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(sID == list[i].</a:t>
            </a:r>
            <a:r>
              <a:rPr lang="da-DK" altLang="en-US" sz="2200" b="1">
                <a:solidFill>
                  <a:srgbClr val="3F6E74"/>
                </a:solidFill>
                <a:latin typeface="Courier New" charset="0"/>
                <a:ea typeface="ＭＳ Ｐゴシック" charset="-128"/>
              </a:rPr>
              <a:t>ID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)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		</a:t>
            </a:r>
            <a:r>
              <a:rPr lang="da-DK" altLang="en-US" sz="22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return</a:t>
            </a: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i;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2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endParaRPr lang="da-DK" altLang="en-US" sz="22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// If end of loop reached, student wasn’t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//   found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000" b="1">
                <a:solidFill>
                  <a:srgbClr val="007400"/>
                </a:solidFill>
                <a:latin typeface="Courier New" charset="0"/>
                <a:ea typeface="ＭＳ Ｐゴシック" charset="-128"/>
              </a:rPr>
              <a:t>	</a:t>
            </a:r>
            <a:r>
              <a:rPr lang="da-DK" altLang="en-US" sz="2000" b="1">
                <a:solidFill>
                  <a:srgbClr val="AA0D91"/>
                </a:solidFill>
                <a:latin typeface="Courier New" charset="0"/>
                <a:ea typeface="ＭＳ Ｐゴシック" charset="-128"/>
              </a:rPr>
              <a:t>return</a:t>
            </a:r>
            <a:r>
              <a:rPr lang="da-DK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 -1;</a:t>
            </a:r>
            <a:endParaRPr lang="en-US" altLang="en-US" sz="2100" b="1">
              <a:latin typeface="Courier New" charset="0"/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charset="2"/>
              <a:buNone/>
              <a:tabLst>
                <a:tab pos="460375" algn="l"/>
                <a:tab pos="920750" algn="l"/>
                <a:tab pos="1365250" algn="l"/>
              </a:tabLst>
            </a:pPr>
            <a:endParaRPr lang="en-US" altLang="en-US" sz="2100" b="1">
              <a:latin typeface="Courier New" charset="0"/>
              <a:ea typeface="ＭＳ Ｐゴシック" charset="-128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02D1E7-C821-D340-9034-3D8B7B82190F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9764C8-C1AB-7043-BC00-683734D73C65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8F59D8-A707-FB41-A888-1BD12D8D1F1A}" type="datetime1">
              <a:rPr lang="en-US" sz="1200" smtClean="0">
                <a:latin typeface="Garamond" charset="0"/>
              </a:rPr>
              <a:t>6/20/18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6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3FE21-502B-3A47-8A4F-FD3701A8E022}" type="datetime1">
              <a:rPr lang="en-US" sz="1200" smtClean="0">
                <a:latin typeface="Garamond" charset="0"/>
              </a:rPr>
              <a:t>6/20/18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6CB25C-870D-9640-AA85-FE42696363C6}" type="datetime1">
              <a:rPr lang="en-US" sz="1200" smtClean="0">
                <a:latin typeface="Garamond" charset="0"/>
              </a:rPr>
              <a:t>6/20/18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600" dirty="0">
                <a:ea typeface="ＭＳ Ｐゴシック" charset="-128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Program </a:t>
            </a:r>
            <a:r>
              <a:rPr lang="en-US" altLang="en-US" sz="2400" dirty="0" smtClean="0">
                <a:ea typeface="ＭＳ Ｐゴシック" charset="-128"/>
              </a:rPr>
              <a:t>6 due Thursday, 6/21</a:t>
            </a:r>
            <a:endParaRPr lang="en-US" altLang="en-US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Program </a:t>
            </a:r>
            <a:r>
              <a:rPr lang="en-US" altLang="en-US" sz="2400" dirty="0" smtClean="0">
                <a:ea typeface="ＭＳ Ｐゴシック" charset="-128"/>
              </a:rPr>
              <a:t>7 to be posted; due Monday, 6/25</a:t>
            </a:r>
            <a:endParaRPr lang="en-US" altLang="en-US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Exam 3: </a:t>
            </a:r>
            <a:r>
              <a:rPr lang="en-US" altLang="en-US" sz="2400" dirty="0" smtClean="0">
                <a:ea typeface="ＭＳ Ｐゴシック" charset="-128"/>
              </a:rPr>
              <a:t>Monday, 7/2</a:t>
            </a:r>
            <a:endParaRPr lang="en-US" altLang="en-US" sz="2400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Will be allowed one 8.5” x 11” note sheet</a:t>
            </a:r>
          </a:p>
          <a:p>
            <a:pPr>
              <a:lnSpc>
                <a:spcPct val="70000"/>
              </a:lnSpc>
              <a:buFont typeface="Wingdings" charset="2"/>
              <a:buNone/>
            </a:pPr>
            <a:endParaRPr lang="en-US" altLang="en-US" sz="2600" dirty="0">
              <a:ea typeface="ＭＳ Ｐゴシック" charset="-128"/>
            </a:endParaRPr>
          </a:p>
          <a:p>
            <a:pPr>
              <a:lnSpc>
                <a:spcPct val="70000"/>
              </a:lnSpc>
            </a:pPr>
            <a:r>
              <a:rPr lang="en-US" altLang="en-US" sz="2600" dirty="0">
                <a:ea typeface="ＭＳ Ｐゴシック" charset="-128"/>
              </a:rPr>
              <a:t>Today’s class</a:t>
            </a:r>
          </a:p>
          <a:p>
            <a:pPr lvl="1">
              <a:lnSpc>
                <a:spcPct val="70000"/>
              </a:lnSpc>
            </a:pPr>
            <a:r>
              <a:rPr lang="en-US" altLang="en-US" sz="2200" dirty="0">
                <a:ea typeface="ＭＳ Ｐゴシック" charset="-128"/>
              </a:rPr>
              <a:t>PE4: Structures</a:t>
            </a:r>
          </a:p>
          <a:p>
            <a:pPr lvl="1">
              <a:lnSpc>
                <a:spcPct val="70000"/>
              </a:lnSpc>
            </a:pPr>
            <a:r>
              <a:rPr lang="en-US" altLang="en-US" sz="2200" dirty="0" smtClean="0">
                <a:ea typeface="ＭＳ Ｐゴシック" charset="-128"/>
              </a:rPr>
              <a:t>File, character, and line I/O</a:t>
            </a:r>
            <a:endParaRPr lang="en-US" altLang="en-US" sz="2200" dirty="0">
              <a:ea typeface="ＭＳ Ｐゴシック" charset="-128"/>
            </a:endParaRPr>
          </a:p>
          <a:p>
            <a:pPr lvl="1">
              <a:lnSpc>
                <a:spcPct val="70000"/>
              </a:lnSpc>
            </a:pPr>
            <a:endParaRPr lang="en-US" altLang="en-US" sz="2200" dirty="0">
              <a:ea typeface="ＭＳ Ｐゴシック" charset="-128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DEBFF7-B9ED-084E-B10D-3382606B6AAB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25BC68-327E-A147-B3B0-58E135724703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0D4967-C500-DD41-BC73-B60C1EFBADF4}" type="datetime1">
              <a:rPr lang="en-US" sz="1200" smtClean="0">
                <a:latin typeface="Garamond" charset="0"/>
              </a:rPr>
              <a:t>6/20/18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F41ED-DBBE-4D4B-8BCE-1EB737AD8B6E}" type="datetime1">
              <a:rPr lang="en-US" sz="1200" smtClean="0">
                <a:latin typeface="Garamond" charset="0"/>
              </a:rPr>
              <a:t>6/20/18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9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D5CC21-034A-4C33-888C-592A8A1432E8}" type="datetime1">
              <a:rPr lang="en-US" sz="1200" smtClean="0">
                <a:latin typeface="Garamond" charset="0"/>
              </a:rPr>
              <a:t>6/20/18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6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640C67-A1FC-4EA2-A141-707B6E3F5BA0}" type="datetime1">
              <a:rPr lang="en-US" sz="1200" smtClean="0">
                <a:latin typeface="Garamond" charset="0"/>
              </a:rPr>
              <a:t>6/20/18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0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24F9E-6D08-4E0C-9BE2-0C881453AE96}" type="datetime1">
              <a:rPr lang="en-US" sz="1200" smtClean="0">
                <a:latin typeface="Garamond" charset="0"/>
              </a:rPr>
              <a:t>6/20/18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0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1D1DD4-C27F-445C-894F-D2ACC4F813F8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2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F0E404-CE50-4B3B-AD20-DC82F0DF80B9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B0B157-7FA8-4192-84AF-672154D0E64E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BFC7BA-7359-4EBD-9C94-E4DFE3D16FD4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0C9C16-6740-4396-BDDB-C1212FB56B86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User-defined types; example: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ea typeface="ＭＳ Ｐゴシック" charset="-128"/>
              </a:rPr>
              <a:t>		</a:t>
            </a:r>
            <a:r>
              <a:rPr lang="en-US" altLang="en-US" sz="2100">
                <a:latin typeface="Courier New" charset="0"/>
                <a:ea typeface="ＭＳ Ｐゴシック" charset="-128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Scalar: </a:t>
            </a:r>
            <a:r>
              <a:rPr lang="en-US" altLang="en-US" sz="18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Array: </a:t>
            </a:r>
            <a:r>
              <a:rPr lang="en-US" altLang="en-US" sz="18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Pointer: </a:t>
            </a:r>
            <a:r>
              <a:rPr lang="en-US" altLang="en-US" sz="18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 *sPtr = &amp;student1;</a:t>
            </a:r>
            <a:endParaRPr lang="en-US" altLang="en-US" sz="18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Dot operator: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student1.middle = 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‘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J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Arrow (if pointers):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altLang="en-US" sz="2100">
              <a:ea typeface="ＭＳ Ｐゴシック" charset="-128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CF777D-988A-2146-AA3E-81FB12B153DA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D31F71D-7789-D14D-96C9-A3A9E8AE0C19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5632A2-3DFD-429D-8695-34698249807C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21F057-3B93-4268-97B4-CFA5914965F2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2855F-D6B1-4DDD-82A2-6145FF9339E8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5B070-CB84-4422-9692-8EE58FE2C887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46155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660E-5A58-4EFE-9E81-04743B7A90E6}" type="datetime1">
              <a:rPr lang="en-US" smtClean="0">
                <a:latin typeface="Garamond" charset="0"/>
              </a:rPr>
              <a:t>6/20/18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Next time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charset="-128"/>
              </a:rPr>
              <a:t>Bitwise operators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charset="-128"/>
              </a:rPr>
              <a:t>Program 6 due Thursday, 6/21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charset="-128"/>
              </a:rPr>
              <a:t>Program 7 to be posted; due Monday, 6/25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charset="-128"/>
              </a:rPr>
              <a:t>Exam 3: Monday, 7/2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charset="-128"/>
              </a:rPr>
              <a:t>Will be allowed one 8.5” x 11” note sheet</a:t>
            </a:r>
          </a:p>
          <a:p>
            <a:pPr lvl="2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3A1E0-661E-244B-A83A-1F15000C16E2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487E4-B7CF-6447-A0D8-28268F756D8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C53A8D-6D31-FC4A-95D3-D7073705517E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53DAE-6F58-674F-86DF-2C788D646D62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void printStudent(StudentInfo *s) {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printf(“%s %c. %s\n”, s-&gt;first, 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		s-&gt;middle, s-&gt;last);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printf(“ID #%u\n”, s-&gt;ID);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printf(“GPA %.2lf\n”, s-&gt;GPA);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6828E5-6F6B-E04C-89C0-957467222ED9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53195-64EC-3D41-98AE-AA35AE380EFF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double avgGPA(StudentInfo list[], int n) {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int i;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int sum = 0;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for (i = 0; i &lt; n; i++)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sum += list[i].GPA;</a:t>
            </a:r>
          </a:p>
          <a:p>
            <a:pPr>
              <a:buFont typeface="Wingdings" charset="2"/>
              <a:buNone/>
            </a:pPr>
            <a:endParaRPr lang="en-US" altLang="en-US" sz="2400">
              <a:latin typeface="Courier New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return sum / n;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70304-8901-994E-8D26-01D93F7D6E84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6C08D-2D79-5845-A755-5C2A0AC9F275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 (cont.)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name: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%s %c. %s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s.first,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ID #: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%u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GPA: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%lf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return s;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A5A71-6974-A849-A25E-9E81F31A4900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A7A951-2CCB-0445-90C2-684BB0F63812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Nested </a:t>
            </a:r>
            <a:r>
              <a:rPr lang="en-US" altLang="en-US" dirty="0">
                <a:ea typeface="ＭＳ Ｐゴシック" charset="-128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Font typeface="Wingdings" charset="0"/>
              <a:buChar char="n"/>
              <a:defRPr/>
            </a:pPr>
            <a:endParaRPr lang="en-US" dirty="0" smtClean="0">
              <a:cs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Font typeface="Wingdings" charset="0"/>
              <a:buChar char="q"/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5DE1F6-18F6-954F-9EB6-EFD884297C2E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EA9BF8-F308-D14B-9E79-9FA8DF5389B1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Today’s exercise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Given header files, main program</a:t>
            </a:r>
          </a:p>
          <a:p>
            <a:r>
              <a:rPr lang="en-US" altLang="en-US">
                <a:ea typeface="ＭＳ Ｐゴシック" charset="-128"/>
              </a:rPr>
              <a:t>Complete specified functions</a:t>
            </a:r>
          </a:p>
          <a:p>
            <a:pPr lvl="1"/>
            <a:r>
              <a:rPr lang="en-US" altLang="en-US">
                <a:ea typeface="ＭＳ Ｐゴシック" charset="-128"/>
              </a:rPr>
              <a:t>For the </a:t>
            </a:r>
            <a:r>
              <a:rPr lang="en-US" altLang="en-US">
                <a:latin typeface="Courier New" charset="0"/>
                <a:ea typeface="ＭＳ Ｐゴシック" charset="-128"/>
              </a:rPr>
              <a:t>Name</a:t>
            </a:r>
            <a:r>
              <a:rPr lang="en-US" altLang="en-US">
                <a:ea typeface="ＭＳ Ｐゴシック" charset="-128"/>
              </a:rPr>
              <a:t> structure</a:t>
            </a:r>
          </a:p>
          <a:p>
            <a:pPr lvl="2"/>
            <a:r>
              <a:rPr lang="en-US" altLang="en-US" b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void printName(Name *n)</a:t>
            </a:r>
            <a:r>
              <a:rPr lang="en-US" altLang="en-US">
                <a:ea typeface="ＭＳ Ｐゴシック" charset="-128"/>
              </a:rPr>
              <a:t>: Print the name pointed to by </a:t>
            </a:r>
            <a:r>
              <a:rPr lang="en-US" altLang="en-US">
                <a:latin typeface="Courier New" charset="0"/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using format </a:t>
            </a:r>
            <a:r>
              <a:rPr lang="en-US" altLang="en-US">
                <a:latin typeface="Courier New" charset="0"/>
                <a:ea typeface="ＭＳ Ｐゴシック" charset="-128"/>
              </a:rPr>
              <a:t>&lt;first&gt; &lt;middle&gt;. &lt;last&gt;</a:t>
            </a:r>
          </a:p>
          <a:p>
            <a:pPr lvl="2"/>
            <a:r>
              <a:rPr lang="en-US" altLang="en-US" b="1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void readName(Name *n)</a:t>
            </a:r>
            <a:r>
              <a:rPr lang="en-US" altLang="en-US">
                <a:ea typeface="ＭＳ Ｐゴシック" charset="-128"/>
              </a:rPr>
              <a:t>: Prompt for and read a first, middle, and last name, and store them in the structure pointed to by </a:t>
            </a:r>
            <a:r>
              <a:rPr lang="en-US" altLang="en-US">
                <a:latin typeface="Courier New" charset="0"/>
                <a:ea typeface="ＭＳ Ｐゴシック" charset="-128"/>
              </a:rPr>
              <a:t>n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SINew </a:t>
            </a:r>
            <a:r>
              <a:rPr lang="en-US" altLang="en-US">
                <a:ea typeface="ＭＳ Ｐゴシック" charset="-128"/>
              </a:rPr>
              <a:t>functions on next slide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AB2BF40-42FE-3B48-B3CC-277E879D3C12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DFD6D6-1956-9840-817D-63B44527655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12828</TotalTime>
  <Words>1634</Words>
  <Application>Microsoft Macintosh PowerPoint</Application>
  <PresentationFormat>On-screen Show (4:3)</PresentationFormat>
  <Paragraphs>533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ＭＳ Ｐゴシック</vt:lpstr>
      <vt:lpstr>Garamond</vt:lpstr>
      <vt:lpstr>Wingdings</vt:lpstr>
      <vt:lpstr>Courier New</vt:lpstr>
      <vt:lpstr>Edge</vt:lpstr>
      <vt:lpstr>EECE.2160 ECE Application Programming</vt:lpstr>
      <vt:lpstr>Lecture outline</vt:lpstr>
      <vt:lpstr>Review: Structures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Today’s exercise</vt:lpstr>
      <vt:lpstr>Today’s exercise (continued)</vt:lpstr>
      <vt:lpstr>Name functions</vt:lpstr>
      <vt:lpstr>Single SINew functions</vt:lpstr>
      <vt:lpstr>Single SINew functions (cont.)</vt:lpstr>
      <vt:lpstr>printList()</vt:lpstr>
      <vt:lpstr>findByLName()</vt:lpstr>
      <vt:lpstr>findByID()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Generic I/O</vt:lpstr>
      <vt:lpstr>End of file/error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1745</cp:revision>
  <dcterms:created xsi:type="dcterms:W3CDTF">2006-04-03T05:03:01Z</dcterms:created>
  <dcterms:modified xsi:type="dcterms:W3CDTF">2018-06-20T10:45:17Z</dcterms:modified>
</cp:coreProperties>
</file>