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531" r:id="rId4"/>
    <p:sldId id="526" r:id="rId5"/>
    <p:sldId id="528" r:id="rId6"/>
    <p:sldId id="529" r:id="rId7"/>
    <p:sldId id="530" r:id="rId8"/>
    <p:sldId id="532" r:id="rId9"/>
    <p:sldId id="533" r:id="rId10"/>
    <p:sldId id="535" r:id="rId11"/>
    <p:sldId id="536" r:id="rId12"/>
    <p:sldId id="537" r:id="rId13"/>
    <p:sldId id="538" r:id="rId14"/>
    <p:sldId id="539" r:id="rId15"/>
    <p:sldId id="540" r:id="rId16"/>
    <p:sldId id="541" r:id="rId17"/>
    <p:sldId id="542" r:id="rId18"/>
    <p:sldId id="543" r:id="rId19"/>
    <p:sldId id="544" r:id="rId20"/>
    <p:sldId id="545" r:id="rId21"/>
    <p:sldId id="546" r:id="rId22"/>
    <p:sldId id="547" r:id="rId23"/>
    <p:sldId id="548" r:id="rId24"/>
    <p:sldId id="549" r:id="rId25"/>
    <p:sldId id="324" r:id="rId2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 varScale="1">
        <p:scale>
          <a:sx n="87" d="100"/>
          <a:sy n="87" d="100"/>
        </p:scale>
        <p:origin x="182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3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ECE 160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02/02/2005</a:t>
            </a:r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(c) 2005, P. H. Viall</a:t>
            </a:r>
          </a:p>
        </p:txBody>
      </p:sp>
      <p:sp>
        <p:nvSpPr>
          <p:cNvPr id="31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C9C0100-39D7-124C-B9A7-49F39F072D5F}" type="slidenum">
              <a:rPr lang="en-US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31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9650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AF71A-BB5A-8A4C-B00D-04CBBE690D4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18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355C12-984F-4B4F-8209-0ADFF3C2485B}" type="datetime1">
              <a:rPr lang="en-US" smtClean="0"/>
              <a:t>12/6/18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20D9AE-427B-EF42-A80B-63D4319ABB50}" type="datetime1">
              <a:rPr lang="en-US" smtClean="0"/>
              <a:t>12/6/18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23A254-CF81-3B42-8F64-F8452CF415D4}" type="datetime1">
              <a:rPr lang="en-US" smtClean="0"/>
              <a:t>12/6/18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6748A0-86AE-6441-96D0-E78176B1C379}" type="datetime1">
              <a:rPr lang="en-US" smtClean="0"/>
              <a:t>12/6/18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586C52-8757-854F-A8F4-5DCC22877617}" type="datetime1">
              <a:rPr lang="en-US" smtClean="0"/>
              <a:t>12/6/18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3BA26-B627-BC4A-9AF4-11E4B593361C}" type="datetime1">
              <a:rPr lang="en-US" altLang="en-US"/>
              <a:pPr>
                <a:defRPr/>
              </a:pPr>
              <a:t>12/6/18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Application Programming: Lecture 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F90EC74-7B69-1645-9646-2C8CA99ED6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132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2DD09C-7FF2-8F43-8850-C7FF46E9843C}" type="datetime1">
              <a:rPr lang="en-US" smtClean="0"/>
              <a:t>12/6/18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35FCD3-31BC-EC48-B5AD-A8E5513385C2}" type="datetime1">
              <a:rPr lang="en-US" smtClean="0"/>
              <a:t>12/6/18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9523AB-788E-6D49-8D3C-C94944803DC1}" type="datetime1">
              <a:rPr lang="en-US" smtClean="0"/>
              <a:t>12/6/18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26F802-BA64-8E4C-A6EC-DE123D4A0A9E}" type="datetime1">
              <a:rPr lang="en-US" smtClean="0"/>
              <a:t>12/6/18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3ACF85-6B68-6140-9151-95B2627109D3}" type="datetime1">
              <a:rPr lang="en-US" smtClean="0"/>
              <a:t>12/6/18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944A67-58A9-7140-9ABF-933722624186}" type="datetime1">
              <a:rPr lang="en-US" smtClean="0"/>
              <a:t>12/6/18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5A9375-26B0-C444-AECE-A2380995D2BB}" type="datetime1">
              <a:rPr lang="en-US" smtClean="0"/>
              <a:t>12/6/18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C49A01-6855-5743-961D-F2FEB33692FD}" type="datetime1">
              <a:rPr lang="en-US" smtClean="0"/>
              <a:t>12/6/18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15CAEA93-11EA-114A-8944-D1A5641DA172}" type="datetime1">
              <a:rPr lang="en-US" smtClean="0"/>
              <a:t>12/6/18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  <p:sldLayoutId id="2147484891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35: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mtClean="0">
                <a:latin typeface="Arial" charset="0"/>
              </a:rPr>
              <a:t>Bitwise operators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4343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4000"/>
              <a:t>Bitwise Logical Operations</a:t>
            </a:r>
          </a:p>
        </p:txBody>
      </p:sp>
      <p:graphicFrame>
        <p:nvGraphicFramePr>
          <p:cNvPr id="74865" name="Group 113"/>
          <p:cNvGraphicFramePr>
            <a:graphicFrameLocks noGrp="1"/>
          </p:cNvGraphicFramePr>
          <p:nvPr/>
        </p:nvGraphicFramePr>
        <p:xfrm>
          <a:off x="1295400" y="1600200"/>
          <a:ext cx="1905000" cy="1554180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~ A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805" name="Group 53"/>
          <p:cNvGraphicFramePr>
            <a:graphicFrameLocks noGrp="1"/>
          </p:cNvGraphicFramePr>
          <p:nvPr/>
        </p:nvGraphicFramePr>
        <p:xfrm>
          <a:off x="5105400" y="609600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A&amp;B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806" name="Group 54"/>
          <p:cNvGraphicFramePr>
            <a:graphicFrameLocks noGrp="1"/>
          </p:cNvGraphicFramePr>
          <p:nvPr/>
        </p:nvGraphicFramePr>
        <p:xfrm>
          <a:off x="609600" y="3657600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A|B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834" name="Group 82"/>
          <p:cNvGraphicFramePr>
            <a:graphicFrameLocks noGrp="1"/>
          </p:cNvGraphicFramePr>
          <p:nvPr/>
        </p:nvGraphicFramePr>
        <p:xfrm>
          <a:off x="5105400" y="3657600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A^B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407" name="Text Box 110"/>
          <p:cNvSpPr txBox="1">
            <a:spLocks noChangeArrowheads="1"/>
          </p:cNvSpPr>
          <p:nvPr/>
        </p:nvSpPr>
        <p:spPr bwMode="auto">
          <a:xfrm>
            <a:off x="5105400" y="2286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AND</a:t>
            </a:r>
          </a:p>
        </p:txBody>
      </p:sp>
      <p:sp>
        <p:nvSpPr>
          <p:cNvPr id="13408" name="Text Box 111"/>
          <p:cNvSpPr txBox="1">
            <a:spLocks noChangeArrowheads="1"/>
          </p:cNvSpPr>
          <p:nvPr/>
        </p:nvSpPr>
        <p:spPr bwMode="auto">
          <a:xfrm>
            <a:off x="5105400" y="32766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XOR (exclusive or)</a:t>
            </a:r>
          </a:p>
        </p:txBody>
      </p:sp>
      <p:sp>
        <p:nvSpPr>
          <p:cNvPr id="13409" name="Text Box 112"/>
          <p:cNvSpPr txBox="1">
            <a:spLocks noChangeArrowheads="1"/>
          </p:cNvSpPr>
          <p:nvPr/>
        </p:nvSpPr>
        <p:spPr bwMode="auto">
          <a:xfrm>
            <a:off x="609600" y="32766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OR</a:t>
            </a:r>
          </a:p>
        </p:txBody>
      </p:sp>
      <p:sp>
        <p:nvSpPr>
          <p:cNvPr id="13410" name="Text Box 114"/>
          <p:cNvSpPr txBox="1">
            <a:spLocks noChangeArrowheads="1"/>
          </p:cNvSpPr>
          <p:nvPr/>
        </p:nvSpPr>
        <p:spPr bwMode="auto">
          <a:xfrm>
            <a:off x="1295400" y="1219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NOT</a:t>
            </a:r>
          </a:p>
        </p:txBody>
      </p:sp>
      <p:sp>
        <p:nvSpPr>
          <p:cNvPr id="13411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6E210B8-8250-C741-911E-6A112225110C}" type="datetime1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12/6/18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31</a:t>
            </a:r>
          </a:p>
        </p:txBody>
      </p:sp>
      <p:sp>
        <p:nvSpPr>
          <p:cNvPr id="1341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86771D8-F875-B24F-8A23-0D666C323566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81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10111001 &amp;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1 0 1 1 1 0 0 1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1 0 1 1 0 0 0 0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76805" name="Group 5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A&amp;B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6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B92D20A-1DA3-9D43-A117-3938E60DA775}" type="datetime1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12/6/18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31</a:t>
            </a:r>
          </a:p>
        </p:txBody>
      </p:sp>
      <p:sp>
        <p:nvSpPr>
          <p:cNvPr id="143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877A13B-62B8-1C40-A726-E86688F5AA70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2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10101010 &amp;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1 0 1 0 1 0 1 0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78852" name="Group 4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A&amp;B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9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A499ED3-47DE-1C43-8DF3-68204F2E28B5}" type="datetime1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12/6/18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31</a:t>
            </a:r>
          </a:p>
        </p:txBody>
      </p:sp>
      <p:sp>
        <p:nvSpPr>
          <p:cNvPr id="153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CB114AB-61A3-6242-A081-14A7A405E476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52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10101010 &amp;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1 0 1 0 1 0 1 0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1 0 1 0 0 0 0 0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79876" name="Group 4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A&amp;B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1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D8DF875-5E38-E443-BB8A-BDC596FEE867}" type="datetime1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12/6/18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31</a:t>
            </a:r>
          </a:p>
        </p:txBody>
      </p:sp>
      <p:sp>
        <p:nvSpPr>
          <p:cNvPr id="164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4294D74-3597-5243-BD4A-703876BB3CA2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34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10111001 |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1 0 1 1 1 0 0 1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1 1 1 1 1 0 0 1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77828" name="Group 4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|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3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0525C0F-D697-914E-BC21-EA8363402012}" type="datetime1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12/6/18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31</a:t>
            </a:r>
          </a:p>
        </p:txBody>
      </p:sp>
      <p:sp>
        <p:nvSpPr>
          <p:cNvPr id="174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653A229-C50A-D54B-838D-7CDF1E56D789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10101010 |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1 0 1 0 1 0 1 0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80900" name="Group 4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|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6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1076A41-2DE1-6544-A934-71C0A921C81F}" type="datetime1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12/6/18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31</a:t>
            </a:r>
          </a:p>
        </p:txBody>
      </p:sp>
      <p:sp>
        <p:nvSpPr>
          <p:cNvPr id="184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18E9AA3-FC49-724F-9D7F-AC56B90496ED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0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10101010 |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1 0 1 0 1 0 1 0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1 1 1 1 1 0 1 0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81924" name="Group 4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|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8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4F1A33E-C618-B740-9937-350C9B404089}" type="datetime1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12/6/18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31</a:t>
            </a:r>
          </a:p>
        </p:txBody>
      </p:sp>
      <p:sp>
        <p:nvSpPr>
          <p:cNvPr id="194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DBD6FBB-E2C5-BF4C-A983-8B5033C3FFB7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52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10111001 ^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1 0 1 1 1 0 0 1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0 1 0 0 1 0 0 1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82948" name="Group 4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^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1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82435E1-D392-8041-9232-DF019E43208E}" type="datetime1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12/6/18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31</a:t>
            </a:r>
          </a:p>
        </p:txBody>
      </p:sp>
      <p:sp>
        <p:nvSpPr>
          <p:cNvPr id="205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1343D3B-6C89-8444-B394-2F07201EF7B0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10101010 ^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1 0 1 0 1 0 1 0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83972" name="Group 4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^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3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C294EA6-9717-8B43-9FFA-17FB7DCE0AE7}" type="datetime1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12/6/18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31</a:t>
            </a:r>
          </a:p>
        </p:txBody>
      </p:sp>
      <p:sp>
        <p:nvSpPr>
          <p:cNvPr id="215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E93BFDF-DB7F-8045-8F76-1A90235E961B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51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10101010 ^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1 0 1 0 1 0 1 0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0 1 0 1 1 0 1 0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84996" name="Group 4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^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5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0AA92CE-ADC7-574F-8EAC-F61831105106}" type="datetime1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12/6/18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31</a:t>
            </a:r>
          </a:p>
        </p:txBody>
      </p:sp>
      <p:sp>
        <p:nvSpPr>
          <p:cNvPr id="225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C6C8718-8DF1-B646-9BAD-A006A6B9625F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13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M </a:t>
            </a:r>
            <a:r>
              <a:rPr lang="en-US" dirty="0">
                <a:latin typeface="Arial" charset="0"/>
              </a:rPr>
              <a:t>12/10: Program 6 regrades due </a:t>
            </a:r>
          </a:p>
          <a:p>
            <a:pPr lvl="1"/>
            <a:r>
              <a:rPr lang="en-US" dirty="0" err="1">
                <a:latin typeface="Arial" charset="0"/>
              </a:rPr>
              <a:t>Th</a:t>
            </a:r>
            <a:r>
              <a:rPr lang="en-US" dirty="0">
                <a:latin typeface="Arial" charset="0"/>
              </a:rPr>
              <a:t> 12/13: last day of classes; Program 8 due</a:t>
            </a:r>
          </a:p>
          <a:p>
            <a:pPr lvl="2"/>
            <a:r>
              <a:rPr lang="en-US" dirty="0">
                <a:latin typeface="Arial" charset="0"/>
              </a:rPr>
              <a:t>P8 deals with file I/O (lectures 32-33)</a:t>
            </a:r>
          </a:p>
          <a:p>
            <a:pPr lvl="1"/>
            <a:r>
              <a:rPr lang="en-US" dirty="0">
                <a:latin typeface="Arial" charset="0"/>
              </a:rPr>
              <a:t>M 12/17: Exam 3, 3-6 </a:t>
            </a:r>
            <a:r>
              <a:rPr lang="en-US" dirty="0" smtClean="0">
                <a:latin typeface="Arial" charset="0"/>
              </a:rPr>
              <a:t>PM, </a:t>
            </a:r>
            <a:r>
              <a:rPr lang="en-US" b="1" dirty="0" smtClean="0">
                <a:solidFill>
                  <a:srgbClr val="FF0000"/>
                </a:solidFill>
                <a:latin typeface="Arial" charset="0"/>
              </a:rPr>
              <a:t>Ball 210</a:t>
            </a:r>
            <a:endParaRPr lang="en-US" b="1" dirty="0">
              <a:solidFill>
                <a:srgbClr val="FF0000"/>
              </a:solidFill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Will post course </a:t>
            </a:r>
            <a:r>
              <a:rPr lang="en-US" dirty="0" err="1">
                <a:latin typeface="Arial" charset="0"/>
              </a:rPr>
              <a:t>evals</a:t>
            </a:r>
            <a:r>
              <a:rPr lang="en-US" dirty="0">
                <a:latin typeface="Arial" charset="0"/>
              </a:rPr>
              <a:t> online; you’ll submit </a:t>
            </a:r>
            <a:r>
              <a:rPr lang="en-US" dirty="0" err="1">
                <a:latin typeface="Arial" charset="0"/>
              </a:rPr>
              <a:t>eval</a:t>
            </a:r>
            <a:r>
              <a:rPr lang="en-US" dirty="0">
                <a:latin typeface="Arial" charset="0"/>
              </a:rPr>
              <a:t> at exam</a:t>
            </a:r>
          </a:p>
          <a:p>
            <a:pPr lvl="1"/>
            <a:r>
              <a:rPr lang="en-US" dirty="0">
                <a:latin typeface="Arial" charset="0"/>
              </a:rPr>
              <a:t>W 12/19: All code due by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12:00 PM (noon)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Program 9: Worth up to 4 points extra credit on final </a:t>
            </a:r>
            <a:r>
              <a:rPr lang="en-US" dirty="0" err="1">
                <a:latin typeface="Arial" charset="0"/>
              </a:rPr>
              <a:t>avg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Resubmission deadline for P7 &amp; P8</a:t>
            </a:r>
          </a:p>
          <a:p>
            <a:endParaRPr lang="en-US" dirty="0" smtClean="0"/>
          </a:p>
          <a:p>
            <a:r>
              <a:rPr lang="en-US" dirty="0" smtClean="0"/>
              <a:t>Today’s class</a:t>
            </a:r>
          </a:p>
          <a:p>
            <a:pPr lvl="1"/>
            <a:r>
              <a:rPr lang="en-US" dirty="0" smtClean="0"/>
              <a:t>Review: Character &amp; line I/O</a:t>
            </a:r>
          </a:p>
          <a:p>
            <a:pPr lvl="1"/>
            <a:r>
              <a:rPr lang="en-US" dirty="0" smtClean="0"/>
              <a:t>Bitwise operators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152DA60-D84A-2A44-90D8-78F17EAE2E43}" type="datetime1">
              <a:rPr lang="en-US" sz="1200" smtClean="0"/>
              <a:t>12/6/18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34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42900" y="1066800"/>
            <a:ext cx="84582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ABCD | FF00 &amp; 5555		1111 1111 0000 0000							0101 0101 0101 0101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			-------------------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	5500		0101 0101 0000 0000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			0101 0101 0000 0000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			1010 1011 1100 1101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			-------------------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FFCD			1111 1111 1100 1101	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NOTE:  </a:t>
            </a:r>
            <a:br>
              <a:rPr lang="en-US" altLang="en-US" sz="1800"/>
            </a:br>
            <a:r>
              <a:rPr lang="en-US" altLang="en-US" sz="1800"/>
              <a:t>&amp; is a higher precedence than |</a:t>
            </a:r>
            <a:br>
              <a:rPr lang="en-US" altLang="en-US" sz="1800"/>
            </a:b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/>
              <a:t>similar to * being a higher </a:t>
            </a:r>
            <a:br>
              <a:rPr lang="en-US" altLang="en-US" sz="1800"/>
            </a:br>
            <a:r>
              <a:rPr lang="en-US" altLang="en-US" sz="1800"/>
              <a:t>precedence than + in algebra.</a:t>
            </a:r>
          </a:p>
        </p:txBody>
      </p:sp>
      <p:graphicFrame>
        <p:nvGraphicFramePr>
          <p:cNvPr id="88068" name="Group 4"/>
          <p:cNvGraphicFramePr>
            <a:graphicFrameLocks noGrp="1"/>
          </p:cNvGraphicFramePr>
          <p:nvPr/>
        </p:nvGraphicFramePr>
        <p:xfrm>
          <a:off x="5257800" y="3886200"/>
          <a:ext cx="3429000" cy="19812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A&amp;B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A|B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A^B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94" name="AutoShape 42"/>
          <p:cNvSpPr>
            <a:spLocks/>
          </p:cNvSpPr>
          <p:nvPr/>
        </p:nvSpPr>
        <p:spPr bwMode="auto">
          <a:xfrm rot="-5400000">
            <a:off x="2133600" y="457200"/>
            <a:ext cx="228600" cy="20574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3595" name="Line 43"/>
          <p:cNvSpPr>
            <a:spLocks noChangeShapeType="1"/>
          </p:cNvSpPr>
          <p:nvPr/>
        </p:nvSpPr>
        <p:spPr bwMode="auto">
          <a:xfrm>
            <a:off x="2895600" y="12192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6" name="Line 44"/>
          <p:cNvSpPr>
            <a:spLocks noChangeShapeType="1"/>
          </p:cNvSpPr>
          <p:nvPr/>
        </p:nvSpPr>
        <p:spPr bwMode="auto">
          <a:xfrm flipH="1" flipV="1">
            <a:off x="2971800" y="2057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7" name="Freeform 45"/>
          <p:cNvSpPr>
            <a:spLocks/>
          </p:cNvSpPr>
          <p:nvPr/>
        </p:nvSpPr>
        <p:spPr bwMode="auto">
          <a:xfrm>
            <a:off x="1600200" y="762000"/>
            <a:ext cx="2286000" cy="304800"/>
          </a:xfrm>
          <a:custGeom>
            <a:avLst/>
            <a:gdLst>
              <a:gd name="T0" fmla="*/ 0 w 1440"/>
              <a:gd name="T1" fmla="*/ 2147483647 h 192"/>
              <a:gd name="T2" fmla="*/ 2147483647 w 1440"/>
              <a:gd name="T3" fmla="*/ 0 h 192"/>
              <a:gd name="T4" fmla="*/ 2147483647 w 1440"/>
              <a:gd name="T5" fmla="*/ 2147483647 h 192"/>
              <a:gd name="T6" fmla="*/ 0 60000 65536"/>
              <a:gd name="T7" fmla="*/ 0 60000 65536"/>
              <a:gd name="T8" fmla="*/ 0 60000 65536"/>
              <a:gd name="T9" fmla="*/ 0 w 1440"/>
              <a:gd name="T10" fmla="*/ 0 h 192"/>
              <a:gd name="T11" fmla="*/ 1440 w 1440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92">
                <a:moveTo>
                  <a:pt x="0" y="192"/>
                </a:moveTo>
                <a:cubicBezTo>
                  <a:pt x="120" y="96"/>
                  <a:pt x="240" y="0"/>
                  <a:pt x="480" y="0"/>
                </a:cubicBezTo>
                <a:cubicBezTo>
                  <a:pt x="720" y="0"/>
                  <a:pt x="1080" y="96"/>
                  <a:pt x="1440" y="1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8" name="Line 46"/>
          <p:cNvSpPr>
            <a:spLocks noChangeShapeType="1"/>
          </p:cNvSpPr>
          <p:nvPr/>
        </p:nvSpPr>
        <p:spPr bwMode="auto">
          <a:xfrm>
            <a:off x="3886200" y="10668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9" name="Line 47"/>
          <p:cNvSpPr>
            <a:spLocks noChangeShapeType="1"/>
          </p:cNvSpPr>
          <p:nvPr/>
        </p:nvSpPr>
        <p:spPr bwMode="auto">
          <a:xfrm>
            <a:off x="2819400" y="2057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0" name="Freeform 48"/>
          <p:cNvSpPr>
            <a:spLocks/>
          </p:cNvSpPr>
          <p:nvPr/>
        </p:nvSpPr>
        <p:spPr bwMode="auto">
          <a:xfrm>
            <a:off x="609600" y="1371600"/>
            <a:ext cx="3048000" cy="1295400"/>
          </a:xfrm>
          <a:custGeom>
            <a:avLst/>
            <a:gdLst>
              <a:gd name="T0" fmla="*/ 0 w 2064"/>
              <a:gd name="T1" fmla="*/ 0 h 1104"/>
              <a:gd name="T2" fmla="*/ 2147483647 w 2064"/>
              <a:gd name="T3" fmla="*/ 2147483647 h 1104"/>
              <a:gd name="T4" fmla="*/ 2147483647 w 2064"/>
              <a:gd name="T5" fmla="*/ 2147483647 h 1104"/>
              <a:gd name="T6" fmla="*/ 0 60000 65536"/>
              <a:gd name="T7" fmla="*/ 0 60000 65536"/>
              <a:gd name="T8" fmla="*/ 0 60000 65536"/>
              <a:gd name="T9" fmla="*/ 0 w 2064"/>
              <a:gd name="T10" fmla="*/ 0 h 1104"/>
              <a:gd name="T11" fmla="*/ 2064 w 2064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4" h="1104">
                <a:moveTo>
                  <a:pt x="0" y="0"/>
                </a:moveTo>
                <a:cubicBezTo>
                  <a:pt x="212" y="292"/>
                  <a:pt x="424" y="584"/>
                  <a:pt x="768" y="768"/>
                </a:cubicBezTo>
                <a:cubicBezTo>
                  <a:pt x="1112" y="952"/>
                  <a:pt x="1848" y="1048"/>
                  <a:pt x="2064" y="11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1" name="Line 49"/>
          <p:cNvSpPr>
            <a:spLocks noChangeShapeType="1"/>
          </p:cNvSpPr>
          <p:nvPr/>
        </p:nvSpPr>
        <p:spPr bwMode="auto">
          <a:xfrm>
            <a:off x="3657600" y="26670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2" name="AutoShape 50"/>
          <p:cNvSpPr>
            <a:spLocks/>
          </p:cNvSpPr>
          <p:nvPr/>
        </p:nvSpPr>
        <p:spPr bwMode="auto">
          <a:xfrm rot="-5400000">
            <a:off x="1562100" y="1409700"/>
            <a:ext cx="228600" cy="27432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3603" name="Line 51"/>
          <p:cNvSpPr>
            <a:spLocks noChangeShapeType="1"/>
          </p:cNvSpPr>
          <p:nvPr/>
        </p:nvSpPr>
        <p:spPr bwMode="auto">
          <a:xfrm flipH="1">
            <a:off x="2133600" y="3276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AFFE5BF-3293-2141-A796-0F1E9D61FA3E}" type="datetime1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12/6/18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31</a:t>
            </a:r>
          </a:p>
        </p:txBody>
      </p:sp>
      <p:sp>
        <p:nvSpPr>
          <p:cNvPr id="236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8DCD455-8FBF-534D-91A1-9A8F394999DF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9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Bit shifts</a:t>
            </a:r>
          </a:p>
        </p:txBody>
      </p:sp>
      <p:sp>
        <p:nvSpPr>
          <p:cNvPr id="30723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Bit shift operators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Left shift: &lt;&lt;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Right shift: &gt;&gt;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Shifts in 0s (with unsigned </a:t>
            </a:r>
            <a:r>
              <a:rPr lang="en-US" dirty="0" err="1" smtClean="0">
                <a:ea typeface="+mn-ea"/>
              </a:rPr>
              <a:t>ints</a:t>
            </a:r>
            <a:r>
              <a:rPr lang="en-US" dirty="0" smtClean="0">
                <a:ea typeface="+mn-ea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x &lt;&lt; n </a:t>
            </a:r>
            <a:r>
              <a:rPr lang="en-US" dirty="0" smtClean="0">
                <a:ea typeface="+mn-ea"/>
              </a:rPr>
              <a:t>shifts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x</a:t>
            </a:r>
            <a:r>
              <a:rPr lang="en-US" dirty="0" smtClean="0">
                <a:ea typeface="+mn-ea"/>
              </a:rPr>
              <a:t> left by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n</a:t>
            </a:r>
            <a:r>
              <a:rPr lang="en-US" dirty="0" smtClean="0">
                <a:ea typeface="+mn-ea"/>
              </a:rPr>
              <a:t> bits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Equivalent to x * 2</a:t>
            </a:r>
            <a:r>
              <a:rPr lang="en-US" baseline="30000" dirty="0" smtClean="0"/>
              <a:t>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&lt;&lt; 5	= (0000 ... 0001) &lt;&lt; 5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= 0000 00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10 0000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x &gt;&gt; n </a:t>
            </a:r>
            <a:r>
              <a:rPr lang="en-US" dirty="0" smtClean="0">
                <a:ea typeface="+mn-ea"/>
                <a:cs typeface="Courier New" pitchFamily="49" charset="0"/>
              </a:rPr>
              <a:t>shifts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x</a:t>
            </a:r>
            <a:r>
              <a:rPr lang="en-US" dirty="0" smtClean="0">
                <a:ea typeface="+mn-ea"/>
                <a:cs typeface="Courier New" pitchFamily="49" charset="0"/>
              </a:rPr>
              <a:t> right by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n</a:t>
            </a:r>
            <a:r>
              <a:rPr lang="en-US" dirty="0" smtClean="0">
                <a:ea typeface="+mn-ea"/>
                <a:cs typeface="Courier New" pitchFamily="49" charset="0"/>
              </a:rPr>
              <a:t> bits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Equivalent to x / 2</a:t>
            </a:r>
            <a:r>
              <a:rPr lang="en-US" baseline="30000" dirty="0" smtClean="0">
                <a:cs typeface="Courier New" pitchFamily="49" charset="0"/>
              </a:rPr>
              <a:t>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e.g.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8 &gt;&gt; 3 	= (0000 ... 1000) &gt;&gt; 3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= 0000 ...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0001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58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673A9BD-0B84-354C-A1BC-79E9CE6A32BE}" type="datetime1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12/6/18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31</a:t>
            </a:r>
          </a:p>
        </p:txBody>
      </p:sp>
      <p:sp>
        <p:nvSpPr>
          <p:cNvPr id="245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EE41EC8-BA1D-B747-92ED-7EEED6930977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51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8382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Review: C operators</a:t>
            </a:r>
          </a:p>
        </p:txBody>
      </p:sp>
      <p:graphicFrame>
        <p:nvGraphicFramePr>
          <p:cNvPr id="51203" name="Group 3"/>
          <p:cNvGraphicFramePr>
            <a:graphicFrameLocks noGrp="1"/>
          </p:cNvGraphicFramePr>
          <p:nvPr>
            <p:ph type="tbl" idx="1"/>
          </p:nvPr>
        </p:nvGraphicFramePr>
        <p:xfrm>
          <a:off x="685800" y="1143000"/>
          <a:ext cx="7772400" cy="4568829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457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Associativity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Innermost ( )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5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Unary -, unary ~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Right to left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    /    %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     -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0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&lt;&lt; &gt;&gt;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NOTE: shift </a:t>
                      </a:r>
                      <a:r>
                        <a:rPr kumimoji="0" lang="en-US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amt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 &lt; 32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&amp;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^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|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EE983DE-3610-E947-9188-A2B4EC4F59CC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2563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648701E-E0E0-3A4C-A370-B6A970B54D25}" type="datetime1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12/6/18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 Application Programming: Lecture 31</a:t>
            </a:r>
          </a:p>
        </p:txBody>
      </p:sp>
    </p:spTree>
    <p:extLst>
      <p:ext uri="{BB962C8B-B14F-4D97-AF65-F5344CB8AC3E}">
        <p14:creationId xmlns:p14="http://schemas.microsoft.com/office/powerpoint/2010/main" val="5260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Example: Bitwise operations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Evaluate each of the following expressions if you have the following unsigned ints:</a:t>
            </a:r>
          </a:p>
          <a:p>
            <a:pPr lvl="1"/>
            <a:r>
              <a:rPr lang="en-US" altLang="en-US">
                <a:ea typeface="ＭＳ Ｐゴシック" charset="-128"/>
              </a:rPr>
              <a:t>A = 7, B = 10, and C = 0xFFFFFFFF</a:t>
            </a:r>
          </a:p>
          <a:p>
            <a:r>
              <a:rPr lang="en-US" altLang="en-US">
                <a:latin typeface="Courier New" charset="0"/>
                <a:ea typeface="ＭＳ Ｐゴシック" charset="-128"/>
              </a:rPr>
              <a:t>A &amp; B</a:t>
            </a:r>
          </a:p>
          <a:p>
            <a:r>
              <a:rPr lang="en-US" altLang="en-US">
                <a:latin typeface="Courier New" charset="0"/>
                <a:ea typeface="ＭＳ Ｐゴシック" charset="-128"/>
              </a:rPr>
              <a:t>A | ~B</a:t>
            </a:r>
          </a:p>
          <a:p>
            <a:r>
              <a:rPr lang="en-US" altLang="en-US">
                <a:latin typeface="Courier New" charset="0"/>
                <a:ea typeface="ＭＳ Ｐゴシック" charset="-128"/>
              </a:rPr>
              <a:t>A ^ C</a:t>
            </a:r>
          </a:p>
          <a:p>
            <a:r>
              <a:rPr lang="en-US" altLang="en-US">
                <a:latin typeface="Courier New" charset="0"/>
                <a:ea typeface="ＭＳ Ｐゴシック" charset="-128"/>
              </a:rPr>
              <a:t>A &lt;&lt; 4</a:t>
            </a:r>
          </a:p>
          <a:p>
            <a:r>
              <a:rPr lang="en-US" altLang="en-US">
                <a:latin typeface="Courier New" charset="0"/>
                <a:ea typeface="ＭＳ Ｐゴシック" charset="-128"/>
              </a:rPr>
              <a:t>B &gt;&gt; 5</a:t>
            </a:r>
          </a:p>
          <a:p>
            <a:r>
              <a:rPr lang="en-US" altLang="en-US">
                <a:latin typeface="Courier New" charset="0"/>
                <a:ea typeface="ＭＳ Ｐゴシック" charset="-128"/>
              </a:rPr>
              <a:t>A | (B &lt;&lt; 2)</a:t>
            </a:r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D99E333-6B38-624E-AA47-94731B3F0833}" type="datetime1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12/6/18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31</a:t>
            </a: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6DCD177-9F05-CB4C-8CA5-EE58671E604D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1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Example: Solution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300">
                <a:ea typeface="ＭＳ Ｐゴシック" charset="-128"/>
              </a:rPr>
              <a:t>First step: convert A &amp; B to binary (or hex)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ea typeface="ＭＳ Ｐゴシック" charset="-128"/>
              </a:rPr>
              <a:t>A = 7 = 0111</a:t>
            </a:r>
            <a:r>
              <a:rPr lang="en-US" altLang="en-US" sz="2000" baseline="-25000">
                <a:ea typeface="ＭＳ Ｐゴシック" charset="-128"/>
              </a:rPr>
              <a:t>2</a:t>
            </a:r>
            <a:r>
              <a:rPr lang="en-US" altLang="en-US" sz="2000">
                <a:ea typeface="ＭＳ Ｐゴシック" charset="-128"/>
              </a:rPr>
              <a:t> = 0x7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ea typeface="ＭＳ Ｐゴシック" charset="-128"/>
              </a:rPr>
              <a:t>B = 10 = 1010</a:t>
            </a:r>
            <a:r>
              <a:rPr lang="en-US" altLang="en-US" sz="2000" baseline="-25000">
                <a:ea typeface="ＭＳ Ｐゴシック" charset="-128"/>
              </a:rPr>
              <a:t>2</a:t>
            </a:r>
            <a:r>
              <a:rPr lang="en-US" altLang="en-US" sz="2000">
                <a:ea typeface="ＭＳ Ｐゴシック" charset="-128"/>
              </a:rPr>
              <a:t> = 0xA</a:t>
            </a:r>
          </a:p>
          <a:p>
            <a:pPr>
              <a:lnSpc>
                <a:spcPct val="80000"/>
              </a:lnSpc>
            </a:pPr>
            <a:r>
              <a:rPr lang="en-US" altLang="en-US" sz="2300">
                <a:ea typeface="ＭＳ Ｐゴシック" charset="-128"/>
              </a:rPr>
              <a:t>Now solve problems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Courier New" charset="0"/>
                <a:ea typeface="ＭＳ Ｐゴシック" charset="-128"/>
              </a:rPr>
              <a:t>A &amp; B = 0111 &amp; 1010 = 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0010</a:t>
            </a:r>
            <a:r>
              <a:rPr lang="en-US" altLang="en-US" sz="2000" b="1" baseline="-2500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2 </a:t>
            </a:r>
            <a:endParaRPr lang="en-US" altLang="en-US" sz="2000">
              <a:latin typeface="Courier New" charset="0"/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Courier New" charset="0"/>
                <a:ea typeface="ＭＳ Ｐゴシック" charset="-128"/>
              </a:rPr>
              <a:t>A | ~B = 0111 | ~1010 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en-US" sz="2000">
                <a:latin typeface="Courier New" charset="0"/>
                <a:ea typeface="ＭＳ Ｐゴシック" charset="-128"/>
              </a:rPr>
              <a:t>			= 0111 | 0101 = 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0111</a:t>
            </a:r>
            <a:r>
              <a:rPr lang="en-US" altLang="en-US" sz="2000" b="1" baseline="-2500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2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/>
            </a:r>
            <a:b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</a:b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Upper 28 bits = 1!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	Final answer: 0xFFFFFFF7</a:t>
            </a:r>
            <a:endParaRPr lang="en-US" altLang="en-US" sz="2000">
              <a:latin typeface="Courier New" charset="0"/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Courier New" charset="0"/>
                <a:ea typeface="ＭＳ Ｐゴシック" charset="-128"/>
              </a:rPr>
              <a:t>A ^ C = (0000 ... 0111) ^ (1111 ... 1111)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en-US" sz="2000">
                <a:latin typeface="Courier New" charset="0"/>
                <a:ea typeface="ＭＳ Ｐゴシック" charset="-128"/>
              </a:rPr>
              <a:t>			= 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1111 ... 1000</a:t>
            </a:r>
            <a:r>
              <a:rPr lang="en-US" altLang="en-US" sz="2000" b="1" baseline="-2500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2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 </a:t>
            </a:r>
            <a:r>
              <a:rPr lang="en-US" altLang="en-US" sz="2000">
                <a:latin typeface="Courier New" charset="0"/>
                <a:ea typeface="ＭＳ Ｐゴシック" charset="-128"/>
              </a:rPr>
              <a:t>= 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0xFFFFFFF8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Courier New" charset="0"/>
                <a:ea typeface="ＭＳ Ｐゴシック" charset="-128"/>
              </a:rPr>
              <a:t>A &lt;&lt; 4 = 0111 &lt;&lt; (4 bits) = 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01110000</a:t>
            </a:r>
            <a:r>
              <a:rPr lang="en-US" altLang="en-US" sz="2000" b="1" baseline="-2500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2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 = 0x70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Courier New" charset="0"/>
                <a:ea typeface="ＭＳ Ｐゴシック" charset="-128"/>
              </a:rPr>
              <a:t>B &gt;&gt; 5 = 1010 &gt;&gt; (5 bits) = 0</a:t>
            </a:r>
          </a:p>
          <a:p>
            <a:pPr lvl="2">
              <a:lnSpc>
                <a:spcPct val="80000"/>
              </a:lnSpc>
            </a:pPr>
            <a:r>
              <a:rPr lang="en-US" altLang="en-US" sz="1700">
                <a:ea typeface="ＭＳ Ｐゴシック" charset="-128"/>
              </a:rPr>
              <a:t>Only lowest 4 bits of B contain non-zero values!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Courier New" charset="0"/>
                <a:ea typeface="ＭＳ Ｐゴシック" charset="-128"/>
              </a:rPr>
              <a:t>A | (B &lt;&lt; 2)</a:t>
            </a:r>
            <a:r>
              <a:rPr lang="en-US" altLang="en-US" sz="2000">
                <a:ea typeface="ＭＳ Ｐゴシック" charset="-128"/>
              </a:rPr>
              <a:t> =  </a:t>
            </a:r>
            <a:r>
              <a:rPr lang="en-US" altLang="en-US" sz="2000">
                <a:latin typeface="Courier New" charset="0"/>
                <a:ea typeface="ＭＳ Ｐゴシック" charset="-128"/>
              </a:rPr>
              <a:t>0111 | (1010 &lt;&lt; 2 bits)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en-US" sz="2000">
                <a:latin typeface="Courier New" charset="0"/>
                <a:ea typeface="ＭＳ Ｐゴシック" charset="-128"/>
              </a:rPr>
              <a:t>				= 0111 | 101000 = 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101111</a:t>
            </a:r>
            <a:r>
              <a:rPr lang="en-US" altLang="en-US" sz="2000" b="1" baseline="-2500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2</a:t>
            </a:r>
            <a:endParaRPr lang="en-US" altLang="en-US" sz="2000">
              <a:latin typeface="Courier New" charset="0"/>
              <a:ea typeface="ＭＳ Ｐゴシック" charset="-128"/>
            </a:endParaRPr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133134E-6E50-0345-B7AA-B8EBEAE63CE4}" type="datetime1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12/6/18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31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11A3DDD-D683-804A-98EB-68F52E183058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07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time</a:t>
            </a:r>
            <a:endParaRPr lang="en-US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Continue with bitwise operators</a:t>
            </a:r>
          </a:p>
          <a:p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smtClean="0"/>
              <a:t>M </a:t>
            </a:r>
            <a:r>
              <a:rPr lang="en-US" dirty="0" smtClean="0"/>
              <a:t>12/10: Program 6 regrades due </a:t>
            </a:r>
          </a:p>
          <a:p>
            <a:pPr lvl="1"/>
            <a:r>
              <a:rPr lang="en-US" dirty="0" err="1" smtClean="0"/>
              <a:t>Th</a:t>
            </a:r>
            <a:r>
              <a:rPr lang="en-US" dirty="0" smtClean="0"/>
              <a:t> 12/13: last day of classes; Program 8 due</a:t>
            </a:r>
          </a:p>
          <a:p>
            <a:pPr lvl="2"/>
            <a:r>
              <a:rPr lang="en-US" dirty="0" smtClean="0"/>
              <a:t>P8 deals with file I/O (lectures 32-33)</a:t>
            </a:r>
          </a:p>
          <a:p>
            <a:pPr lvl="1"/>
            <a:r>
              <a:rPr lang="en-US" dirty="0" smtClean="0"/>
              <a:t>M 12/17: Exam 3, 3-6 PM, </a:t>
            </a:r>
            <a:r>
              <a:rPr lang="en-US" b="1" dirty="0" smtClean="0">
                <a:solidFill>
                  <a:srgbClr val="FF0000"/>
                </a:solidFill>
              </a:rPr>
              <a:t>Ball 210</a:t>
            </a:r>
          </a:p>
          <a:p>
            <a:pPr lvl="2"/>
            <a:r>
              <a:rPr lang="en-US" dirty="0" smtClean="0"/>
              <a:t>Will post course </a:t>
            </a:r>
            <a:r>
              <a:rPr lang="en-US" dirty="0" err="1" smtClean="0"/>
              <a:t>evals</a:t>
            </a:r>
            <a:r>
              <a:rPr lang="en-US" dirty="0" smtClean="0"/>
              <a:t> online; you’ll submit </a:t>
            </a:r>
            <a:r>
              <a:rPr lang="en-US" dirty="0" err="1" smtClean="0"/>
              <a:t>eval</a:t>
            </a:r>
            <a:r>
              <a:rPr lang="en-US" dirty="0" smtClean="0"/>
              <a:t> at exam</a:t>
            </a:r>
          </a:p>
          <a:p>
            <a:pPr lvl="1"/>
            <a:r>
              <a:rPr lang="en-US" dirty="0" smtClean="0"/>
              <a:t>W 12/19: All code due by </a:t>
            </a:r>
            <a:r>
              <a:rPr lang="en-US" b="1" dirty="0" smtClean="0">
                <a:solidFill>
                  <a:srgbClr val="FF0000"/>
                </a:solidFill>
              </a:rPr>
              <a:t>12:00 PM (noon)</a:t>
            </a:r>
          </a:p>
          <a:p>
            <a:pPr lvl="2"/>
            <a:r>
              <a:rPr lang="en-US" dirty="0" smtClean="0"/>
              <a:t>Program 9: Worth up to 4 points extra credit on final </a:t>
            </a:r>
            <a:r>
              <a:rPr lang="en-US" dirty="0" err="1" smtClean="0"/>
              <a:t>avg</a:t>
            </a:r>
            <a:endParaRPr lang="en-US" dirty="0" smtClean="0"/>
          </a:p>
          <a:p>
            <a:pPr lvl="2"/>
            <a:r>
              <a:rPr lang="en-US" dirty="0" smtClean="0"/>
              <a:t>Resubmission deadline for P7 &amp; P8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7BA4FA6-F84C-E74E-9A5A-374B1C5FCA0C}" type="datetime1">
              <a:rPr lang="en-US" sz="1200" smtClean="0">
                <a:latin typeface="+mj-lt"/>
              </a:rPr>
              <a:t>12/6/18</a:t>
            </a:fld>
            <a:endParaRPr lang="en-US" sz="1200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34</a:t>
            </a:r>
            <a:endParaRPr lang="en-US" altLang="en-US" dirty="0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43FFED0-5613-D747-AC8F-CF84A7339BF4}" type="slidenum">
              <a:rPr lang="en-US" sz="1200" smtClean="0">
                <a:latin typeface="+mj-lt"/>
              </a:rPr>
              <a:pPr/>
              <a:t>25</a:t>
            </a:fld>
            <a:endParaRPr lang="en-US" sz="1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Review: </a:t>
            </a:r>
            <a:r>
              <a:rPr lang="en-US" altLang="en-US" dirty="0" smtClean="0">
                <a:ea typeface="ＭＳ Ｐゴシック" charset="-128"/>
              </a:rPr>
              <a:t>character &amp; line input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Char/line output functions not significantly different than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fprintf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Character </a:t>
            </a:r>
            <a:r>
              <a:rPr lang="en-US" dirty="0">
                <a:cs typeface="Courier New" pitchFamily="49" charset="0"/>
              </a:rPr>
              <a:t>input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(FILE *stream);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ungetc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c, FILE *stream);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cs typeface="Courier New" pitchFamily="49" charset="0"/>
              </a:rPr>
              <a:t>Line input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(char *s,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n, FILE *stream);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A9D1354-E3D5-6F46-8BA5-3AF6F7D5A5AE}" type="datetime1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12/6/18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31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9EAF7A5-60AB-7C49-96F0-0B5CAEF2372F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25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Common </a:t>
            </a:r>
            <a:r>
              <a:rPr lang="en-US" dirty="0">
                <a:latin typeface="Garamond" charset="0"/>
              </a:rPr>
              <a:t>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Read input character-by-character until EOF</a:t>
            </a:r>
          </a:p>
          <a:p>
            <a:pPr lvl="1"/>
            <a:r>
              <a:rPr lang="en-US" dirty="0">
                <a:latin typeface="Courier New" charset="0"/>
                <a:cs typeface="Courier New" charset="0"/>
              </a:rPr>
              <a:t>while ((</a:t>
            </a:r>
            <a:r>
              <a:rPr lang="en-US" dirty="0" err="1">
                <a:latin typeface="Courier New" charset="0"/>
                <a:cs typeface="Courier New" charset="0"/>
              </a:rPr>
              <a:t>ch</a:t>
            </a:r>
            <a:r>
              <a:rPr lang="en-US" dirty="0">
                <a:latin typeface="Courier New" charset="0"/>
                <a:cs typeface="Courier New" charset="0"/>
              </a:rPr>
              <a:t> = </a:t>
            </a:r>
            <a:r>
              <a:rPr lang="en-US" dirty="0" err="1" smtClean="0">
                <a:latin typeface="Courier New" charset="0"/>
                <a:cs typeface="Courier New" charset="0"/>
              </a:rPr>
              <a:t>fgetc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fp</a:t>
            </a:r>
            <a:r>
              <a:rPr lang="en-US" dirty="0">
                <a:latin typeface="Courier New" charset="0"/>
                <a:cs typeface="Courier New" charset="0"/>
              </a:rPr>
              <a:t>)) != EOF) { … }</a:t>
            </a:r>
          </a:p>
          <a:p>
            <a:r>
              <a:rPr lang="en-US" dirty="0">
                <a:latin typeface="Arial" charset="0"/>
              </a:rPr>
              <a:t>Read character until it does not match format</a:t>
            </a:r>
          </a:p>
          <a:p>
            <a:pPr lvl="1"/>
            <a:r>
              <a:rPr lang="en-US" dirty="0">
                <a:latin typeface="Arial" charset="0"/>
              </a:rPr>
              <a:t>Example: read digits until first non-digit encountered</a:t>
            </a:r>
          </a:p>
          <a:p>
            <a:pPr lvl="1"/>
            <a:r>
              <a:rPr lang="en-US" dirty="0">
                <a:latin typeface="Courier New" charset="0"/>
                <a:cs typeface="Courier New" charset="0"/>
              </a:rPr>
              <a:t>while (</a:t>
            </a:r>
            <a:r>
              <a:rPr lang="en-US" dirty="0" err="1">
                <a:latin typeface="Courier New" charset="0"/>
                <a:cs typeface="Courier New" charset="0"/>
              </a:rPr>
              <a:t>isdigit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ch</a:t>
            </a:r>
            <a:r>
              <a:rPr lang="en-US" dirty="0">
                <a:latin typeface="Courier New" charset="0"/>
                <a:cs typeface="Courier New" charset="0"/>
              </a:rPr>
              <a:t> = </a:t>
            </a:r>
            <a:r>
              <a:rPr lang="en-US" dirty="0" err="1" smtClean="0">
                <a:latin typeface="Courier New" charset="0"/>
                <a:cs typeface="Courier New" charset="0"/>
              </a:rPr>
              <a:t>fgetc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fp</a:t>
            </a:r>
            <a:r>
              <a:rPr lang="en-US" dirty="0">
                <a:latin typeface="Courier New" charset="0"/>
                <a:cs typeface="Courier New" charset="0"/>
              </a:rPr>
              <a:t>))) {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	…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	}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	</a:t>
            </a:r>
            <a:r>
              <a:rPr lang="en-US" dirty="0" err="1">
                <a:latin typeface="Courier New" charset="0"/>
                <a:cs typeface="Courier New" charset="0"/>
              </a:rPr>
              <a:t>ungetc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ch</a:t>
            </a:r>
            <a:r>
              <a:rPr lang="en-US" dirty="0">
                <a:latin typeface="Courier New" charset="0"/>
                <a:cs typeface="Courier New" charset="0"/>
              </a:rPr>
              <a:t>, </a:t>
            </a:r>
            <a:r>
              <a:rPr lang="en-US" dirty="0" err="1">
                <a:latin typeface="Courier New" charset="0"/>
                <a:cs typeface="Courier New" charset="0"/>
              </a:rPr>
              <a:t>fp</a:t>
            </a:r>
            <a:r>
              <a:rPr lang="en-US" dirty="0">
                <a:latin typeface="Courier New" charset="0"/>
                <a:cs typeface="Courier New" charset="0"/>
              </a:rPr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94B1D3-4892-AD44-ABE7-2C4BCA94AD87}" type="datetime1">
              <a:rPr lang="en-US" smtClean="0">
                <a:latin typeface="Garamond" charset="0"/>
              </a:rPr>
              <a:t>12/6/18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A5E9FA-7AA8-B34D-AFCB-62CDF16E63C6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81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1" charset="2"/>
              <a:buChar char="n"/>
              <a:defRPr/>
            </a:pPr>
            <a:r>
              <a:rPr lang="en-US" sz="3800" dirty="0" smtClean="0">
                <a:ea typeface="+mn-ea"/>
              </a:rPr>
              <a:t>Show the output of the following short program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sz="3200" dirty="0" smtClean="0"/>
              <a:t>Input: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Test Input    1    23 4 5\n</a:t>
            </a:r>
            <a:endParaRPr lang="en-US" sz="3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endParaRPr lang="en-US" dirty="0" smtClean="0">
              <a:ea typeface="+mn-ea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c;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buffer[50];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= 0;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while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((c =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fgetc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)) != '\n')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if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(c != ' ')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buffer[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++] = c;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buffer[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] = '\0';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fputs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(buffer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stdout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1D2877-385D-1D42-970A-5AEC9A8776F6}" type="datetime1">
              <a:rPr lang="en-US" smtClean="0">
                <a:latin typeface="Garamond" charset="0"/>
              </a:rPr>
              <a:t>12/6/18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22C102-46E5-CC4C-9EA7-0C4D03F0DD31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23559" name="TextBox 1"/>
          <p:cNvSpPr txBox="1">
            <a:spLocks noChangeArrowheads="1"/>
          </p:cNvSpPr>
          <p:nvPr/>
        </p:nvSpPr>
        <p:spPr bwMode="auto">
          <a:xfrm>
            <a:off x="4419600" y="2133600"/>
            <a:ext cx="2209800" cy="6461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 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TestInput12345</a:t>
            </a:r>
            <a:endParaRPr lang="en-US" sz="1800" b="1" u="sng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83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20988"/>
            <a:ext cx="8229600" cy="3311525"/>
          </a:xfrm>
        </p:spPr>
        <p:txBody>
          <a:bodyPr>
            <a:normAutofit fontScale="77500" lnSpcReduction="20000"/>
          </a:bodyPr>
          <a:lstStyle/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[25];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for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&lt; 5;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++)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fgets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24,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strcat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"\n");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fputs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A9D7F49-2FF4-E74A-9DC3-80F53BFA2944}" type="datetime1">
              <a:rPr lang="en-US" smtClean="0">
                <a:latin typeface="Garamond" charset="0"/>
              </a:rPr>
              <a:t>12/6/18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C337C08-C595-8047-94A2-003651670499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1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1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1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1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cs typeface="Courier New" pitchFamily="49" charset="0"/>
              </a:rPr>
              <a:t>Input: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Test1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Test 2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abcdefghijklmnopqrstuvwxyz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This is a test of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function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584" name="TextBox 7"/>
          <p:cNvSpPr txBox="1">
            <a:spLocks noChangeArrowheads="1"/>
          </p:cNvSpPr>
          <p:nvPr/>
        </p:nvSpPr>
        <p:spPr bwMode="auto">
          <a:xfrm>
            <a:off x="5715000" y="2971800"/>
            <a:ext cx="3429000" cy="25860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Test1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 2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abcdefghijklmnopqrstuvw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xyz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This is a test of the f </a:t>
            </a:r>
          </a:p>
        </p:txBody>
      </p:sp>
    </p:spTree>
    <p:extLst>
      <p:ext uri="{BB962C8B-B14F-4D97-AF65-F5344CB8AC3E}">
        <p14:creationId xmlns:p14="http://schemas.microsoft.com/office/powerpoint/2010/main" val="16684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62500" lnSpcReduction="20000"/>
          </a:bodyPr>
          <a:lstStyle/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Input: 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1024Some other stuff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c;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buffer[50];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n = 0;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isdigit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in 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ctype.h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 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isdigit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(c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())) {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n = n * 10 + (c - 48);	// Hint: '0' = 48 	}					// (ASCII value)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ungetc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(c,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fgets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(buffer, 50,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("n = %d, n * 2 = %d\n", n, n * 2);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("buffer = %s\n", buffer);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4B637AB-EE27-9B4D-A7B9-53ED1B4CFBD4}" type="datetime1">
              <a:rPr lang="en-US" smtClean="0">
                <a:latin typeface="Garamond" charset="0"/>
              </a:rPr>
              <a:t>12/6/18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5C3273-1E22-2749-A912-38741448CAF8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76800" y="838200"/>
            <a:ext cx="39624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n = 1024, n * 2 = 2048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buffer = Some other stuff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23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A713CEA-C209-FB41-8610-41812A9DF06C}" type="datetime1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12/6/18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31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4195A69-3DF1-3E43-8084-AD78D0B5A942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>
                <a:ea typeface="ＭＳ Ｐゴシック" charset="-128"/>
              </a:rPr>
              <a:t>Binary and hexadecimal values</a:t>
            </a:r>
          </a:p>
        </p:txBody>
      </p:sp>
      <p:sp>
        <p:nvSpPr>
          <p:cNvPr id="1024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ea typeface="ＭＳ Ｐゴシック" charset="-128"/>
              </a:rPr>
              <a:t>Humans operate in decimal (base 10</a:t>
            </a:r>
            <a:r>
              <a:rPr lang="en-US" altLang="en-US" sz="2100" dirty="0" smtClean="0">
                <a:ea typeface="ＭＳ Ｐゴシック" charset="-128"/>
              </a:rPr>
              <a:t>)</a:t>
            </a:r>
            <a:endParaRPr lang="en-US" altLang="en-US" sz="1900" dirty="0"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ea typeface="ＭＳ Ｐゴシック" charset="-128"/>
              </a:rPr>
              <a:t>Computers operate in binary (base 2)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 dirty="0">
                <a:ea typeface="ＭＳ Ｐゴシック" charset="-128"/>
              </a:rPr>
              <a:t>Each digit is a </a:t>
            </a:r>
            <a:r>
              <a:rPr lang="en-US" altLang="en-US" sz="1900" i="1" dirty="0">
                <a:solidFill>
                  <a:srgbClr val="FF0000"/>
                </a:solidFill>
                <a:ea typeface="ＭＳ Ｐゴシック" charset="-128"/>
              </a:rPr>
              <a:t>bit</a:t>
            </a:r>
            <a:r>
              <a:rPr lang="en-US" altLang="en-US" sz="1900" dirty="0">
                <a:ea typeface="ＭＳ Ｐゴシック" charset="-128"/>
              </a:rPr>
              <a:t> (</a:t>
            </a:r>
            <a:r>
              <a:rPr lang="en-US" altLang="en-US" sz="1900" u="sng" dirty="0">
                <a:solidFill>
                  <a:srgbClr val="FF0000"/>
                </a:solidFill>
                <a:ea typeface="ＭＳ Ｐゴシック" charset="-128"/>
              </a:rPr>
              <a:t>b</a:t>
            </a:r>
            <a:r>
              <a:rPr lang="en-US" altLang="en-US" sz="1900" dirty="0">
                <a:ea typeface="ＭＳ Ｐゴシック" charset="-128"/>
              </a:rPr>
              <a:t>inary dig</a:t>
            </a:r>
            <a:r>
              <a:rPr lang="en-US" altLang="en-US" sz="1900" u="sng" dirty="0">
                <a:solidFill>
                  <a:srgbClr val="FF0000"/>
                </a:solidFill>
                <a:ea typeface="ＭＳ Ｐゴシック" charset="-128"/>
              </a:rPr>
              <a:t>it</a:t>
            </a:r>
            <a:r>
              <a:rPr lang="en-US" altLang="en-US" sz="1900" dirty="0">
                <a:ea typeface="ＭＳ Ｐゴシック" charset="-128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 dirty="0" smtClean="0">
                <a:ea typeface="ＭＳ Ｐゴシック" charset="-128"/>
              </a:rPr>
              <a:t>Hexadecimal (base 16) commonly </a:t>
            </a:r>
            <a:r>
              <a:rPr lang="en-US" altLang="en-US" sz="1900" dirty="0">
                <a:ea typeface="ＭＳ Ｐゴシック" charset="-128"/>
              </a:rPr>
              <a:t>used in programming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500" dirty="0">
                <a:ea typeface="ＭＳ Ｐゴシック" charset="-128"/>
              </a:rPr>
              <a:t>Leading “0x” in C programming indicates hex value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ea typeface="ＭＳ Ｐゴシック" charset="-128"/>
              </a:rPr>
              <a:t>Base conversion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 dirty="0">
                <a:ea typeface="ＭＳ Ｐゴシック" charset="-128"/>
                <a:sym typeface="Wingdings" charset="2"/>
              </a:rPr>
              <a:t>Binary  decimal:  multiply bit 0 by 2</a:t>
            </a:r>
            <a:r>
              <a:rPr lang="en-US" altLang="en-US" sz="1900" baseline="30000" dirty="0">
                <a:ea typeface="ＭＳ Ｐゴシック" charset="-128"/>
                <a:sym typeface="Wingdings" charset="2"/>
              </a:rPr>
              <a:t>0</a:t>
            </a:r>
            <a:r>
              <a:rPr lang="en-US" altLang="en-US" sz="1900" dirty="0">
                <a:ea typeface="ＭＳ Ｐゴシック" charset="-128"/>
                <a:sym typeface="Wingdings" charset="2"/>
              </a:rPr>
              <a:t>, bit 1 by 2</a:t>
            </a:r>
            <a:r>
              <a:rPr lang="en-US" altLang="en-US" sz="1900" baseline="30000" dirty="0">
                <a:ea typeface="ＭＳ Ｐゴシック" charset="-128"/>
                <a:sym typeface="Wingdings" charset="2"/>
              </a:rPr>
              <a:t>1</a:t>
            </a:r>
            <a:r>
              <a:rPr lang="en-US" altLang="en-US" sz="1900" dirty="0">
                <a:ea typeface="ＭＳ Ｐゴシック" charset="-128"/>
                <a:sym typeface="Wingdings" charset="2"/>
              </a:rPr>
              <a:t>, etc.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700" dirty="0">
                <a:ea typeface="ＭＳ Ｐゴシック" charset="-128"/>
                <a:sym typeface="Wingdings" charset="2"/>
              </a:rPr>
              <a:t>e.g.  0111</a:t>
            </a:r>
            <a:r>
              <a:rPr lang="en-US" altLang="en-US" sz="1700" baseline="-25000" dirty="0">
                <a:ea typeface="ＭＳ Ｐゴシック" charset="-128"/>
                <a:sym typeface="Wingdings" charset="2"/>
              </a:rPr>
              <a:t>2</a:t>
            </a:r>
            <a:r>
              <a:rPr lang="en-US" altLang="en-US" sz="1700" dirty="0">
                <a:ea typeface="ＭＳ Ｐゴシック" charset="-128"/>
                <a:sym typeface="Wingdings" charset="2"/>
              </a:rPr>
              <a:t> = (0 x 2</a:t>
            </a:r>
            <a:r>
              <a:rPr lang="en-US" altLang="en-US" sz="1700" baseline="30000" dirty="0">
                <a:ea typeface="ＭＳ Ｐゴシック" charset="-128"/>
                <a:sym typeface="Wingdings" charset="2"/>
              </a:rPr>
              <a:t>3</a:t>
            </a:r>
            <a:r>
              <a:rPr lang="en-US" altLang="en-US" sz="1700" dirty="0">
                <a:ea typeface="ＭＳ Ｐゴシック" charset="-128"/>
                <a:sym typeface="Wingdings" charset="2"/>
              </a:rPr>
              <a:t>) + (1 x 2</a:t>
            </a:r>
            <a:r>
              <a:rPr lang="en-US" altLang="en-US" sz="1700" baseline="30000" dirty="0">
                <a:ea typeface="ＭＳ Ｐゴシック" charset="-128"/>
                <a:sym typeface="Wingdings" charset="2"/>
              </a:rPr>
              <a:t>2</a:t>
            </a:r>
            <a:r>
              <a:rPr lang="en-US" altLang="en-US" sz="1700" dirty="0">
                <a:ea typeface="ＭＳ Ｐゴシック" charset="-128"/>
                <a:sym typeface="Wingdings" charset="2"/>
              </a:rPr>
              <a:t>) + (1 x 2</a:t>
            </a:r>
            <a:r>
              <a:rPr lang="en-US" altLang="en-US" sz="1700" baseline="30000" dirty="0">
                <a:ea typeface="ＭＳ Ｐゴシック" charset="-128"/>
                <a:sym typeface="Wingdings" charset="2"/>
              </a:rPr>
              <a:t>1</a:t>
            </a:r>
            <a:r>
              <a:rPr lang="en-US" altLang="en-US" sz="1700" dirty="0">
                <a:ea typeface="ＭＳ Ｐゴシック" charset="-128"/>
                <a:sym typeface="Wingdings" charset="2"/>
              </a:rPr>
              <a:t>) + (1 x 2</a:t>
            </a:r>
            <a:r>
              <a:rPr lang="en-US" altLang="en-US" sz="1700" baseline="30000" dirty="0">
                <a:ea typeface="ＭＳ Ｐゴシック" charset="-128"/>
                <a:sym typeface="Wingdings" charset="2"/>
              </a:rPr>
              <a:t>0</a:t>
            </a:r>
            <a:r>
              <a:rPr lang="en-US" altLang="en-US" sz="1700" dirty="0">
                <a:ea typeface="ＭＳ Ｐゴシック" charset="-128"/>
                <a:sym typeface="Wingdings" charset="2"/>
              </a:rPr>
              <a:t>) = </a:t>
            </a:r>
          </a:p>
          <a:p>
            <a:pPr lvl="2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1700" dirty="0">
                <a:ea typeface="ＭＳ Ｐゴシック" charset="-128"/>
                <a:sym typeface="Wingdings" charset="2"/>
              </a:rPr>
              <a:t>		      = 0 + 4 + 2 + 1 = </a:t>
            </a:r>
            <a:r>
              <a:rPr lang="en-US" altLang="en-US" sz="1700" dirty="0" smtClean="0">
                <a:ea typeface="ＭＳ Ｐゴシック" charset="-128"/>
                <a:sym typeface="Wingdings" charset="2"/>
              </a:rPr>
              <a:t>7</a:t>
            </a:r>
            <a:r>
              <a:rPr lang="en-US" altLang="en-US" sz="1700" baseline="-25000" dirty="0" smtClean="0">
                <a:ea typeface="ＭＳ Ｐゴシック" charset="-128"/>
                <a:sym typeface="Wingdings" charset="2"/>
              </a:rPr>
              <a:t>10</a:t>
            </a:r>
            <a:endParaRPr lang="en-US" altLang="en-US" sz="1900" dirty="0" smtClean="0">
              <a:ea typeface="ＭＳ Ｐゴシック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 dirty="0" smtClean="0">
                <a:ea typeface="ＭＳ Ｐゴシック" charset="-128"/>
              </a:rPr>
              <a:t>Binary </a:t>
            </a:r>
            <a:r>
              <a:rPr lang="en-US" altLang="en-US" sz="1900" dirty="0">
                <a:ea typeface="ＭＳ Ｐゴシック" charset="-128"/>
                <a:sym typeface="Wingdings" charset="2"/>
              </a:rPr>
              <a:t> hex:  start with LSB and make 4-bit groups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700" dirty="0">
                <a:ea typeface="ＭＳ Ｐゴシック" charset="-128"/>
                <a:sym typeface="Wingdings" charset="2"/>
              </a:rPr>
              <a:t>e.g. </a:t>
            </a:r>
            <a:r>
              <a:rPr lang="en-US" altLang="en-US" sz="1700" dirty="0">
                <a:solidFill>
                  <a:srgbClr val="0000FF"/>
                </a:solidFill>
                <a:ea typeface="ＭＳ Ｐゴシック" charset="-128"/>
                <a:sym typeface="Wingdings" charset="2"/>
              </a:rPr>
              <a:t>001</a:t>
            </a:r>
            <a:r>
              <a:rPr lang="en-US" altLang="en-US" sz="1700" dirty="0">
                <a:ea typeface="ＭＳ Ｐゴシック" charset="-128"/>
                <a:sym typeface="Wingdings" charset="2"/>
              </a:rPr>
              <a:t> 1011 0111</a:t>
            </a:r>
            <a:r>
              <a:rPr lang="en-US" altLang="en-US" sz="1700" baseline="-25000" dirty="0">
                <a:ea typeface="ＭＳ Ｐゴシック" charset="-128"/>
                <a:sym typeface="Wingdings" charset="2"/>
              </a:rPr>
              <a:t>2</a:t>
            </a:r>
            <a:r>
              <a:rPr lang="en-US" altLang="en-US" sz="1700" dirty="0">
                <a:ea typeface="ＭＳ Ｐゴシック" charset="-128"/>
                <a:sym typeface="Wingdings" charset="2"/>
              </a:rPr>
              <a:t> = </a:t>
            </a:r>
            <a:r>
              <a:rPr lang="en-US" altLang="en-US" sz="1700" dirty="0">
                <a:solidFill>
                  <a:srgbClr val="0000FF"/>
                </a:solidFill>
                <a:ea typeface="ＭＳ Ｐゴシック" charset="-128"/>
                <a:sym typeface="Wingdings" charset="2"/>
              </a:rPr>
              <a:t>1</a:t>
            </a:r>
            <a:r>
              <a:rPr lang="en-US" altLang="en-US" sz="1700" dirty="0">
                <a:ea typeface="ＭＳ Ｐゴシック" charset="-128"/>
                <a:sym typeface="Wingdings" charset="2"/>
              </a:rPr>
              <a:t>B7</a:t>
            </a:r>
            <a:r>
              <a:rPr lang="en-US" altLang="en-US" sz="1700" baseline="-25000" dirty="0">
                <a:ea typeface="ＭＳ Ｐゴシック" charset="-128"/>
                <a:sym typeface="Wingdings" charset="2"/>
              </a:rPr>
              <a:t>16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700" dirty="0">
                <a:ea typeface="ＭＳ Ｐゴシック" charset="-128"/>
                <a:sym typeface="Wingdings" charset="2"/>
              </a:rPr>
              <a:t>Note that an extra 0 is implied for the first group: 001</a:t>
            </a:r>
            <a:r>
              <a:rPr lang="en-US" altLang="en-US" sz="1700" u="sng" dirty="0" smtClean="0">
                <a:solidFill>
                  <a:srgbClr val="0000FF"/>
                </a:solidFill>
                <a:ea typeface="ＭＳ Ｐゴシック" charset="-128"/>
                <a:sym typeface="Wingdings" charset="2"/>
              </a:rPr>
              <a:t>0</a:t>
            </a:r>
            <a:r>
              <a:rPr lang="en-US" altLang="en-US" sz="1700" dirty="0" smtClean="0">
                <a:ea typeface="ＭＳ Ｐゴシック" charset="-128"/>
                <a:sym typeface="Wingdings" charset="2"/>
              </a:rPr>
              <a:t>001</a:t>
            </a:r>
            <a:endParaRPr lang="en-US" altLang="en-US" sz="1700" dirty="0">
              <a:ea typeface="ＭＳ Ｐゴシック" charset="-128"/>
              <a:sym typeface="Wingdings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061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1126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Deal with individual bits of a value</a:t>
            </a:r>
          </a:p>
          <a:p>
            <a:r>
              <a:rPr lang="en-US" altLang="en-US">
                <a:ea typeface="ＭＳ Ｐゴシック" charset="-128"/>
              </a:rPr>
              <a:t>Each bit is evaluated separately</a:t>
            </a:r>
          </a:p>
          <a:p>
            <a:r>
              <a:rPr lang="en-US" altLang="en-US">
                <a:ea typeface="ＭＳ Ｐゴシック" charset="-128"/>
              </a:rPr>
              <a:t>There is no "Carry" as with addition…i.e. the results of an operation in one bit position has no effect on an adjacent bit.</a:t>
            </a:r>
          </a:p>
          <a:p>
            <a:r>
              <a:rPr lang="en-US" altLang="en-US">
                <a:ea typeface="ＭＳ Ｐゴシック" charset="-128"/>
              </a:rPr>
              <a:t>Operators</a:t>
            </a:r>
          </a:p>
          <a:p>
            <a:pPr lvl="1"/>
            <a:r>
              <a:rPr lang="en-US" altLang="en-US">
                <a:latin typeface="Courier New" charset="0"/>
                <a:ea typeface="ＭＳ Ｐゴシック" charset="-128"/>
              </a:rPr>
              <a:t>&amp;</a:t>
            </a:r>
            <a:r>
              <a:rPr lang="en-US" altLang="en-US">
                <a:ea typeface="ＭＳ Ｐゴシック" charset="-128"/>
              </a:rPr>
              <a:t> </a:t>
            </a:r>
            <a:r>
              <a:rPr lang="en-US" altLang="en-US">
                <a:ea typeface="ＭＳ Ｐゴシック" charset="-128"/>
                <a:sym typeface="Wingdings" charset="2"/>
              </a:rPr>
              <a:t></a:t>
            </a:r>
            <a:r>
              <a:rPr lang="en-US" altLang="en-US">
                <a:ea typeface="ＭＳ Ｐゴシック" charset="-128"/>
              </a:rPr>
              <a:t> AND</a:t>
            </a:r>
          </a:p>
          <a:p>
            <a:pPr lvl="1"/>
            <a:r>
              <a:rPr lang="en-US" altLang="en-US">
                <a:latin typeface="Courier New" charset="0"/>
                <a:ea typeface="ＭＳ Ｐゴシック" charset="-128"/>
              </a:rPr>
              <a:t>|</a:t>
            </a:r>
            <a:r>
              <a:rPr lang="en-US" altLang="en-US">
                <a:ea typeface="ＭＳ Ｐゴシック" charset="-128"/>
              </a:rPr>
              <a:t> </a:t>
            </a:r>
            <a:r>
              <a:rPr lang="en-US" altLang="en-US">
                <a:ea typeface="ＭＳ Ｐゴシック" charset="-128"/>
                <a:sym typeface="Wingdings" charset="2"/>
              </a:rPr>
              <a:t></a:t>
            </a:r>
            <a:r>
              <a:rPr lang="en-US" altLang="en-US">
                <a:ea typeface="ＭＳ Ｐゴシック" charset="-128"/>
              </a:rPr>
              <a:t> OR</a:t>
            </a:r>
          </a:p>
          <a:p>
            <a:pPr lvl="1"/>
            <a:r>
              <a:rPr lang="en-US" altLang="en-US">
                <a:latin typeface="Courier New" charset="0"/>
                <a:ea typeface="ＭＳ Ｐゴシック" charset="-128"/>
              </a:rPr>
              <a:t>^</a:t>
            </a:r>
            <a:r>
              <a:rPr lang="en-US" altLang="en-US">
                <a:ea typeface="ＭＳ Ｐゴシック" charset="-128"/>
              </a:rPr>
              <a:t> </a:t>
            </a:r>
            <a:r>
              <a:rPr lang="en-US" altLang="en-US">
                <a:ea typeface="ＭＳ Ｐゴシック" charset="-128"/>
                <a:sym typeface="Wingdings" charset="2"/>
              </a:rPr>
              <a:t></a:t>
            </a:r>
            <a:r>
              <a:rPr lang="en-US" altLang="en-US">
                <a:ea typeface="ＭＳ Ｐゴシック" charset="-128"/>
              </a:rPr>
              <a:t> XOR</a:t>
            </a:r>
          </a:p>
          <a:p>
            <a:pPr lvl="1"/>
            <a:r>
              <a:rPr lang="en-US" altLang="en-US">
                <a:latin typeface="Courier New" charset="0"/>
                <a:ea typeface="ＭＳ Ｐゴシック" charset="-128"/>
              </a:rPr>
              <a:t>~</a:t>
            </a:r>
            <a:r>
              <a:rPr lang="en-US" altLang="en-US">
                <a:ea typeface="ＭＳ Ｐゴシック" charset="-128"/>
              </a:rPr>
              <a:t> </a:t>
            </a:r>
            <a:r>
              <a:rPr lang="en-US" altLang="en-US">
                <a:ea typeface="ＭＳ Ｐゴシック" charset="-128"/>
                <a:sym typeface="Wingdings" charset="2"/>
              </a:rPr>
              <a:t> </a:t>
            </a:r>
            <a:r>
              <a:rPr lang="en-US" altLang="en-US">
                <a:ea typeface="ＭＳ Ｐゴシック" charset="-128"/>
              </a:rPr>
              <a:t>bitwise NOT (flip all bits)</a:t>
            </a:r>
            <a:br>
              <a:rPr lang="en-US" altLang="en-US">
                <a:ea typeface="ＭＳ Ｐゴシック" charset="-128"/>
              </a:rPr>
            </a:br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126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818D419-79A4-7240-99E6-7D2730DF3E0C}" type="datetime1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12/6/18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31</a:t>
            </a:r>
          </a:p>
        </p:txBody>
      </p:sp>
      <p:sp>
        <p:nvSpPr>
          <p:cNvPr id="112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80AC1F4-A114-5248-A06A-55C48B4D6190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5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9052</TotalTime>
  <Words>1255</Words>
  <Application>Microsoft Macintosh PowerPoint</Application>
  <PresentationFormat>On-screen Show (4:3)</PresentationFormat>
  <Paragraphs>532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Courier New</vt:lpstr>
      <vt:lpstr>Garamond</vt:lpstr>
      <vt:lpstr>ＭＳ Ｐゴシック</vt:lpstr>
      <vt:lpstr>Times New Roman</vt:lpstr>
      <vt:lpstr>Wingdings</vt:lpstr>
      <vt:lpstr>Edge</vt:lpstr>
      <vt:lpstr>EECE.2160 ECE Application Programming</vt:lpstr>
      <vt:lpstr>Lecture outline</vt:lpstr>
      <vt:lpstr>Review: character &amp; line input</vt:lpstr>
      <vt:lpstr>Review: Common uses</vt:lpstr>
      <vt:lpstr>Examples</vt:lpstr>
      <vt:lpstr>Examples (cont.)</vt:lpstr>
      <vt:lpstr>Examples (cont.)</vt:lpstr>
      <vt:lpstr>Binary and hexadecimal values</vt:lpstr>
      <vt:lpstr>Bitwise Logical Operations</vt:lpstr>
      <vt:lpstr>PowerPoint Presentation</vt:lpstr>
      <vt:lpstr>Bitwise Logical Operations</vt:lpstr>
      <vt:lpstr>Bitwise Logical Operations</vt:lpstr>
      <vt:lpstr>Bitwise Logical Operations</vt:lpstr>
      <vt:lpstr>Bitwise Logical Operations</vt:lpstr>
      <vt:lpstr>Bitwise Logical Operations</vt:lpstr>
      <vt:lpstr>Bitwise Logical Operations</vt:lpstr>
      <vt:lpstr>Bitwise Logical Operations</vt:lpstr>
      <vt:lpstr>Bitwise Logical Operations</vt:lpstr>
      <vt:lpstr>Bitwise Logical Operations</vt:lpstr>
      <vt:lpstr>Bitwise Logical Operations</vt:lpstr>
      <vt:lpstr>Bit shifts</vt:lpstr>
      <vt:lpstr>Review: C operators</vt:lpstr>
      <vt:lpstr>Example: Bitwise operations</vt:lpstr>
      <vt:lpstr>Example: Solution</vt:lpstr>
      <vt:lpstr>Next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Geiger, Michael J</cp:lastModifiedBy>
  <cp:revision>1839</cp:revision>
  <dcterms:created xsi:type="dcterms:W3CDTF">2006-04-03T05:03:01Z</dcterms:created>
  <dcterms:modified xsi:type="dcterms:W3CDTF">2018-12-07T03:27:15Z</dcterms:modified>
</cp:coreProperties>
</file>