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2" r:id="rId4"/>
    <p:sldId id="263" r:id="rId5"/>
    <p:sldId id="328" r:id="rId6"/>
    <p:sldId id="290" r:id="rId7"/>
    <p:sldId id="346" r:id="rId8"/>
    <p:sldId id="403" r:id="rId9"/>
    <p:sldId id="391" r:id="rId10"/>
    <p:sldId id="267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85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9CB130-43F4-40F7-BBAD-439556E630E7}" v="6" dt="2019-01-23T16:06:21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94" d="100"/>
          <a:sy n="94" d="100"/>
        </p:scale>
        <p:origin x="615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799CB130-43F4-40F7-BBAD-439556E630E7}"/>
    <pc:docChg chg="undo custSel addSld delSld modSld sldOrd">
      <pc:chgData name="Geiger, Michael J" userId="13cae92b-b37c-450b-a449-82fcae19569d" providerId="ADAL" clId="{799CB130-43F4-40F7-BBAD-439556E630E7}" dt="2019-01-23T16:08:22.314" v="258" actId="20577"/>
      <pc:docMkLst>
        <pc:docMk/>
      </pc:docMkLst>
      <pc:sldChg chg="modSp">
        <pc:chgData name="Geiger, Michael J" userId="13cae92b-b37c-450b-a449-82fcae19569d" providerId="ADAL" clId="{799CB130-43F4-40F7-BBAD-439556E630E7}" dt="2019-01-23T16:00:18.701" v="11" actId="14"/>
        <pc:sldMkLst>
          <pc:docMk/>
          <pc:sldMk cId="0" sldId="257"/>
        </pc:sldMkLst>
        <pc:spChg chg="mod">
          <ac:chgData name="Geiger, Michael J" userId="13cae92b-b37c-450b-a449-82fcae19569d" providerId="ADAL" clId="{799CB130-43F4-40F7-BBAD-439556E630E7}" dt="2019-01-23T16:00:18.701" v="11" actId="14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799CB130-43F4-40F7-BBAD-439556E630E7}" dt="2019-01-23T16:01:21.096" v="67" actId="20577"/>
        <pc:sldMkLst>
          <pc:docMk/>
          <pc:sldMk cId="0" sldId="262"/>
        </pc:sldMkLst>
        <pc:spChg chg="mod">
          <ac:chgData name="Geiger, Michael J" userId="13cae92b-b37c-450b-a449-82fcae19569d" providerId="ADAL" clId="{799CB130-43F4-40F7-BBAD-439556E630E7}" dt="2019-01-23T16:01:21.096" v="67" actId="20577"/>
          <ac:spMkLst>
            <pc:docMk/>
            <pc:sldMk cId="0" sldId="262"/>
            <ac:spMk id="5126" creationId="{00000000-0000-0000-0000-000000000000}"/>
          </ac:spMkLst>
        </pc:spChg>
      </pc:sldChg>
      <pc:sldChg chg="modSp">
        <pc:chgData name="Geiger, Michael J" userId="13cae92b-b37c-450b-a449-82fcae19569d" providerId="ADAL" clId="{799CB130-43F4-40F7-BBAD-439556E630E7}" dt="2019-01-23T16:01:39.307" v="83" actId="20577"/>
        <pc:sldMkLst>
          <pc:docMk/>
          <pc:sldMk cId="0" sldId="263"/>
        </pc:sldMkLst>
        <pc:spChg chg="mod">
          <ac:chgData name="Geiger, Michael J" userId="13cae92b-b37c-450b-a449-82fcae19569d" providerId="ADAL" clId="{799CB130-43F4-40F7-BBAD-439556E630E7}" dt="2019-01-23T16:01:39.307" v="83" actId="20577"/>
          <ac:spMkLst>
            <pc:docMk/>
            <pc:sldMk cId="0" sldId="263"/>
            <ac:spMk id="6150" creationId="{00000000-0000-0000-0000-000000000000}"/>
          </ac:spMkLst>
        </pc:spChg>
      </pc:sldChg>
      <pc:sldChg chg="del">
        <pc:chgData name="Geiger, Michael J" userId="13cae92b-b37c-450b-a449-82fcae19569d" providerId="ADAL" clId="{799CB130-43F4-40F7-BBAD-439556E630E7}" dt="2019-01-23T16:04:37.861" v="106" actId="2696"/>
        <pc:sldMkLst>
          <pc:docMk/>
          <pc:sldMk cId="0" sldId="264"/>
        </pc:sldMkLst>
      </pc:sldChg>
      <pc:sldChg chg="modSp ord">
        <pc:chgData name="Geiger, Michael J" userId="13cae92b-b37c-450b-a449-82fcae19569d" providerId="ADAL" clId="{799CB130-43F4-40F7-BBAD-439556E630E7}" dt="2019-01-23T16:03:58.415" v="104" actId="20577"/>
        <pc:sldMkLst>
          <pc:docMk/>
          <pc:sldMk cId="0" sldId="290"/>
        </pc:sldMkLst>
        <pc:spChg chg="mod">
          <ac:chgData name="Geiger, Michael J" userId="13cae92b-b37c-450b-a449-82fcae19569d" providerId="ADAL" clId="{799CB130-43F4-40F7-BBAD-439556E630E7}" dt="2019-01-23T16:03:58.415" v="104" actId="20577"/>
          <ac:spMkLst>
            <pc:docMk/>
            <pc:sldMk cId="0" sldId="290"/>
            <ac:spMk id="11270" creationId="{00000000-0000-0000-0000-000000000000}"/>
          </ac:spMkLst>
        </pc:spChg>
      </pc:sldChg>
      <pc:sldChg chg="modSp">
        <pc:chgData name="Geiger, Michael J" userId="13cae92b-b37c-450b-a449-82fcae19569d" providerId="ADAL" clId="{799CB130-43F4-40F7-BBAD-439556E630E7}" dt="2019-01-23T16:02:48.360" v="92"/>
        <pc:sldMkLst>
          <pc:docMk/>
          <pc:sldMk cId="0" sldId="328"/>
        </pc:sldMkLst>
        <pc:spChg chg="mod">
          <ac:chgData name="Geiger, Michael J" userId="13cae92b-b37c-450b-a449-82fcae19569d" providerId="ADAL" clId="{799CB130-43F4-40F7-BBAD-439556E630E7}" dt="2019-01-23T16:02:48.360" v="92"/>
          <ac:spMkLst>
            <pc:docMk/>
            <pc:sldMk cId="0" sldId="328"/>
            <ac:spMk id="7171" creationId="{00000000-0000-0000-0000-000000000000}"/>
          </ac:spMkLst>
        </pc:spChg>
      </pc:sldChg>
      <pc:sldChg chg="modSp">
        <pc:chgData name="Geiger, Michael J" userId="13cae92b-b37c-450b-a449-82fcae19569d" providerId="ADAL" clId="{799CB130-43F4-40F7-BBAD-439556E630E7}" dt="2019-01-23T16:05:34.545" v="179" actId="20577"/>
        <pc:sldMkLst>
          <pc:docMk/>
          <pc:sldMk cId="0" sldId="346"/>
        </pc:sldMkLst>
        <pc:spChg chg="mod">
          <ac:chgData name="Geiger, Michael J" userId="13cae92b-b37c-450b-a449-82fcae19569d" providerId="ADAL" clId="{799CB130-43F4-40F7-BBAD-439556E630E7}" dt="2019-01-23T16:05:34.545" v="179" actId="20577"/>
          <ac:spMkLst>
            <pc:docMk/>
            <pc:sldMk cId="0" sldId="346"/>
            <ac:spMk id="3" creationId="{00000000-0000-0000-0000-000000000000}"/>
          </ac:spMkLst>
        </pc:spChg>
      </pc:sldChg>
      <pc:sldChg chg="del">
        <pc:chgData name="Geiger, Michael J" userId="13cae92b-b37c-450b-a449-82fcae19569d" providerId="ADAL" clId="{799CB130-43F4-40F7-BBAD-439556E630E7}" dt="2019-01-23T16:06:36.272" v="230" actId="2696"/>
        <pc:sldMkLst>
          <pc:docMk/>
          <pc:sldMk cId="0" sldId="347"/>
        </pc:sldMkLst>
      </pc:sldChg>
      <pc:sldChg chg="modSp">
        <pc:chgData name="Geiger, Michael J" userId="13cae92b-b37c-450b-a449-82fcae19569d" providerId="ADAL" clId="{799CB130-43F4-40F7-BBAD-439556E630E7}" dt="2019-01-23T16:08:22.314" v="258" actId="20577"/>
        <pc:sldMkLst>
          <pc:docMk/>
          <pc:sldMk cId="0" sldId="385"/>
        </pc:sldMkLst>
        <pc:spChg chg="mod">
          <ac:chgData name="Geiger, Michael J" userId="13cae92b-b37c-450b-a449-82fcae19569d" providerId="ADAL" clId="{799CB130-43F4-40F7-BBAD-439556E630E7}" dt="2019-01-23T16:08:22.314" v="258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modSp">
        <pc:chgData name="Geiger, Michael J" userId="13cae92b-b37c-450b-a449-82fcae19569d" providerId="ADAL" clId="{799CB130-43F4-40F7-BBAD-439556E630E7}" dt="2019-01-23T16:07:30.413" v="257" actId="20577"/>
        <pc:sldMkLst>
          <pc:docMk/>
          <pc:sldMk cId="2254189230" sldId="391"/>
        </pc:sldMkLst>
        <pc:spChg chg="mod">
          <ac:chgData name="Geiger, Michael J" userId="13cae92b-b37c-450b-a449-82fcae19569d" providerId="ADAL" clId="{799CB130-43F4-40F7-BBAD-439556E630E7}" dt="2019-01-23T16:07:30.413" v="257" actId="20577"/>
          <ac:spMkLst>
            <pc:docMk/>
            <pc:sldMk cId="2254189230" sldId="391"/>
            <ac:spMk id="3" creationId="{00000000-0000-0000-0000-000000000000}"/>
          </ac:spMkLst>
        </pc:spChg>
      </pc:sldChg>
      <pc:sldChg chg="modSp add">
        <pc:chgData name="Geiger, Michael J" userId="13cae92b-b37c-450b-a449-82fcae19569d" providerId="ADAL" clId="{799CB130-43F4-40F7-BBAD-439556E630E7}" dt="2019-01-23T16:06:06.928" v="229" actId="20577"/>
        <pc:sldMkLst>
          <pc:docMk/>
          <pc:sldMk cId="0" sldId="403"/>
        </pc:sldMkLst>
        <pc:spChg chg="mod">
          <ac:chgData name="Geiger, Michael J" userId="13cae92b-b37c-450b-a449-82fcae19569d" providerId="ADAL" clId="{799CB130-43F4-40F7-BBAD-439556E630E7}" dt="2019-01-23T16:06:06.928" v="229" actId="20577"/>
          <ac:spMkLst>
            <pc:docMk/>
            <pc:sldMk cId="0" sldId="403"/>
            <ac:spMk id="717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3C428E7-8435-4C4B-90D9-E74D957AAB8A}" type="slidenum">
              <a:rPr lang="en-US"/>
              <a:pPr/>
              <a:t>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CF1405-1C00-E54B-92DA-AEFE4FAC7863}" type="slidenum">
              <a:rPr lang="en-US"/>
              <a:pPr/>
              <a:t>10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8203CB-153A-864E-BF28-CC34206A1706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8FE360-4DB4-490A-A359-C4ACD2117AFD}" type="datetime1">
              <a:rPr lang="en-US" smtClean="0"/>
              <a:t>1/23/2019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37F77C-9B48-44B3-913D-ECA9FD37D1A2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852127-89CB-44B1-A8E1-6BD51D0AE536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95910E-CFAB-4ED3-92AB-8C8267797AD8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87CC3E-BEAD-462F-B8A2-556871CE6C02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61AD71-E718-4593-B523-D5F080D47C22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2B4309-E5CD-4923-8F02-5B2005013E46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347FEC-EC7A-4FE1-8440-2F82185A52BA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BA635-F049-4FBA-B605-63477B3C62CD}" type="datetime1">
              <a:rPr lang="en-US" smtClean="0"/>
              <a:t>1/23/2019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5C01FF-3AA0-46C5-AE01-2789B259DB65}" type="datetime1">
              <a:rPr lang="en-US" smtClean="0"/>
              <a:t>1/23/2019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352F-EBD2-45DB-ABC7-C7643A315D59}" type="datetime1">
              <a:rPr lang="en-US" smtClean="0"/>
              <a:t>1/23/2019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A6866F-171C-40F7-BBE9-B785CF382C55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02475-0A3F-4675-9D25-68AD410B016D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E33C0DD-C061-493E-9824-782871FD04DF}" type="datetime1">
              <a:rPr lang="en-US" smtClean="0"/>
              <a:t>1/23/2019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2017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Going from C to C++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1BCD99-3D82-4B48-BAD1-BF252D79EBB2}" type="datetime1">
              <a:rPr lang="en-US" smtClean="0">
                <a:latin typeface="Garamond" charset="0"/>
              </a:rPr>
              <a:t>1/23/2019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DAB263-DC9A-694C-A4BA-630281DA7D6F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 charset="0"/>
              </a:rPr>
              <a:t>Tentative outline: what you should learn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Fundamentals of C++ programming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Differences between C and C++ (I/O, </a:t>
            </a:r>
            <a:r>
              <a:rPr lang="en-US" dirty="0" err="1">
                <a:ea typeface="+mn-ea"/>
              </a:rPr>
              <a:t>structs</a:t>
            </a:r>
            <a:r>
              <a:rPr lang="en-US" dirty="0">
                <a:ea typeface="+mn-ea"/>
              </a:rPr>
              <a:t>, argument passing)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Object-oriented programming: classes, composition, inheritance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Analyzing algorithmic complexity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How fast is a particular algorithm/data structure, both on average and in the worst case?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Specific types of algorithms: sorting, recursive structure traversal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How to design and use various data structures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Linked lists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/>
              <a:t>Stacks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Queues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Binary trees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Heaps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Priority queues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Hash tables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8"/>
          <p:cNvSpPr>
            <a:spLocks noGrp="1"/>
          </p:cNvSpPr>
          <p:nvPr>
            <p:ph type="title"/>
          </p:nvPr>
        </p:nvSpPr>
        <p:spPr>
          <a:xfrm>
            <a:off x="457200" y="277813"/>
            <a:ext cx="3733800" cy="1322387"/>
          </a:xfrm>
        </p:spPr>
        <p:txBody>
          <a:bodyPr/>
          <a:lstStyle/>
          <a:p>
            <a:r>
              <a:rPr lang="en-US" dirty="0">
                <a:latin typeface="Garamond" charset="0"/>
              </a:rPr>
              <a:t>What you’ll really learn … 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1EE6DB-5A74-4F52-992E-04BF4B719E20}" type="datetime1">
              <a:rPr lang="en-US" smtClean="0">
                <a:latin typeface="Garamond" charset="0"/>
              </a:rPr>
              <a:t>1/23/2019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404259-BA73-7448-BF57-5C0229C40F77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pic>
        <p:nvPicPr>
          <p:cNvPr id="1024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19575" y="228600"/>
            <a:ext cx="3900488" cy="5957888"/>
          </a:xfrm>
          <a:noFill/>
        </p:spPr>
      </p:pic>
      <p:sp>
        <p:nvSpPr>
          <p:cNvPr id="10247" name="TextBox 9"/>
          <p:cNvSpPr txBox="1">
            <a:spLocks noChangeArrowheads="1"/>
          </p:cNvSpPr>
          <p:nvPr/>
        </p:nvSpPr>
        <p:spPr bwMode="auto">
          <a:xfrm>
            <a:off x="533400" y="1600200"/>
            <a:ext cx="289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http://xkcd.com/844</a:t>
            </a:r>
          </a:p>
        </p:txBody>
      </p:sp>
    </p:spTree>
    <p:extLst>
      <p:ext uri="{BB962C8B-B14F-4D97-AF65-F5344CB8AC3E}">
        <p14:creationId xmlns:p14="http://schemas.microsoft.com/office/powerpoint/2010/main" val="3261303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vs. C++: the basics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is a </a:t>
            </a:r>
            <a:r>
              <a:rPr lang="en-US" dirty="0">
                <a:solidFill>
                  <a:srgbClr val="0000FF"/>
                </a:solidFill>
              </a:rPr>
              <a:t>procedural</a:t>
            </a:r>
            <a:r>
              <a:rPr lang="en-US" dirty="0"/>
              <a:t> language</a:t>
            </a:r>
          </a:p>
          <a:p>
            <a:pPr lvl="1"/>
            <a:r>
              <a:rPr lang="en-US" dirty="0"/>
              <a:t>Based around </a:t>
            </a:r>
            <a:r>
              <a:rPr lang="en-US" dirty="0">
                <a:solidFill>
                  <a:srgbClr val="0000FF"/>
                </a:solidFill>
              </a:rPr>
              <a:t>functions</a:t>
            </a:r>
            <a:r>
              <a:rPr lang="en-US" dirty="0"/>
              <a:t> (or procedures)—a series of steps to be carried out when called</a:t>
            </a:r>
          </a:p>
          <a:p>
            <a:pPr lvl="1"/>
            <a:r>
              <a:rPr lang="en-US" dirty="0"/>
              <a:t>For a function to operate on data, data must be passed as </a:t>
            </a:r>
            <a:r>
              <a:rPr lang="en-US" dirty="0">
                <a:solidFill>
                  <a:srgbClr val="0000FF"/>
                </a:solidFill>
              </a:rPr>
              <a:t>arguments</a:t>
            </a:r>
          </a:p>
          <a:p>
            <a:r>
              <a:rPr lang="en-US" dirty="0"/>
              <a:t>C++ is an </a:t>
            </a:r>
            <a:r>
              <a:rPr lang="en-US" dirty="0">
                <a:solidFill>
                  <a:srgbClr val="0000FF"/>
                </a:solidFill>
              </a:rPr>
              <a:t>object-oriented</a:t>
            </a:r>
            <a:r>
              <a:rPr lang="en-US" dirty="0"/>
              <a:t> language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Objects</a:t>
            </a:r>
            <a:r>
              <a:rPr lang="en-US" dirty="0"/>
              <a:t> contain attributes (</a:t>
            </a:r>
            <a:r>
              <a:rPr lang="en-US" dirty="0">
                <a:solidFill>
                  <a:srgbClr val="0000FF"/>
                </a:solidFill>
              </a:rPr>
              <a:t>data members</a:t>
            </a:r>
            <a:r>
              <a:rPr lang="en-US" dirty="0"/>
              <a:t>) and behaviors (</a:t>
            </a:r>
            <a:r>
              <a:rPr lang="en-US" dirty="0">
                <a:solidFill>
                  <a:srgbClr val="0000FF"/>
                </a:solidFill>
              </a:rPr>
              <a:t>member functions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Function calls (most of them) associated with specific object </a:t>
            </a:r>
            <a:r>
              <a:rPr lang="en-US" dirty="0">
                <a:sym typeface="Wingdings"/>
              </a:rPr>
              <a:t> no need to pass object to function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9418-756C-40B8-8091-E65ABF32C021}" type="datetime1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30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Why object-oriented programming?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Object orientation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Natural way of thinking about world (&amp; computer programs)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Object-oriented design (OOD)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Models real-world objects in software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Models communication among objects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Encapsulates attributes and operations (behaviors)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Information hiding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Communication through well-defined interfaces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Object-oriented programming (OOP)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/>
              <a:t>Programmers create user-defined types called </a:t>
            </a:r>
            <a:r>
              <a:rPr lang="en-US" dirty="0">
                <a:solidFill>
                  <a:srgbClr val="0000FF"/>
                </a:solidFill>
              </a:rPr>
              <a:t>classes</a:t>
            </a:r>
          </a:p>
          <a:p>
            <a:pPr lvl="2">
              <a:buFont typeface="Wingdings" pitchFamily="2" charset="2"/>
              <a:buChar char="q"/>
              <a:defRPr/>
            </a:pPr>
            <a:r>
              <a:rPr lang="en-US" dirty="0"/>
              <a:t>Contain data members (attributes) and member functions (behaviors)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Object: specific instance of a given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5A31443C-01F8-D545-932B-BA4CA7F6AFCC}" type="slidenum">
              <a:rPr lang="en-US">
                <a:latin typeface="Garamond" charset="0"/>
              </a:rPr>
              <a:pPr algn="l"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C97B24-2686-49D2-B3C5-189542BF949A}" type="datetime1">
              <a:rPr lang="en-US" smtClean="0">
                <a:latin typeface="Garamond" charset="0"/>
              </a:rPr>
              <a:t>1/23/2019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</p:spTree>
    <p:extLst>
      <p:ext uri="{BB962C8B-B14F-4D97-AF65-F5344CB8AC3E}">
        <p14:creationId xmlns:p14="http://schemas.microsoft.com/office/powerpoint/2010/main" val="109005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procedural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C++ is so great, why learn C in the first place?</a:t>
            </a:r>
          </a:p>
          <a:p>
            <a:r>
              <a:rPr lang="en-US" dirty="0"/>
              <a:t>C best suited for system-level programming</a:t>
            </a:r>
          </a:p>
          <a:p>
            <a:pPr lvl="1"/>
            <a:r>
              <a:rPr lang="en-US" dirty="0"/>
              <a:t>C language easiest HLL for accessing hardware</a:t>
            </a:r>
          </a:p>
          <a:p>
            <a:pPr lvl="1"/>
            <a:r>
              <a:rPr lang="en-US" dirty="0"/>
              <a:t>Hardware support for procedural programming</a:t>
            </a:r>
          </a:p>
          <a:p>
            <a:pPr lvl="2"/>
            <a:r>
              <a:rPr lang="en-US" dirty="0"/>
              <a:t>Call/return instructions</a:t>
            </a:r>
          </a:p>
          <a:p>
            <a:pPr lvl="2"/>
            <a:r>
              <a:rPr lang="en-US" dirty="0"/>
              <a:t>System stack (or other argument-passing methods)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5BEE-C1DE-4E6F-BA9C-67A6CD56DABF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95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vs. C++: simple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simple data types are the same</a:t>
            </a:r>
          </a:p>
          <a:p>
            <a:pPr lvl="1"/>
            <a:r>
              <a:rPr lang="en-US" dirty="0"/>
              <a:t>From EECE.2160: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char</a:t>
            </a:r>
            <a:endParaRPr lang="en-US" dirty="0"/>
          </a:p>
          <a:p>
            <a:pPr lvl="1"/>
            <a:r>
              <a:rPr lang="en-US" dirty="0"/>
              <a:t>Other matching types (rarely used in EECE.2160)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unsigned</a:t>
            </a:r>
            <a:r>
              <a:rPr lang="en-US" dirty="0"/>
              <a:t>: Non-negative whole numbers</a:t>
            </a:r>
          </a:p>
          <a:p>
            <a:pPr lvl="3"/>
            <a:r>
              <a:rPr lang="en-US" dirty="0"/>
              <a:t>Basic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is signed—can be + or –</a:t>
            </a:r>
          </a:p>
          <a:p>
            <a:pPr lvl="3"/>
            <a:r>
              <a:rPr lang="en-US" dirty="0">
                <a:latin typeface="Courier New"/>
                <a:cs typeface="Courier New"/>
              </a:rPr>
              <a:t>unsigned</a:t>
            </a:r>
            <a:r>
              <a:rPr lang="en-US" dirty="0"/>
              <a:t> is short for “</a:t>
            </a:r>
            <a:r>
              <a:rPr lang="en-US" dirty="0">
                <a:latin typeface="Courier New"/>
                <a:cs typeface="Courier New"/>
              </a:rPr>
              <a:t>unsigned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”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short</a:t>
            </a:r>
            <a:r>
              <a:rPr lang="en-US" dirty="0"/>
              <a:t>: 16-bit integer</a:t>
            </a:r>
          </a:p>
          <a:p>
            <a:pPr lvl="3"/>
            <a:r>
              <a:rPr lang="en-US" dirty="0"/>
              <a:t>Saves space vs.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; has smaller range of values</a:t>
            </a:r>
          </a:p>
          <a:p>
            <a:r>
              <a:rPr lang="en-US" dirty="0"/>
              <a:t>One additional simple type in C++: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bool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lvl="1"/>
            <a:r>
              <a:rPr lang="en-US" dirty="0"/>
              <a:t>Models </a:t>
            </a:r>
            <a:r>
              <a:rPr lang="en-US" dirty="0" err="1"/>
              <a:t>boolean</a:t>
            </a:r>
            <a:r>
              <a:rPr lang="en-US" dirty="0"/>
              <a:t> (</a:t>
            </a:r>
            <a:r>
              <a:rPr lang="en-US" dirty="0">
                <a:latin typeface="Courier New"/>
                <a:cs typeface="Courier New"/>
              </a:rPr>
              <a:t>true</a:t>
            </a:r>
            <a:r>
              <a:rPr lang="en-US" dirty="0"/>
              <a:t>/</a:t>
            </a:r>
            <a:r>
              <a:rPr lang="en-US" dirty="0">
                <a:latin typeface="Courier New"/>
                <a:cs typeface="Courier New"/>
              </a:rPr>
              <a:t>false</a:t>
            </a:r>
            <a:r>
              <a:rPr lang="en-US" dirty="0"/>
              <a:t>) data</a:t>
            </a:r>
          </a:p>
          <a:p>
            <a:pPr lvl="2"/>
            <a:r>
              <a:rPr lang="en-US" dirty="0"/>
              <a:t>Can set variables of type </a:t>
            </a: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/>
              <a:t> equal to </a:t>
            </a:r>
            <a:r>
              <a:rPr lang="en-US" dirty="0">
                <a:latin typeface="Courier New"/>
                <a:cs typeface="Courier New"/>
              </a:rPr>
              <a:t>true</a:t>
            </a:r>
            <a:r>
              <a:rPr lang="en-US" dirty="0"/>
              <a:t> or </a:t>
            </a:r>
            <a:r>
              <a:rPr lang="en-US" dirty="0">
                <a:latin typeface="Courier New"/>
                <a:cs typeface="Courier New"/>
              </a:rPr>
              <a:t>false</a:t>
            </a:r>
          </a:p>
          <a:p>
            <a:pPr lvl="1"/>
            <a:r>
              <a:rPr lang="en-US" dirty="0"/>
              <a:t>Recall that non-</a:t>
            </a:r>
            <a:r>
              <a:rPr lang="en-US" dirty="0" err="1"/>
              <a:t>boolean</a:t>
            </a:r>
            <a:r>
              <a:rPr lang="en-US" dirty="0"/>
              <a:t> data true if nonzero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FC50-0D5B-4E19-AB45-842D73861EC8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48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vs. C++: similarities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programming constructs are the same</a:t>
            </a:r>
          </a:p>
          <a:p>
            <a:pPr lvl="1"/>
            <a:r>
              <a:rPr lang="en-US" dirty="0"/>
              <a:t>Variable declarations</a:t>
            </a:r>
          </a:p>
          <a:p>
            <a:pPr lvl="1"/>
            <a:r>
              <a:rPr lang="en-US" dirty="0"/>
              <a:t>Arithmetic operators (+, -, *, /, %)</a:t>
            </a:r>
          </a:p>
          <a:p>
            <a:pPr lvl="1"/>
            <a:r>
              <a:rPr lang="en-US" dirty="0"/>
              <a:t>Boolean operators (&amp;&amp;, ||, !)</a:t>
            </a:r>
          </a:p>
          <a:p>
            <a:pPr lvl="1"/>
            <a:r>
              <a:rPr lang="en-US" dirty="0"/>
              <a:t>Relational operators (&lt;, &gt;, &lt;=, &gt;=, ==, !=)</a:t>
            </a:r>
          </a:p>
          <a:p>
            <a:pPr lvl="1"/>
            <a:r>
              <a:rPr lang="en-US" dirty="0"/>
              <a:t>Bitwise operators (&amp;, |, ^, &gt;&gt;, &lt;&lt;)</a:t>
            </a:r>
          </a:p>
          <a:p>
            <a:pPr lvl="1"/>
            <a:r>
              <a:rPr lang="en-US" dirty="0"/>
              <a:t>Control structures (if/else, switch)</a:t>
            </a:r>
          </a:p>
          <a:p>
            <a:pPr lvl="1"/>
            <a:r>
              <a:rPr lang="en-US" dirty="0"/>
              <a:t>Loops (while, do-while, for)</a:t>
            </a:r>
          </a:p>
          <a:p>
            <a:pPr lvl="1"/>
            <a:r>
              <a:rPr lang="en-US" dirty="0"/>
              <a:t>Non-member functions</a:t>
            </a:r>
          </a:p>
          <a:p>
            <a:pPr lvl="1"/>
            <a:r>
              <a:rPr lang="en-US" dirty="0"/>
              <a:t>Arrays and pointers</a:t>
            </a:r>
          </a:p>
          <a:p>
            <a:pPr lvl="1"/>
            <a:r>
              <a:rPr lang="en-US" dirty="0"/>
              <a:t>Structures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E705-037D-4556-A1F9-05D2D0D67119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97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vs. C++: major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  <a:p>
            <a:pPr lvl="1"/>
            <a:r>
              <a:rPr lang="en-US" dirty="0"/>
              <a:t>Use redirection operators, not functions</a:t>
            </a:r>
          </a:p>
          <a:p>
            <a:pPr lvl="1"/>
            <a:r>
              <a:rPr lang="en-US" dirty="0"/>
              <a:t>Formatting done through use of manipulators</a:t>
            </a:r>
          </a:p>
          <a:p>
            <a:r>
              <a:rPr lang="en-US" dirty="0"/>
              <a:t>Object-oriented programming</a:t>
            </a:r>
          </a:p>
          <a:p>
            <a:pPr lvl="1"/>
            <a:r>
              <a:rPr lang="en-US" dirty="0"/>
              <a:t>Use of objects means different ways of organizing and interacting with data</a:t>
            </a:r>
          </a:p>
          <a:p>
            <a:pPr lvl="1"/>
            <a:r>
              <a:rPr lang="en-US" dirty="0"/>
              <a:t>Most function calls operate on single object that isn’t passed to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C4B3-5DB5-41E0-9BF6-D9772EA6B18C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39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time: more on going from C to C++</a:t>
            </a:r>
          </a:p>
          <a:p>
            <a:pPr lvl="1"/>
            <a:r>
              <a:rPr lang="en-US" dirty="0"/>
              <a:t>Input and output in C++</a:t>
            </a:r>
          </a:p>
          <a:p>
            <a:pPr lvl="1"/>
            <a:r>
              <a:rPr lang="en-US" dirty="0"/>
              <a:t>Structures in C++</a:t>
            </a:r>
          </a:p>
          <a:p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0922F5D-86D5-48AD-9C8E-5B915B7F7F20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Course overview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Instructor information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Course materials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Course policies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Resources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Course outline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Going from C to C++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Introductory look at basic differences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7B20CC-E2FB-4382-BDBA-30EB120B10AA}" type="datetime1">
              <a:rPr lang="en-US" smtClean="0">
                <a:latin typeface="Garamond" charset="0"/>
              </a:rPr>
              <a:t>1/23/2019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Data Structures: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D3E96A-8697-5D45-A3FC-286C4E3CE4E7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3DDF30-3801-4A43-9855-B1F7F7EDB3FE}" type="datetime1">
              <a:rPr lang="en-US" smtClean="0">
                <a:latin typeface="Garamond" charset="0"/>
              </a:rPr>
              <a:t>1/23/2019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meeting time, instructor info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Lectures: </a:t>
            </a:r>
            <a:r>
              <a:rPr lang="en-US" dirty="0">
                <a:latin typeface="Arial" charset="0"/>
              </a:rPr>
              <a:t>MWF 3-3:50, Ball 208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Instructor</a:t>
            </a:r>
            <a:r>
              <a:rPr lang="en-US" dirty="0">
                <a:latin typeface="Arial" charset="0"/>
              </a:rPr>
              <a:t>: Dr. Michael Geiger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E-mail:</a:t>
            </a:r>
            <a:r>
              <a:rPr lang="en-US" dirty="0">
                <a:latin typeface="Arial" charset="0"/>
              </a:rPr>
              <a:t>  </a:t>
            </a:r>
            <a:r>
              <a:rPr lang="en-US" dirty="0" err="1">
                <a:latin typeface="Arial" charset="0"/>
              </a:rPr>
              <a:t>Michael_Geiger@uml.edu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Phone:</a:t>
            </a:r>
            <a:r>
              <a:rPr lang="en-US" dirty="0">
                <a:latin typeface="Arial" charset="0"/>
              </a:rPr>
              <a:t> 978-934-3618 (x43618 on campus)</a:t>
            </a:r>
            <a:endParaRPr lang="en-US" u="sng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Office:</a:t>
            </a:r>
            <a:r>
              <a:rPr lang="en-US" dirty="0">
                <a:latin typeface="Arial" charset="0"/>
              </a:rPr>
              <a:t>  301A Ball Hall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 hours:</a:t>
            </a:r>
            <a:r>
              <a:rPr lang="en-US" dirty="0">
                <a:latin typeface="Arial" charset="0"/>
              </a:rPr>
              <a:t> MWF 1-1:50 PM; </a:t>
            </a:r>
            <a:r>
              <a:rPr lang="en-US" dirty="0" err="1">
                <a:latin typeface="Arial" charset="0"/>
              </a:rPr>
              <a:t>TTh</a:t>
            </a:r>
            <a:r>
              <a:rPr lang="en-US" dirty="0">
                <a:latin typeface="Arial" charset="0"/>
              </a:rPr>
              <a:t> by appointment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37BCC1-15C9-4AB1-A38F-1B36952FBEFE}" type="datetime1">
              <a:rPr lang="en-US" smtClean="0">
                <a:latin typeface="Garamond" charset="0"/>
              </a:rPr>
              <a:t>1/23/2019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7EDDFA-8E76-1F47-8ECE-12CB66C78402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Course materials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ea typeface="+mn-ea"/>
              </a:rPr>
              <a:t>Textbook:</a:t>
            </a:r>
            <a:r>
              <a:rPr lang="en-US" dirty="0">
                <a:ea typeface="+mn-ea"/>
              </a:rPr>
              <a:t>  </a:t>
            </a:r>
            <a:r>
              <a:rPr lang="en-US" dirty="0"/>
              <a:t>Larry </a:t>
            </a:r>
            <a:r>
              <a:rPr lang="en-US" dirty="0" err="1"/>
              <a:t>Nyhoff</a:t>
            </a:r>
            <a:r>
              <a:rPr lang="en-US" dirty="0"/>
              <a:t>, </a:t>
            </a:r>
            <a:r>
              <a:rPr lang="en-US" i="1" dirty="0"/>
              <a:t>ADTs, Data Structures, and Problem Solving with C++</a:t>
            </a:r>
            <a:r>
              <a:rPr lang="en-US" dirty="0"/>
              <a:t>, 2nd edition, 2005, Pearson/Prentice Hall.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ea typeface="+mn-ea"/>
                <a:cs typeface="+mn-cs"/>
              </a:rPr>
              <a:t>ISBN: </a:t>
            </a:r>
            <a:r>
              <a:rPr lang="en-US" dirty="0"/>
              <a:t>0-13-140909-3 </a:t>
            </a: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0000FF"/>
                </a:solidFill>
                <a:ea typeface="+mn-ea"/>
              </a:rPr>
              <a:t>Course tools:</a:t>
            </a:r>
            <a:r>
              <a:rPr lang="en-US" b="1" dirty="0">
                <a:solidFill>
                  <a:srgbClr val="0000FF"/>
                </a:solidFill>
                <a:ea typeface="+mn-ea"/>
              </a:rPr>
              <a:t> </a:t>
            </a:r>
            <a:r>
              <a:rPr lang="en-US" dirty="0">
                <a:ea typeface="+mn-ea"/>
              </a:rPr>
              <a:t>Need IDE that compiles/runs   C++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Recommended IDEs (all free; links on web)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Windows: Visual Studio Community (MS website)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/>
              <a:t>Mac: </a:t>
            </a:r>
            <a:r>
              <a:rPr lang="en-US" dirty="0" err="1"/>
              <a:t>Xcode</a:t>
            </a:r>
            <a:r>
              <a:rPr lang="en-US" dirty="0"/>
              <a:t> (Mac App Store)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/>
              <a:t>Linux: g++/</a:t>
            </a:r>
            <a:r>
              <a:rPr lang="en-US" dirty="0" err="1"/>
              <a:t>gdb</a:t>
            </a:r>
            <a:r>
              <a:rPr lang="en-US" dirty="0"/>
              <a:t> (text-based; can run through terminal on Mac as well)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Additional course materials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Course websites: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Arial" charset="0"/>
              </a:rPr>
              <a:t>http://mjgeiger.github.io/eece3220/sp19/index.htm</a:t>
            </a:r>
          </a:p>
          <a:p>
            <a:pPr>
              <a:buNone/>
            </a:pPr>
            <a:r>
              <a:rPr lang="en-US" sz="2400" dirty="0">
                <a:solidFill>
                  <a:srgbClr val="0000FF"/>
                </a:solidFill>
                <a:latin typeface="Arial" charset="0"/>
              </a:rPr>
              <a:t>http://mjgeiger.github.io/eece3220/sp19/schedule.htm</a:t>
            </a:r>
          </a:p>
          <a:p>
            <a:pPr lvl="1"/>
            <a:r>
              <a:rPr lang="en-US" dirty="0">
                <a:latin typeface="Arial" charset="0"/>
              </a:rPr>
              <a:t>Will contain lecture slides, handouts, assignments</a:t>
            </a:r>
          </a:p>
          <a:p>
            <a:r>
              <a:rPr lang="en-US" dirty="0">
                <a:latin typeface="Arial" charset="0"/>
              </a:rPr>
              <a:t>Course Blackboard site </a:t>
            </a:r>
          </a:p>
          <a:p>
            <a:pPr lvl="1"/>
            <a:r>
              <a:rPr lang="en-US" dirty="0">
                <a:latin typeface="Arial" charset="0"/>
              </a:rPr>
              <a:t>Will post announcements/email class</a:t>
            </a:r>
          </a:p>
          <a:p>
            <a:pPr lvl="1"/>
            <a:r>
              <a:rPr lang="en-US" dirty="0">
                <a:latin typeface="Arial" charset="0"/>
              </a:rPr>
              <a:t>Assignments to be submitted here</a:t>
            </a:r>
          </a:p>
          <a:p>
            <a:pPr lvl="1"/>
            <a:r>
              <a:rPr lang="en-US" dirty="0">
                <a:latin typeface="Arial" charset="0"/>
              </a:rPr>
              <a:t>May use discussion board feature</a:t>
            </a:r>
          </a:p>
          <a:p>
            <a:pPr lvl="1"/>
            <a:r>
              <a:rPr lang="en-US" dirty="0">
                <a:latin typeface="Arial" charset="0"/>
              </a:rPr>
              <a:t>Login via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https://lowell.umassonline.net/</a:t>
            </a:r>
          </a:p>
          <a:p>
            <a:pPr lvl="1"/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0F69204-3FB4-4A44-8943-3594C13B3269}" type="datetime1">
              <a:rPr lang="en-US" smtClean="0">
                <a:latin typeface="Garamond" charset="0"/>
              </a:rPr>
              <a:t>1/23/2019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16EF92-7613-F24B-96B4-24505B952C74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6B5DCE-9287-4489-8E51-30D13EECDD80}" type="datetime1">
              <a:rPr lang="en-US" smtClean="0">
                <a:latin typeface="Garamond" charset="0"/>
              </a:rPr>
              <a:t>1/23/2019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05797D-0B1A-634A-AA1A-3471CE0CA328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Grading and exam dates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Grading breakdown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Programming assignments/homework</a:t>
            </a:r>
            <a:r>
              <a:rPr lang="en-US" dirty="0">
                <a:latin typeface="Arial" charset="0"/>
              </a:rPr>
              <a:t>: 55%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15%</a:t>
            </a:r>
          </a:p>
          <a:p>
            <a:r>
              <a:rPr lang="en-US" dirty="0"/>
              <a:t>Exam dates tentative</a:t>
            </a:r>
          </a:p>
          <a:p>
            <a:pPr lvl="1"/>
            <a:r>
              <a:rPr lang="en-US" dirty="0"/>
              <a:t>Would like to share 2 hour block with OS</a:t>
            </a:r>
          </a:p>
          <a:p>
            <a:pPr lvl="2"/>
            <a:r>
              <a:rPr lang="en-US" dirty="0"/>
              <a:t>Conflicts from 2-3 PM M, W, or F?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Exam 1</a:t>
            </a:r>
            <a:r>
              <a:rPr lang="en-US" dirty="0"/>
              <a:t>: Week 5 (W 2/20 or F 2/22)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Exam 2</a:t>
            </a:r>
            <a:r>
              <a:rPr lang="en-US" dirty="0"/>
              <a:t>: Week 10 (M 3/25 or W 3/27)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Exam 3</a:t>
            </a:r>
            <a:r>
              <a:rPr lang="en-US" dirty="0"/>
              <a:t>: TBD (during finals)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Will submit all code via Blackboard</a:t>
            </a:r>
          </a:p>
          <a:p>
            <a:endParaRPr lang="en-US" sz="28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Penalty after due date: -(2</a:t>
            </a:r>
            <a:r>
              <a:rPr lang="en-US" sz="2800" baseline="30000" dirty="0">
                <a:latin typeface="Arial" charset="0"/>
              </a:rPr>
              <a:t>n-1</a:t>
            </a:r>
            <a:r>
              <a:rPr lang="en-US" sz="2800" dirty="0">
                <a:latin typeface="Arial" charset="0"/>
              </a:rPr>
              <a:t>) points per day</a:t>
            </a:r>
          </a:p>
          <a:p>
            <a:pPr lvl="1"/>
            <a:r>
              <a:rPr lang="en-US" sz="2400" dirty="0">
                <a:latin typeface="Arial" charset="0"/>
              </a:rPr>
              <a:t>i.e., -1 after 1 day, -2 after 2 days, -4 after 3 days …</a:t>
            </a:r>
          </a:p>
          <a:p>
            <a:pPr lvl="1"/>
            <a:r>
              <a:rPr lang="en-US" sz="2400" dirty="0">
                <a:latin typeface="Arial" charset="0"/>
              </a:rPr>
              <a:t>Assignments that are 8+ days late receive 0</a:t>
            </a:r>
          </a:p>
          <a:p>
            <a:endParaRPr lang="en-US" sz="28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Will be allowed one penalty-free resubmission per assignment</a:t>
            </a:r>
            <a:endParaRPr lang="en-US" sz="24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2B1024-F0D9-4A65-88E6-075419B72EEC}" type="datetime1">
              <a:rPr lang="en-US" smtClean="0">
                <a:latin typeface="Garamond" charset="0"/>
              </a:rPr>
              <a:t>1/23/2019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BE69F6-1B06-E546-AE60-A237199B946E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Academic honesty</a:t>
            </a:r>
            <a:endParaRPr lang="en-US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assignments are to be done </a:t>
            </a:r>
            <a:r>
              <a:rPr lang="en-US" b="1" dirty="0">
                <a:solidFill>
                  <a:srgbClr val="FF0000"/>
                </a:solidFill>
              </a:rPr>
              <a:t>individually</a:t>
            </a:r>
          </a:p>
          <a:p>
            <a:r>
              <a:rPr lang="en-US" dirty="0"/>
              <a:t>Don’t share code</a:t>
            </a:r>
          </a:p>
          <a:p>
            <a:r>
              <a:rPr lang="en-US" dirty="0"/>
              <a:t>Don’t write programs together</a:t>
            </a:r>
          </a:p>
          <a:p>
            <a:r>
              <a:rPr lang="en-US" dirty="0"/>
              <a:t>Any copied solutions, whether from another student or an outside source, are subject to penalty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300A367-0051-4AAE-B2B0-9CEA2835AFDE}" type="datetime1">
              <a:rPr lang="en-US" smtClean="0">
                <a:latin typeface="+mj-lt"/>
              </a:rPr>
              <a:t>1/23/2019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EA091F7-AE2D-E94D-94F1-9FC6369E942F}" type="slidenum">
              <a:rPr lang="en-US" smtClean="0">
                <a:latin typeface="+mj-lt"/>
              </a:rPr>
              <a:pPr/>
              <a:t>8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“rules”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couple of unofficial rules: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Please call me “Dr. Geiger” or “Prof. Geiger”</a:t>
            </a:r>
          </a:p>
          <a:p>
            <a:pPr lvl="1"/>
            <a:r>
              <a:rPr lang="en-US" dirty="0"/>
              <a:t>Not “Michael,” “Mike,” or “Geiger”</a:t>
            </a:r>
          </a:p>
          <a:p>
            <a:pPr marL="344487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Please don’t talk when I’m talking</a:t>
            </a:r>
          </a:p>
          <a:p>
            <a:pPr marL="692150" lvl="1" indent="-346075" defTabSz="635000"/>
            <a:r>
              <a:rPr lang="en-US" dirty="0"/>
              <a:t>Doing so distracts your classmates and me</a:t>
            </a:r>
          </a:p>
          <a:p>
            <a:pPr marL="692150" lvl="1" indent="-346075" defTabSz="635000"/>
            <a:r>
              <a:rPr lang="en-US" dirty="0"/>
              <a:t>If you have a question, please raise your hand and ask—I </a:t>
            </a:r>
            <a:r>
              <a:rPr lang="en-US" u="sng" dirty="0"/>
              <a:t>want</a:t>
            </a:r>
            <a:r>
              <a:rPr lang="en-US" dirty="0"/>
              <a:t> questions during lecture!</a:t>
            </a:r>
          </a:p>
          <a:p>
            <a:pPr marL="841375" lvl="1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2686-6553-42C3-A6C2-2E7BC026C766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89230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7264</TotalTime>
  <Words>1171</Words>
  <Application>Microsoft Office PowerPoint</Application>
  <PresentationFormat>On-screen Show (4:3)</PresentationFormat>
  <Paragraphs>212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Garamond</vt:lpstr>
      <vt:lpstr>Wingdings</vt:lpstr>
      <vt:lpstr>Edge</vt:lpstr>
      <vt:lpstr>EECE.3220 Data Structures</vt:lpstr>
      <vt:lpstr>Lecture outline</vt:lpstr>
      <vt:lpstr>Course meeting time, instructor info</vt:lpstr>
      <vt:lpstr>Course materials</vt:lpstr>
      <vt:lpstr>Additional course materials</vt:lpstr>
      <vt:lpstr>Grading and exam dates</vt:lpstr>
      <vt:lpstr>Programming assignments</vt:lpstr>
      <vt:lpstr>Academic honesty</vt:lpstr>
      <vt:lpstr>Course “rules”</vt:lpstr>
      <vt:lpstr>Tentative outline: what you should learn</vt:lpstr>
      <vt:lpstr>What you’ll really learn … ?</vt:lpstr>
      <vt:lpstr>C vs. C++: the basics</vt:lpstr>
      <vt:lpstr>Why object-oriented programming?</vt:lpstr>
      <vt:lpstr>Why procedural programming?</vt:lpstr>
      <vt:lpstr>C vs. C++: simple data types</vt:lpstr>
      <vt:lpstr>C vs. C++: similarities</vt:lpstr>
      <vt:lpstr>C vs. C++: major differences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1745</cp:revision>
  <dcterms:created xsi:type="dcterms:W3CDTF">2006-04-03T05:03:01Z</dcterms:created>
  <dcterms:modified xsi:type="dcterms:W3CDTF">2019-01-23T16:08:24Z</dcterms:modified>
</cp:coreProperties>
</file>