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99" r:id="rId4"/>
    <p:sldId id="400" r:id="rId5"/>
    <p:sldId id="409" r:id="rId6"/>
    <p:sldId id="401" r:id="rId7"/>
    <p:sldId id="402" r:id="rId8"/>
    <p:sldId id="404" r:id="rId9"/>
    <p:sldId id="405" r:id="rId10"/>
    <p:sldId id="407" r:id="rId11"/>
    <p:sldId id="408" r:id="rId12"/>
    <p:sldId id="410" r:id="rId13"/>
    <p:sldId id="412" r:id="rId14"/>
    <p:sldId id="413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4" d="100"/>
          <a:sy n="94" d="100"/>
        </p:scale>
        <p:origin x="61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C125961-55EA-4F1C-B6F5-294F751EC7CD}"/>
    <pc:docChg chg="custSel modSld">
      <pc:chgData name="Geiger, Michael J" userId="13cae92b-b37c-450b-a449-82fcae19569d" providerId="ADAL" clId="{3C125961-55EA-4F1C-B6F5-294F751EC7CD}" dt="2019-01-25T20:00:51.957" v="22" actId="20577"/>
      <pc:docMkLst>
        <pc:docMk/>
      </pc:docMkLst>
      <pc:sldChg chg="modSp">
        <pc:chgData name="Geiger, Michael J" userId="13cae92b-b37c-450b-a449-82fcae19569d" providerId="ADAL" clId="{3C125961-55EA-4F1C-B6F5-294F751EC7CD}" dt="2019-01-25T16:40:06.489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3C125961-55EA-4F1C-B6F5-294F751EC7CD}" dt="2019-01-25T16:40:06.489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3C125961-55EA-4F1C-B6F5-294F751EC7CD}" dt="2019-01-25T20:00:51.957" v="22" actId="20577"/>
        <pc:sldMkLst>
          <pc:docMk/>
          <pc:sldMk cId="0" sldId="257"/>
        </pc:sldMkLst>
        <pc:spChg chg="mod">
          <ac:chgData name="Geiger, Michael J" userId="13cae92b-b37c-450b-a449-82fcae19569d" providerId="ADAL" clId="{3C125961-55EA-4F1C-B6F5-294F751EC7CD}" dt="2019-01-25T20:00:51.957" v="22" actId="20577"/>
          <ac:spMkLst>
            <pc:docMk/>
            <pc:sldMk cId="0" sldId="257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185E98-0A6F-724C-973E-3BF08FDED840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1B0B38-A217-D848-B1D0-F6EE32B1549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AE31D7-212F-884D-95C2-235025FE008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029E35-7BE4-CA46-97F2-6DB0DAE93F5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274E4-9967-854F-8029-C55630947BAA}" type="datetime1">
              <a:rPr lang="en-US" smtClean="0"/>
              <a:t>1/25/2019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79E78-0A36-914F-9E77-053A110D716E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98DAF-7C17-1C4B-9351-05F661DC38C2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C639F-0A87-C142-A574-8ACEC429400B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9EEDC-564A-3F45-A457-63B2F68D27D0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CBFB9-3ECE-AA44-8D38-8C699B50B2C5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59473-8C1F-0D40-9422-28AE2E1BB71E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B09D-4F3C-E74F-920B-61652C805097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2B22C-6750-9E4E-9FCE-1B3A584F5515}" type="datetime1">
              <a:rPr lang="en-US" smtClean="0"/>
              <a:t>1/25/2019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71708-98AA-094A-96E5-0D72B639DBB1}" type="datetime1">
              <a:rPr lang="en-US" smtClean="0"/>
              <a:t>1/25/2019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54BA3-65A5-4144-B934-64141910D3AE}" type="datetime1">
              <a:rPr lang="en-US" smtClean="0"/>
              <a:t>1/25/2019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B2EA1-6026-5D46-8EC8-3107C1E3CDD5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12724-6154-5143-9E49-C7E27CD51929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F6F4E4-400A-FE43-9320-991DED8AB6CE}" type="datetime1">
              <a:rPr lang="en-US" smtClean="0"/>
              <a:t>1/25/2019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Spring 2019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C++ program structure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I/O in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I/O basics: standard input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Extraction operator &gt;&gt;</a:t>
            </a:r>
            <a:r>
              <a:rPr lang="en-US" dirty="0">
                <a:latin typeface="Arial" charset="0"/>
              </a:rPr>
              <a:t> to direct keyboard input to variables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General Form:		                                         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Courier New" charset="0"/>
                <a:cs typeface="Courier New" charset="0"/>
              </a:rPr>
              <a:t> &gt;&gt;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b="1" dirty="0">
                <a:latin typeface="Arial" charset="0"/>
              </a:rPr>
              <a:t>;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Arial" charset="0"/>
              </a:rPr>
              <a:t>Input value must be compatible with identifier type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Arial" charset="0"/>
              </a:rPr>
              <a:t>Extraction operator always ignores leading whitespace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09A928-7158-2B45-935E-135B9876FD40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4755D-E492-2B41-8E3C-FFD96A7BF10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input/output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number1, number2;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// Input variables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user for data and read into appropriate variables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first integer: "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&gt;&gt; number1;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second integer: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";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&gt;&gt; number2;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"Sum is "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&lt;&lt; number1 + number2 &lt;&lt; 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sum; end line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6BB4C0-2E01-DA41-8C38-CEA7D3BA7454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B0CD3F-5223-CE43-AE5A-9748404699D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find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>
                <a:latin typeface="Courier New" charset="0"/>
                <a:cs typeface="Courier New" charset="0"/>
              </a:rPr>
              <a:t>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"output \n"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 &lt;&lt; x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"cm" </a:t>
            </a:r>
            <a:r>
              <a:rPr lang="en-US" sz="3200" b="1" dirty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1/25/2019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following input:</a:t>
            </a:r>
          </a:p>
          <a:p>
            <a:r>
              <a:rPr lang="en-US" b="1" dirty="0">
                <a:solidFill>
                  <a:srgbClr val="FF0000"/>
                </a:solidFill>
              </a:rPr>
              <a:t>1 2 4.5</a:t>
            </a:r>
          </a:p>
        </p:txBody>
      </p:sp>
    </p:spTree>
    <p:extLst>
      <p:ext uri="{BB962C8B-B14F-4D97-AF65-F5344CB8AC3E}">
        <p14:creationId xmlns:p14="http://schemas.microsoft.com/office/powerpoint/2010/main" val="16434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find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>
                <a:latin typeface="Courier New" charset="0"/>
                <a:cs typeface="Courier New" charset="0"/>
              </a:rPr>
              <a:t>x,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&gt;&gt; j &gt;&gt; x &gt;&gt;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"First output " </a:t>
            </a:r>
            <a:r>
              <a:rPr lang="en-US" sz="3200" b="1" dirty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',' 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s-ES" sz="3200" b="1" dirty="0">
                <a:latin typeface="Courier New" charset="0"/>
                <a:cs typeface="Courier New" charset="0"/>
              </a:rPr>
              <a:t>	</a:t>
            </a:r>
            <a:r>
              <a:rPr lang="es-ES" sz="3200" b="1" dirty="0" err="1">
                <a:latin typeface="Courier New" charset="0"/>
                <a:cs typeface="Courier New" charset="0"/>
              </a:rPr>
              <a:t>cin</a:t>
            </a:r>
            <a:r>
              <a:rPr lang="es-ES" sz="3200" b="1" dirty="0">
                <a:latin typeface="Courier New" charset="0"/>
                <a:cs typeface="Courier New" charset="0"/>
              </a:rPr>
              <a:t> &gt;&gt; x &gt;&gt; y &gt;&gt; i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"Second output" </a:t>
            </a:r>
            <a:r>
              <a:rPr lang="en-US" sz="3200" b="1" dirty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&lt;&lt;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1/25/2019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112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following input: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1  2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3.4  5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2  3  3.4  7</a:t>
            </a:r>
          </a:p>
        </p:txBody>
      </p:sp>
    </p:spTree>
    <p:extLst>
      <p:ext uri="{BB962C8B-B14F-4D97-AF65-F5344CB8AC3E}">
        <p14:creationId xmlns:p14="http://schemas.microsoft.com/office/powerpoint/2010/main" val="327859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1 (note lack of spaces):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1,2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4.5cm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First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1,2,3.4,5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Second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3,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dirty="0">
                <a:latin typeface="Courier New"/>
                <a:cs typeface="Courier New"/>
              </a:rPr>
              <a:t>,2,3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In VS, j unchanged	</a:t>
            </a:r>
            <a:r>
              <a:rPr lang="en-US" dirty="0">
                <a:latin typeface="Arial"/>
                <a:cs typeface="Arial"/>
                <a:sym typeface="Wingdings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2</a:t>
            </a:r>
          </a:p>
          <a:p>
            <a:pPr lvl="1"/>
            <a:r>
              <a:rPr lang="en-US" dirty="0">
                <a:latin typeface="Arial"/>
                <a:cs typeface="Arial"/>
                <a:sym typeface="Wingdings"/>
              </a:rPr>
              <a:t>In </a:t>
            </a:r>
            <a:r>
              <a:rPr lang="en-US" dirty="0" err="1">
                <a:latin typeface="Arial"/>
                <a:cs typeface="Arial"/>
                <a:sym typeface="Wingdings"/>
              </a:rPr>
              <a:t>Xcode</a:t>
            </a:r>
            <a:r>
              <a:rPr lang="en-US" dirty="0">
                <a:latin typeface="Arial"/>
                <a:cs typeface="Arial"/>
                <a:sym typeface="Wingdings"/>
              </a:rPr>
              <a:t>, j set to 0 	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0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Key point: make sure types match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more on going from C to C++</a:t>
            </a:r>
          </a:p>
          <a:p>
            <a:pPr lvl="1"/>
            <a:r>
              <a:rPr lang="en-US" dirty="0"/>
              <a:t>Structures in C</a:t>
            </a:r>
            <a:r>
              <a:rPr lang="en-US"/>
              <a:t>++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</a:t>
            </a:r>
            <a:r>
              <a:rPr lang="en-US" sz="2000" dirty="0" err="1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E-mail Dr. Geiger for access to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7D3784-FC72-B64D-A6B4-0469C4324FB0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 </a:t>
            </a:r>
            <a:r>
              <a:rPr lang="en-US" sz="2400">
                <a:latin typeface="Arial" charset="0"/>
              </a:rPr>
              <a:t>… probably less)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Basic C++ program structure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I/O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92E8CB-DB1E-5A41-8B0D-08AA56E0AD48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Hello World! in C++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C++ input/output library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"Hello World!\n"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E6D6B-3149-BF4D-87FF-211957C3892D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CB07B7-07B1-8D40-8BA0-7E7DDC28883A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7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cs typeface="Times New Roman" charset="0"/>
              </a:rPr>
              <a:t>Namespaces; </a:t>
            </a:r>
            <a:r>
              <a:rPr lang="en-US">
                <a:latin typeface="Courier New" charset="0"/>
                <a:cs typeface="Courier New" charset="0"/>
              </a:rPr>
              <a:t>using</a:t>
            </a:r>
            <a:r>
              <a:rPr lang="en-US">
                <a:latin typeface="Garamond" charset="0"/>
              </a:rPr>
              <a:t> Directive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</a:t>
            </a:r>
            <a:r>
              <a:rPr lang="en-US" sz="2800" dirty="0">
                <a:latin typeface="Arial" charset="0"/>
              </a:rPr>
              <a:t> directive instructs the compiler to use files defined within a specific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Namespaces allow us to declare different scopes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Typically written right after the relevant header file(s)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namespace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400" dirty="0">
                <a:latin typeface="Arial" charset="0"/>
              </a:rPr>
              <a:t> is the name of the Standard C++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Including this line avoids listing namespace for every identifier in headers 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… but allows </a:t>
            </a:r>
            <a:r>
              <a:rPr lang="en-US" sz="2400" u="sng" dirty="0">
                <a:latin typeface="Arial" charset="0"/>
              </a:rPr>
              <a:t>everything</a:t>
            </a:r>
            <a:r>
              <a:rPr lang="en-US" sz="2400" dirty="0">
                <a:latin typeface="Arial" charset="0"/>
              </a:rPr>
              <a:t> in the </a:t>
            </a:r>
            <a:r>
              <a:rPr lang="en-US" sz="2400" dirty="0" err="1">
                <a:latin typeface="Arial" charset="0"/>
              </a:rPr>
              <a:t>std</a:t>
            </a:r>
            <a:r>
              <a:rPr lang="en-US" sz="2400" dirty="0">
                <a:latin typeface="Arial" charset="0"/>
              </a:rPr>
              <a:t>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Compromise: list namespace members actually used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Otherwise, you</a:t>
            </a:r>
            <a:r>
              <a:rPr lang="ja-JP" altLang="en-US" sz="2000" dirty="0">
                <a:latin typeface="Arial" charset="0"/>
                <a:cs typeface="Courier New" charset="0"/>
              </a:rPr>
              <a:t>’</a:t>
            </a:r>
            <a:r>
              <a:rPr lang="en-US" sz="2000" dirty="0">
                <a:latin typeface="Arial" charset="0"/>
                <a:cs typeface="Courier New" charset="0"/>
              </a:rPr>
              <a:t>d have to write </a:t>
            </a:r>
            <a:r>
              <a:rPr lang="ja-JP" altLang="en-US" sz="2000" dirty="0">
                <a:latin typeface="Arial" charset="0"/>
                <a:cs typeface="Courier New" charset="0"/>
              </a:rPr>
              <a:t>“</a:t>
            </a:r>
            <a:r>
              <a:rPr lang="en-US" sz="2000" dirty="0" err="1"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cout</a:t>
            </a:r>
            <a:r>
              <a:rPr lang="ja-JP" altLang="en-US" sz="2000" dirty="0">
                <a:latin typeface="Arial" charset="0"/>
                <a:cs typeface="Courier New" charset="0"/>
              </a:rPr>
              <a:t>”</a:t>
            </a:r>
            <a:r>
              <a:rPr lang="en-US" sz="2000" dirty="0">
                <a:latin typeface="Arial" charset="0"/>
                <a:cs typeface="Courier New" charset="0"/>
              </a:rPr>
              <a:t> every time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Which you prefer is matter of style</a:t>
            </a:r>
            <a:endParaRPr lang="en-US" sz="28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CF472F-9459-E747-A34F-4708697C45D0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2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E3ACFE-F681-894A-89BA-A03CCAA18AB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I/O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Output: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Prints most characters exactly as shown in quotes</a:t>
            </a:r>
          </a:p>
          <a:p>
            <a:pPr lvl="1"/>
            <a:r>
              <a:rPr lang="en-US" dirty="0"/>
              <a:t>To print variables, provide format </a:t>
            </a:r>
            <a:r>
              <a:rPr lang="en-US" dirty="0" err="1"/>
              <a:t>specifiers</a:t>
            </a:r>
            <a:r>
              <a:rPr lang="en-US" dirty="0"/>
              <a:t> + comma-separated list of variables</a:t>
            </a:r>
          </a:p>
          <a:p>
            <a:pPr lvl="1"/>
            <a:r>
              <a:rPr lang="en-US" dirty="0"/>
              <a:t>Format </a:t>
            </a:r>
            <a:r>
              <a:rPr lang="en-US" dirty="0" err="1"/>
              <a:t>specifiers</a:t>
            </a:r>
            <a:r>
              <a:rPr lang="en-US" dirty="0"/>
              <a:t> provide type, formatting</a:t>
            </a:r>
          </a:p>
          <a:p>
            <a:pPr lvl="2"/>
            <a:r>
              <a:rPr lang="en-US" dirty="0"/>
              <a:t>We covered precision; also field width &amp; extra characters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%.2lf\n", x);</a:t>
            </a:r>
          </a:p>
          <a:p>
            <a:r>
              <a:rPr lang="en-US" dirty="0"/>
              <a:t>Input: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Arguments: string with format </a:t>
            </a:r>
            <a:r>
              <a:rPr lang="en-US" dirty="0" err="1"/>
              <a:t>specifiers</a:t>
            </a:r>
            <a:r>
              <a:rPr lang="en-US" dirty="0"/>
              <a:t>, address list</a:t>
            </a:r>
          </a:p>
          <a:p>
            <a:pPr lvl="1"/>
            <a:r>
              <a:rPr lang="en-US" dirty="0"/>
              <a:t>Reading numbers skips whitespace</a:t>
            </a:r>
          </a:p>
          <a:p>
            <a:pPr lvl="1"/>
            <a:r>
              <a:rPr lang="en-US" dirty="0"/>
              <a:t>Reading chars skips whitespace if space before </a:t>
            </a:r>
            <a:r>
              <a:rPr lang="en-US" dirty="0">
                <a:latin typeface="Courier New"/>
                <a:cs typeface="Courier New"/>
              </a:rPr>
              <a:t>%c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("%d %</a:t>
            </a:r>
            <a:r>
              <a:rPr lang="en-US" dirty="0" err="1">
                <a:latin typeface="Courier New"/>
                <a:cs typeface="Courier New"/>
              </a:rPr>
              <a:t>c%d</a:t>
            </a:r>
            <a:r>
              <a:rPr lang="en-US" dirty="0">
                <a:latin typeface="Courier New"/>
                <a:cs typeface="Courier New"/>
              </a:rPr>
              <a:t>”, &amp;v1, &amp;c1, &amp;v2);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I/O basics: I/O streams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C++ has three standard input/output streams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cin</a:t>
            </a:r>
            <a:r>
              <a:rPr lang="en-US">
                <a:latin typeface="Arial" charset="0"/>
              </a:rPr>
              <a:t> is the standard input (e.g., keyboard)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cout</a:t>
            </a:r>
            <a:r>
              <a:rPr lang="en-US">
                <a:latin typeface="Arial" charset="0"/>
              </a:rPr>
              <a:t> is the standard output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cerr</a:t>
            </a:r>
            <a:r>
              <a:rPr lang="en-US">
                <a:latin typeface="Arial" charset="0"/>
              </a:rPr>
              <a:t> is the standard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9EB9E-1820-2647-AB7D-526E92E06EB0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EF6D0B-8662-284B-B56D-D2BB2F477DC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I/O basics: Standard output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Insertion operator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&lt;&lt;</a:t>
            </a:r>
            <a:r>
              <a:rPr lang="en-US" dirty="0">
                <a:latin typeface="Arial" charset="0"/>
              </a:rPr>
              <a:t> directs data to 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  <a:cs typeface="Courier New" charset="0"/>
              </a:rPr>
              <a:t>General Form:</a:t>
            </a:r>
            <a:r>
              <a:rPr lang="en-US" dirty="0">
                <a:latin typeface="Courier New" charset="0"/>
                <a:cs typeface="Courier New" charset="0"/>
              </a:rPr>
              <a:t>						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Courier New" charset="0"/>
                <a:cs typeface="Courier New" charset="0"/>
              </a:rPr>
              <a:t> &lt;&lt; </a:t>
            </a:r>
            <a:r>
              <a:rPr lang="en-US" dirty="0" err="1">
                <a:latin typeface="Courier New" charset="0"/>
                <a:cs typeface="Courier New" charset="0"/>
              </a:rPr>
              <a:t>expr</a:t>
            </a:r>
            <a:r>
              <a:rPr lang="en-US" dirty="0">
                <a:latin typeface="Courier New" charset="0"/>
                <a:cs typeface="Courier New" charset="0"/>
              </a:rPr>
              <a:t> &lt;&lt; </a:t>
            </a:r>
            <a:r>
              <a:rPr lang="en-US" dirty="0" err="1">
                <a:latin typeface="Courier New" charset="0"/>
                <a:cs typeface="Courier New" charset="0"/>
              </a:rPr>
              <a:t>expr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</a:p>
          <a:p>
            <a:pPr lvl="1"/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Arial" charset="0"/>
                <a:cs typeface="Courier New" charset="0"/>
              </a:rPr>
              <a:t> can be any C++ constant, identifier, formula, or function call</a:t>
            </a:r>
          </a:p>
          <a:p>
            <a:r>
              <a:rPr lang="en-US" dirty="0" err="1">
                <a:latin typeface="Courier New" charset="0"/>
                <a:cs typeface="Courier New" charset="0"/>
              </a:rPr>
              <a:t>endl</a:t>
            </a:r>
            <a:r>
              <a:rPr lang="en-US" dirty="0">
                <a:latin typeface="Arial" charset="0"/>
                <a:cs typeface="Courier New" charset="0"/>
              </a:rPr>
              <a:t>: newline (like</a:t>
            </a:r>
            <a:r>
              <a:rPr lang="en-US" dirty="0">
                <a:latin typeface="Courier New"/>
                <a:cs typeface="Courier New"/>
              </a:rPr>
              <a:t>'\n'</a:t>
            </a:r>
            <a:r>
              <a:rPr lang="en-US" dirty="0">
                <a:latin typeface="Arial"/>
                <a:cs typeface="Arial"/>
              </a:rPr>
              <a:t>); </a:t>
            </a:r>
            <a:r>
              <a:rPr lang="en-US" dirty="0">
                <a:latin typeface="Arial" charset="0"/>
                <a:cs typeface="Courier New" charset="0"/>
              </a:rPr>
              <a:t>also flushes buffer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Forces output to be printed immediately</a:t>
            </a:r>
          </a:p>
          <a:p>
            <a:r>
              <a:rPr lang="en-US" dirty="0">
                <a:latin typeface="Arial" charset="0"/>
                <a:cs typeface="Courier New" charset="0"/>
              </a:rPr>
              <a:t>Example: </a:t>
            </a:r>
            <a:r>
              <a:rPr lang="en-US" sz="2800" dirty="0" err="1">
                <a:latin typeface="Courier New"/>
                <a:cs typeface="Courier New"/>
              </a:rPr>
              <a:t>cout</a:t>
            </a:r>
            <a:r>
              <a:rPr lang="en-US" sz="2800" dirty="0">
                <a:latin typeface="Courier New"/>
                <a:cs typeface="Courier New"/>
              </a:rPr>
              <a:t> &lt;&lt; "x = " &lt;&lt; x &lt;&lt; </a:t>
            </a:r>
            <a:r>
              <a:rPr lang="en-US" sz="2800" dirty="0" err="1">
                <a:latin typeface="Courier New"/>
                <a:cs typeface="Courier New"/>
              </a:rPr>
              <a:t>endl</a:t>
            </a:r>
            <a:r>
              <a:rPr lang="en-US" sz="2800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No need to specify type for </a:t>
            </a:r>
            <a:r>
              <a:rPr lang="en-US" sz="2400" dirty="0">
                <a:latin typeface="Courier New"/>
                <a:cs typeface="Courier New"/>
              </a:rPr>
              <a:t>x</a:t>
            </a:r>
            <a:r>
              <a:rPr lang="en-US" sz="2400" dirty="0">
                <a:latin typeface="Arial"/>
                <a:cs typeface="Arial"/>
              </a:rPr>
              <a:t>—simply insert in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FA9EC-B21D-BC4B-8B30-8D810E064521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8067CA-4C2E-2345-B933-804AAABCA9A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Modified program: two </a:t>
            </a:r>
            <a:r>
              <a:rPr lang="en-US" dirty="0" err="1">
                <a:latin typeface="Courier New" pitchFamily="49" charset="0"/>
                <a:ea typeface="+mj-ea"/>
                <a:cs typeface="Courier New" pitchFamily="49" charset="0"/>
              </a:rPr>
              <a:t>cout</a:t>
            </a:r>
            <a:r>
              <a:rPr lang="en-US" dirty="0">
                <a:ea typeface="+mj-ea"/>
              </a:rPr>
              <a:t> statements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Only include part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	//  of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namespace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	//  you actually use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message</a:t>
            </a: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 "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"to C++!\n"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D2289-0F88-DF43-90D2-4BAA9387F3BD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C85DF3-9A0D-874F-97FC-3A1B32C4D1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0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Modified program: multiple output lines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6AB81-0EC5-2345-8FC3-C37E77467CA4}" type="datetime1">
              <a:rPr lang="en-US" smtClean="0">
                <a:latin typeface="Garamond" charset="0"/>
              </a:rPr>
              <a:t>1/25/2019</a:t>
            </a:fld>
            <a:endParaRPr lang="en-US">
              <a:latin typeface="Garamond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9617C3FA-9C64-FF42-940D-F38A347948D4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8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"Welcome\</a:t>
            </a:r>
            <a:r>
              <a:rPr lang="en-US" sz="28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nto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\n\</a:t>
            </a:r>
            <a:r>
              <a:rPr lang="en-US" sz="28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nC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++!\n"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82878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8407</TotalTime>
  <Words>667</Words>
  <Application>Microsoft Office PowerPoint</Application>
  <PresentationFormat>On-screen Show (4:3)</PresentationFormat>
  <Paragraphs>221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Garamond</vt:lpstr>
      <vt:lpstr>Times New Roman</vt:lpstr>
      <vt:lpstr>Wingdings</vt:lpstr>
      <vt:lpstr>Edge</vt:lpstr>
      <vt:lpstr>EECE.3220 Data Structures</vt:lpstr>
      <vt:lpstr>Lecture outline</vt:lpstr>
      <vt:lpstr>Hello World! in C++</vt:lpstr>
      <vt:lpstr>Namespaces; using Directive</vt:lpstr>
      <vt:lpstr>Review: C I/O basics</vt:lpstr>
      <vt:lpstr>C++ I/O basics: I/O streams</vt:lpstr>
      <vt:lpstr>C++ I/O basics: Standard output</vt:lpstr>
      <vt:lpstr>Modified program: two cout statements</vt:lpstr>
      <vt:lpstr>Modified program: multiple output lines</vt:lpstr>
      <vt:lpstr>C++ I/O basics: standard input</vt:lpstr>
      <vt:lpstr>C++ input/output example</vt:lpstr>
      <vt:lpstr>Example 1: find output</vt:lpstr>
      <vt:lpstr>Example 2: find output</vt:lpstr>
      <vt:lpstr>Solutions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1908</cp:revision>
  <dcterms:created xsi:type="dcterms:W3CDTF">2006-04-03T05:03:01Z</dcterms:created>
  <dcterms:modified xsi:type="dcterms:W3CDTF">2019-01-25T20:00:53Z</dcterms:modified>
</cp:coreProperties>
</file>