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518" r:id="rId3"/>
    <p:sldId id="533" r:id="rId4"/>
    <p:sldId id="531" r:id="rId5"/>
    <p:sldId id="532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410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739C2-00E6-0446-AA40-C2E56987A6F8}" type="datetime1">
              <a:rPr lang="en-US" smtClean="0"/>
              <a:t>4/4/18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D9F49-7FCB-6241-815F-DD8B404F7E9F}" type="datetime1">
              <a:rPr lang="en-US" smtClean="0"/>
              <a:t>4/4/18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208F1-7FD3-8D47-B33A-190D5D4AF98E}" type="datetime1">
              <a:rPr lang="en-US" smtClean="0"/>
              <a:t>4/4/18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2E6F4-E4C3-D149-A962-D17F5957C8C8}" type="datetime1">
              <a:rPr lang="en-US" smtClean="0"/>
              <a:t>4/4/18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24C4F-9C97-9E4E-853D-DF94A057A1EA}" type="datetime1">
              <a:rPr lang="en-US" smtClean="0"/>
              <a:t>4/4/18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2096B-2F59-3549-B728-9639CCD51230}" type="datetime1">
              <a:rPr lang="en-US" smtClean="0"/>
              <a:t>4/4/18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F8B62-D85E-874F-8441-43DB8A34C826}" type="datetime1">
              <a:rPr lang="en-US" smtClean="0"/>
              <a:t>4/4/18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BD22A-4860-A44E-8507-A9A529B84D10}" type="datetime1">
              <a:rPr lang="en-US" smtClean="0"/>
              <a:t>4/4/18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7C539-5385-5242-98D2-7357893E3412}" type="datetime1">
              <a:rPr lang="en-US" smtClean="0"/>
              <a:t>4/4/18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11B8C-F992-A74C-A6D2-BCEA510E6092}" type="datetime1">
              <a:rPr lang="en-US" smtClean="0"/>
              <a:t>4/4/18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5BB71-930A-E645-9368-9D0EA129EC1D}" type="datetime1">
              <a:rPr lang="en-US" smtClean="0"/>
              <a:t>4/4/18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7B906-95BA-D94B-B9C1-8051CAE2F448}" type="datetime1">
              <a:rPr lang="en-US" smtClean="0"/>
              <a:t>4/4/18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C42F1-9CFF-B746-8646-0D936218B2FB}" type="datetime1">
              <a:rPr lang="en-US" smtClean="0"/>
              <a:t>4/4/18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70A79899-B4A7-EF48-9774-C45AD99CAF82}" type="datetime1">
              <a:rPr lang="en-US" smtClean="0"/>
              <a:t>4/4/18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25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Structure examples</a:t>
            </a:r>
            <a:r>
              <a:rPr lang="en-US" dirty="0" smtClean="0">
                <a:latin typeface="Arial" charset="0"/>
              </a:rPr>
              <a:t>; </a:t>
            </a:r>
            <a:r>
              <a:rPr lang="en-US" dirty="0" smtClean="0">
                <a:latin typeface="Arial" charset="0"/>
              </a:rPr>
              <a:t>nested structures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StudentInfo readStudent()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StudentInfo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name: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%s %c. %s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s.first,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		&amp;s.middle, s.last);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ID #: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%u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&amp;s.ID);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GPA: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%lf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&amp;s.GPA);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return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7A3B9D-1CCD-5745-998D-1063BEFF9FE1}" type="datetime1">
              <a:rPr lang="en-US" sz="1200" smtClean="0">
                <a:latin typeface="Garamond" charset="0"/>
                <a:cs typeface="Arial" charset="0"/>
              </a:rPr>
              <a:t>4/4/18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8A5447-CE15-304B-9985-C8FFD0F57E11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160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76C0DC-2077-C04B-864B-6E24FF58D162}" type="datetime1">
              <a:rPr lang="en-US" sz="1200" smtClean="0">
                <a:latin typeface="Garamond" charset="0"/>
              </a:rPr>
              <a:t>4/4/18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2A138E-BF1B-244B-964C-BD2811596FD3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7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PE4 (Structures)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header files, main program</a:t>
            </a:r>
          </a:p>
          <a:p>
            <a:r>
              <a:rPr lang="en-US">
                <a:latin typeface="Arial" charset="0"/>
                <a:cs typeface="Courier New" charset="0"/>
              </a:rPr>
              <a:t>Complete specified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For the </a:t>
            </a:r>
            <a:r>
              <a:rPr lang="en-US">
                <a:latin typeface="Courier New" charset="0"/>
                <a:cs typeface="Courier New" charset="0"/>
              </a:rPr>
              <a:t>Name</a:t>
            </a:r>
            <a:r>
              <a:rPr lang="en-US">
                <a:latin typeface="Arial" charset="0"/>
                <a:cs typeface="Courier New" charset="0"/>
              </a:rPr>
              <a:t> structure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printName(Name *n)</a:t>
            </a:r>
            <a:r>
              <a:rPr lang="en-US">
                <a:latin typeface="Arial" charset="0"/>
                <a:cs typeface="Courier New" charset="0"/>
              </a:rPr>
              <a:t>: Print the name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, using format </a:t>
            </a:r>
            <a:r>
              <a:rPr lang="en-US">
                <a:latin typeface="Courier New" charset="0"/>
                <a:cs typeface="Courier New" charset="0"/>
              </a:rPr>
              <a:t>&lt;first&gt; &lt;middle&gt;. &lt;last&gt;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readName(Name *n)</a:t>
            </a:r>
            <a:r>
              <a:rPr lang="en-US">
                <a:latin typeface="Arial" charset="0"/>
                <a:cs typeface="Courier New" charset="0"/>
              </a:rPr>
              <a:t>: Prompt for and read a first, middle, and last name, and store them in the structure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SINew </a:t>
            </a:r>
            <a:r>
              <a:rPr lang="en-US">
                <a:latin typeface="Arial" charset="0"/>
                <a:cs typeface="Courier New" charset="0"/>
              </a:rPr>
              <a:t>functions on next slide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A8382D-A511-BE44-B0B5-3E57BFE2BE37}" type="datetime1">
              <a:rPr lang="en-US" sz="1200" smtClean="0">
                <a:latin typeface="Garamond" charset="0"/>
                <a:cs typeface="Arial" charset="0"/>
              </a:rPr>
              <a:t>4/4/18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9A987A-D159-9644-BEE1-D2C88F52364D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6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Today’s exercise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Given header files, main program</a:t>
            </a:r>
          </a:p>
          <a:p>
            <a:pPr>
              <a:defRPr/>
            </a:pPr>
            <a:r>
              <a:rPr lang="en-US" dirty="0" smtClean="0">
                <a:cs typeface="Courier New" charset="0"/>
              </a:rPr>
              <a:t>Complete specified functions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Name</a:t>
            </a:r>
            <a:r>
              <a:rPr lang="en-US" dirty="0" smtClean="0">
                <a:cs typeface="Courier New" charset="0"/>
              </a:rPr>
              <a:t> functions on previous slide</a:t>
            </a:r>
          </a:p>
          <a:p>
            <a:pPr lvl="1">
              <a:defRPr/>
            </a:pPr>
            <a:r>
              <a:rPr lang="en-US" dirty="0" smtClean="0">
                <a:cs typeface="Courier New" charset="0"/>
              </a:rPr>
              <a:t>For the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 charset="0"/>
              </a:rPr>
              <a:t>structure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cs typeface="Courier New" charset="0"/>
              </a:rPr>
              <a:t>: Print information about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cs typeface="Courier New" charset="0"/>
              </a:rPr>
              <a:t>: Prompt for and read information into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printList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n)</a:t>
            </a:r>
            <a:r>
              <a:rPr lang="en-US" dirty="0" smtClean="0">
                <a:cs typeface="Courier New" charset="0"/>
              </a:rPr>
              <a:t>: Print the contents of an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 that contains </a:t>
            </a:r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cs typeface="Courier New" charset="0"/>
              </a:rPr>
              <a:t> structures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char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[])</a:t>
            </a:r>
            <a:r>
              <a:rPr lang="en-US" dirty="0" smtClean="0">
                <a:cs typeface="Courier New" charset="0"/>
              </a:rPr>
              <a:t>: Search for the student with last name </a:t>
            </a:r>
            <a:r>
              <a:rPr lang="en-US" dirty="0" err="1" smtClean="0">
                <a:latin typeface="Courier New"/>
                <a:cs typeface="Courier New"/>
              </a:rPr>
              <a:t>lname</a:t>
            </a:r>
            <a:r>
              <a:rPr lang="en-US" dirty="0" smtClean="0"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unsigned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dirty="0" smtClean="0">
                <a:cs typeface="Courier New" charset="0"/>
              </a:rPr>
              <a:t>: Search for the student with ID # </a:t>
            </a:r>
            <a:r>
              <a:rPr lang="en-US" dirty="0" err="1" smtClean="0">
                <a:latin typeface="Courier New"/>
                <a:cs typeface="Courier New"/>
              </a:rPr>
              <a:t>sID</a:t>
            </a:r>
            <a:r>
              <a:rPr lang="en-US" dirty="0" smtClean="0"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endParaRPr lang="en-US" dirty="0" smtClean="0">
              <a:cs typeface="Courier New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4C13F4-2DF8-2B42-AE99-DAAA4067C142}" type="datetime1">
              <a:rPr lang="en-US" sz="1200" smtClean="0">
                <a:latin typeface="Garamond" charset="0"/>
              </a:rPr>
              <a:t>4/4/18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E55D0B-F2A6-CE45-AABF-29A9E45C2BAE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8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Exam 2 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Monday, 4/9</a:t>
            </a:r>
          </a:p>
          <a:p>
            <a:pPr lvl="1"/>
            <a:r>
              <a:rPr lang="en-US" dirty="0">
                <a:latin typeface="Arial" charset="0"/>
              </a:rPr>
              <a:t>Program 6 due today</a:t>
            </a:r>
          </a:p>
          <a:p>
            <a:pPr lvl="1"/>
            <a:r>
              <a:rPr lang="en-US" dirty="0">
                <a:latin typeface="Arial" charset="0"/>
              </a:rPr>
              <a:t>Program 7 due Friday, 4/13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3E79E6-E05E-CF44-9A69-3D8E49FE67DE}" type="datetime1">
              <a:rPr lang="en-US" sz="1200" smtClean="0">
                <a:latin typeface="Garamond" charset="0"/>
              </a:rPr>
              <a:t>4/4/18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5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Monday, 4/9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6 due </a:t>
            </a:r>
            <a:r>
              <a:rPr lang="en-US" dirty="0" smtClean="0">
                <a:latin typeface="Arial" charset="0"/>
              </a:rPr>
              <a:t>today</a:t>
            </a:r>
          </a:p>
          <a:p>
            <a:pPr lvl="1"/>
            <a:r>
              <a:rPr lang="en-US" dirty="0" smtClean="0">
                <a:latin typeface="Arial" charset="0"/>
              </a:rPr>
              <a:t>Program 7 due Friday, 4/13</a:t>
            </a:r>
            <a:endParaRPr lang="en-US" dirty="0" smtClean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Review: </a:t>
            </a:r>
            <a:r>
              <a:rPr lang="en-US" dirty="0" smtClean="0">
                <a:latin typeface="Arial" charset="0"/>
              </a:rPr>
              <a:t>Structures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Structure examples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Nested structures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3EAD85-4057-204C-AE40-CA4FD9C3BF1E}" type="datetime1">
              <a:rPr lang="en-US" sz="1200" smtClean="0">
                <a:latin typeface="Garamond" charset="0"/>
              </a:rPr>
              <a:t>4/4/18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Structures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User-defined types; e</a:t>
            </a:r>
            <a:r>
              <a:rPr lang="en-US" sz="210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Scalar: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Array: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classList[10];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Pointer: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*sPtr = &amp;student1;</a:t>
            </a:r>
            <a:endParaRPr lang="en-US" sz="18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Dot operator: </a:t>
            </a:r>
            <a:r>
              <a:rPr lang="en-US" sz="180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>
                <a:latin typeface="Courier New" charset="0"/>
                <a:cs typeface="Courier New" charset="0"/>
              </a:rPr>
              <a:t>‘</a:t>
            </a:r>
            <a:r>
              <a:rPr lang="en-US" altLang="ja-JP" sz="1800">
                <a:latin typeface="Courier New" charset="0"/>
                <a:cs typeface="Courier New" charset="0"/>
              </a:rPr>
              <a:t>J</a:t>
            </a:r>
            <a:r>
              <a:rPr lang="ja-JP" altLang="en-US" sz="1800">
                <a:latin typeface="Courier New" charset="0"/>
                <a:cs typeface="Courier New" charset="0"/>
              </a:rPr>
              <a:t>’</a:t>
            </a:r>
            <a:r>
              <a:rPr lang="en-US" altLang="ja-JP" sz="18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Arrow (if pointers): </a:t>
            </a:r>
            <a:r>
              <a:rPr lang="en-US" sz="1800">
                <a:latin typeface="Courier New" charset="0"/>
                <a:cs typeface="Courier New" charset="0"/>
              </a:rPr>
              <a:t>sPtr-&gt;GPA = 3.5;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Typically passed to functions by address </a:t>
            </a:r>
          </a:p>
          <a:p>
            <a:pPr>
              <a:lnSpc>
                <a:spcPct val="80000"/>
              </a:lnSpc>
            </a:pPr>
            <a:endParaRPr lang="en-US" sz="210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999B655-9BE7-9F43-A64B-019344BA86ED}" type="datetime1">
              <a:rPr lang="en-US" sz="1200" smtClean="0">
                <a:latin typeface="Garamond" charset="0"/>
                <a:cs typeface="Arial" charset="0"/>
              </a:rPr>
              <a:t>4/4/18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44EDA8B-0BB1-F041-BE4F-8E5102EBFFEB}" type="slidenum">
              <a:rPr lang="en-US" sz="1200">
                <a:latin typeface="Garamond" charset="0"/>
                <a:cs typeface="Arial" charset="0"/>
              </a:rPr>
              <a:pPr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8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typedef</a:t>
            </a:r>
            <a:r>
              <a:rPr lang="en-US" dirty="0" smtClean="0">
                <a:latin typeface="Consolas"/>
                <a:ea typeface="+mn-ea"/>
              </a:rPr>
              <a:t> </a:t>
            </a:r>
            <a:r>
              <a:rPr lang="en-US" dirty="0" err="1" smtClean="0">
                <a:latin typeface="Consolas"/>
                <a:ea typeface="+mn-ea"/>
              </a:rPr>
              <a:t>struct</a:t>
            </a:r>
            <a:r>
              <a:rPr lang="en-US" dirty="0" smtClean="0">
                <a:latin typeface="Consolas"/>
                <a:ea typeface="+mn-ea"/>
              </a:rPr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real;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</a:t>
            </a:r>
            <a:r>
              <a:rPr lang="en-US" dirty="0" err="1" smtClean="0">
                <a:latin typeface="Consolas"/>
                <a:ea typeface="+mn-ea"/>
              </a:rPr>
              <a:t>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 Complex;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int</a:t>
            </a:r>
            <a:r>
              <a:rPr lang="en-US" dirty="0" smtClean="0">
                <a:latin typeface="Consolas"/>
                <a:ea typeface="+mn-ea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a = {1, 2};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b = {3.4, 5.6};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c, d, e;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printf("A = %.2lf+%.2lfi\n", 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	a.real, a.imag);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("B = %.2lf+%.2lfi\n", 	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solidFill>
                <a:srgbClr val="A31515"/>
              </a:solidFill>
              <a:latin typeface="Consolas"/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 = a;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("C = %.2lf+%.2lfi\n", 	</a:t>
            </a:r>
            <a:r>
              <a:rPr lang="en-US" dirty="0" err="1" smtClean="0">
                <a:latin typeface="Consolas"/>
                <a:ea typeface="+mn-ea"/>
              </a:rPr>
              <a:t>c.real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c.imag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("D = %.2lf+%.2lfi\n", 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printf("E = %.2lf+%.2lfi\n", 	e.real, e.imag);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F02F5B-9EF3-FE40-9965-BCC4DE92C1D6}" type="datetime1">
              <a:rPr lang="en-US" sz="1200" smtClean="0">
                <a:latin typeface="Garamond" charset="0"/>
                <a:cs typeface="Arial" charset="0"/>
              </a:rPr>
              <a:t>4/4/18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9DE430-9E1F-F646-BF94-190F7DB571AC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4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0722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A = 1.00 + 2.00i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B = 3.40 + 5.60i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C = 1.00 + 2.00i		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 = 4.40 + 7.60i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E = -2.40 + -3.60i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u="sng">
                <a:latin typeface="Arial" charset="0"/>
                <a:cs typeface="Courier New" charset="0"/>
              </a:rPr>
              <a:t>Note:</a:t>
            </a:r>
            <a:r>
              <a:rPr lang="en-US">
                <a:latin typeface="Arial" charset="0"/>
                <a:cs typeface="Courier New" charset="0"/>
              </a:rPr>
              <a:t> code in handout has spaces before and after ‘+’ for readability; code on previous slide doesn’t because it wouldn’t fit!</a:t>
            </a:r>
          </a:p>
        </p:txBody>
      </p:sp>
      <p:sp>
        <p:nvSpPr>
          <p:cNvPr id="3072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FA574E-EBB0-0043-A0A0-D30B2E814A56}" type="datetime1">
              <a:rPr lang="en-US" sz="1200" smtClean="0">
                <a:latin typeface="Garamond" charset="0"/>
                <a:cs typeface="Arial" charset="0"/>
              </a:rPr>
              <a:t>4/4/18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6BABF3-72AE-0242-B439-617BEE0588B1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9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Structures and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Can pass structures to functions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f(</a:t>
            </a:r>
            <a:r>
              <a:rPr lang="en-US" dirty="0" err="1">
                <a:latin typeface="Courier New" charset="0"/>
                <a:cs typeface="Courier New" charset="0"/>
              </a:rPr>
              <a:t>StudentInfo</a:t>
            </a:r>
            <a:r>
              <a:rPr lang="en-US" dirty="0">
                <a:latin typeface="Courier New" charset="0"/>
                <a:cs typeface="Courier New" charset="0"/>
              </a:rPr>
              <a:t> s);</a:t>
            </a:r>
          </a:p>
          <a:p>
            <a:r>
              <a:rPr lang="en-US" dirty="0">
                <a:latin typeface="Arial" charset="0"/>
              </a:rPr>
              <a:t>Structures consume significant memory</a:t>
            </a:r>
          </a:p>
          <a:p>
            <a:pPr lvl="1"/>
            <a:r>
              <a:rPr lang="en-US" dirty="0">
                <a:latin typeface="Arial" charset="0"/>
              </a:rPr>
              <a:t>Usually much more efficient to simply pass pointer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g(</a:t>
            </a:r>
            <a:r>
              <a:rPr lang="en-US" dirty="0" err="1">
                <a:latin typeface="Courier New" charset="0"/>
                <a:cs typeface="Courier New" charset="0"/>
              </a:rPr>
              <a:t>StudentInfo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cs typeface="Courier New" charset="0"/>
              </a:rPr>
              <a:t>*p);</a:t>
            </a:r>
          </a:p>
          <a:p>
            <a:r>
              <a:rPr lang="en-US" dirty="0" smtClean="0">
                <a:cs typeface="Courier New" charset="0"/>
              </a:rPr>
              <a:t>Access structure through pointer: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smtClean="0">
                <a:cs typeface="Courier New" charset="0"/>
              </a:rPr>
              <a:t> operator</a:t>
            </a:r>
          </a:p>
          <a:p>
            <a:pPr lvl="1"/>
            <a:r>
              <a:rPr lang="en-US" dirty="0" smtClean="0">
                <a:cs typeface="Courier New" charset="0"/>
              </a:rPr>
              <a:t>Handles dereferencing and field access</a:t>
            </a:r>
          </a:p>
          <a:p>
            <a:pPr lvl="1"/>
            <a:r>
              <a:rPr lang="en-US" dirty="0" smtClean="0">
                <a:cs typeface="Courier New" charset="0"/>
              </a:rPr>
              <a:t>Example: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p-&gt;GPA = 3.0;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F9F85F-DE11-0241-8694-A459C326D9B2}" type="datetime1">
              <a:rPr lang="en-US" sz="1200" smtClean="0">
                <a:latin typeface="Garamond" charset="0"/>
                <a:cs typeface="Arial" charset="0"/>
              </a:rPr>
              <a:t>4/4/18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11C93D-A3D5-2C4A-9799-44177A00CFC8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05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Structures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the following functions that use the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</a:rPr>
              <a:t>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Given a pointer to a single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/>
              <a:t> variable, print all of the student info to the screen using the following format: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Michael J. Geiger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ID #12345678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GPA: 1.23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Given an array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>
                <a:cs typeface="Courier New" pitchFamily="49" charset="0"/>
              </a:rPr>
              <a:t> variables and the size of the array, compute and return the average GPA of all students in the list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Prompt the user to enter 3 lines of input (using the format below), read the appropriate values into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>
                <a:cs typeface="Courier New" pitchFamily="49" charset="0"/>
              </a:rPr>
              <a:t> elements, and return a value of 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Format (user input </a:t>
            </a:r>
            <a:r>
              <a:rPr lang="en-US" u="sng" dirty="0" smtClean="0">
                <a:cs typeface="Courier New" pitchFamily="49" charset="0"/>
              </a:rPr>
              <a:t>underlined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Enter name: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Michael J. Geiger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Enter ID #: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12345678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Enter GPA: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1.23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71D332-5C78-D24A-95D5-59F4E8F1DE47}" type="datetime1">
              <a:rPr lang="en-US" sz="1200" smtClean="0">
                <a:latin typeface="Garamond" charset="0"/>
                <a:cs typeface="Arial" charset="0"/>
              </a:rPr>
              <a:t>4/4/18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054349-E8DF-594E-AC57-469A5AF2C6A0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7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void printStudent(StudentInfo *s) {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printf(“%s %c. %s\n”, s-&gt;first,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s-&gt;middle, s-&gt;last);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printf(“ID #%u\n”, s-&gt;ID);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printf(“GPA %.2lf\n”, s-&gt;GPA);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622A32-590A-9C49-A3E3-8AF3174390A2}" type="datetime1">
              <a:rPr lang="en-US" sz="1200" smtClean="0">
                <a:latin typeface="Garamond" charset="0"/>
                <a:cs typeface="Arial" charset="0"/>
              </a:rPr>
              <a:t>4/4/18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E1DECF-0BFC-C745-805B-8613452A7A41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3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double avgGPA(StudentInfo list[], int n) {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int i;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int sum = 0;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for (i = 0; i &lt; n; i++)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sum += list[i].GPA;</a:t>
            </a:r>
          </a:p>
          <a:p>
            <a:pPr>
              <a:buFont typeface="Wingdings" charset="0"/>
              <a:buNone/>
            </a:pPr>
            <a:endParaRPr lang="en-US" sz="240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return sum / n;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D10D89-0DB3-6843-A2E3-D4212468D9CD}" type="datetime1">
              <a:rPr lang="en-US" sz="1200" smtClean="0">
                <a:latin typeface="Garamond" charset="0"/>
                <a:cs typeface="Arial" charset="0"/>
              </a:rPr>
              <a:t>4/4/18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EBC9BD-4229-6F42-A7B0-76699428992A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87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17220</TotalTime>
  <Words>702</Words>
  <Application>Microsoft Macintosh PowerPoint</Application>
  <PresentationFormat>On-screen Show (4:3)</PresentationFormat>
  <Paragraphs>201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EECE.2160 ECE Application Programming</vt:lpstr>
      <vt:lpstr>Lecture outline</vt:lpstr>
      <vt:lpstr>Review: Structures</vt:lpstr>
      <vt:lpstr>Example: Using structures</vt:lpstr>
      <vt:lpstr>Example solution</vt:lpstr>
      <vt:lpstr>Structures and functions</vt:lpstr>
      <vt:lpstr>Example: Structures and functions</vt:lpstr>
      <vt:lpstr>Example solution</vt:lpstr>
      <vt:lpstr>Example solution (cont.)</vt:lpstr>
      <vt:lpstr>Example solution (cont.)</vt:lpstr>
      <vt:lpstr>Nested structures</vt:lpstr>
      <vt:lpstr>PE4 (Structures)</vt:lpstr>
      <vt:lpstr>Today’s exercise (continued)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1749</cp:revision>
  <dcterms:created xsi:type="dcterms:W3CDTF">2006-04-03T05:03:01Z</dcterms:created>
  <dcterms:modified xsi:type="dcterms:W3CDTF">2018-04-04T10:51:58Z</dcterms:modified>
</cp:coreProperties>
</file>