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519" r:id="rId4"/>
    <p:sldId id="520" r:id="rId5"/>
    <p:sldId id="521" r:id="rId6"/>
    <p:sldId id="510" r:id="rId7"/>
    <p:sldId id="531" r:id="rId8"/>
    <p:sldId id="527" r:id="rId9"/>
    <p:sldId id="528" r:id="rId10"/>
    <p:sldId id="517" r:id="rId11"/>
    <p:sldId id="532" r:id="rId12"/>
    <p:sldId id="530" r:id="rId13"/>
    <p:sldId id="518" r:id="rId14"/>
    <p:sldId id="529" r:id="rId15"/>
    <p:sldId id="525" r:id="rId16"/>
    <p:sldId id="526" r:id="rId17"/>
    <p:sldId id="324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>
      <p:cViewPr varScale="1">
        <p:scale>
          <a:sx n="87" d="100"/>
          <a:sy n="87" d="100"/>
        </p:scale>
        <p:origin x="18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34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AF71A-BB5A-8A4C-B00D-04CBBE690D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2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05E673-0E40-EB43-9586-40B9FA020A3D}" type="datetime1">
              <a:rPr lang="en-US" smtClean="0"/>
              <a:t>12/12/18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25DE-4938-6742-ABD6-E6759C370DEF}" type="datetime1">
              <a:rPr lang="en-US" smtClean="0"/>
              <a:t>12/12/18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C5B2C-B042-5D4E-B0EC-7C8AAEEC8B50}" type="datetime1">
              <a:rPr lang="en-US" smtClean="0"/>
              <a:t>12/12/18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28D1B5-4DD3-8C46-BBC9-A3AF9BB72904}" type="datetime1">
              <a:rPr lang="en-US" smtClean="0"/>
              <a:t>12/12/18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7E7E1D-C831-5747-B1A6-180A6D1D53C7}" type="datetime1">
              <a:rPr lang="en-US" smtClean="0"/>
              <a:t>12/12/18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1F70BF-2AAA-1643-A01F-0BA687626078}" type="datetime1">
              <a:rPr lang="en-US" smtClean="0"/>
              <a:t>12/12/18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E21C6D-0833-2249-9120-7A8E51E0A6D0}" type="datetime1">
              <a:rPr lang="en-US" smtClean="0"/>
              <a:t>12/12/18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A0381F-2357-214D-A4DB-6814DFCE4048}" type="datetime1">
              <a:rPr lang="en-US" smtClean="0"/>
              <a:t>12/12/18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4F0456-CC45-E44B-8E90-1BBC73075518}" type="datetime1">
              <a:rPr lang="en-US" smtClean="0"/>
              <a:t>12/12/18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D14D00-F054-D84E-BC0D-001AE2221780}" type="datetime1">
              <a:rPr lang="en-US" smtClean="0"/>
              <a:t>12/12/18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61105C-4B2F-EE44-97DB-853A948937FD}" type="datetime1">
              <a:rPr lang="en-US" smtClean="0"/>
              <a:t>12/12/18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E61F0A-CA61-2A49-8818-18E9C6F1D111}" type="datetime1">
              <a:rPr lang="en-US" smtClean="0"/>
              <a:t>12/12/18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DB9AB7-D764-1C49-84C7-1C92C67D48C5}" type="datetime1">
              <a:rPr lang="en-US" smtClean="0"/>
              <a:t>12/12/18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C7BF3EB-53D5-1C4F-AD17-954CC82BA777}" type="datetime1">
              <a:rPr lang="en-US" smtClean="0"/>
              <a:t>12/12/18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37: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Exam 3 Preview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Open file: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FILE *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i="1" dirty="0" smtClean="0">
                <a:ea typeface="+mn-ea"/>
                <a:cs typeface="+mn-cs"/>
              </a:rPr>
              <a:t>filename</a:t>
            </a:r>
            <a:r>
              <a:rPr lang="en-US" dirty="0" smtClean="0">
                <a:ea typeface="+mn-ea"/>
                <a:cs typeface="+mn-cs"/>
              </a:rPr>
              <a:t>, </a:t>
            </a:r>
            <a:r>
              <a:rPr lang="en-US" i="1" dirty="0" err="1" smtClean="0">
                <a:ea typeface="+mn-ea"/>
                <a:cs typeface="+mn-cs"/>
              </a:rPr>
              <a:t>file_access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Close file: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fclose</a:t>
            </a:r>
            <a:r>
              <a:rPr lang="en-US" dirty="0" smtClean="0">
                <a:ea typeface="+mn-ea"/>
                <a:cs typeface="+mn-cs"/>
              </a:rPr>
              <a:t>(</a:t>
            </a:r>
            <a:r>
              <a:rPr lang="en-US" i="1" dirty="0" err="1" smtClean="0">
                <a:ea typeface="+mn-ea"/>
                <a:cs typeface="+mn-cs"/>
              </a:rPr>
              <a:t>file_handle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Formatted I/O: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i="1" dirty="0" err="1" smtClean="0"/>
              <a:t>file_handle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format_specifier</a:t>
            </a:r>
            <a:r>
              <a:rPr lang="en-US" sz="2800" i="1" dirty="0" smtClean="0"/>
              <a:t>, 0+ variables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i="1" dirty="0" err="1" smtClean="0"/>
              <a:t>file_handle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format_specifier</a:t>
            </a:r>
            <a:r>
              <a:rPr lang="en-US" sz="2800" i="1" dirty="0" smtClean="0"/>
              <a:t>, 0+ variables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Unformatted I/O: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i="1" dirty="0" smtClean="0"/>
              <a:t>pointer, element size, # elements, </a:t>
            </a:r>
            <a:r>
              <a:rPr lang="en-US" sz="1800" i="1" dirty="0" err="1" smtClean="0"/>
              <a:t>file_handle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i="1" dirty="0" smtClean="0"/>
              <a:t>pointer, element size, # elements, </a:t>
            </a:r>
            <a:r>
              <a:rPr lang="en-US" sz="1800" i="1" dirty="0" err="1" smtClean="0"/>
              <a:t>file_handle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971E8C-CDF1-5543-8EFD-57428A3E02E1}" type="datetime1">
              <a:rPr lang="en-US" sz="1200" smtClean="0">
                <a:latin typeface="Garamond" charset="0"/>
              </a:rPr>
              <a:t>12/12/18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AB58CF-DEC9-8B4A-82EA-9FD9C13CD1A8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Generic </a:t>
            </a:r>
            <a:r>
              <a:rPr lang="en-US" dirty="0">
                <a:latin typeface="Garamond" charset="0"/>
              </a:rPr>
              <a:t>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S</a:t>
            </a:r>
            <a:r>
              <a:rPr lang="en-US" dirty="0" smtClean="0">
                <a:latin typeface="Arial" charset="0"/>
              </a:rPr>
              <a:t>pecial </a:t>
            </a:r>
            <a:r>
              <a:rPr lang="en-US" dirty="0">
                <a:latin typeface="Arial" charset="0"/>
              </a:rPr>
              <a:t>I/O streams in C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charset="0"/>
                <a:cs typeface="Courier New" charset="0"/>
              </a:rPr>
              <a:t>stdin</a:t>
            </a:r>
            <a:r>
              <a:rPr lang="en-US" dirty="0">
                <a:latin typeface="Arial" charset="0"/>
              </a:rPr>
              <a:t>: standard input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charset="0"/>
                <a:cs typeface="Courier New" charset="0"/>
              </a:rPr>
              <a:t>stdout</a:t>
            </a:r>
            <a:r>
              <a:rPr lang="en-US" dirty="0">
                <a:latin typeface="Arial" charset="0"/>
              </a:rPr>
              <a:t>: standard </a:t>
            </a:r>
            <a:r>
              <a:rPr lang="en-US" dirty="0" smtClean="0">
                <a:latin typeface="Arial" charset="0"/>
              </a:rPr>
              <a:t>output</a:t>
            </a: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err="1" smtClean="0">
                <a:latin typeface="Courier New" charset="0"/>
                <a:cs typeface="Courier New" charset="0"/>
              </a:rPr>
              <a:t>printf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ja-JP" altLang="en-US" dirty="0">
                <a:latin typeface="Courier New" charset="0"/>
                <a:cs typeface="Courier New" charset="0"/>
              </a:rPr>
              <a:t>“</a:t>
            </a:r>
            <a:r>
              <a:rPr lang="en-US" dirty="0">
                <a:latin typeface="Courier New" charset="0"/>
                <a:cs typeface="Courier New" charset="0"/>
              </a:rPr>
              <a:t>Hello\n</a:t>
            </a:r>
            <a:r>
              <a:rPr lang="ja-JP" altLang="en-US" dirty="0">
                <a:latin typeface="Courier New" charset="0"/>
                <a:cs typeface="Courier New" charset="0"/>
              </a:rPr>
              <a:t>”</a:t>
            </a:r>
            <a:r>
              <a:rPr lang="en-US" dirty="0">
                <a:latin typeface="Courier New" charset="0"/>
                <a:cs typeface="Courier New" charset="0"/>
              </a:rPr>
              <a:t>) ==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	</a:t>
            </a:r>
            <a:r>
              <a:rPr lang="en-US" dirty="0" err="1">
                <a:latin typeface="Courier New" charset="0"/>
                <a:cs typeface="Courier New" charset="0"/>
              </a:rPr>
              <a:t>fprintf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stdout</a:t>
            </a:r>
            <a:r>
              <a:rPr lang="en-US" dirty="0">
                <a:latin typeface="Courier New" charset="0"/>
                <a:cs typeface="Courier New" charset="0"/>
              </a:rPr>
              <a:t>, </a:t>
            </a:r>
            <a:r>
              <a:rPr lang="ja-JP" altLang="en-US" dirty="0">
                <a:latin typeface="Courier New" charset="0"/>
                <a:cs typeface="Courier New" charset="0"/>
              </a:rPr>
              <a:t>“</a:t>
            </a:r>
            <a:r>
              <a:rPr lang="en-US" dirty="0">
                <a:latin typeface="Courier New" charset="0"/>
                <a:cs typeface="Courier New" charset="0"/>
              </a:rPr>
              <a:t>Hello\n</a:t>
            </a:r>
            <a:r>
              <a:rPr lang="ja-JP" altLang="en-US" dirty="0">
                <a:latin typeface="Courier New" charset="0"/>
                <a:cs typeface="Courier New" charset="0"/>
              </a:rPr>
              <a:t>”</a:t>
            </a:r>
            <a:r>
              <a:rPr lang="en-US" dirty="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 err="1">
                <a:latin typeface="Courier New" charset="0"/>
                <a:cs typeface="Courier New" charset="0"/>
              </a:rPr>
              <a:t>scanf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ja-JP" altLang="en-US" dirty="0">
                <a:latin typeface="Courier New" charset="0"/>
                <a:cs typeface="Courier New" charset="0"/>
              </a:rPr>
              <a:t>“</a:t>
            </a:r>
            <a:r>
              <a:rPr lang="en-US" dirty="0">
                <a:latin typeface="Courier New" charset="0"/>
                <a:cs typeface="Courier New" charset="0"/>
              </a:rPr>
              <a:t>%d</a:t>
            </a:r>
            <a:r>
              <a:rPr lang="ja-JP" altLang="en-US" dirty="0">
                <a:latin typeface="Courier New" charset="0"/>
                <a:cs typeface="Courier New" charset="0"/>
              </a:rPr>
              <a:t>”</a:t>
            </a:r>
            <a:r>
              <a:rPr lang="en-US" dirty="0">
                <a:latin typeface="Courier New" charset="0"/>
                <a:cs typeface="Courier New" charset="0"/>
              </a:rPr>
              <a:t>, &amp;x) ==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	</a:t>
            </a:r>
            <a:r>
              <a:rPr lang="en-US" dirty="0" err="1">
                <a:latin typeface="Courier New" charset="0"/>
                <a:cs typeface="Courier New" charset="0"/>
              </a:rPr>
              <a:t>fscanf</a:t>
            </a:r>
            <a:r>
              <a:rPr lang="en-US" dirty="0">
                <a:latin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cs typeface="Courier New" charset="0"/>
              </a:rPr>
              <a:t>stdin</a:t>
            </a:r>
            <a:r>
              <a:rPr lang="en-US" dirty="0">
                <a:latin typeface="Courier New" charset="0"/>
                <a:cs typeface="Courier New" charset="0"/>
              </a:rPr>
              <a:t>, </a:t>
            </a:r>
            <a:r>
              <a:rPr lang="ja-JP" altLang="en-US" dirty="0">
                <a:latin typeface="Courier New" charset="0"/>
                <a:cs typeface="Courier New" charset="0"/>
              </a:rPr>
              <a:t>“</a:t>
            </a:r>
            <a:r>
              <a:rPr lang="en-US" dirty="0">
                <a:latin typeface="Courier New" charset="0"/>
                <a:cs typeface="Courier New" charset="0"/>
              </a:rPr>
              <a:t>%d</a:t>
            </a:r>
            <a:r>
              <a:rPr lang="ja-JP" altLang="en-US" dirty="0">
                <a:latin typeface="Courier New" charset="0"/>
                <a:cs typeface="Courier New" charset="0"/>
              </a:rPr>
              <a:t>”</a:t>
            </a:r>
            <a:r>
              <a:rPr lang="en-US" dirty="0">
                <a:latin typeface="Courier New" charset="0"/>
                <a:cs typeface="Courier New" charset="0"/>
              </a:rPr>
              <a:t>, &amp;x);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Can write generic </a:t>
            </a:r>
            <a:r>
              <a:rPr lang="en-US" dirty="0" smtClean="0">
                <a:latin typeface="Arial" charset="0"/>
                <a:cs typeface="Courier New" charset="0"/>
              </a:rPr>
              <a:t>code that deals either </a:t>
            </a:r>
            <a:r>
              <a:rPr lang="en-US" dirty="0">
                <a:latin typeface="Arial" charset="0"/>
                <a:cs typeface="Courier New" charset="0"/>
              </a:rPr>
              <a:t>with specific file or standard input/output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1724BC-7274-1540-962F-632B55B96563}" type="datetime1">
              <a:rPr lang="en-US" smtClean="0">
                <a:latin typeface="Garamond" charset="0"/>
              </a:rPr>
              <a:t>12/12/18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CD016F-B84D-D846-96CA-33B40BE22D67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8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End </a:t>
            </a:r>
            <a:r>
              <a:rPr lang="en-US">
                <a:latin typeface="Garamond" charset="0"/>
              </a:rPr>
              <a:t>of </a:t>
            </a:r>
            <a:r>
              <a:rPr lang="en-US" smtClean="0">
                <a:latin typeface="Garamond" charset="0"/>
              </a:rPr>
              <a:t>file</a:t>
            </a:r>
            <a:endParaRPr lang="en-US" dirty="0">
              <a:latin typeface="Garamond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Two ways to check for end of file: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Text files: </a:t>
            </a:r>
            <a:r>
              <a:rPr lang="en-US" sz="2400" dirty="0">
                <a:latin typeface="Arial" charset="0"/>
              </a:rPr>
              <a:t>Check if </a:t>
            </a:r>
            <a:r>
              <a:rPr lang="en-US" sz="2400" dirty="0" err="1">
                <a:latin typeface="Courier New" charset="0"/>
                <a:cs typeface="Courier New" charset="0"/>
              </a:rPr>
              <a:t>fscanf</a:t>
            </a:r>
            <a:r>
              <a:rPr lang="en-US" sz="2400" dirty="0">
                <a:latin typeface="Courier New" charset="0"/>
                <a:cs typeface="Courier New" charset="0"/>
              </a:rPr>
              <a:t>() == EOF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  <a:cs typeface="Courier New" charset="0"/>
              </a:rPr>
              <a:t>More common: do </a:t>
            </a:r>
            <a:r>
              <a:rPr lang="en-US" sz="2000" dirty="0" err="1">
                <a:latin typeface="Arial" charset="0"/>
                <a:cs typeface="Courier New" charset="0"/>
              </a:rPr>
              <a:t>fscanf</a:t>
            </a:r>
            <a:r>
              <a:rPr lang="en-US" sz="2000" dirty="0">
                <a:latin typeface="Arial" charset="0"/>
                <a:cs typeface="Courier New" charset="0"/>
              </a:rPr>
              <a:t>() as part of loop condition, and continue while EOF not reached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  <a:cs typeface="Courier New" charset="0"/>
              </a:rPr>
              <a:t>e.g. </a:t>
            </a:r>
            <a:r>
              <a:rPr lang="en-US" sz="2000" dirty="0">
                <a:latin typeface="Courier New" charset="0"/>
                <a:cs typeface="Courier New" charset="0"/>
              </a:rPr>
              <a:t>while (</a:t>
            </a:r>
            <a:r>
              <a:rPr lang="en-US" sz="2000" dirty="0" err="1">
                <a:latin typeface="Courier New" charset="0"/>
                <a:cs typeface="Courier New" charset="0"/>
              </a:rPr>
              <a:t>fscanf</a:t>
            </a:r>
            <a:r>
              <a:rPr lang="en-US" sz="2000" dirty="0">
                <a:latin typeface="Courier New" charset="0"/>
                <a:cs typeface="Courier New" charset="0"/>
              </a:rPr>
              <a:t>(</a:t>
            </a:r>
            <a:r>
              <a:rPr lang="en-US" sz="2000" dirty="0" err="1">
                <a:latin typeface="Courier New" charset="0"/>
                <a:cs typeface="Courier New" charset="0"/>
              </a:rPr>
              <a:t>fp</a:t>
            </a:r>
            <a:r>
              <a:rPr lang="en-US" sz="2000" dirty="0">
                <a:latin typeface="Courier New" charset="0"/>
                <a:cs typeface="Courier New" charset="0"/>
              </a:rPr>
              <a:t>, </a:t>
            </a:r>
            <a:r>
              <a:rPr lang="ja-JP" altLang="en-US" sz="2000" dirty="0">
                <a:latin typeface="Courier New" charset="0"/>
                <a:cs typeface="Courier New" charset="0"/>
              </a:rPr>
              <a:t>“</a:t>
            </a:r>
            <a:r>
              <a:rPr lang="en-US" sz="2000" dirty="0">
                <a:latin typeface="Courier New" charset="0"/>
                <a:cs typeface="Courier New" charset="0"/>
              </a:rPr>
              <a:t>%d</a:t>
            </a:r>
            <a:r>
              <a:rPr lang="ja-JP" altLang="en-US" sz="2000" dirty="0">
                <a:latin typeface="Courier New" charset="0"/>
                <a:cs typeface="Courier New" charset="0"/>
              </a:rPr>
              <a:t>”</a:t>
            </a:r>
            <a:r>
              <a:rPr lang="en-US" sz="2000" dirty="0">
                <a:latin typeface="Courier New" charset="0"/>
                <a:cs typeface="Courier New" charset="0"/>
              </a:rPr>
              <a:t>, &amp;y) != EOF)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Binary files: </a:t>
            </a:r>
            <a:r>
              <a:rPr lang="en-US" sz="2400" dirty="0" err="1">
                <a:latin typeface="Courier New" charset="0"/>
                <a:cs typeface="Courier New" charset="0"/>
              </a:rPr>
              <a:t>feof</a:t>
            </a:r>
            <a:r>
              <a:rPr lang="en-US" sz="2400" dirty="0">
                <a:latin typeface="Courier New" charset="0"/>
                <a:cs typeface="Courier New" charset="0"/>
              </a:rPr>
              <a:t>(</a:t>
            </a:r>
            <a:r>
              <a:rPr lang="en-US" sz="2400" i="1" dirty="0" err="1">
                <a:latin typeface="Courier New" charset="0"/>
                <a:cs typeface="Courier New" charset="0"/>
              </a:rPr>
              <a:t>file_handle</a:t>
            </a:r>
            <a:r>
              <a:rPr lang="en-US" sz="2400" i="1" dirty="0">
                <a:latin typeface="Courier New" charset="0"/>
                <a:cs typeface="Courier New" charset="0"/>
              </a:rPr>
              <a:t>);</a:t>
            </a:r>
            <a:endParaRPr lang="en-US" sz="2400" dirty="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cs typeface="Courier New" charset="0"/>
              </a:rPr>
              <a:t>Note: both functions indicate EOF after failed read operation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cs typeface="Courier New" charset="0"/>
              </a:rPr>
              <a:t>Must try to read data and discover that </a:t>
            </a:r>
            <a:r>
              <a:rPr lang="en-US" sz="2400" dirty="0" smtClean="0">
                <a:latin typeface="Arial" charset="0"/>
                <a:cs typeface="Courier New" charset="0"/>
              </a:rPr>
              <a:t>there’s </a:t>
            </a:r>
            <a:r>
              <a:rPr lang="en-US" sz="2400" dirty="0">
                <a:latin typeface="Arial" charset="0"/>
                <a:cs typeface="Courier New" charset="0"/>
              </a:rPr>
              <a:t>nothing to read before testing for </a:t>
            </a:r>
            <a:r>
              <a:rPr lang="en-US" sz="2400" dirty="0" smtClean="0">
                <a:latin typeface="Arial" charset="0"/>
                <a:cs typeface="Courier New" charset="0"/>
              </a:rPr>
              <a:t>EOF</a:t>
            </a:r>
            <a:endParaRPr lang="en-US" sz="2400" dirty="0">
              <a:latin typeface="Arial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F8A29CD-378B-9F46-8391-541E6DD59DF6}" type="datetime1">
              <a:rPr lang="en-US" smtClean="0">
                <a:latin typeface="Garamond" charset="0"/>
              </a:rPr>
              <a:t>12/12/18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7DBB6D-4763-CB4F-9929-3EB97B34363E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60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</a:t>
            </a:r>
            <a:r>
              <a:rPr lang="en-US" dirty="0" smtClean="0">
                <a:latin typeface="Garamond" charset="0"/>
              </a:rPr>
              <a:t>character/line input</a:t>
            </a:r>
            <a:endParaRPr lang="en-US" dirty="0">
              <a:latin typeface="Garamond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Character input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 *stream);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Line input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(char *s,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n, FILE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*stream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buFont typeface="Wingdings" pitchFamily="1" charset="2"/>
              <a:buChar char="q"/>
              <a:defRPr/>
            </a:pPr>
            <a:endParaRPr lang="en-US" dirty="0" smtClean="0"/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0131A4-36BF-044A-9FB4-AD5B6587BE42}" type="datetime1">
              <a:rPr lang="en-US" sz="1200" smtClean="0">
                <a:latin typeface="Garamond" charset="0"/>
              </a:rPr>
              <a:t>12/12/18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0A6253D-13DB-EE49-999B-1EB0DFDA76DB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93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binary and hexadecimal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data encoded in binary (base 2)</a:t>
            </a:r>
          </a:p>
          <a:p>
            <a:pPr lvl="1"/>
            <a:r>
              <a:rPr lang="en-US" dirty="0" smtClean="0"/>
              <a:t>Useful knowing bit patterns to evaluate bitwise ops</a:t>
            </a:r>
          </a:p>
          <a:p>
            <a:r>
              <a:rPr lang="en-US" dirty="0" smtClean="0"/>
              <a:t>Hexadecimal (base 16) used with bitwise ops</a:t>
            </a:r>
          </a:p>
          <a:p>
            <a:pPr lvl="1"/>
            <a:r>
              <a:rPr lang="en-US" dirty="0" smtClean="0"/>
              <a:t>Closer to binary than base 10 is</a:t>
            </a:r>
          </a:p>
          <a:p>
            <a:pPr lvl="1"/>
            <a:r>
              <a:rPr lang="en-US" dirty="0" smtClean="0"/>
              <a:t>Each hexadecimal digit = 4 bits</a:t>
            </a:r>
          </a:p>
          <a:p>
            <a:pPr lvl="1"/>
            <a:r>
              <a:rPr lang="en-US" dirty="0"/>
              <a:t>Leading </a:t>
            </a:r>
            <a:r>
              <a:rPr lang="en-US" dirty="0" smtClean="0"/>
              <a:t>0x indicates hexadecimal constant</a:t>
            </a:r>
            <a:endParaRPr lang="en-US" dirty="0"/>
          </a:p>
          <a:p>
            <a:pPr lvl="1"/>
            <a:r>
              <a:rPr lang="en-US" dirty="0" smtClean="0"/>
              <a:t>Digits 0-9 same as decimal, 10-15 = A-F</a:t>
            </a:r>
          </a:p>
          <a:p>
            <a:pPr lvl="2"/>
            <a:r>
              <a:rPr lang="en-US" dirty="0" smtClean="0"/>
              <a:t>0x0 = 0000</a:t>
            </a:r>
            <a:r>
              <a:rPr lang="en-US" baseline="-25000" dirty="0" smtClean="0"/>
              <a:t>2</a:t>
            </a:r>
            <a:r>
              <a:rPr lang="en-US" dirty="0" smtClean="0"/>
              <a:t>, 0x1 = 0001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mr-IN" dirty="0" smtClean="0"/>
              <a:t>…</a:t>
            </a:r>
            <a:r>
              <a:rPr lang="en-US" dirty="0" smtClean="0"/>
              <a:t> 0x9 = 1001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lvl="2"/>
            <a:r>
              <a:rPr lang="en-US" dirty="0" smtClean="0"/>
              <a:t>0xA = 1010</a:t>
            </a:r>
            <a:r>
              <a:rPr lang="en-US" baseline="-25000" dirty="0" smtClean="0"/>
              <a:t>2</a:t>
            </a:r>
            <a:r>
              <a:rPr lang="en-US" dirty="0" smtClean="0"/>
              <a:t>, 0xB = 1011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mr-IN" dirty="0" smtClean="0"/>
              <a:t>…</a:t>
            </a:r>
            <a:r>
              <a:rPr lang="en-US" dirty="0" smtClean="0"/>
              <a:t> 0xF = 1111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Variables typically declared as unsigned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Strictly non-negative whole numbers</a:t>
            </a:r>
          </a:p>
          <a:p>
            <a:pPr lvl="1"/>
            <a:r>
              <a:rPr lang="en-US" dirty="0" smtClean="0"/>
              <a:t>32 bits in length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46BE-5E60-5E44-B63C-BF570D372357}" type="datetime1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D0AC-E4C5-8D4A-A8DE-DF5F74D2523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8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bit manipulation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Bitwise operators: |  &amp;  ^  ~</a:t>
            </a:r>
          </a:p>
          <a:p>
            <a:pPr lvl="1"/>
            <a:r>
              <a:rPr lang="en-US" dirty="0">
                <a:latin typeface="Arial" charset="0"/>
              </a:rPr>
              <a:t>Used for desired logical operations</a:t>
            </a:r>
          </a:p>
          <a:p>
            <a:pPr lvl="1"/>
            <a:r>
              <a:rPr lang="en-US" dirty="0">
                <a:latin typeface="Arial" charset="0"/>
              </a:rPr>
              <a:t>Used to set/clear bits</a:t>
            </a:r>
          </a:p>
          <a:p>
            <a:r>
              <a:rPr lang="en-US" dirty="0">
                <a:latin typeface="Arial" charset="0"/>
              </a:rPr>
              <a:t>Bit shifts: &lt;&lt;    &gt;&gt;</a:t>
            </a:r>
          </a:p>
          <a:p>
            <a:pPr lvl="1"/>
            <a:r>
              <a:rPr lang="en-US" dirty="0">
                <a:latin typeface="Arial" charset="0"/>
              </a:rPr>
              <a:t>Used to shift bits into position</a:t>
            </a:r>
          </a:p>
          <a:p>
            <a:pPr lvl="1"/>
            <a:r>
              <a:rPr lang="en-US" dirty="0">
                <a:latin typeface="Arial" charset="0"/>
              </a:rPr>
              <a:t>Used for multiplication/division by powers of </a:t>
            </a:r>
            <a:r>
              <a:rPr lang="en-US" dirty="0" smtClean="0">
                <a:latin typeface="Arial" charset="0"/>
              </a:rPr>
              <a:t>2</a:t>
            </a:r>
            <a:endParaRPr lang="en-US" dirty="0">
              <a:latin typeface="Arial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0F0760-F2AF-6F46-A2F7-7D79A37B8CB9}" type="datetime1">
              <a:rPr lang="en-US" sz="1200" smtClean="0">
                <a:latin typeface="Garamond" charset="0"/>
              </a:rPr>
              <a:t>12/12/18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DF98AE-A784-DA4F-AAA7-4DCA46B027AA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1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hexadecimal output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To print a number in hex, use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%x</a:t>
            </a:r>
            <a:r>
              <a:rPr lang="en-US" sz="2800">
                <a:latin typeface="Arial" charset="0"/>
              </a:rPr>
              <a:t> or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%X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%x</a:t>
            </a:r>
            <a:r>
              <a:rPr lang="en-US" sz="2400">
                <a:latin typeface="Arial" charset="0"/>
              </a:rPr>
              <a:t> prints characters </a:t>
            </a:r>
            <a:r>
              <a:rPr lang="en-US" sz="2400">
                <a:latin typeface="Courier New" charset="0"/>
                <a:cs typeface="Courier New" charset="0"/>
              </a:rPr>
              <a:t>a-f</a:t>
            </a:r>
            <a:r>
              <a:rPr lang="en-US" sz="2400">
                <a:latin typeface="Arial" charset="0"/>
              </a:rPr>
              <a:t> in lowercase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%X</a:t>
            </a:r>
            <a:r>
              <a:rPr lang="en-US" sz="2400">
                <a:latin typeface="Arial" charset="0"/>
              </a:rPr>
              <a:t> prints characters </a:t>
            </a:r>
            <a:r>
              <a:rPr lang="en-US" sz="2400">
                <a:latin typeface="Courier New" charset="0"/>
                <a:cs typeface="Courier New" charset="0"/>
              </a:rPr>
              <a:t>A-F</a:t>
            </a:r>
            <a:r>
              <a:rPr lang="en-US" sz="2400">
                <a:latin typeface="Arial" charset="0"/>
              </a:rPr>
              <a:t> in uppercase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To show leading </a:t>
            </a:r>
            <a:r>
              <a:rPr lang="en-US" sz="2800">
                <a:latin typeface="Courier New" charset="0"/>
                <a:cs typeface="Courier New" charset="0"/>
              </a:rPr>
              <a:t>0x</a:t>
            </a:r>
            <a:r>
              <a:rPr lang="en-US" sz="2800">
                <a:latin typeface="Arial" charset="0"/>
                <a:cs typeface="Courier New" charset="0"/>
              </a:rPr>
              <a:t>, </a:t>
            </a:r>
            <a:r>
              <a:rPr lang="en-US" sz="2800">
                <a:latin typeface="Arial" charset="0"/>
              </a:rPr>
              <a:t>use the </a:t>
            </a:r>
            <a:r>
              <a:rPr lang="en-US" sz="2800">
                <a:latin typeface="Courier New" charset="0"/>
                <a:cs typeface="Courier New" charset="0"/>
              </a:rPr>
              <a:t>#</a:t>
            </a:r>
            <a:r>
              <a:rPr lang="en-US" sz="2800">
                <a:latin typeface="Arial" charset="0"/>
              </a:rPr>
              <a:t> flag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To show leading </a:t>
            </a:r>
            <a:r>
              <a:rPr lang="en-US" sz="2800">
                <a:latin typeface="Courier New" charset="0"/>
                <a:cs typeface="Courier New" charset="0"/>
              </a:rPr>
              <a:t>0</a:t>
            </a:r>
            <a:r>
              <a:rPr lang="en-US" sz="2800">
                <a:latin typeface="Arial" charset="0"/>
              </a:rPr>
              <a:t>s, use precision with total # chars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Field width + 0 flag also works </a:t>
            </a:r>
            <a:r>
              <a:rPr lang="en-US" sz="2400" u="sng">
                <a:latin typeface="Arial" charset="0"/>
              </a:rPr>
              <a:t>unless</a:t>
            </a:r>
            <a:r>
              <a:rPr lang="en-US" sz="2400">
                <a:latin typeface="Arial" charset="0"/>
              </a:rPr>
              <a:t> value = 0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Examples (assume </a:t>
            </a:r>
            <a:r>
              <a:rPr lang="en-US" sz="2800">
                <a:latin typeface="Courier New" charset="0"/>
                <a:cs typeface="Courier New" charset="0"/>
              </a:rPr>
              <a:t>var1 = 0x1A2B</a:t>
            </a:r>
            <a:r>
              <a:rPr lang="en-US" sz="28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1a2b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1A2B</a:t>
            </a:r>
            <a:endParaRPr lang="en-US" altLang="ja-JP" sz="2400" b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%#x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0x1a2b</a:t>
            </a:r>
            <a:endParaRPr lang="en-US" altLang="ja-JP" sz="2400" b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%.6x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001a2b</a:t>
            </a:r>
            <a:endParaRPr lang="en-US" altLang="ja-JP" sz="2400" b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%#.6x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0x001a2b</a:t>
            </a:r>
            <a:endParaRPr lang="en-US" sz="2400" b="1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218549-703F-A345-84AB-FA0544A1D505}" type="datetime1">
              <a:rPr lang="en-US" sz="1200" smtClean="0">
                <a:latin typeface="Garamond" charset="0"/>
              </a:rPr>
              <a:t>12/12/18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EFFC90-FB19-C44F-92C7-1247479775C9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3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time</a:t>
            </a:r>
            <a:endParaRPr lang="en-US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 3: Monday, 12/17, 3-6 PM, Ball 210</a:t>
            </a:r>
          </a:p>
          <a:p>
            <a:pPr lvl="1"/>
            <a:r>
              <a:rPr lang="en-US" dirty="0" smtClean="0"/>
              <a:t>Don’t forget to complete your course </a:t>
            </a:r>
            <a:r>
              <a:rPr lang="en-US" dirty="0" err="1" smtClean="0"/>
              <a:t>eval</a:t>
            </a:r>
            <a:r>
              <a:rPr lang="en-US" dirty="0" smtClean="0"/>
              <a:t> before exam!</a:t>
            </a:r>
          </a:p>
          <a:p>
            <a:pPr lvl="1"/>
            <a:r>
              <a:rPr lang="en-US" dirty="0" smtClean="0"/>
              <a:t>Hard copies </a:t>
            </a:r>
            <a:r>
              <a:rPr lang="en-US" smtClean="0"/>
              <a:t>available from my </a:t>
            </a:r>
            <a:r>
              <a:rPr lang="en-US" dirty="0" smtClean="0"/>
              <a:t>office</a:t>
            </a:r>
          </a:p>
          <a:p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No Thursday office hours this week</a:t>
            </a:r>
          </a:p>
          <a:p>
            <a:pPr lvl="1"/>
            <a:r>
              <a:rPr lang="en-US" dirty="0" err="1">
                <a:latin typeface="Arial" charset="0"/>
              </a:rPr>
              <a:t>Th</a:t>
            </a:r>
            <a:r>
              <a:rPr lang="en-US" dirty="0">
                <a:latin typeface="Arial" charset="0"/>
              </a:rPr>
              <a:t> 12/13: last day of classes; Program 8 due</a:t>
            </a:r>
          </a:p>
          <a:p>
            <a:pPr lvl="1"/>
            <a:r>
              <a:rPr lang="en-US" dirty="0" smtClean="0">
                <a:latin typeface="Arial" charset="0"/>
              </a:rPr>
              <a:t>W </a:t>
            </a:r>
            <a:r>
              <a:rPr lang="en-US" dirty="0">
                <a:latin typeface="Arial" charset="0"/>
              </a:rPr>
              <a:t>12/19: All code due by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12:00 PM (noon)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Program 9: Worth up to 4 points extra credit on final </a:t>
            </a:r>
            <a:r>
              <a:rPr lang="en-US" dirty="0" err="1">
                <a:latin typeface="Arial" charset="0"/>
              </a:rPr>
              <a:t>avg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Resubmission deadline for P7 &amp; P8</a:t>
            </a:r>
          </a:p>
          <a:p>
            <a:pPr lvl="2"/>
            <a:endParaRPr lang="en-US" dirty="0"/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998E033-AF0F-FD46-B9FA-5F2A616B2D3E}" type="datetime1">
              <a:rPr lang="en-US" sz="1200" smtClean="0">
                <a:latin typeface="+mj-lt"/>
              </a:rPr>
              <a:t>12/12/18</a:t>
            </a:fld>
            <a:endParaRPr lang="en-US" sz="1200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3FFED0-5613-D747-AC8F-CF84A7339BF4}" type="slidenum">
              <a:rPr lang="en-US" sz="1200" smtClean="0">
                <a:latin typeface="+mj-lt"/>
              </a:rPr>
              <a:pPr/>
              <a:t>17</a:t>
            </a:fld>
            <a:endParaRPr lang="en-US" sz="1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No Thursday office </a:t>
            </a:r>
            <a:r>
              <a:rPr lang="en-US" dirty="0">
                <a:latin typeface="Arial" charset="0"/>
              </a:rPr>
              <a:t>hours </a:t>
            </a:r>
            <a:r>
              <a:rPr lang="en-US" dirty="0" smtClean="0">
                <a:latin typeface="Arial" charset="0"/>
              </a:rPr>
              <a:t>this </a:t>
            </a:r>
            <a:r>
              <a:rPr lang="en-US" dirty="0">
                <a:latin typeface="Arial" charset="0"/>
              </a:rPr>
              <a:t>week</a:t>
            </a:r>
          </a:p>
          <a:p>
            <a:pPr lvl="1"/>
            <a:r>
              <a:rPr lang="en-US" dirty="0" err="1" smtClean="0">
                <a:latin typeface="Arial" charset="0"/>
              </a:rPr>
              <a:t>Th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12/13: last day of classes; Program 8 due</a:t>
            </a:r>
          </a:p>
          <a:p>
            <a:pPr lvl="1"/>
            <a:r>
              <a:rPr lang="en-US" dirty="0" smtClean="0">
                <a:latin typeface="Arial" charset="0"/>
              </a:rPr>
              <a:t>M </a:t>
            </a:r>
            <a:r>
              <a:rPr lang="en-US" dirty="0">
                <a:latin typeface="Arial" charset="0"/>
              </a:rPr>
              <a:t>12/17: Exam 3, 3-6 PM, Ball 210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Course </a:t>
            </a:r>
            <a:r>
              <a:rPr lang="en-US" dirty="0" err="1">
                <a:latin typeface="Arial" charset="0"/>
              </a:rPr>
              <a:t>evals</a:t>
            </a:r>
            <a:r>
              <a:rPr lang="en-US" dirty="0">
                <a:latin typeface="Arial" charset="0"/>
              </a:rPr>
              <a:t> online; will also have hard copies available</a:t>
            </a:r>
          </a:p>
          <a:p>
            <a:pPr lvl="2"/>
            <a:r>
              <a:rPr lang="en-US" dirty="0">
                <a:latin typeface="Arial" charset="0"/>
              </a:rPr>
              <a:t>You’ll submit </a:t>
            </a:r>
            <a:r>
              <a:rPr lang="en-US" dirty="0" err="1">
                <a:latin typeface="Arial" charset="0"/>
              </a:rPr>
              <a:t>eval</a:t>
            </a:r>
            <a:r>
              <a:rPr lang="en-US" dirty="0">
                <a:latin typeface="Arial" charset="0"/>
              </a:rPr>
              <a:t> at exam</a:t>
            </a:r>
          </a:p>
          <a:p>
            <a:pPr lvl="1"/>
            <a:r>
              <a:rPr lang="en-US" dirty="0">
                <a:latin typeface="Arial" charset="0"/>
              </a:rPr>
              <a:t>W 12/19: All code due by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12:00 PM (noon)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Program 9: Worth up to 4 points extra credit on final </a:t>
            </a:r>
            <a:r>
              <a:rPr lang="en-US" dirty="0" err="1">
                <a:latin typeface="Arial" charset="0"/>
              </a:rPr>
              <a:t>avg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Resubmission deadline for P7 &amp; P8</a:t>
            </a:r>
          </a:p>
          <a:p>
            <a:pPr lvl="2">
              <a:defRPr/>
            </a:pPr>
            <a:endParaRPr lang="en-US" dirty="0">
              <a:latin typeface="Arial" charset="0"/>
            </a:endParaRPr>
          </a:p>
          <a:p>
            <a:r>
              <a:rPr lang="en-US" dirty="0" smtClean="0"/>
              <a:t>Today’s class: exam 3 preview</a:t>
            </a:r>
            <a:endParaRPr lang="en-US" dirty="0"/>
          </a:p>
          <a:p>
            <a:pPr lvl="1"/>
            <a:r>
              <a:rPr lang="en-US" dirty="0" smtClean="0"/>
              <a:t>Exam outline</a:t>
            </a:r>
          </a:p>
          <a:p>
            <a:pPr lvl="1"/>
            <a:r>
              <a:rPr lang="en-US" dirty="0" smtClean="0"/>
              <a:t>Review of material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7B3042C-8EA5-2940-B8C6-94A7ED7DA038}" type="datetime1">
              <a:rPr lang="en-US" sz="1200" smtClean="0"/>
              <a:t>12/12/18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Exam 3 Preview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 3 notes</a:t>
            </a:r>
            <a:endParaRPr lang="en-US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Allowed one 8.5</a:t>
            </a:r>
            <a:r>
              <a:rPr lang="ja-JP" altLang="en-US" dirty="0" smtClean="0"/>
              <a:t>”</a:t>
            </a:r>
            <a:r>
              <a:rPr lang="en-US" dirty="0" smtClean="0"/>
              <a:t> x 11</a:t>
            </a:r>
            <a:r>
              <a:rPr lang="ja-JP" altLang="en-US" dirty="0" smtClean="0"/>
              <a:t>”</a:t>
            </a:r>
            <a:r>
              <a:rPr lang="en-US" dirty="0" smtClean="0"/>
              <a:t> two-sided note sheet</a:t>
            </a:r>
          </a:p>
          <a:p>
            <a:pPr lvl="1"/>
            <a:r>
              <a:rPr lang="en-US" dirty="0" smtClean="0"/>
              <a:t>No other notes or electronic devices</a:t>
            </a:r>
          </a:p>
          <a:p>
            <a:r>
              <a:rPr lang="en-US" dirty="0" smtClean="0"/>
              <a:t>Exam lasts 3 hours (but written for ~50 min)</a:t>
            </a:r>
          </a:p>
          <a:p>
            <a:r>
              <a:rPr lang="en-US" dirty="0" smtClean="0"/>
              <a:t>Coverage </a:t>
            </a:r>
          </a:p>
          <a:p>
            <a:pPr lvl="1"/>
            <a:r>
              <a:rPr lang="en-US" dirty="0" smtClean="0"/>
              <a:t>All lectures after Exam 2 (lectures 26, 29-36)</a:t>
            </a:r>
          </a:p>
          <a:p>
            <a:r>
              <a:rPr lang="en-US" dirty="0" smtClean="0"/>
              <a:t>Format similar to Exams 1 &amp; 2</a:t>
            </a:r>
          </a:p>
          <a:p>
            <a:pPr lvl="1"/>
            <a:r>
              <a:rPr lang="en-US" dirty="0" smtClean="0"/>
              <a:t>Code reading, writing, multiple choice questions</a:t>
            </a:r>
          </a:p>
          <a:p>
            <a:pPr lvl="1"/>
            <a:r>
              <a:rPr lang="en-US" dirty="0" smtClean="0"/>
              <a:t>One 10 point extra credit question at end</a:t>
            </a:r>
          </a:p>
          <a:p>
            <a:pPr lvl="2"/>
            <a:r>
              <a:rPr lang="en-US" dirty="0" smtClean="0"/>
              <a:t>For this exam, you may attempt the extra credit question </a:t>
            </a:r>
            <a:r>
              <a:rPr lang="en-US" u="sng" dirty="0" smtClean="0"/>
              <a:t>even if you haven’t attempted to solve all other problems</a:t>
            </a:r>
            <a:endParaRPr lang="en-US" dirty="0" smtClean="0"/>
          </a:p>
        </p:txBody>
      </p:sp>
      <p:sp>
        <p:nvSpPr>
          <p:cNvPr id="204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B55C983-71B2-FF45-AFBE-52EAA4D27C26}" type="datetime1">
              <a:rPr lang="en-US" sz="1200" smtClean="0">
                <a:latin typeface="Garamond"/>
                <a:cs typeface="Garamond"/>
              </a:rPr>
              <a:t>12/12/18</a:t>
            </a:fld>
            <a:endParaRPr lang="en-US" sz="1200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9E5CAC1-626C-3641-BBFA-450C6B4447F4}" type="slidenum">
              <a:rPr lang="en-US" sz="1200" smtClean="0">
                <a:latin typeface="Garamond"/>
                <a:cs typeface="Garamond"/>
              </a:rPr>
              <a:pPr/>
              <a:t>3</a:t>
            </a:fld>
            <a:endParaRPr lang="en-US" sz="12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4883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 3 outline (CR = code reading, CW = code writing, MC = multiple choice)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69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Structures: CR/CW questions on</a:t>
            </a:r>
          </a:p>
          <a:p>
            <a:pPr lvl="1"/>
            <a:r>
              <a:rPr lang="en-US" dirty="0" smtClean="0"/>
              <a:t>Basic structure accesses</a:t>
            </a:r>
          </a:p>
          <a:p>
            <a:pPr lvl="2"/>
            <a:r>
              <a:rPr lang="en-US" dirty="0" smtClean="0"/>
              <a:t>Dot operator (i.e., </a:t>
            </a:r>
            <a:r>
              <a:rPr lang="en-US" dirty="0" smtClean="0">
                <a:latin typeface="Courier New"/>
                <a:cs typeface="Courier New"/>
              </a:rPr>
              <a:t>s1.x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Pointer access (i.e., </a:t>
            </a:r>
            <a:r>
              <a:rPr lang="en-US" dirty="0" smtClean="0">
                <a:latin typeface="Courier New"/>
                <a:cs typeface="Courier New"/>
              </a:rPr>
              <a:t>p-&gt;GPA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Arrays of structures</a:t>
            </a:r>
          </a:p>
          <a:p>
            <a:pPr lvl="1"/>
            <a:r>
              <a:rPr lang="en-US" dirty="0" smtClean="0"/>
              <a:t>Nested structures</a:t>
            </a:r>
          </a:p>
          <a:p>
            <a:r>
              <a:rPr lang="en-US" dirty="0" smtClean="0"/>
              <a:t>File input/output: MC/CW questions on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fopen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Arial"/>
                <a:cs typeface="Arial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fclose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Text file I/O using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/>
                <a:cs typeface="Courier New"/>
              </a:rPr>
              <a:t>fprintf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/>
                <a:cs typeface="Courier New"/>
              </a:rPr>
              <a:t>fscanf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smtClean="0"/>
              <a:t>Binary file I/O using </a:t>
            </a:r>
            <a:r>
              <a:rPr lang="en-US" dirty="0" err="1" smtClean="0">
                <a:latin typeface="Courier New"/>
                <a:cs typeface="Courier New"/>
              </a:rPr>
              <a:t>fread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/>
                <a:cs typeface="Courier New"/>
              </a:rPr>
              <a:t>fwrite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smtClean="0"/>
              <a:t>Standard I/O streams: </a:t>
            </a:r>
            <a:r>
              <a:rPr lang="en-US" dirty="0" err="1" smtClean="0">
                <a:latin typeface="Courier New"/>
                <a:cs typeface="Courier New"/>
              </a:rPr>
              <a:t>stdin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stdout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4DCE-F59B-6547-9691-124164DC9931}" type="datetime1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D0AC-E4C5-8D4A-A8DE-DF5F74D252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4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246187"/>
          </a:xfrm>
        </p:spPr>
        <p:txBody>
          <a:bodyPr>
            <a:normAutofit fontScale="90000"/>
          </a:bodyPr>
          <a:lstStyle/>
          <a:p>
            <a:r>
              <a:rPr lang="en-US" dirty="0"/>
              <a:t>Exam 3 outline (CR = code reading, CW = code writing, MC = multiple choice)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6925"/>
          </a:xfrm>
        </p:spPr>
        <p:txBody>
          <a:bodyPr>
            <a:normAutofit/>
          </a:bodyPr>
          <a:lstStyle/>
          <a:p>
            <a:r>
              <a:rPr lang="en-US" dirty="0"/>
              <a:t>Character/line I/O: CR/MC questions on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fgetc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getchar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ungetc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fgets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r>
              <a:rPr lang="en-US" dirty="0" smtClean="0"/>
              <a:t>Bitwise operators: CR/MC questions on</a:t>
            </a:r>
          </a:p>
          <a:p>
            <a:pPr lvl="1"/>
            <a:r>
              <a:rPr lang="en-US" dirty="0" smtClean="0"/>
              <a:t>Operator basics</a:t>
            </a:r>
          </a:p>
          <a:p>
            <a:pPr lvl="1"/>
            <a:r>
              <a:rPr lang="en-US" dirty="0" smtClean="0"/>
              <a:t>Hexadecimal output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Extra credit: may focus on any topic above</a:t>
            </a:r>
          </a:p>
          <a:p>
            <a:pPr lvl="1"/>
            <a:r>
              <a:rPr lang="en-US" dirty="0" smtClean="0"/>
              <a:t>Should clearly understand earlier material, too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604F-D2B3-A642-9C86-58F0864A99E7}" type="datetime1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D0AC-E4C5-8D4A-A8DE-DF5F74D252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0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Structures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</a:rPr>
              <a:t>User-defined types; e</a:t>
            </a:r>
            <a:r>
              <a:rPr lang="en-US" sz="2100" dirty="0">
                <a:latin typeface="Arial" charset="0"/>
                <a:cs typeface="Courier New" charset="0"/>
              </a:rPr>
              <a:t>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 dirty="0">
                <a:latin typeface="Arial" charset="0"/>
                <a:cs typeface="Courier New" charset="0"/>
              </a:rPr>
              <a:t>		</a:t>
            </a:r>
            <a:r>
              <a:rPr lang="en-US" sz="2100" dirty="0" err="1">
                <a:latin typeface="Courier New" charset="0"/>
                <a:cs typeface="Courier New" charset="0"/>
              </a:rPr>
              <a:t>typedef</a:t>
            </a:r>
            <a:r>
              <a:rPr lang="en-US" sz="2100" dirty="0">
                <a:latin typeface="Courier New" charset="0"/>
                <a:cs typeface="Courier New" charset="0"/>
              </a:rPr>
              <a:t> </a:t>
            </a:r>
            <a:r>
              <a:rPr lang="en-US" sz="2100" dirty="0" err="1">
                <a:latin typeface="Courier New" charset="0"/>
                <a:cs typeface="Courier New" charset="0"/>
              </a:rPr>
              <a:t>struct</a:t>
            </a:r>
            <a:r>
              <a:rPr lang="en-US" sz="2100" dirty="0">
                <a:latin typeface="Courier New" charset="0"/>
                <a:cs typeface="Courier New" charset="0"/>
              </a:rPr>
              <a:t>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char first[50];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char middle;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char last[50];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unsigned </a:t>
            </a:r>
            <a:r>
              <a:rPr lang="en-US" sz="2100" dirty="0" err="1">
                <a:latin typeface="Courier New" charset="0"/>
                <a:cs typeface="Courier New" charset="0"/>
              </a:rPr>
              <a:t>int</a:t>
            </a:r>
            <a:r>
              <a:rPr lang="en-US" sz="2100" dirty="0">
                <a:latin typeface="Courier New" charset="0"/>
                <a:cs typeface="Courier New" charset="0"/>
              </a:rPr>
              <a:t> ID;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double GPA;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} </a:t>
            </a:r>
            <a:r>
              <a:rPr lang="en-US" sz="2100" dirty="0" err="1">
                <a:latin typeface="Courier New" charset="0"/>
                <a:cs typeface="Courier New" charset="0"/>
              </a:rPr>
              <a:t>StudentInfo</a:t>
            </a:r>
            <a:r>
              <a:rPr lang="en-US" sz="2100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  <a:cs typeface="Courier New" charset="0"/>
              </a:rPr>
              <a:t>Can define variables of that type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Scalar: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 dirty="0">
                <a:latin typeface="Courier New" charset="0"/>
                <a:cs typeface="Courier New" charset="0"/>
              </a:rPr>
              <a:t> student1;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Array: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 dirty="0">
                <a:latin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cs typeface="Courier New" charset="0"/>
              </a:rPr>
              <a:t>classList</a:t>
            </a:r>
            <a:r>
              <a:rPr lang="en-US" sz="1800" dirty="0">
                <a:latin typeface="Courier New" charset="0"/>
                <a:cs typeface="Courier New" charset="0"/>
              </a:rPr>
              <a:t>[10];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Pointer: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 dirty="0">
                <a:latin typeface="Courier New" charset="0"/>
                <a:cs typeface="Courier New" charset="0"/>
              </a:rPr>
              <a:t> *</a:t>
            </a:r>
            <a:r>
              <a:rPr lang="en-US" sz="1800" dirty="0" err="1">
                <a:latin typeface="Courier New" charset="0"/>
                <a:cs typeface="Courier New" charset="0"/>
              </a:rPr>
              <a:t>sPtr</a:t>
            </a:r>
            <a:r>
              <a:rPr lang="en-US" sz="1800" dirty="0">
                <a:latin typeface="Courier New" charset="0"/>
                <a:cs typeface="Courier New" charset="0"/>
              </a:rPr>
              <a:t>;</a:t>
            </a:r>
            <a:r>
              <a:rPr lang="en-US" sz="1800" dirty="0">
                <a:latin typeface="Arial" charset="0"/>
                <a:cs typeface="Courier New" charset="0"/>
              </a:rPr>
              <a:t> </a:t>
            </a: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B8BBA5-DD66-8744-A62D-E3DBF7B59868}" type="datetime1">
              <a:rPr lang="en-US" sz="1200" smtClean="0">
                <a:latin typeface="Garamond" charset="0"/>
              </a:rPr>
              <a:t>12/12/18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FD8CDDD-C6D1-8849-BBB0-4F7FAD42C05B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2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structures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Initialization very similar to array initialization:</a:t>
            </a:r>
          </a:p>
          <a:p>
            <a:pPr marL="344487" lvl="1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StudentInfo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student1 = 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{ “John”, ‘Q’, “Smith”, 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	 12345678, 3.75 };</a:t>
            </a:r>
          </a:p>
          <a:p>
            <a:r>
              <a:rPr lang="en-US" dirty="0" smtClean="0"/>
              <a:t>Access members using</a:t>
            </a:r>
          </a:p>
          <a:p>
            <a:pPr lvl="1"/>
            <a:r>
              <a:rPr lang="en-US" dirty="0" smtClean="0"/>
              <a:t>Dot operator: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student1.middle = </a:t>
            </a:r>
            <a:r>
              <a:rPr lang="ja-JP" altLang="en-US" dirty="0" smtClean="0">
                <a:latin typeface="Courier New" charset="0"/>
                <a:ea typeface="Courier New" charset="0"/>
                <a:cs typeface="Courier New" charset="0"/>
              </a:rPr>
              <a:t>‘</a:t>
            </a:r>
            <a:r>
              <a:rPr lang="en-US" altLang="ja-JP" dirty="0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ja-JP" altLang="en-US" dirty="0" smtClean="0">
                <a:latin typeface="Courier New" charset="0"/>
                <a:ea typeface="Courier New" charset="0"/>
                <a:cs typeface="Courier New" charset="0"/>
              </a:rPr>
              <a:t>’</a:t>
            </a:r>
            <a:r>
              <a:rPr lang="en-US" altLang="ja-JP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lvl="1"/>
            <a:r>
              <a:rPr lang="en-US" dirty="0" smtClean="0"/>
              <a:t>Arrow (if pointers):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sPtr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-&gt;GPA = 3.5;</a:t>
            </a:r>
          </a:p>
          <a:p>
            <a:r>
              <a:rPr lang="en-US" dirty="0" smtClean="0"/>
              <a:t>Typically passed to functions by address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D443-29EF-1241-BDDB-1CE3CC56810D}" type="datetime1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D0AC-E4C5-8D4A-A8DE-DF5F74D252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0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Nested </a:t>
            </a:r>
            <a:r>
              <a:rPr lang="en-US" dirty="0">
                <a:latin typeface="Garamond" charset="0"/>
              </a:rPr>
              <a:t>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Structures can contain other structures: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 charset="0"/>
                <a:cs typeface="Courier New" charset="0"/>
              </a:rPr>
              <a:t>typedef</a:t>
            </a:r>
            <a:r>
              <a:rPr lang="en-US" dirty="0" smtClean="0">
                <a:latin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dirty="0" smtClean="0">
                <a:latin typeface="Courier New" charset="0"/>
                <a:cs typeface="Courier New" charset="0"/>
              </a:rPr>
              <a:t> {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first[50];	// First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middle;		// Middle initial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last[50];		// Last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} Name;</a:t>
            </a:r>
          </a:p>
          <a:p>
            <a:pPr marL="344487" lvl="1" indent="0">
              <a:buFont typeface="Wingdings" charset="0"/>
              <a:buNone/>
              <a:defRPr/>
            </a:pPr>
            <a:endParaRPr lang="en-US" dirty="0" smtClean="0">
              <a:latin typeface="Courier New"/>
              <a:cs typeface="Courier New"/>
            </a:endParaRP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/>
                <a:cs typeface="Courier New"/>
              </a:rPr>
              <a:t>typedef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{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Name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sname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;		// Student name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unsigned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ID;	// ID #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double GPA;		// Grade point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smtClean="0">
                <a:latin typeface="Courier New"/>
                <a:cs typeface="Courier New"/>
              </a:rPr>
              <a:t>}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>
              <a:defRPr/>
            </a:pPr>
            <a:endParaRPr lang="en-US" dirty="0" smtClean="0">
              <a:cs typeface="Arial"/>
            </a:endParaRPr>
          </a:p>
          <a:p>
            <a:pPr lvl="1">
              <a:defRPr/>
            </a:pPr>
            <a:endParaRPr lang="en-US" dirty="0" smtClean="0">
              <a:cs typeface="Arial"/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B5DFCD0-A1AD-C24B-9630-185D1F1CDB46}" type="datetime1">
              <a:rPr lang="en-US" sz="1200" smtClean="0">
                <a:latin typeface="Garamond" charset="0"/>
              </a:rPr>
              <a:t>12/12/18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D2A138E-BF1B-244B-964C-BD2811596FD3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Nested structure accesses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cs typeface="Arial"/>
              </a:rPr>
              <a:t>Will need multiple dot operators to access field within nested structure</a:t>
            </a:r>
          </a:p>
          <a:p>
            <a:pPr lvl="1">
              <a:defRPr/>
            </a:pPr>
            <a:r>
              <a:rPr lang="en-US" dirty="0">
                <a:cs typeface="Arial"/>
              </a:rPr>
              <a:t>Given </a:t>
            </a:r>
            <a:r>
              <a:rPr lang="en-US" dirty="0" err="1">
                <a:latin typeface="Courier New"/>
                <a:cs typeface="Courier New"/>
              </a:rPr>
              <a:t>SINew</a:t>
            </a:r>
            <a:r>
              <a:rPr lang="en-US" dirty="0">
                <a:latin typeface="Courier New"/>
                <a:cs typeface="Courier New"/>
              </a:rPr>
              <a:t> s1;</a:t>
            </a:r>
          </a:p>
          <a:p>
            <a:pPr lvl="1">
              <a:defRPr/>
            </a:pPr>
            <a:r>
              <a:rPr lang="en-US" dirty="0">
                <a:latin typeface="Courier New"/>
                <a:cs typeface="Courier New"/>
              </a:rPr>
              <a:t>s1.sname </a:t>
            </a:r>
            <a:r>
              <a:rPr lang="en-US" dirty="0">
                <a:cs typeface="Arial"/>
                <a:sym typeface="Wingdings"/>
              </a:rPr>
              <a:t> Name structure within </a:t>
            </a:r>
            <a:r>
              <a:rPr lang="en-US" dirty="0">
                <a:latin typeface="Courier New"/>
                <a:cs typeface="Courier New"/>
                <a:sym typeface="Wingdings"/>
              </a:rPr>
              <a:t>s1</a:t>
            </a:r>
          </a:p>
          <a:p>
            <a:pPr lvl="1">
              <a:defRPr/>
            </a:pPr>
            <a:r>
              <a:rPr lang="en-US" dirty="0">
                <a:latin typeface="Courier New"/>
                <a:cs typeface="Courier New"/>
                <a:sym typeface="Wingdings"/>
              </a:rPr>
              <a:t>s1.sname.middle </a:t>
            </a:r>
            <a:r>
              <a:rPr lang="en-US" dirty="0">
                <a:cs typeface="Arial"/>
                <a:sym typeface="Wingdings"/>
              </a:rPr>
              <a:t> middle initial of name within </a:t>
            </a:r>
            <a:r>
              <a:rPr lang="en-US" dirty="0">
                <a:latin typeface="Courier New"/>
                <a:cs typeface="Courier New"/>
                <a:sym typeface="Wingdings"/>
              </a:rPr>
              <a:t>s1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/>
              <a:t>Structure pointer typically only to top-level structure</a:t>
            </a:r>
          </a:p>
          <a:p>
            <a:pPr lvl="1"/>
            <a:r>
              <a:rPr lang="en-US" dirty="0" smtClean="0"/>
              <a:t>Given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SINew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sp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&amp;s1;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sp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sname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 Name structure within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s1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sp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-&gt;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sname.middle</a:t>
            </a:r>
            <a:r>
              <a:rPr lang="en-US" dirty="0" smtClean="0">
                <a:sym typeface="Wingdings"/>
              </a:rPr>
              <a:t>  middle initial of name within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s1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C10E84-1732-E147-B4C3-33591279BADA}" type="datetime1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6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9777</TotalTime>
  <Words>1128</Words>
  <Application>Microsoft Macintosh PowerPoint</Application>
  <PresentationFormat>On-screen Show (4:3)</PresentationFormat>
  <Paragraphs>225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Courier New</vt:lpstr>
      <vt:lpstr>Garamond</vt:lpstr>
      <vt:lpstr>ＭＳ Ｐゴシック</vt:lpstr>
      <vt:lpstr>Wingdings</vt:lpstr>
      <vt:lpstr>Edge</vt:lpstr>
      <vt:lpstr>EECE.2160 ECE Application Programming</vt:lpstr>
      <vt:lpstr>Lecture outline</vt:lpstr>
      <vt:lpstr>Exam 3 notes</vt:lpstr>
      <vt:lpstr>Exam 3 outline (CR = code reading, CW = code writing, MC = multiple choice)</vt:lpstr>
      <vt:lpstr>Exam 3 outline (CR = code reading, CW = code writing, MC = multiple choice)</vt:lpstr>
      <vt:lpstr>Review: Structures</vt:lpstr>
      <vt:lpstr>Review: structures (continued)</vt:lpstr>
      <vt:lpstr>Review: Nested structures</vt:lpstr>
      <vt:lpstr>Review: Nested structure accesses</vt:lpstr>
      <vt:lpstr>Review: File I/O</vt:lpstr>
      <vt:lpstr>Review: Generic I/O</vt:lpstr>
      <vt:lpstr>Review: End of file</vt:lpstr>
      <vt:lpstr>Review: character/line input</vt:lpstr>
      <vt:lpstr>Review: binary and hexadecimal</vt:lpstr>
      <vt:lpstr>Review: bit manipulation</vt:lpstr>
      <vt:lpstr>Review: hexadecimal output</vt:lpstr>
      <vt:lpstr>Next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Geiger, Michael J</cp:lastModifiedBy>
  <cp:revision>1857</cp:revision>
  <dcterms:created xsi:type="dcterms:W3CDTF">2006-04-03T05:03:01Z</dcterms:created>
  <dcterms:modified xsi:type="dcterms:W3CDTF">2018-12-12T16:51:56Z</dcterms:modified>
</cp:coreProperties>
</file>