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579" r:id="rId4"/>
    <p:sldId id="578" r:id="rId5"/>
    <p:sldId id="566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67" r:id="rId14"/>
    <p:sldId id="568" r:id="rId15"/>
    <p:sldId id="569" r:id="rId16"/>
    <p:sldId id="570" r:id="rId17"/>
    <p:sldId id="447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6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9189C0-EA79-094E-A080-3E1FC204680D}" type="datetime1">
              <a:rPr lang="en-US" smtClean="0"/>
              <a:t>9/25/18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83F81-F7F1-7340-A56D-337D9CD18B1F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075E9-4035-0240-A1F6-5B2492F2AD98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CCDF8-2673-7040-B444-AB5E25A65BA1}" type="datetime1">
              <a:rPr lang="en-US" smtClean="0"/>
              <a:t>9/25/18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D7241-26BE-8C4D-B881-A1522E3FC4C5}" type="datetime1">
              <a:rPr lang="en-US" smtClean="0"/>
              <a:t>9/25/18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4A0D6-6DD8-E04D-8A1A-7F2C5B65B6A4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1513A-9587-9742-9E80-241CB64E6CA6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BED24-1273-914B-9448-9A2386796AE7}" type="datetime1">
              <a:rPr lang="en-US" smtClean="0"/>
              <a:t>9/25/18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85962-B4FB-7E43-A539-99BA32D2B419}" type="datetime1">
              <a:rPr lang="en-US" smtClean="0"/>
              <a:t>9/25/18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4693B-882B-514E-A761-8A1E0072F302}" type="datetime1">
              <a:rPr lang="en-US" smtClean="0"/>
              <a:t>9/25/18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021DD-F349-CD4A-80A6-285E419EAAE5}" type="datetime1">
              <a:rPr lang="en-US" smtClean="0"/>
              <a:t>9/25/18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A0C59-B24E-9B4B-B16D-72A29303EBAC}" type="datetime1">
              <a:rPr lang="en-US" smtClean="0"/>
              <a:t>9/25/18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43455-3687-764F-8A4F-BE57A39BF402}" type="datetime1">
              <a:rPr lang="en-US" smtClean="0"/>
              <a:t>9/25/18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B244A04-80D9-A14E-998A-6BD112CADA36}" type="datetime1">
              <a:rPr lang="en-US" smtClean="0"/>
              <a:t>9/25/18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While/do-while examples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352873-4ACF-AF48-91DD-E10838AC96D0}" type="datetime1">
              <a:rPr lang="en-US" sz="1200" smtClean="0">
                <a:latin typeface="Garamond" charset="0"/>
              </a:rPr>
              <a:t>9/25/18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7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3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3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6E0697-55FB-DE42-B142-BBBFB822EAA5}" type="datetime1">
              <a:rPr lang="en-US" sz="1200" smtClean="0">
                <a:latin typeface="Garamond" charset="0"/>
              </a:rPr>
              <a:t>9/25/18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16EA5B-FE5D-6440-968B-3D59119B3129}" type="datetime1">
              <a:rPr lang="en-US" sz="1200" smtClean="0">
                <a:latin typeface="Garamond" charset="0"/>
              </a:rPr>
              <a:t>9/25/18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a while or do-while loop for each of the following tasks:</a:t>
            </a:r>
          </a:p>
          <a:p>
            <a:pPr lvl="1"/>
            <a:r>
              <a:rPr lang="en-US" dirty="0" smtClean="0"/>
              <a:t>Print all multiples of 3 between 0 and 100 (including 0)</a:t>
            </a:r>
          </a:p>
          <a:p>
            <a:pPr lvl="1"/>
            <a:r>
              <a:rPr lang="en-US" dirty="0" smtClean="0"/>
              <a:t>Given two variables,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, repeatedly increment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by 1 and decrement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 by 1 until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greater than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Count the number of iterations this loop takes and print it when the loop is done</a:t>
            </a:r>
          </a:p>
          <a:p>
            <a:pPr lvl="2"/>
            <a:r>
              <a:rPr lang="en-US" dirty="0" smtClean="0"/>
              <a:t>Print the initial values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 before the loop starts</a:t>
            </a:r>
            <a:endParaRPr lang="en-US" dirty="0"/>
          </a:p>
          <a:p>
            <a:pPr lvl="1"/>
            <a:r>
              <a:rPr lang="en-US" dirty="0" smtClean="0"/>
              <a:t>Repeatedly prompt for and read a single non-space character into a variable, </a:t>
            </a:r>
            <a:r>
              <a:rPr lang="en-US" dirty="0" err="1" smtClean="0">
                <a:latin typeface="Courier New"/>
                <a:cs typeface="Courier New"/>
              </a:rPr>
              <a:t>cmd</a:t>
            </a:r>
            <a:r>
              <a:rPr lang="en-US" dirty="0" smtClean="0"/>
              <a:t>, until the user enters either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 smtClean="0"/>
              <a:t> or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D96F-ACC8-0F44-AE7C-B8EB35ADD85C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500" dirty="0"/>
              <a:t>Print all multiples of 3 between 0 and 100 (including 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0;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100)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ro-RO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printf</a:t>
            </a:r>
            <a:r>
              <a:rPr lang="ro-RO" dirty="0">
                <a:latin typeface="Courier New"/>
                <a:cs typeface="Courier New"/>
              </a:rPr>
              <a:t>("%d\n", i);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i </a:t>
            </a:r>
            <a:r>
              <a:rPr lang="ro-RO" dirty="0">
                <a:latin typeface="Courier New"/>
                <a:cs typeface="Courier New"/>
              </a:rPr>
              <a:t>= i + 3;</a:t>
            </a:r>
          </a:p>
          <a:p>
            <a:pPr marL="0" indent="0">
              <a:buNone/>
            </a:pPr>
            <a:r>
              <a:rPr lang="ro-RO" dirty="0" smtClean="0">
                <a:latin typeface="Courier New"/>
                <a:cs typeface="Courier New"/>
              </a:rPr>
              <a:t>}</a:t>
            </a:r>
            <a:endParaRPr lang="ro-RO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A775-9D92-994F-9E64-31AFD0C9881F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two </a:t>
            </a:r>
            <a:r>
              <a:rPr lang="en-US" dirty="0" smtClean="0"/>
              <a:t>integer variables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, repeatedly increment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by 1 and decrement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by 1 until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greater than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Print the initial values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before the loop starts</a:t>
            </a:r>
          </a:p>
          <a:p>
            <a:pPr lvl="1"/>
            <a:r>
              <a:rPr lang="en-US" dirty="0"/>
              <a:t>Count the number of iterations this loop takes and print it when the loop is done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x, y;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0;	//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# </a:t>
            </a:r>
            <a:r>
              <a:rPr lang="en-US" dirty="0" smtClean="0">
                <a:latin typeface="Courier New"/>
                <a:cs typeface="Courier New"/>
              </a:rPr>
              <a:t>iterations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...		// Code to </a:t>
            </a:r>
            <a:r>
              <a:rPr lang="en-US" smtClean="0">
                <a:latin typeface="Courier New"/>
                <a:cs typeface="Courier New"/>
              </a:rPr>
              <a:t>assign values to x &amp; 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("x = %d, y = %d initially\n", x, y);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</a:t>
            </a:r>
            <a:r>
              <a:rPr lang="en-US" dirty="0">
                <a:latin typeface="Courier New"/>
                <a:cs typeface="Courier New"/>
              </a:rPr>
              <a:t>(x &lt;= y) {</a:t>
            </a:r>
          </a:p>
          <a:p>
            <a:pPr marL="0" indent="0">
              <a:buNone/>
            </a:pPr>
            <a:r>
              <a:rPr lang="fr-FR" dirty="0" smtClean="0">
                <a:latin typeface="Courier New"/>
                <a:cs typeface="Courier New"/>
              </a:rPr>
              <a:t>	x </a:t>
            </a:r>
            <a:r>
              <a:rPr lang="fr-FR" dirty="0">
                <a:latin typeface="Courier New"/>
                <a:cs typeface="Courier New"/>
              </a:rPr>
              <a:t>= x + 1;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smtClean="0">
                <a:latin typeface="Courier New"/>
                <a:cs typeface="Courier New"/>
              </a:rPr>
              <a:t>y </a:t>
            </a:r>
            <a:r>
              <a:rPr lang="es-ES_tradnl" dirty="0">
                <a:latin typeface="Courier New"/>
                <a:cs typeface="Courier New"/>
              </a:rPr>
              <a:t>= y - 1;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smtClean="0">
                <a:latin typeface="Courier New"/>
                <a:cs typeface="Courier New"/>
              </a:rPr>
              <a:t>i </a:t>
            </a:r>
            <a:r>
              <a:rPr lang="es-ES_tradnl" dirty="0">
                <a:latin typeface="Courier New"/>
                <a:cs typeface="Courier New"/>
              </a:rPr>
              <a:t>= i + 1;</a:t>
            </a:r>
          </a:p>
          <a:p>
            <a:pPr marL="0" indent="0">
              <a:buNone/>
            </a:pPr>
            <a:r>
              <a:rPr lang="es-ES_tradnl" dirty="0" smtClean="0">
                <a:latin typeface="Courier New"/>
                <a:cs typeface="Courier New"/>
              </a:rPr>
              <a:t>}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dirty="0" err="1" smtClean="0">
                <a:latin typeface="Courier New"/>
                <a:cs typeface="Courier New"/>
              </a:rPr>
              <a:t>printf</a:t>
            </a:r>
            <a:r>
              <a:rPr lang="es-ES_tradnl" dirty="0">
                <a:latin typeface="Courier New"/>
                <a:cs typeface="Courier New"/>
              </a:rPr>
              <a:t>("</a:t>
            </a:r>
            <a:r>
              <a:rPr lang="es-ES_tradnl" dirty="0" err="1">
                <a:latin typeface="Courier New"/>
                <a:cs typeface="Courier New"/>
              </a:rPr>
              <a:t>Number</a:t>
            </a:r>
            <a:r>
              <a:rPr lang="es-ES_tradnl" dirty="0">
                <a:latin typeface="Courier New"/>
                <a:cs typeface="Courier New"/>
              </a:rPr>
              <a:t> of </a:t>
            </a:r>
            <a:r>
              <a:rPr lang="es-ES_tradnl" dirty="0" err="1">
                <a:latin typeface="Courier New"/>
                <a:cs typeface="Courier New"/>
              </a:rPr>
              <a:t>iterations</a:t>
            </a:r>
            <a:r>
              <a:rPr lang="es-ES_tradnl" dirty="0">
                <a:latin typeface="Courier New"/>
                <a:cs typeface="Courier New"/>
              </a:rPr>
              <a:t>: %d\n", i);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CE9A-C28A-9349-B7DF-9255002E76C4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dirty="0"/>
              <a:t>Repeatedly prompt for and read a single non-space character into a variable,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/>
              <a:t>, until the user enters either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char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Courier New"/>
                <a:cs typeface="Courier New"/>
              </a:rPr>
              <a:t>do </a:t>
            </a:r>
            <a:r>
              <a:rPr lang="pt-BR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 smtClean="0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</a:t>
            </a:r>
            <a:r>
              <a:rPr lang="pt-BR" dirty="0" err="1">
                <a:latin typeface="Courier New"/>
                <a:cs typeface="Courier New"/>
              </a:rPr>
              <a:t>Enter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character</a:t>
            </a:r>
            <a:r>
              <a:rPr lang="pt-BR" dirty="0">
                <a:latin typeface="Courier New"/>
                <a:cs typeface="Courier New"/>
              </a:rPr>
              <a:t>: ");</a:t>
            </a:r>
          </a:p>
          <a:p>
            <a:pPr marL="0" indent="0">
              <a:buNone/>
            </a:pPr>
            <a:r>
              <a:rPr lang="nl-NL" dirty="0">
                <a:latin typeface="Courier New"/>
                <a:cs typeface="Courier New"/>
              </a:rPr>
              <a:t>	</a:t>
            </a:r>
            <a:r>
              <a:rPr lang="nl-NL" dirty="0" err="1" smtClean="0">
                <a:latin typeface="Courier New"/>
                <a:cs typeface="Courier New"/>
              </a:rPr>
              <a:t>scanf</a:t>
            </a:r>
            <a:r>
              <a:rPr lang="nl-NL" dirty="0">
                <a:latin typeface="Courier New"/>
                <a:cs typeface="Courier New"/>
              </a:rPr>
              <a:t>(" %c", &amp;</a:t>
            </a:r>
            <a:r>
              <a:rPr lang="nl-NL" dirty="0" err="1">
                <a:latin typeface="Courier New"/>
                <a:cs typeface="Courier New"/>
              </a:rPr>
              <a:t>cmd</a:t>
            </a:r>
            <a:r>
              <a:rPr lang="nl-NL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>
                <a:latin typeface="Courier New"/>
                <a:cs typeface="Courier New"/>
              </a:rPr>
              <a:t>while (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 &amp;&amp;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B121-9826-8846-A5AF-E25F2C7DF735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PE3: Conditionals and loops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(Tuesday, 2/20)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Late submissions </a:t>
            </a:r>
            <a:r>
              <a:rPr lang="en-US" dirty="0" smtClean="0"/>
              <a:t>and </a:t>
            </a:r>
            <a:r>
              <a:rPr lang="en-US" dirty="0"/>
              <a:t>regrade requests: e-mail Dr. Geiger and </a:t>
            </a:r>
            <a:r>
              <a:rPr lang="en-US" dirty="0" err="1"/>
              <a:t>Pakin</a:t>
            </a:r>
            <a:r>
              <a:rPr lang="en-US" dirty="0"/>
              <a:t> (</a:t>
            </a:r>
            <a:r>
              <a:rPr lang="en-US" dirty="0" err="1"/>
              <a:t>Pakin_Pongcheewin@student.uml.edu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Program 1 regrade requests due today</a:t>
            </a:r>
          </a:p>
          <a:p>
            <a:pPr lvl="1"/>
            <a:r>
              <a:rPr lang="en-US" dirty="0"/>
              <a:t>Program 2 regrade requests due 10/3</a:t>
            </a:r>
          </a:p>
          <a:p>
            <a:pPr lvl="1"/>
            <a:r>
              <a:rPr lang="en-US" dirty="0"/>
              <a:t>Program 3 due Monday, 10/1</a:t>
            </a:r>
          </a:p>
          <a:p>
            <a:pPr lvl="1"/>
            <a:r>
              <a:rPr lang="en-US" dirty="0">
                <a:latin typeface="Arial" charset="0"/>
              </a:rPr>
              <a:t>Exam 1: Friday, 10/5</a:t>
            </a:r>
          </a:p>
          <a:p>
            <a:pPr lvl="2"/>
            <a:r>
              <a:rPr lang="en-US" dirty="0">
                <a:latin typeface="Arial" charset="0"/>
              </a:rPr>
              <a:t>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3B5763-223C-944E-91B5-1559792ED7A4}" type="datetime1">
              <a:rPr lang="en-US" sz="1200" smtClean="0">
                <a:latin typeface="Garamond" charset="0"/>
              </a:rPr>
              <a:t>9/25/18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Announcements/reminders</a:t>
            </a:r>
            <a:endParaRPr lang="en-US" dirty="0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 </a:t>
            </a:r>
            <a:r>
              <a:rPr lang="en-US" smtClean="0"/>
              <a:t>submissions and </a:t>
            </a:r>
            <a:r>
              <a:rPr lang="en-US" dirty="0" smtClean="0"/>
              <a:t>regrade requests: e-mail Dr. Geiger and </a:t>
            </a:r>
            <a:r>
              <a:rPr lang="en-US" dirty="0" err="1" smtClean="0"/>
              <a:t>Pakin</a:t>
            </a:r>
            <a:r>
              <a:rPr lang="en-US" dirty="0" smtClean="0"/>
              <a:t> (</a:t>
            </a:r>
            <a:r>
              <a:rPr lang="en-US" dirty="0" err="1" smtClean="0"/>
              <a:t>Pakin_Pongcheewin@student.uml.edu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Program 1 regrade requests due today</a:t>
            </a:r>
          </a:p>
          <a:p>
            <a:r>
              <a:rPr lang="en-US" dirty="0" smtClean="0"/>
              <a:t>Program 2 regrade requests due 10/3</a:t>
            </a:r>
          </a:p>
          <a:p>
            <a:r>
              <a:rPr lang="en-US" dirty="0" smtClean="0"/>
              <a:t>Program </a:t>
            </a:r>
            <a:r>
              <a:rPr lang="en-US" dirty="0"/>
              <a:t>3 due Monday, 10/1</a:t>
            </a:r>
          </a:p>
          <a:p>
            <a:r>
              <a:rPr lang="en-US" dirty="0">
                <a:latin typeface="Arial" charset="0"/>
              </a:rPr>
              <a:t>Exam 1: Friday, 10/5</a:t>
            </a:r>
          </a:p>
          <a:p>
            <a:pPr lvl="1"/>
            <a:r>
              <a:rPr lang="en-US" dirty="0" smtClean="0">
                <a:latin typeface="Arial" charset="0"/>
              </a:rPr>
              <a:t>Allowed one </a:t>
            </a:r>
            <a:r>
              <a:rPr lang="en-US" dirty="0">
                <a:latin typeface="Arial" charset="0"/>
              </a:rPr>
              <a:t>double-sided 8.5” x 11” note sheet</a:t>
            </a:r>
          </a:p>
          <a:p>
            <a:pPr lvl="1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D88BC0-1E74-544E-A9B3-E2295258F70C}" type="datetime1">
              <a:rPr lang="en-US" sz="1200" smtClean="0">
                <a:latin typeface="Garamond" charset="0"/>
              </a:rPr>
              <a:t>9/25/18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Switch statements</a:t>
            </a:r>
          </a:p>
          <a:p>
            <a:pPr lvl="1"/>
            <a:r>
              <a:rPr lang="en-US" dirty="0">
                <a:latin typeface="Arial" charset="0"/>
              </a:rPr>
              <a:t>While loops</a:t>
            </a:r>
          </a:p>
          <a:p>
            <a:r>
              <a:rPr lang="en-US" dirty="0">
                <a:latin typeface="Arial" charset="0"/>
              </a:rPr>
              <a:t>Today’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altLang="ja-JP" dirty="0">
                <a:latin typeface="Arial" charset="0"/>
              </a:rPr>
              <a:t>While loop applications</a:t>
            </a:r>
          </a:p>
          <a:p>
            <a:pPr lvl="1"/>
            <a:r>
              <a:rPr lang="en-US" dirty="0">
                <a:latin typeface="Arial" charset="0"/>
              </a:rPr>
              <a:t>Do-while loops</a:t>
            </a:r>
          </a:p>
          <a:p>
            <a:pPr lvl="1"/>
            <a:r>
              <a:rPr lang="en-US" dirty="0">
                <a:latin typeface="Arial" charset="0"/>
              </a:rPr>
              <a:t>Example problems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A0D6-6DD8-E04D-8A1A-7F2C5B65B6A4}" type="datetime1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06D097-1615-4C70-8CC2-76336FB8D761}" type="datetime1">
              <a:rPr lang="en-US" smtClean="0">
                <a:latin typeface="Garamond" charset="0"/>
              </a:rPr>
              <a:t>9/25/18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while </a:t>
            </a:r>
            <a:r>
              <a:rPr lang="en-US" dirty="0">
                <a:latin typeface="Garamond" charset="0"/>
              </a:rPr>
              <a:t>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Used for repetition of code</a:t>
            </a:r>
          </a:p>
          <a:p>
            <a:r>
              <a:rPr lang="en-US" dirty="0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sz="3000" dirty="0">
                <a:latin typeface="Courier New" charset="0"/>
                <a:cs typeface="Courier New" charset="0"/>
              </a:rPr>
              <a:t>&lt;statement&gt;</a:t>
            </a: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 dirty="0">
                <a:latin typeface="Arial" charset="0"/>
                <a:cs typeface="Courier New" charset="0"/>
                <a:sym typeface="Wingdings" charset="0"/>
              </a:rPr>
              <a:t>loop </a:t>
            </a:r>
            <a:r>
              <a:rPr lang="en-US" i="1" dirty="0" smtClean="0">
                <a:latin typeface="Arial" charset="0"/>
                <a:cs typeface="Courier New" charset="0"/>
                <a:sym typeface="Wingdings" charset="0"/>
              </a:rPr>
              <a:t>body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0BEA4A-2446-C148-B58E-14F4AD1F7141}" type="datetime1">
              <a:rPr lang="en-US" smtClean="0">
                <a:latin typeface="Garamond" charset="0"/>
              </a:rPr>
              <a:t>9/25/18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64E7CE-3688-EB41-AA29-F4AFF869630F}" type="datetime1">
              <a:rPr lang="en-US" sz="1200" smtClean="0">
                <a:latin typeface="Garamond" charset="0"/>
              </a:rPr>
              <a:t>9/25/18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572F59-BD98-B246-8229-F9DC584E5476}" type="datetime1">
              <a:rPr lang="en-US" sz="1200" smtClean="0">
                <a:latin typeface="Garamond" charset="0"/>
              </a:rPr>
              <a:t>9/25/18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10A303-52D5-EB47-A6C0-64B54F542C7B}" type="datetime1">
              <a:rPr lang="en-US" sz="1200" smtClean="0">
                <a:latin typeface="Garamond" charset="0"/>
              </a:rPr>
              <a:t>9/25/18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D65AB4-ECD5-E54F-A3F2-37EEC8910474}" type="datetime1">
              <a:rPr lang="en-US" sz="1200" smtClean="0">
                <a:latin typeface="Garamond" charset="0"/>
              </a:rPr>
              <a:t>9/25/18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2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8267</TotalTime>
  <Words>855</Words>
  <Application>Microsoft Macintosh PowerPoint</Application>
  <PresentationFormat>On-screen Show (4:3)</PresentationFormat>
  <Paragraphs>230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Announcements/reminders</vt:lpstr>
      <vt:lpstr>Lecture outline</vt:lpstr>
      <vt:lpstr>Review: switch statements</vt:lpstr>
      <vt:lpstr>Review: while loops</vt:lpstr>
      <vt:lpstr>Application: loop with flexible limit</vt:lpstr>
      <vt:lpstr>Application: sentinel value</vt:lpstr>
      <vt:lpstr>do-while loops</vt:lpstr>
      <vt:lpstr>comparison while vs do-while</vt:lpstr>
      <vt:lpstr>comparison while vs do-while</vt:lpstr>
      <vt:lpstr>Application: sentinel value</vt:lpstr>
      <vt:lpstr>Application: sentinel value</vt:lpstr>
      <vt:lpstr>Examples</vt:lpstr>
      <vt:lpstr>Example solutions</vt:lpstr>
      <vt:lpstr>Example solutions (continued)</vt:lpstr>
      <vt:lpstr>Example solutions (continued)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1622</cp:revision>
  <dcterms:created xsi:type="dcterms:W3CDTF">2006-04-03T05:03:01Z</dcterms:created>
  <dcterms:modified xsi:type="dcterms:W3CDTF">2018-09-25T19:53:44Z</dcterms:modified>
</cp:coreProperties>
</file>