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488" r:id="rId4"/>
    <p:sldId id="467" r:id="rId5"/>
    <p:sldId id="489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7F141DDF-7AF5-7148-8517-FA5EE3020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369A9BB-D310-0D44-91F2-E5A237EEB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5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A1C657-2908-2C4B-8ECE-CD179831DB0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Introduction to Computer Engineering 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02/09/2005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FF63D0-F60C-584D-AFC5-1E800BED969E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925101-A158-8646-B3B8-A4696913D498}" type="datetime1">
              <a:rPr lang="en-US" smtClean="0"/>
              <a:t>10/11/2018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85EF1B-BC27-254D-828D-92C1760EC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3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EC59-115B-6B49-A8A0-88A797651895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47E5-8448-4B45-BC71-DFA7A5CFA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6A62-9B11-BB4A-A50C-2DEAA2D8C7D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F462-EC09-2C43-AF6E-01AE5235E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E47ED-0D72-DB4F-AF09-7CBEE3237169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CC86-4854-A540-BA75-E7099D7B2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25C0-27D4-4E47-AC00-CAA35364B5C1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83E8-70BF-D845-BAD2-711278D6B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F332-BA66-2A43-A454-84E814203E8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0505-ED58-BD46-922B-8CEF8ADFF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8035C-D7DD-3F40-9C1E-E4F6C96ABB58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6B2-CD5C-5B48-BB26-3118D6E85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51FA5-2E75-204C-96A7-0435775DD0FF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AC55E-5918-FF41-942C-6D39EA52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DE44D-1C3B-0243-805D-9BF1F8231AA7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436E-50EA-AE4E-B5A6-790BD5647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B6CB-1456-7648-AEF5-AD3E33F05871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A6D4-FF9E-2A47-8910-D796F4F2B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391AF-EDE8-E144-96D4-8DEF2877A6CB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F9047-C747-B04B-BC00-3409D0E37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CCCB-B94E-044D-8BBD-EB3823E7ADA1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64A-8DEB-6748-808C-C1EAD6122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DA78F-D5E1-2947-B0C9-DA6193807FB7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5D68-B361-C84F-9B2C-23F61D9D2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C179CCE8-EE42-9048-B427-70FE0C289277}" type="datetime1">
              <a:rPr lang="en-US" smtClean="0"/>
              <a:t>10/11/2018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75D03909-9F2B-FD4E-9465-D16294D4B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3B68B2-87F1-474B-81CA-7382187B15F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524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8001000" y="16002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8001000" y="2057400"/>
            <a:ext cx="990600" cy="3429000"/>
          </a:xfrm>
          <a:prstGeom prst="curvedLeftArrow">
            <a:avLst>
              <a:gd name="adj1" fmla="val 31090"/>
              <a:gd name="adj2" fmla="val 100321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B64423-6739-A44A-B6F7-7F986B15045B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D9783-1410-334A-A1D6-72721AA846A8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52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019A80-F8FE-2D4F-969C-E1897491D7A1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1F61DF-6643-CE45-A7BC-2DDD1E0183F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152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7A8B61-536B-9F4C-B06C-997408C6AE2A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918C3-4213-E342-B1BB-52577EB95283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524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AutoShape 19"/>
          <p:cNvSpPr>
            <a:spLocks noChangeArrowheads="1"/>
          </p:cNvSpPr>
          <p:nvPr/>
        </p:nvSpPr>
        <p:spPr bwMode="auto">
          <a:xfrm rot="1617166">
            <a:off x="1905000" y="4572000"/>
            <a:ext cx="4800600" cy="457200"/>
          </a:xfrm>
          <a:prstGeom prst="leftArrow">
            <a:avLst>
              <a:gd name="adj1" fmla="val 43056"/>
              <a:gd name="adj2" fmla="val 100333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4E2C64-F122-5640-A1D1-7AE6C63C8189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3ED1A6-4FBB-9C49-A315-81AF106AEF70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30730" name="Line 18"/>
          <p:cNvSpPr>
            <a:spLocks noChangeShapeType="1"/>
          </p:cNvSpPr>
          <p:nvPr/>
        </p:nvSpPr>
        <p:spPr bwMode="auto">
          <a:xfrm>
            <a:off x="1524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20"/>
          <p:cNvSpPr txBox="1">
            <a:spLocks noChangeArrowheads="1"/>
          </p:cNvSpPr>
          <p:nvPr/>
        </p:nvSpPr>
        <p:spPr bwMode="auto">
          <a:xfrm>
            <a:off x="685800" y="6248400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NOTE - a and b are NOT copied back to x and y</a:t>
            </a:r>
          </a:p>
        </p:txBody>
      </p:sp>
      <p:sp>
        <p:nvSpPr>
          <p:cNvPr id="3073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A9FF20-2917-3E4D-8E00-E6325E01BC2E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C032D2-7E61-B240-9CF6-486D860F3D97}" type="slidenum">
              <a:rPr lang="en-US" sz="1200">
                <a:latin typeface="Garamond" charset="0"/>
              </a:rPr>
              <a:pPr eaLnBrk="1" hangingPunct="1"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Exercise - What prints (if 5, 12 entered)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72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double hyp(double a, double 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a = 3;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b = 4;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1762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F62FB6-D6F4-A54E-AF9F-DE7E2FD51DA9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Answer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charset="0"/>
              </a:rPr>
              <a:t>Trgle w legs 5.000000 and 12.000000 has hyp of 5.00000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094F9F-63B7-FA43-828D-36F8D2047D56}" type="slidenum">
              <a:rPr lang="en-US" sz="1200">
                <a:latin typeface="Garamond" charset="0"/>
              </a:rPr>
              <a:pPr eaLnBrk="1" hangingPunct="1"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327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12AA7-A5EC-A54D-A956-5F3BBB54177C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7A55D1-D0DE-F54D-BD1F-D5054522D6C8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5F8049-06B9-CC43-AF8F-7367F4BDD38E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Continue with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Exams to be </a:t>
            </a:r>
            <a:r>
              <a:rPr lang="en-US" smtClean="0">
                <a:latin typeface="Arial" charset="0"/>
              </a:rPr>
              <a:t>returned next week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3/7</a:t>
            </a:r>
          </a:p>
          <a:p>
            <a:pPr lvl="1"/>
            <a:r>
              <a:rPr lang="en-US" dirty="0">
                <a:latin typeface="Arial" charset="0"/>
              </a:rPr>
              <a:t>Program 4 due 3/2</a:t>
            </a:r>
          </a:p>
          <a:p>
            <a:pPr lvl="1"/>
            <a:r>
              <a:rPr lang="en-US" dirty="0">
                <a:latin typeface="Arial" charset="0"/>
              </a:rPr>
              <a:t>No Thursday office hours this week</a:t>
            </a:r>
          </a:p>
          <a:p>
            <a:pPr lvl="2"/>
            <a:r>
              <a:rPr lang="en-US" dirty="0">
                <a:latin typeface="Arial" charset="0"/>
              </a:rPr>
              <a:t>If normal office hours don’t work, please make an appointment for another day</a:t>
            </a:r>
          </a:p>
          <a:p>
            <a:pPr lvl="2"/>
            <a:endParaRPr lang="en-US" u="sng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EC0A1B-DF75-6544-A62A-8F78F4FBF5CD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1AD1A-AFD5-7B43-91F7-1DAB682FF4CD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4 due 10/22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Review: for loops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78E059-6CA1-8541-A846-F9782961B87B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A2CEFE-BD70-D04F-BDEA-96F435455B6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347528-A217-3E49-AD61-356980922366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used to break problem down into small, "bite-sized" pieces.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Make code more manageable and readable</a:t>
            </a:r>
          </a:p>
          <a:p>
            <a:pPr marL="784225" lvl="1" indent="-457200">
              <a:buFont typeface="Wingdings" pitchFamily="2" charset="2"/>
              <a:buChar char="q"/>
              <a:defRPr/>
            </a:pPr>
            <a:r>
              <a:rPr lang="en-US" sz="2800" dirty="0" smtClean="0"/>
              <a:t>Identify reusable pieces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have an optional type of return value, a name, and optional arguments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return at most, ONE value</a:t>
            </a:r>
          </a:p>
          <a:p>
            <a:pPr marL="457200" indent="-457200">
              <a:buFont typeface="Wingdings" pitchFamily="2" charset="2"/>
              <a:buChar char="n"/>
              <a:defRPr/>
            </a:pPr>
            <a:r>
              <a:rPr lang="en-US" sz="3200" dirty="0" smtClean="0">
                <a:ea typeface="+mn-ea"/>
                <a:cs typeface="+mn-cs"/>
              </a:rPr>
              <a:t>Functions must be either "prototyped" or declared prior to use.  Good programming practices requires all functions to be prototyped.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EFC6FE-8290-C04E-971F-59592A879C6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2048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3653FD-08A5-A444-934F-4B0718596218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EF332-BA66-2A43-A454-84E814203E8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D0505-ED58-BD46-922B-8CEF8ADFFD8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536D5C-16D8-2F48-91D4-32B316531F4B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696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/>
              <a:t>Alternate way of writing above function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sqrt(a*a + b*b);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685800" y="533400"/>
            <a:ext cx="1447800" cy="609600"/>
          </a:xfrm>
          <a:prstGeom prst="accentCallout3">
            <a:avLst>
              <a:gd name="adj1" fmla="val 18750"/>
              <a:gd name="adj2" fmla="val -5264"/>
              <a:gd name="adj3" fmla="val 18750"/>
              <a:gd name="adj4" fmla="val -24889"/>
              <a:gd name="adj5" fmla="val 98176"/>
              <a:gd name="adj6" fmla="val -24889"/>
              <a:gd name="adj7" fmla="val 177866"/>
              <a:gd name="adj8" fmla="val 34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type of value returned</a:t>
            </a:r>
          </a:p>
        </p:txBody>
      </p:sp>
      <p:sp>
        <p:nvSpPr>
          <p:cNvPr id="22533" name="AutoShape 7"/>
          <p:cNvSpPr>
            <a:spLocks/>
          </p:cNvSpPr>
          <p:nvPr/>
        </p:nvSpPr>
        <p:spPr bwMode="auto">
          <a:xfrm>
            <a:off x="7086600" y="381000"/>
            <a:ext cx="1584325" cy="609600"/>
          </a:xfrm>
          <a:prstGeom prst="accentCallout1">
            <a:avLst>
              <a:gd name="adj1" fmla="val 18750"/>
              <a:gd name="adj2" fmla="val -4810"/>
              <a:gd name="adj3" fmla="val 190884"/>
              <a:gd name="adj4" fmla="val -319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name of function</a:t>
            </a:r>
          </a:p>
        </p:txBody>
      </p:sp>
      <p:sp>
        <p:nvSpPr>
          <p:cNvPr id="22534" name="AutoShape 8"/>
          <p:cNvSpPr>
            <a:spLocks/>
          </p:cNvSpPr>
          <p:nvPr/>
        </p:nvSpPr>
        <p:spPr bwMode="auto">
          <a:xfrm>
            <a:off x="6248400" y="1143000"/>
            <a:ext cx="2438400" cy="609600"/>
          </a:xfrm>
          <a:prstGeom prst="accentCallout2">
            <a:avLst>
              <a:gd name="adj1" fmla="val 18750"/>
              <a:gd name="adj2" fmla="val -3125"/>
              <a:gd name="adj3" fmla="val 18750"/>
              <a:gd name="adj4" fmla="val -56773"/>
              <a:gd name="adj5" fmla="val 88023"/>
              <a:gd name="adj6" fmla="val -112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parameters of function (variables in)</a:t>
            </a:r>
          </a:p>
        </p:txBody>
      </p:sp>
      <p:sp>
        <p:nvSpPr>
          <p:cNvPr id="22535" name="AutoShape 9"/>
          <p:cNvSpPr>
            <a:spLocks/>
          </p:cNvSpPr>
          <p:nvPr/>
        </p:nvSpPr>
        <p:spPr bwMode="auto">
          <a:xfrm>
            <a:off x="6253163" y="2667000"/>
            <a:ext cx="2262187" cy="609600"/>
          </a:xfrm>
          <a:prstGeom prst="accentCallout2">
            <a:avLst>
              <a:gd name="adj1" fmla="val 18750"/>
              <a:gd name="adj2" fmla="val -3370"/>
              <a:gd name="adj3" fmla="val 18750"/>
              <a:gd name="adj4" fmla="val -90245"/>
              <a:gd name="adj5" fmla="val 61458"/>
              <a:gd name="adj6" fmla="val -1678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Single value returned by function</a:t>
            </a:r>
          </a:p>
        </p:txBody>
      </p:sp>
      <p:sp>
        <p:nvSpPr>
          <p:cNvPr id="22536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AA23A9-122B-534B-B162-B710F9085791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5D2533-EF14-8D47-888F-CEF4929DAE1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complete program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3556" name="AutoShape 8"/>
          <p:cNvSpPr>
            <a:spLocks/>
          </p:cNvSpPr>
          <p:nvPr/>
        </p:nvSpPr>
        <p:spPr bwMode="auto">
          <a:xfrm>
            <a:off x="5181600" y="1600200"/>
            <a:ext cx="3276600" cy="381000"/>
          </a:xfrm>
          <a:prstGeom prst="accentCallout1">
            <a:avLst>
              <a:gd name="adj1" fmla="val 30000"/>
              <a:gd name="adj2" fmla="val -2324"/>
              <a:gd name="adj3" fmla="val 68333"/>
              <a:gd name="adj4" fmla="val -1453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prototype (note semi-colon  )</a:t>
            </a:r>
          </a:p>
        </p:txBody>
      </p:sp>
      <p:sp>
        <p:nvSpPr>
          <p:cNvPr id="23557" name="AutoShape 9"/>
          <p:cNvSpPr>
            <a:spLocks/>
          </p:cNvSpPr>
          <p:nvPr/>
        </p:nvSpPr>
        <p:spPr bwMode="auto">
          <a:xfrm>
            <a:off x="5181600" y="4267200"/>
            <a:ext cx="3276600" cy="762000"/>
          </a:xfrm>
          <a:prstGeom prst="accentCallout1">
            <a:avLst>
              <a:gd name="adj1" fmla="val 15000"/>
              <a:gd name="adj2" fmla="val -2324"/>
              <a:gd name="adj3" fmla="val 46667"/>
              <a:gd name="adj4" fmla="val -204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/>
              <a:t>actual function definition</a:t>
            </a:r>
            <a:br>
              <a:rPr lang="en-US"/>
            </a:br>
            <a:r>
              <a:rPr lang="en-US"/>
              <a:t> (NO semi-colon  )</a:t>
            </a:r>
          </a:p>
        </p:txBody>
      </p:sp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9D0566-58A8-DF4B-9C93-36C06F270C7B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9CC800-1AD8-AB49-A1B6-3D2834188CE1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586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4588" name="Rectangle 16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4591" name="Rectangle 19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2" name="Rectangle 20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3" name="Rectangle 21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4594" name="Line 22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49F7A7-2A69-A842-9EAA-F6FACD17F615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16AE7D-FC7B-F940-85EB-888F29953FD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Functions - scope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995363"/>
            <a:ext cx="838200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b);</a:t>
            </a:r>
          </a:p>
          <a:p>
            <a:pPr eaLnBrk="1" hangingPunct="1"/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two legs of triangle: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h=hyp(x,y);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printf("Trgle w legs %lf and %lf has hyp of %lf\n",x,y,h);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r>
              <a:rPr lang="en-US" sz="1800">
                <a:latin typeface="Courier New" charset="0"/>
              </a:rPr>
              <a:t>double hyp(double a, double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sum,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a*a + 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result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return result;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x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y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h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2484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629400" y="4876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638800" y="5334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sum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638800" y="5791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/>
              <a:t>result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629400" y="5334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629400" y="5791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629400" y="4419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286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Date Placeholder 1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51FA12-EE4C-F944-9342-01794EE99AAA}" type="datetime1">
              <a:rPr lang="en-US" sz="1200" smtClean="0">
                <a:latin typeface="Garamond" charset="0"/>
              </a:rPr>
              <a:t>10/11/2018</a:t>
            </a:fld>
            <a:endParaRPr lang="en-US" sz="1200">
              <a:latin typeface="Garamond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8791</TotalTime>
  <Words>695</Words>
  <Application>Microsoft Office PowerPoint</Application>
  <PresentationFormat>On-screen Show (4:3)</PresentationFormat>
  <Paragraphs>287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for loops</vt:lpstr>
      <vt:lpstr>Functions</vt:lpstr>
      <vt:lpstr>PowerPoint Presentation</vt:lpstr>
      <vt:lpstr>Functions</vt:lpstr>
      <vt:lpstr>Functions - complete program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Functions - scope</vt:lpstr>
      <vt:lpstr>Exercise - What prints (if 5, 12 entered)</vt:lpstr>
      <vt:lpstr>Answer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1624</cp:revision>
  <dcterms:created xsi:type="dcterms:W3CDTF">2006-04-03T05:03:01Z</dcterms:created>
  <dcterms:modified xsi:type="dcterms:W3CDTF">2018-10-11T12:50:04Z</dcterms:modified>
</cp:coreProperties>
</file>