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"/>
  </p:notesMasterIdLst>
  <p:handoutMasterIdLst>
    <p:handoutMasterId r:id="rId7"/>
  </p:handoutMasterIdLst>
  <p:sldIdLst>
    <p:sldId id="256" r:id="rId2"/>
    <p:sldId id="519" r:id="rId3"/>
    <p:sldId id="521" r:id="rId4"/>
    <p:sldId id="522" r:id="rId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michaelgeiger:Dropbox:courses:16.317_micros_I:sp15:16.317sp15_grad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2049024"/>
        <c:axId val="-2143795792"/>
      </c:barChart>
      <c:catAx>
        <c:axId val="-2142049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Grade</a:t>
                </a:r>
                <a:r>
                  <a:rPr lang="en-US" sz="1600" baseline="0"/>
                  <a:t> range</a:t>
                </a:r>
                <a:endParaRPr lang="en-US" sz="1600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43795792"/>
        <c:crosses val="autoZero"/>
        <c:auto val="1"/>
        <c:lblAlgn val="ctr"/>
        <c:lblOffset val="100"/>
        <c:noMultiLvlLbl val="0"/>
      </c:catAx>
      <c:valAx>
        <c:axId val="-21437957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#</a:t>
                </a:r>
                <a:r>
                  <a:rPr lang="en-US" sz="1600" baseline="0"/>
                  <a:t> students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4204902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7910549-8C0E-044D-919E-6946611A6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07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912EFF9C-1E3D-514C-A0D5-21BD61FF2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415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779B9-9829-D849-B143-262F80650D79}" type="datetime1">
              <a:rPr lang="en-US" smtClean="0"/>
              <a:t>10/12/18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8B761-4E36-6C4F-BD68-2B078AB5B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EA9A0-06B7-AE45-A387-A5D798F0A5B2}" type="datetime1">
              <a:rPr lang="en-US" smtClean="0"/>
              <a:t>10/12/18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EB5F9-2A32-4545-AFAC-F145C1604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76E9-B71F-684B-8597-2371668CDCE2}" type="datetime1">
              <a:rPr lang="en-US" smtClean="0"/>
              <a:t>10/12/18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AA7BE-15E0-1C4F-AE69-D19B251BE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5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60C7D-2AAA-B842-8B79-523BFD450C38}" type="datetime1">
              <a:rPr lang="en-US" smtClean="0"/>
              <a:t>10/12/18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4DA59-FCBB-8745-9E64-4B7BBB67F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91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F0D71-31FB-D643-A816-22A799A3C0D6}" type="datetime1">
              <a:rPr lang="en-US" smtClean="0"/>
              <a:t>10/12/18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6F8B8-8CA7-DB47-B7F7-D553C3186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8BD23-EAD6-F249-A7AD-B921F92810E4}" type="datetime1">
              <a:rPr lang="en-US" smtClean="0"/>
              <a:t>10/12/18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ECFA6-E3F7-2342-8E28-D147148DE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27858-7075-CB45-9142-47B780AE0DDC}" type="datetime1">
              <a:rPr lang="en-US" smtClean="0"/>
              <a:t>10/12/18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E9A7E-1982-BF44-812A-376582919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8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098B1-6FA9-7347-B969-BE5953F8D2A4}" type="datetime1">
              <a:rPr lang="en-US" smtClean="0"/>
              <a:t>10/12/18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97C8B-449B-D547-B6F3-5CA660520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B2358-7229-3842-923A-DDBBBE8C52BB}" type="datetime1">
              <a:rPr lang="en-US" smtClean="0"/>
              <a:t>10/12/18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CD2E7-0FC2-1745-858B-35BCEAC2D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9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6AE6A-0DFE-FC49-B96B-C513E57880B4}" type="datetime1">
              <a:rPr lang="en-US" smtClean="0"/>
              <a:t>10/12/18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78CA2-B7C2-C54D-8DDB-3D8AE5E57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8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39CC2-279F-C94D-8E02-2CE42B872AAA}" type="datetime1">
              <a:rPr lang="en-US" smtClean="0"/>
              <a:t>10/12/18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0BCB8-6841-0742-BF9F-8D2BA5B51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38F05-478B-7E4D-86D5-E530B79CC42A}" type="datetime1">
              <a:rPr lang="en-US" smtClean="0"/>
              <a:t>10/12/18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FDB2C-7B2A-2343-9430-FF4B8A865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7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036D0-C086-ED4F-BC51-4EC69A3114C6}" type="datetime1">
              <a:rPr lang="en-US" smtClean="0"/>
              <a:t>10/12/18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DD081-E1B8-094C-A24B-B469306CF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2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1D9387B-D538-704D-831A-AE33C77247D5}" type="datetime1">
              <a:rPr lang="en-US" smtClean="0"/>
              <a:t>10/12/18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0F367B2-194B-A746-8674-9C09EDE3D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  <p:sldLayoutId id="2147484694" r:id="rId12"/>
    <p:sldLayoutId id="2147484695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16: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1905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Average: </a:t>
            </a:r>
            <a:r>
              <a:rPr lang="en-US" dirty="0" smtClean="0">
                <a:ea typeface="+mn-ea"/>
                <a:cs typeface="+mn-cs"/>
              </a:rPr>
              <a:t>80.9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Median: </a:t>
            </a:r>
            <a:r>
              <a:rPr lang="en-US" dirty="0" smtClean="0">
                <a:ea typeface="+mn-ea"/>
                <a:cs typeface="+mn-cs"/>
              </a:rPr>
              <a:t>84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Std. deviation: </a:t>
            </a:r>
            <a:r>
              <a:rPr lang="en-US" dirty="0" smtClean="0">
                <a:ea typeface="+mn-ea"/>
                <a:cs typeface="+mn-cs"/>
              </a:rPr>
              <a:t>14.2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Max: </a:t>
            </a:r>
            <a:r>
              <a:rPr lang="en-US" dirty="0" smtClean="0">
                <a:ea typeface="+mn-ea"/>
                <a:cs typeface="+mn-cs"/>
              </a:rPr>
              <a:t>99 (x4)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Doesn’t include XC points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191000" y="990600"/>
            <a:ext cx="4495800" cy="21336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Q1: </a:t>
            </a:r>
            <a:r>
              <a:rPr lang="en-US" dirty="0" smtClean="0"/>
              <a:t>40.9 </a:t>
            </a:r>
            <a:r>
              <a:rPr lang="en-US" dirty="0" smtClean="0"/>
              <a:t>/ 46 (89%)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Q2: </a:t>
            </a:r>
            <a:r>
              <a:rPr lang="en-US" dirty="0" smtClean="0"/>
              <a:t>25.4 </a:t>
            </a:r>
            <a:r>
              <a:rPr lang="en-US" dirty="0" smtClean="0"/>
              <a:t>/ 34 </a:t>
            </a:r>
            <a:r>
              <a:rPr lang="en-US" dirty="0" smtClean="0"/>
              <a:t>(75%)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Q3: </a:t>
            </a:r>
            <a:r>
              <a:rPr lang="en-US" dirty="0" smtClean="0"/>
              <a:t>14.6 </a:t>
            </a:r>
            <a:r>
              <a:rPr lang="en-US" dirty="0" smtClean="0"/>
              <a:t>/ 20 </a:t>
            </a:r>
            <a:r>
              <a:rPr lang="en-US" dirty="0" smtClean="0"/>
              <a:t>(73%)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XC: </a:t>
            </a:r>
            <a:r>
              <a:rPr lang="en-US" dirty="0" smtClean="0"/>
              <a:t>4.1 </a:t>
            </a:r>
            <a:r>
              <a:rPr lang="en-US" dirty="0" smtClean="0"/>
              <a:t>/ 10 </a:t>
            </a:r>
            <a:r>
              <a:rPr lang="en-US" dirty="0" smtClean="0"/>
              <a:t>(53 responses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25B2CA-2C6C-CA4E-BFCD-BB796F861536}" type="datetime1">
              <a:rPr lang="en-US" sz="1200" smtClean="0">
                <a:latin typeface="Garamond" charset="0"/>
              </a:rPr>
              <a:t>10/12/18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258D3D-8DEB-6B43-A746-48B7D3EF842C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891715"/>
              </p:ext>
            </p:extLst>
          </p:nvPr>
        </p:nvGraphicFramePr>
        <p:xfrm>
          <a:off x="1905000" y="2819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948" y="3276600"/>
            <a:ext cx="52451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the exam grades curved?</a:t>
            </a:r>
          </a:p>
          <a:p>
            <a:pPr lvl="1"/>
            <a:r>
              <a:rPr lang="en-US" dirty="0" smtClean="0"/>
              <a:t>No—if curve necessary, applied to final average</a:t>
            </a:r>
          </a:p>
          <a:p>
            <a:pPr lvl="1"/>
            <a:r>
              <a:rPr lang="en-US" dirty="0" smtClean="0"/>
              <a:t>Typically not needed unless overall </a:t>
            </a:r>
            <a:r>
              <a:rPr lang="en-US" dirty="0" err="1" smtClean="0"/>
              <a:t>avg</a:t>
            </a:r>
            <a:r>
              <a:rPr lang="en-US" dirty="0" smtClean="0"/>
              <a:t> &lt; 80%</a:t>
            </a:r>
          </a:p>
          <a:p>
            <a:r>
              <a:rPr lang="en-US" dirty="0" smtClean="0"/>
              <a:t>What percentage of my overall grade is this exam?</a:t>
            </a:r>
          </a:p>
          <a:p>
            <a:pPr lvl="1"/>
            <a:r>
              <a:rPr lang="en-US" dirty="0" smtClean="0"/>
              <a:t>For most, 15% (programs </a:t>
            </a:r>
            <a:r>
              <a:rPr lang="en-US" dirty="0" smtClean="0"/>
              <a:t>50</a:t>
            </a:r>
            <a:r>
              <a:rPr lang="en-US" dirty="0" smtClean="0"/>
              <a:t>%, Exam 2 10%, Exam 3 15</a:t>
            </a:r>
            <a:r>
              <a:rPr lang="en-US" dirty="0" smtClean="0"/>
              <a:t>%, text activities 10%)</a:t>
            </a:r>
            <a:endParaRPr lang="en-US" dirty="0" smtClean="0"/>
          </a:p>
          <a:p>
            <a:pPr lvl="1"/>
            <a:r>
              <a:rPr lang="en-US" dirty="0" smtClean="0"/>
              <a:t>Minimum of Exams 1 &amp; 2 = 10%, maximum = 15%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8916-D096-0141-B068-17D98C5ECC40}" type="datetime1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97C8B-449B-D547-B6F3-5CA6605200D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Why are the extra credit points listed separately?</a:t>
            </a:r>
          </a:p>
          <a:p>
            <a:pPr lvl="1"/>
            <a:r>
              <a:rPr lang="en-US" dirty="0"/>
              <a:t>Final </a:t>
            </a:r>
            <a:r>
              <a:rPr lang="en-US" dirty="0" smtClean="0"/>
              <a:t>curve </a:t>
            </a:r>
            <a:r>
              <a:rPr lang="en-US" dirty="0"/>
              <a:t>based on scores without extra credit</a:t>
            </a:r>
          </a:p>
          <a:p>
            <a:pPr lvl="1"/>
            <a:r>
              <a:rPr lang="en-US" dirty="0"/>
              <a:t>Extra credit added later to help those who did problems, rather than hurt those who didn’t</a:t>
            </a:r>
          </a:p>
          <a:p>
            <a:pPr lvl="1"/>
            <a:r>
              <a:rPr lang="en-US" dirty="0"/>
              <a:t>Sum of final score + extra credit used for final grade</a:t>
            </a:r>
          </a:p>
          <a:p>
            <a:r>
              <a:rPr lang="en-US" dirty="0"/>
              <a:t>What about the pace of the class? (Question 3d)</a:t>
            </a:r>
          </a:p>
          <a:p>
            <a:pPr lvl="1"/>
            <a:r>
              <a:rPr lang="en-US" dirty="0" smtClean="0"/>
              <a:t>Some people </a:t>
            </a:r>
            <a:r>
              <a:rPr lang="en-US" dirty="0"/>
              <a:t>chose “too slow”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class </a:t>
            </a:r>
            <a:r>
              <a:rPr lang="en-US" dirty="0">
                <a:sym typeface="Wingdings"/>
              </a:rPr>
              <a:t>won’t speed up</a:t>
            </a:r>
          </a:p>
          <a:p>
            <a:pPr lvl="1"/>
            <a:r>
              <a:rPr lang="en-US" smtClean="0">
                <a:sym typeface="Wingdings"/>
              </a:rPr>
              <a:t>A few more </a:t>
            </a:r>
            <a:r>
              <a:rPr lang="en-US" smtClean="0">
                <a:sym typeface="Wingdings"/>
              </a:rPr>
              <a:t>people </a:t>
            </a:r>
            <a:r>
              <a:rPr lang="en-US" dirty="0">
                <a:sym typeface="Wingdings"/>
              </a:rPr>
              <a:t>chose “too fast”  please see me </a:t>
            </a:r>
            <a:r>
              <a:rPr lang="en-US" dirty="0" smtClean="0">
                <a:sym typeface="Wingdings"/>
              </a:rPr>
              <a:t>re: help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08BD23-EAD6-F249-A7AD-B921F92810E4}" type="datetime1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Exam 1 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ECFA6-E3F7-2342-8E28-D147148DE4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713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dge 8">
    <a:dk1>
      <a:srgbClr val="000000"/>
    </a:dk1>
    <a:lt1>
      <a:srgbClr val="FFFFFF"/>
    </a:lt1>
    <a:dk2>
      <a:srgbClr val="CC0000"/>
    </a:dk2>
    <a:lt2>
      <a:srgbClr val="666699"/>
    </a:lt2>
    <a:accent1>
      <a:srgbClr val="808080"/>
    </a:accent1>
    <a:accent2>
      <a:srgbClr val="999933"/>
    </a:accent2>
    <a:accent3>
      <a:srgbClr val="FFFFFF"/>
    </a:accent3>
    <a:accent4>
      <a:srgbClr val="000000"/>
    </a:accent4>
    <a:accent5>
      <a:srgbClr val="C0C0C0"/>
    </a:accent5>
    <a:accent6>
      <a:srgbClr val="8A8A2D"/>
    </a:accent6>
    <a:hlink>
      <a:srgbClr val="4C6D80"/>
    </a:hlink>
    <a:folHlink>
      <a:srgbClr val="B2B2B2"/>
    </a:folHlink>
  </a:clrScheme>
  <a:fontScheme name="Edge">
    <a:majorFont>
      <a:latin typeface="Garamond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8991</TotalTime>
  <Words>262</Words>
  <Application>Microsoft Macintosh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Garamond</vt:lpstr>
      <vt:lpstr>ＭＳ Ｐゴシック</vt:lpstr>
      <vt:lpstr>Wingdings</vt:lpstr>
      <vt:lpstr>Arial</vt:lpstr>
      <vt:lpstr>Edge</vt:lpstr>
      <vt:lpstr>EECE.2160 ECE Application Programming</vt:lpstr>
      <vt:lpstr>Exam stats &amp; grade distribution</vt:lpstr>
      <vt:lpstr>FAQ</vt:lpstr>
      <vt:lpstr>FAQ (continued)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Microsoft Office User</cp:lastModifiedBy>
  <cp:revision>1820</cp:revision>
  <dcterms:created xsi:type="dcterms:W3CDTF">2006-04-03T05:03:01Z</dcterms:created>
  <dcterms:modified xsi:type="dcterms:W3CDTF">2018-10-12T12:02:11Z</dcterms:modified>
</cp:coreProperties>
</file>