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422" r:id="rId3"/>
    <p:sldId id="523" r:id="rId4"/>
    <p:sldId id="519" r:id="rId5"/>
    <p:sldId id="520" r:id="rId6"/>
    <p:sldId id="521" r:id="rId7"/>
    <p:sldId id="522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447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-11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978633C-2812-AF4D-9F5F-329FCF04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56DCEA7-EB52-8D45-B0D5-8A2BCF1BB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5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A99094-D6C5-9D49-A78C-6A3000344D2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F79140D-4037-1046-89A4-3DB36553561D}" type="slidenum">
              <a:rPr lang="en-US"/>
              <a:pPr/>
              <a:t>17</a:t>
            </a:fld>
            <a:endParaRPr lang="en-US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74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6DCEA7-EB52-8D45-B0D5-8A2BCF1BB9B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7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527C2-1C77-D24F-8F6B-7C26FC1336F5}" type="datetime1">
              <a:rPr lang="en-US" smtClean="0"/>
              <a:t>10/17/2018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66919-4BC3-2A47-88AD-1FC39EA40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D3C7B-4D54-1E44-94AA-87C1364C8714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6A0A-9ECB-D04E-B05D-F236A1BA3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88D82-8569-6244-8D77-F0A8CC72B7FA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2ADF6-9CB4-4F4D-BE4E-4FE70315B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8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06D83-0D82-A54D-84DB-A539E16D62D5}" type="datetime1">
              <a:rPr lang="en-US" smtClean="0"/>
              <a:t>10/17/2018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3947D-4DA8-C946-9094-871581B23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720F6-EE8F-1242-9B95-CF63C5377613}" type="datetime1">
              <a:rPr lang="en-US" smtClean="0"/>
              <a:t>10/17/2018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F23F-0D07-134F-866B-B75AF1366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0E9CE-D954-F244-9E4E-2C58EF95DDB0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77B84-F749-3C45-A1F7-9DA5F8517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4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BB41F-4DA2-EC4E-AC80-9AE5AF6CF358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A14C9-A367-014B-B764-61D5AD5B4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C1585-BB89-8C4C-9700-55B8E182F210}" type="datetime1">
              <a:rPr lang="en-US" smtClean="0"/>
              <a:t>10/17/2018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E6CFA-3B45-4342-A3C3-F3E850297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79CC2-D5B1-CF48-9B35-C45E3009950F}" type="datetime1">
              <a:rPr lang="en-US" smtClean="0"/>
              <a:t>10/17/2018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3C9B-1AD7-6C49-80A5-78509173C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9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7E5E0-4B2C-3A47-8655-3BD1B709265A}" type="datetime1">
              <a:rPr lang="en-US" smtClean="0"/>
              <a:t>10/17/2018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B68EF-7916-7049-8FA1-2ADAD8C73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DCAB8-F77E-A643-B51B-8F748EE4CA35}" type="datetime1">
              <a:rPr lang="en-US" smtClean="0"/>
              <a:t>10/17/2018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18213-BC49-434F-B53A-118950A2F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EA935-DD59-FA44-9DCC-F58617A43193}" type="datetime1">
              <a:rPr lang="en-US" smtClean="0"/>
              <a:t>10/17/2018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536B3-A8D9-EB47-8EA3-04E17D666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AB01A-C470-734E-A53F-DEA921AB7A6E}" type="datetime1">
              <a:rPr lang="en-US" smtClean="0"/>
              <a:t>10/17/2018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10BB-4292-A245-86A6-3FE7A0285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82CC271-A42A-C049-8305-F8EC2A9450FB}" type="datetime1">
              <a:rPr lang="en-US" smtClean="0"/>
              <a:t>10/17/2018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90A41D0-8994-D54B-B17B-96F2F68AB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1" r:id="rId1"/>
    <p:sldLayoutId id="2147484689" r:id="rId2"/>
    <p:sldLayoutId id="2147484690" r:id="rId3"/>
    <p:sldLayoutId id="2147484691" r:id="rId4"/>
    <p:sldLayoutId id="2147484692" r:id="rId5"/>
    <p:sldLayoutId id="2147484693" r:id="rId6"/>
    <p:sldLayoutId id="2147484694" r:id="rId7"/>
    <p:sldLayoutId id="2147484695" r:id="rId8"/>
    <p:sldLayoutId id="2147484696" r:id="rId9"/>
    <p:sldLayoutId id="2147484697" r:id="rId10"/>
    <p:sldLayoutId id="2147484698" r:id="rId11"/>
    <p:sldLayoutId id="2147484699" r:id="rId12"/>
    <p:sldLayoutId id="214748470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smtClean="0">
                <a:solidFill>
                  <a:srgbClr val="0000FF"/>
                </a:solidFill>
                <a:latin typeface="Arial" charset="0"/>
              </a:rPr>
              <a:t>18: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More function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 arguments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Passing pointer gives ability to modify data at that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In prototype/definition—argument has pointer type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For example: 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f(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*</a:t>
            </a:r>
            <a:r>
              <a:rPr lang="en-US" b="1" dirty="0" err="1" smtClean="0">
                <a:latin typeface="Courier New" charset="0"/>
                <a:cs typeface="Courier New" charset="0"/>
              </a:rPr>
              <a:t>addr_y</a:t>
            </a:r>
            <a:r>
              <a:rPr lang="en-US" b="1" dirty="0" smtClean="0">
                <a:latin typeface="Courier New" charset="0"/>
                <a:cs typeface="Courier New" charset="0"/>
              </a:rPr>
              <a:t>);</a:t>
            </a:r>
            <a:endParaRPr lang="en-US" b="1" dirty="0">
              <a:latin typeface="Courier New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When calling function, can pass explicit pointer or use address operator 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&amp;&lt;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var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</a:t>
            </a:r>
            <a:r>
              <a:rPr lang="en-US" dirty="0">
                <a:latin typeface="Arial" charset="0"/>
                <a:cs typeface="Courier New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Examples</a:t>
            </a:r>
            <a:r>
              <a:rPr lang="en-US" dirty="0" smtClean="0">
                <a:latin typeface="Arial" charset="0"/>
                <a:cs typeface="Courier New" charset="0"/>
              </a:rPr>
              <a:t>:</a:t>
            </a:r>
            <a:endParaRPr lang="en-US" b="1" dirty="0">
              <a:latin typeface="Courier New" charset="0"/>
              <a:cs typeface="Courier New" charset="0"/>
            </a:endParaRP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y = 2;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result1;</a:t>
            </a:r>
            <a:endParaRPr lang="en-US" b="1" dirty="0">
              <a:latin typeface="Courier New" charset="0"/>
              <a:cs typeface="Courier New" charset="0"/>
            </a:endParaRP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smtClean="0">
                <a:latin typeface="Courier New" charset="0"/>
                <a:cs typeface="Courier New" charset="0"/>
              </a:rPr>
              <a:t>result1 </a:t>
            </a:r>
            <a:r>
              <a:rPr lang="en-US" b="1" dirty="0">
                <a:latin typeface="Courier New" charset="0"/>
                <a:cs typeface="Courier New" charset="0"/>
              </a:rPr>
              <a:t>= f(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&amp;y</a:t>
            </a:r>
            <a:r>
              <a:rPr lang="en-US" b="1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BDB2423-3FEF-AD4C-87C2-3818D7F85F66}" type="datetime1">
              <a:rPr lang="en-US" sz="1200" smtClean="0">
                <a:latin typeface="Garamond" charset="0"/>
                <a:cs typeface="Arial" charset="0"/>
              </a:rPr>
              <a:t>10/17/2018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19886D-E67C-B942-BC6A-5E7E7955E96B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D35A99-5DDA-3746-9338-E8CE3110B51D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0244" name="Text Box 1027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0245" name="Text Box 1028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0246" name="Rectangle 1029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47" name="Text Box 1030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0248" name="Text Box 1031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0249" name="Rectangle 103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0" name="Rectangle 103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1" name="Text Box 1042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0252" name="Text Box 1043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0253" name="Text Box 1044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0254" name="Text Box 1049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0255" name="Rectangle 1050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6" name="Text Box 1051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0257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1CA22B-2780-5643-B258-9B646BB29020}" type="datetime1">
              <a:rPr lang="en-US" sz="1200" smtClean="0">
                <a:latin typeface="Garamond" charset="0"/>
                <a:cs typeface="Arial" charset="0"/>
              </a:rPr>
              <a:t>10/17/2018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E1E84B-5589-4044-B0B7-29DCF3DC6F6D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7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127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127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127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127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8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1281" name="Line 28"/>
          <p:cNvSpPr>
            <a:spLocks noChangeShapeType="1"/>
          </p:cNvSpPr>
          <p:nvPr/>
        </p:nvSpPr>
        <p:spPr bwMode="auto">
          <a:xfrm>
            <a:off x="2286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28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0C1F0C-726F-994C-908D-9468DFFC4735}" type="datetime1">
              <a:rPr lang="en-US" sz="1200" smtClean="0">
                <a:latin typeface="Garamond" charset="0"/>
                <a:cs typeface="Arial" charset="0"/>
              </a:rPr>
              <a:t>10/17/2018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4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21825E-F1B2-0B4C-ADE4-928C8B383178}" type="slidenum">
              <a:rPr lang="en-US" sz="1200">
                <a:latin typeface="Garamond" charset="0"/>
                <a:cs typeface="Arial" charset="0"/>
              </a:rPr>
              <a:pPr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2291" name="AutoShape 35"/>
          <p:cNvSpPr>
            <a:spLocks noChangeArrowheads="1"/>
          </p:cNvSpPr>
          <p:nvPr/>
        </p:nvSpPr>
        <p:spPr bwMode="auto">
          <a:xfrm>
            <a:off x="8001000" y="1600200"/>
            <a:ext cx="990600" cy="3048000"/>
          </a:xfrm>
          <a:prstGeom prst="curvedLeftArrow">
            <a:avLst>
              <a:gd name="adj1" fmla="val 27635"/>
              <a:gd name="adj2" fmla="val 89174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utoShape 36"/>
          <p:cNvSpPr>
            <a:spLocks noChangeArrowheads="1"/>
          </p:cNvSpPr>
          <p:nvPr/>
        </p:nvSpPr>
        <p:spPr bwMode="auto">
          <a:xfrm>
            <a:off x="8001000" y="2057400"/>
            <a:ext cx="990600" cy="3048000"/>
          </a:xfrm>
          <a:prstGeom prst="curvedLeftArrow">
            <a:avLst>
              <a:gd name="adj1" fmla="val 21937"/>
              <a:gd name="adj2" fmla="val 89174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230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230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230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230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230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230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30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231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231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231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1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231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231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231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231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1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2319" name="Line 28"/>
          <p:cNvSpPr>
            <a:spLocks noChangeShapeType="1"/>
          </p:cNvSpPr>
          <p:nvPr/>
        </p:nvSpPr>
        <p:spPr bwMode="auto">
          <a:xfrm>
            <a:off x="2286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232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23" name="Oval 37"/>
          <p:cNvSpPr>
            <a:spLocks noChangeArrowheads="1"/>
          </p:cNvSpPr>
          <p:nvPr/>
        </p:nvSpPr>
        <p:spPr bwMode="auto">
          <a:xfrm>
            <a:off x="8077200" y="2590800"/>
            <a:ext cx="5334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4" name="Line 39"/>
          <p:cNvSpPr>
            <a:spLocks noChangeShapeType="1"/>
          </p:cNvSpPr>
          <p:nvPr/>
        </p:nvSpPr>
        <p:spPr bwMode="auto">
          <a:xfrm>
            <a:off x="8610600" y="2743200"/>
            <a:ext cx="381000" cy="2133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5" name="Line 40"/>
          <p:cNvSpPr>
            <a:spLocks noChangeShapeType="1"/>
          </p:cNvSpPr>
          <p:nvPr/>
        </p:nvSpPr>
        <p:spPr bwMode="auto">
          <a:xfrm>
            <a:off x="8610600" y="3200400"/>
            <a:ext cx="38100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6" name="Oval 41"/>
          <p:cNvSpPr>
            <a:spLocks noChangeArrowheads="1"/>
          </p:cNvSpPr>
          <p:nvPr/>
        </p:nvSpPr>
        <p:spPr bwMode="auto">
          <a:xfrm>
            <a:off x="8077200" y="3048000"/>
            <a:ext cx="5334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7" name="Line 42"/>
          <p:cNvSpPr>
            <a:spLocks noChangeShapeType="1"/>
          </p:cNvSpPr>
          <p:nvPr/>
        </p:nvSpPr>
        <p:spPr bwMode="auto">
          <a:xfrm flipH="1">
            <a:off x="8001000" y="4876800"/>
            <a:ext cx="9906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8" name="Line 43"/>
          <p:cNvSpPr>
            <a:spLocks noChangeShapeType="1"/>
          </p:cNvSpPr>
          <p:nvPr/>
        </p:nvSpPr>
        <p:spPr bwMode="auto">
          <a:xfrm flipH="1">
            <a:off x="8001000" y="5334000"/>
            <a:ext cx="990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9" name="Date Placeholder 4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482DF0-41AF-F547-9A8F-229F122D62EF}" type="datetime1">
              <a:rPr lang="en-US" sz="1200" smtClean="0">
                <a:latin typeface="Garamond" charset="0"/>
                <a:cs typeface="Arial" charset="0"/>
              </a:rPr>
              <a:t>10/17/2018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67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D8D035-23B5-2D44-8E4C-2D89EABA0B85}" type="slidenum">
              <a:rPr lang="en-US" sz="1200">
                <a:latin typeface="Garamond" charset="0"/>
                <a:cs typeface="Arial" charset="0"/>
              </a:rPr>
              <a:pPr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40" name="Text Box 29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3341" name="Line 30"/>
          <p:cNvSpPr>
            <a:spLocks noChangeShapeType="1"/>
          </p:cNvSpPr>
          <p:nvPr/>
        </p:nvSpPr>
        <p:spPr bwMode="auto">
          <a:xfrm>
            <a:off x="2286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3342" name="Text Box 31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3343" name="Rectangle 34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3344" name="Text Box 35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45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763C82-67B1-164A-B91C-89DB9768CAAF}" type="datetime1">
              <a:rPr lang="en-US" sz="1200" smtClean="0">
                <a:latin typeface="Garamond" charset="0"/>
                <a:cs typeface="Arial" charset="0"/>
              </a:rPr>
              <a:t>10/17/2018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8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E579C0-02D8-A84C-9733-224BCF8A0DEC}" type="slidenum">
              <a:rPr lang="en-US" sz="1200">
                <a:latin typeface="Garamond" charset="0"/>
                <a:cs typeface="Arial" charset="0"/>
              </a:rPr>
              <a:pPr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4363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4367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4368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69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A9A94D-69DD-A34B-9644-574DB9D4045D}" type="datetime1">
              <a:rPr lang="en-US" sz="1200" smtClean="0">
                <a:latin typeface="Garamond" charset="0"/>
                <a:cs typeface="Arial" charset="0"/>
              </a:rPr>
              <a:t>10/17/2018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71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D88B96-8071-BC45-AADA-49A92B04A932}" type="slidenum">
              <a:rPr lang="en-US" sz="1200">
                <a:latin typeface="Garamond" charset="0"/>
                <a:cs typeface="Arial" charset="0"/>
              </a:rPr>
              <a:pPr/>
              <a:t>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7390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7394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538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5389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539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539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7398</a:t>
            </a:r>
          </a:p>
        </p:txBody>
      </p:sp>
      <p:sp>
        <p:nvSpPr>
          <p:cNvPr id="15393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CD97DC-4064-1B4C-A71E-32B5C7205E82}" type="datetime1">
              <a:rPr lang="en-US" sz="1200" smtClean="0">
                <a:latin typeface="Garamond" charset="0"/>
                <a:cs typeface="Arial" charset="0"/>
              </a:rPr>
              <a:t>10/17/2018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70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201EA8-BB40-A642-9439-F8D129C7A1A8}" type="slidenum">
              <a:rPr lang="en-US" sz="1200">
                <a:latin typeface="Garamond" charset="0"/>
                <a:cs typeface="Arial" charset="0"/>
              </a:rPr>
              <a:pPr/>
              <a:t>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639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639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639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639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639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640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6401" name="Line 28"/>
          <p:cNvSpPr>
            <a:spLocks noChangeShapeType="1"/>
          </p:cNvSpPr>
          <p:nvPr/>
        </p:nvSpPr>
        <p:spPr bwMode="auto">
          <a:xfrm>
            <a:off x="2286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640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371B80-19C6-F14F-8C21-CB6B5A088E1F}" type="datetime1">
              <a:rPr lang="en-US" sz="1200" smtClean="0">
                <a:latin typeface="Garamond" charset="0"/>
                <a:cs typeface="Arial" charset="0"/>
              </a:rPr>
              <a:t>10/17/2018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0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Finish pointer discussion</a:t>
            </a:r>
          </a:p>
          <a:p>
            <a:pPr lvl="1"/>
            <a:r>
              <a:rPr lang="en-US" dirty="0" smtClean="0">
                <a:latin typeface="Arial" charset="0"/>
              </a:rPr>
              <a:t>PE2: Functions</a:t>
            </a: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</a:rPr>
              <a:t>Program 3 graded; regrades due F 10/19</a:t>
            </a:r>
          </a:p>
          <a:p>
            <a:pPr lvl="1"/>
            <a:r>
              <a:rPr lang="en-US" dirty="0">
                <a:latin typeface="Arial" charset="0"/>
              </a:rPr>
              <a:t>Program 4 due M 10/22</a:t>
            </a:r>
          </a:p>
          <a:p>
            <a:pPr lvl="1"/>
            <a:r>
              <a:rPr lang="en-US" dirty="0">
                <a:latin typeface="Arial" charset="0"/>
              </a:rPr>
              <a:t>This week: </a:t>
            </a:r>
            <a:r>
              <a:rPr lang="en-US" dirty="0" smtClean="0">
                <a:latin typeface="Arial" charset="0"/>
              </a:rPr>
              <a:t>no </a:t>
            </a:r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office </a:t>
            </a:r>
            <a:r>
              <a:rPr lang="en-US" dirty="0" smtClean="0">
                <a:latin typeface="Arial" charset="0"/>
              </a:rPr>
              <a:t>hours</a:t>
            </a:r>
          </a:p>
          <a:p>
            <a:pPr lvl="1"/>
            <a:r>
              <a:rPr lang="en-US" dirty="0" smtClean="0">
                <a:latin typeface="Arial" charset="0"/>
              </a:rPr>
              <a:t>Exam 1, </a:t>
            </a:r>
            <a:r>
              <a:rPr lang="en-US" dirty="0">
                <a:latin typeface="Arial" charset="0"/>
              </a:rPr>
              <a:t>Q3b: if you answered (ii), (iii), and (iv), please see me to get partial credit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9CA4EA-99AB-5242-8204-621152CB8EEB}" type="datetime1">
              <a:rPr lang="en-US" sz="1200" smtClean="0">
                <a:latin typeface="Garamond" charset="0"/>
              </a:rPr>
              <a:t>10/17/2018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786FF6-CB58-D24D-88A8-2536B12589EF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</a:t>
            </a:r>
            <a:r>
              <a:rPr lang="en-US" dirty="0" smtClean="0">
                <a:latin typeface="Arial" charset="0"/>
              </a:rPr>
              <a:t>reminders</a:t>
            </a:r>
          </a:p>
          <a:p>
            <a:pPr lvl="1"/>
            <a:r>
              <a:rPr lang="en-US" dirty="0">
                <a:latin typeface="Arial" charset="0"/>
              </a:rPr>
              <a:t>Program 3 </a:t>
            </a:r>
            <a:r>
              <a:rPr lang="en-US" dirty="0" smtClean="0">
                <a:latin typeface="Arial" charset="0"/>
              </a:rPr>
              <a:t>regrades </a:t>
            </a:r>
            <a:r>
              <a:rPr lang="en-US" dirty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F 10/19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Program 4 due </a:t>
            </a:r>
            <a:r>
              <a:rPr lang="en-US" dirty="0" smtClean="0">
                <a:latin typeface="Arial" charset="0"/>
              </a:rPr>
              <a:t>M 10/22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This week: no </a:t>
            </a:r>
            <a:r>
              <a:rPr lang="en-US" dirty="0" err="1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 office </a:t>
            </a:r>
            <a:r>
              <a:rPr lang="en-US" dirty="0" smtClean="0">
                <a:latin typeface="Arial" charset="0"/>
              </a:rPr>
              <a:t>hours</a:t>
            </a:r>
          </a:p>
          <a:p>
            <a:pPr lvl="1"/>
            <a:r>
              <a:rPr lang="en-US" dirty="0" smtClean="0">
                <a:latin typeface="Arial" charset="0"/>
              </a:rPr>
              <a:t>Exam 1, Q3b: if you answered (ii), (iii), and (iv), please see me to get partial credit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More function examples</a:t>
            </a:r>
          </a:p>
          <a:p>
            <a:pPr lvl="1"/>
            <a:r>
              <a:rPr lang="en-US" dirty="0" smtClean="0">
                <a:latin typeface="Arial" charset="0"/>
              </a:rPr>
              <a:t>Pointer arguments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577750-6BE1-2549-A215-2CEF8E43D665}" type="datetime1">
              <a:rPr lang="en-US" sz="1200" smtClean="0">
                <a:latin typeface="Garamond" charset="0"/>
              </a:rPr>
              <a:t>10/17/2018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E4F1E5-9DBB-0F48-8A00-2E01B860F02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An 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Must be </a:t>
            </a:r>
            <a:r>
              <a:rPr lang="en-US" sz="2600" dirty="0">
                <a:solidFill>
                  <a:srgbClr val="0000FF"/>
                </a:solidFill>
                <a:latin typeface="Arial" charset="0"/>
              </a:rPr>
              <a:t>prototyped</a:t>
            </a:r>
            <a:r>
              <a:rPr lang="en-US" sz="2600" dirty="0">
                <a:latin typeface="Arial" charset="0"/>
              </a:rPr>
              <a:t> or written completely prior to </a:t>
            </a:r>
            <a:r>
              <a:rPr lang="en-US" sz="2600" dirty="0" smtClean="0">
                <a:latin typeface="Arial" charset="0"/>
              </a:rPr>
              <a:t>use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Preferred method: prototypes in header file, function definitions in one source file, main function in separate source file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We’ve discussed arguments passed by value: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Copy of </a:t>
            </a:r>
            <a:r>
              <a:rPr lang="en-US" sz="2200" dirty="0">
                <a:latin typeface="Arial" charset="0"/>
              </a:rPr>
              <a:t>argument is sent to function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Arguments cannot be modified outside </a:t>
            </a:r>
            <a:r>
              <a:rPr lang="en-US" sz="2300" dirty="0" smtClean="0">
                <a:latin typeface="Arial" charset="0"/>
              </a:rPr>
              <a:t>function</a:t>
            </a:r>
            <a:endParaRPr lang="en-US" sz="2300" dirty="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627718-6FDE-D145-A8B8-61262FE8401F}" type="datetime1">
              <a:rPr lang="en-US" sz="1200" smtClean="0">
                <a:latin typeface="Garamond" charset="0"/>
              </a:rPr>
              <a:t>10/17/2018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28C69D-21A6-5B44-AF49-96401AB28077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Writing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a function that:</a:t>
            </a:r>
          </a:p>
          <a:p>
            <a:pPr lvl="1"/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Reads </a:t>
            </a:r>
            <a:r>
              <a:rPr lang="en-US" dirty="0">
                <a:latin typeface="Arial" charset="0"/>
              </a:rPr>
              <a:t>an </a:t>
            </a:r>
            <a:r>
              <a:rPr lang="en-US" u="sng" dirty="0">
                <a:latin typeface="Arial" charset="0"/>
              </a:rPr>
              <a:t>integer</a:t>
            </a:r>
            <a:r>
              <a:rPr lang="en-US" dirty="0">
                <a:latin typeface="Arial" charset="0"/>
              </a:rPr>
              <a:t> value from the console input and returns 1 if the value is even, 0 if it’s odd</a:t>
            </a:r>
          </a:p>
          <a:p>
            <a:pPr lvl="1"/>
            <a:r>
              <a:rPr lang="en-US" dirty="0">
                <a:latin typeface="Arial" charset="0"/>
              </a:rPr>
              <a:t>Takes four </a:t>
            </a:r>
            <a:r>
              <a:rPr lang="en-US" u="sng" dirty="0">
                <a:latin typeface="Arial" charset="0"/>
              </a:rPr>
              <a:t>double-precision</a:t>
            </a:r>
            <a:r>
              <a:rPr lang="en-US" dirty="0">
                <a:latin typeface="Arial" charset="0"/>
              </a:rPr>
              <a:t> numbers as arguments and returns their average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3AB30D-8032-594F-83D8-FB2505404B9F}" type="datetime1">
              <a:rPr lang="en-US" sz="1200" smtClean="0">
                <a:latin typeface="Garamond" charset="0"/>
              </a:rPr>
              <a:t>10/17/2018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584C16-227E-F742-B88E-734FA6805BFD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Write a function that: </a:t>
            </a:r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cs typeface="Courier New" charset="0"/>
              </a:rPr>
              <a:t>printLine</a:t>
            </a:r>
            <a:r>
              <a:rPr lang="en-US" b="1" dirty="0" smtClean="0">
                <a:latin typeface="Courier New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length) </a:t>
            </a:r>
            <a:r>
              <a:rPr lang="en-US" b="1" dirty="0">
                <a:latin typeface="Courier New" charset="0"/>
                <a:cs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for (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&lt; </a:t>
            </a:r>
            <a:r>
              <a:rPr lang="en-US" b="1" dirty="0" smtClean="0">
                <a:latin typeface="Courier New" charset="0"/>
                <a:cs typeface="Courier New" charset="0"/>
              </a:rPr>
              <a:t>length;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++)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	</a:t>
            </a:r>
            <a:r>
              <a:rPr lang="en-US" b="1" dirty="0" err="1"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cs typeface="Courier New" charset="0"/>
              </a:rPr>
              <a:t>(</a:t>
            </a:r>
            <a:r>
              <a:rPr lang="ja-JP" altLang="en-US" b="1" dirty="0">
                <a:latin typeface="Courier New" charset="0"/>
                <a:cs typeface="Courier New" charset="0"/>
              </a:rPr>
              <a:t>“</a:t>
            </a:r>
            <a:r>
              <a:rPr lang="en-US" altLang="ja-JP" b="1" dirty="0">
                <a:latin typeface="Courier New" charset="0"/>
                <a:cs typeface="Courier New" charset="0"/>
              </a:rPr>
              <a:t>-</a:t>
            </a:r>
            <a:r>
              <a:rPr lang="ja-JP" altLang="en-US" b="1" dirty="0">
                <a:latin typeface="Courier New" charset="0"/>
                <a:cs typeface="Courier New" charset="0"/>
              </a:rPr>
              <a:t>”</a:t>
            </a:r>
            <a:r>
              <a:rPr lang="en-US" altLang="ja-JP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35B0A4-0B72-E74E-945C-61AB406867A7}" type="datetime1">
              <a:rPr lang="en-US" sz="1200" smtClean="0">
                <a:latin typeface="Garamond" charset="0"/>
              </a:rPr>
              <a:t>10/17/2018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40EDFB-CCAB-5846-AF4C-C5DE0290D5F2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(cont.)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400">
                <a:latin typeface="Arial" charset="0"/>
              </a:rPr>
              <a:t>Write a function that: reads an </a:t>
            </a:r>
            <a:r>
              <a:rPr lang="en-US" sz="2400" u="sng">
                <a:latin typeface="Arial" charset="0"/>
              </a:rPr>
              <a:t>integer</a:t>
            </a:r>
            <a:r>
              <a:rPr lang="en-US" sz="2400">
                <a:latin typeface="Arial" charset="0"/>
              </a:rPr>
              <a:t> value from the console input and returns 1 if the value is even, 0 if it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Arial" charset="0"/>
              </a:rPr>
              <a:t>s odd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int checkEvenOdd()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scanf(</a:t>
            </a:r>
            <a:r>
              <a:rPr lang="ja-JP" altLang="en-US" sz="2800" b="1">
                <a:latin typeface="Courier New" charset="0"/>
                <a:cs typeface="Courier New" charset="0"/>
              </a:rPr>
              <a:t>“</a:t>
            </a:r>
            <a:r>
              <a:rPr lang="en-US" altLang="ja-JP" sz="2800" b="1">
                <a:latin typeface="Courier New" charset="0"/>
                <a:cs typeface="Courier New" charset="0"/>
              </a:rPr>
              <a:t>%d</a:t>
            </a:r>
            <a:r>
              <a:rPr lang="ja-JP" altLang="en-US" sz="2800" b="1">
                <a:latin typeface="Courier New" charset="0"/>
                <a:cs typeface="Courier New" charset="0"/>
              </a:rPr>
              <a:t>”</a:t>
            </a:r>
            <a:r>
              <a:rPr lang="en-US" altLang="ja-JP" sz="2800" b="1">
                <a:latin typeface="Courier New" charset="0"/>
                <a:cs typeface="Courier New" charset="0"/>
              </a:rPr>
              <a:t>, &amp;value);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if ((value % 2) == 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D96E79-CF9E-FE4A-A095-84C6C0856834}" type="datetime1">
              <a:rPr lang="en-US" sz="1200" smtClean="0">
                <a:latin typeface="Garamond" charset="0"/>
              </a:rPr>
              <a:t>10/17/2018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3CB1AC-8C64-F546-9AC7-257D01240E8C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Write a function that: takes four </a:t>
            </a:r>
            <a:r>
              <a:rPr lang="en-US" u="sng">
                <a:latin typeface="Arial" charset="0"/>
              </a:rPr>
              <a:t>double-precision</a:t>
            </a:r>
            <a:r>
              <a:rPr lang="en-US">
                <a:latin typeface="Arial" charset="0"/>
              </a:rPr>
              <a:t> numbers as arguments and returns their average</a:t>
            </a:r>
          </a:p>
          <a:p>
            <a:pPr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double avgFour(double a, double b,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		double c, double d)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return (a + b + c + d) / 4.0;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98AA5A-AA02-214F-B437-09D93449B9D2}" type="datetime1">
              <a:rPr lang="en-US" sz="1200" smtClean="0">
                <a:latin typeface="Garamond" charset="0"/>
              </a:rPr>
              <a:t>10/17/2018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F0D360-0832-184B-B5A4-554EC371029C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Justifying pass by address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the ability to “return” multiple values from function</a:t>
            </a:r>
          </a:p>
          <a:p>
            <a:pPr lvl="1"/>
            <a:r>
              <a:rPr lang="en-US">
                <a:latin typeface="Arial" charset="0"/>
              </a:rPr>
              <a:t>Functions can only return at most one value</a:t>
            </a:r>
          </a:p>
          <a:p>
            <a:r>
              <a:rPr lang="en-US">
                <a:latin typeface="Arial" charset="0"/>
              </a:rPr>
              <a:t>Functions can take multiple arguments ...</a:t>
            </a:r>
          </a:p>
          <a:p>
            <a:pPr lvl="1"/>
            <a:r>
              <a:rPr lang="en-US">
                <a:latin typeface="Arial" charset="0"/>
              </a:rPr>
              <a:t>... but, as we’ve discussed so far, passing by value just copies arguments</a:t>
            </a:r>
          </a:p>
          <a:p>
            <a:pPr lvl="1"/>
            <a:r>
              <a:rPr lang="en-US">
                <a:latin typeface="Arial" charset="0"/>
              </a:rPr>
              <a:t>No way to change arguments and have change reflected outside of function</a:t>
            </a:r>
          </a:p>
          <a:p>
            <a:r>
              <a:rPr lang="en-US">
                <a:latin typeface="Arial" charset="0"/>
              </a:rPr>
              <a:t>Solution uses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pointers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90D7469-7227-3E48-975A-6AB9F7553BD7}" type="datetime1">
              <a:rPr lang="en-US" sz="1200" smtClean="0">
                <a:latin typeface="Garamond" charset="0"/>
                <a:cs typeface="Arial" charset="0"/>
              </a:rPr>
              <a:t>10/17/2018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A3F00D4-CFE4-524F-BC69-7531037A155C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Pointer: </a:t>
            </a:r>
            <a:r>
              <a:rPr lang="en-US" dirty="0" smtClean="0">
                <a:latin typeface="Arial" charset="0"/>
              </a:rPr>
              <a:t>variable that holds address </a:t>
            </a:r>
            <a:r>
              <a:rPr lang="en-US" dirty="0">
                <a:latin typeface="Arial" charset="0"/>
              </a:rPr>
              <a:t>of </a:t>
            </a:r>
            <a:r>
              <a:rPr lang="en-US" dirty="0" smtClean="0">
                <a:latin typeface="Arial" charset="0"/>
              </a:rPr>
              <a:t>another </a:t>
            </a:r>
            <a:r>
              <a:rPr lang="en-US" dirty="0">
                <a:latin typeface="Arial" charset="0"/>
              </a:rPr>
              <a:t>variable</a:t>
            </a:r>
          </a:p>
          <a:p>
            <a:pPr lvl="1"/>
            <a:r>
              <a:rPr lang="en-US" dirty="0">
                <a:latin typeface="Arial" charset="0"/>
              </a:rPr>
              <a:t>Can get address of </a:t>
            </a:r>
            <a:r>
              <a:rPr lang="en-US">
                <a:latin typeface="Arial" charset="0"/>
              </a:rPr>
              <a:t>existing </a:t>
            </a:r>
            <a:r>
              <a:rPr lang="en-US" smtClean="0">
                <a:latin typeface="Arial" charset="0"/>
              </a:rPr>
              <a:t>variable using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 dirty="0">
                <a:latin typeface="Arial" charset="0"/>
              </a:rPr>
              <a:t>Can get value of existing pointer using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 dirty="0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 dirty="0">
                <a:latin typeface="Courier New" charset="0"/>
                <a:cs typeface="Courier New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Base type determines how reference is interpreted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Be careful when declaring multiple pointers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Be sure to initialize pointer before use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8E9BD4-1BA5-1149-AF51-B73FE8DBDE3B}" type="datetime1">
              <a:rPr lang="en-US" sz="1200" smtClean="0">
                <a:latin typeface="Garamond" charset="0"/>
                <a:cs typeface="Arial" charset="0"/>
              </a:rPr>
              <a:t>10/17/2018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C0B5C9-11E6-B74B-8317-36A841C07D57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03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8526</TotalTime>
  <Words>871</Words>
  <Application>Microsoft Office PowerPoint</Application>
  <PresentationFormat>On-screen Show (4:3)</PresentationFormat>
  <Paragraphs>309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Edge</vt:lpstr>
      <vt:lpstr>EECE.2160 ECE Application Programming</vt:lpstr>
      <vt:lpstr>Lecture outline</vt:lpstr>
      <vt:lpstr>Review: functions</vt:lpstr>
      <vt:lpstr>Example: Writing functions</vt:lpstr>
      <vt:lpstr>Example solutions</vt:lpstr>
      <vt:lpstr>Example solutions (cont.)</vt:lpstr>
      <vt:lpstr>Example solutions (cont)</vt:lpstr>
      <vt:lpstr>Justifying pass by address</vt:lpstr>
      <vt:lpstr>Pointers</vt:lpstr>
      <vt:lpstr>Pointer arguments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1655</cp:revision>
  <dcterms:created xsi:type="dcterms:W3CDTF">2006-04-03T05:03:01Z</dcterms:created>
  <dcterms:modified xsi:type="dcterms:W3CDTF">2018-10-17T12:42:29Z</dcterms:modified>
</cp:coreProperties>
</file>