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390" r:id="rId5"/>
    <p:sldId id="392" r:id="rId6"/>
    <p:sldId id="328" r:id="rId7"/>
    <p:sldId id="264" r:id="rId8"/>
    <p:sldId id="394" r:id="rId9"/>
    <p:sldId id="393" r:id="rId10"/>
    <p:sldId id="391" r:id="rId11"/>
    <p:sldId id="395" r:id="rId12"/>
    <p:sldId id="267" r:id="rId13"/>
    <p:sldId id="329" r:id="rId14"/>
    <p:sldId id="388" r:id="rId15"/>
    <p:sldId id="389" r:id="rId16"/>
    <p:sldId id="386" r:id="rId17"/>
    <p:sldId id="387" r:id="rId18"/>
    <p:sldId id="385" r:id="rId19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4" autoAdjust="0"/>
    <p:restoredTop sz="89522" autoAdjust="0"/>
  </p:normalViewPr>
  <p:slideViewPr>
    <p:cSldViewPr>
      <p:cViewPr>
        <p:scale>
          <a:sx n="66" d="100"/>
          <a:sy n="66" d="100"/>
        </p:scale>
        <p:origin x="2312" y="5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3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42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7000053-14CD-7D41-83E3-1CB753E05D56}" type="slidenum">
              <a:rPr lang="en-US"/>
              <a:pPr/>
              <a:t>4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7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3C428E7-8435-4C4B-90D9-E74D957AAB8A}" type="slidenum">
              <a:rPr lang="en-US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9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3CF1405-1C00-E54B-92DA-AEFE4FAC7863}" type="slidenum">
              <a:rPr lang="en-US"/>
              <a:pPr/>
              <a:t>12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8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B22BC-3F13-D041-B7E7-53D345F3D506}" type="datetime1">
              <a:rPr lang="en-US" smtClean="0"/>
              <a:t>9/5/18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50B5AC-4C1F-BC48-8E9E-825342826844}" type="datetime1">
              <a:rPr lang="en-US" smtClean="0"/>
              <a:t>9/5/18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40AB6-D9F1-7F4C-8DDB-13DA33D45B67}" type="datetime1">
              <a:rPr lang="en-US" smtClean="0"/>
              <a:t>9/5/18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A0311-486A-EE4B-8667-B72E790F4B34}" type="datetime1">
              <a:rPr lang="en-US" smtClean="0"/>
              <a:t>9/5/18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49E88-F204-CF48-9256-C1FED9EE3C63}" type="datetime1">
              <a:rPr lang="en-US" smtClean="0"/>
              <a:t>9/5/18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177C3-D81E-3741-A84F-39E996C00AC0}" type="datetime1">
              <a:rPr lang="en-US" smtClean="0"/>
              <a:t>9/5/18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84A921-CD18-F748-876E-9D7B936434CD}" type="datetime1">
              <a:rPr lang="en-US" smtClean="0"/>
              <a:t>9/5/18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EC2E33-3B9F-1F4C-86B8-731DA9EDE679}" type="datetime1">
              <a:rPr lang="en-US" smtClean="0"/>
              <a:t>9/5/18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2A380-89CA-8A4B-8697-6289D3F7530D}" type="datetime1">
              <a:rPr lang="en-US" smtClean="0"/>
              <a:t>9/5/18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2A9CF-B718-1340-B187-248523176641}" type="datetime1">
              <a:rPr lang="en-US" smtClean="0"/>
              <a:t>9/5/18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CD3B3E-3CD8-4C4D-AC23-A81D295B31C3}" type="datetime1">
              <a:rPr lang="en-US" smtClean="0"/>
              <a:t>9/5/18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AE07D-08A0-6F42-8722-4AD6DB3DECDF}" type="datetime1">
              <a:rPr lang="en-US" smtClean="0"/>
              <a:t>9/5/18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A613D-EFF1-024E-AEF1-6A01C3079629}" type="datetime1">
              <a:rPr lang="en-US" smtClean="0"/>
              <a:t>9/5/18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70E50D42-73AC-8742-B23A-E48C40F82084}" type="datetime1">
              <a:rPr lang="en-US" smtClean="0"/>
              <a:t>9/5/18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1: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Course overview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couple of unofficial rules: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call me “Dr. Geiger” or “Professor Geiger”</a:t>
            </a:r>
          </a:p>
          <a:p>
            <a:pPr lvl="1"/>
            <a:r>
              <a:rPr lang="en-US" dirty="0" smtClean="0"/>
              <a:t>“Michael,” “Mike,” or “Geiger” is </a:t>
            </a:r>
            <a:r>
              <a:rPr lang="en-US" u="sng" dirty="0" smtClean="0"/>
              <a:t>not</a:t>
            </a:r>
            <a:r>
              <a:rPr lang="en-US" dirty="0" smtClean="0"/>
              <a:t> okay</a:t>
            </a:r>
          </a:p>
          <a:p>
            <a:pPr marL="344487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Please don’t talk when I’m talking</a:t>
            </a:r>
          </a:p>
          <a:p>
            <a:pPr marL="692150" lvl="1" indent="-346075" defTabSz="635000"/>
            <a:r>
              <a:rPr lang="en-US" dirty="0" smtClean="0"/>
              <a:t>Doing so distracts your classmates and me</a:t>
            </a:r>
          </a:p>
          <a:p>
            <a:pPr marL="692150" lvl="1" indent="-346075" defTabSz="635000"/>
            <a:r>
              <a:rPr lang="en-US" dirty="0" smtClean="0"/>
              <a:t>If you have a question, please raise your hand and ask—I </a:t>
            </a:r>
            <a:r>
              <a:rPr lang="en-US" u="sng" dirty="0" smtClean="0"/>
              <a:t>want</a:t>
            </a:r>
            <a:r>
              <a:rPr lang="en-US" dirty="0" smtClean="0"/>
              <a:t> questions during lecture!</a:t>
            </a:r>
            <a:endParaRPr lang="en-US" dirty="0"/>
          </a:p>
          <a:p>
            <a:pPr marL="841375" lvl="1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7120-FCF2-F743-9D52-C4937A807088}" type="datetime1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95618BF-ED48-F74B-8ED2-4934307E4019}" type="datetime1">
              <a:rPr lang="en-US" smtClean="0">
                <a:latin typeface="Garamond" charset="0"/>
              </a:rPr>
              <a:t>9/5/18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05797D-0B1A-634A-AA1A-3471CE0CA328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</a:rPr>
              <a:t>Grading and exam dates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Grading breakdown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Programming assignments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50%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No programs will be dropped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Textbook activities</a:t>
            </a:r>
            <a:r>
              <a:rPr lang="en-US" dirty="0" smtClean="0">
                <a:latin typeface="Arial" charset="0"/>
              </a:rPr>
              <a:t>: 10%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Participation activities: 5%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Challenge activities: 5%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Lowest of first 2 exams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Highest of first 2 exams</a:t>
            </a:r>
            <a:r>
              <a:rPr lang="en-US" dirty="0" smtClean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15%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Exam 3</a:t>
            </a:r>
            <a:r>
              <a:rPr lang="en-US" dirty="0">
                <a:latin typeface="Arial" charset="0"/>
              </a:rPr>
              <a:t>: 15%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</a:rPr>
              <a:t>Exam dates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1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Friday, October 5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2</a:t>
            </a:r>
            <a:r>
              <a:rPr lang="en-US" dirty="0">
                <a:latin typeface="Arial" charset="0"/>
              </a:rPr>
              <a:t>: </a:t>
            </a:r>
            <a:r>
              <a:rPr lang="en-US" dirty="0" smtClean="0">
                <a:latin typeface="Arial" charset="0"/>
              </a:rPr>
              <a:t>Monday, November 5 in </a:t>
            </a:r>
            <a:r>
              <a:rPr lang="en-US" dirty="0">
                <a:latin typeface="Arial" charset="0"/>
              </a:rPr>
              <a:t>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Exam </a:t>
            </a:r>
            <a:r>
              <a:rPr lang="en-US" dirty="0" smtClean="0">
                <a:solidFill>
                  <a:srgbClr val="FF0000"/>
                </a:solidFill>
                <a:latin typeface="Arial" charset="0"/>
              </a:rPr>
              <a:t>3</a:t>
            </a:r>
            <a:r>
              <a:rPr lang="en-US" dirty="0" smtClean="0">
                <a:latin typeface="Arial" charset="0"/>
              </a:rPr>
              <a:t>: Monday, December 17, 3-6 PM (room TBD)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68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EBFEC7B-87CE-5740-A98A-7FED02254D85}" type="datetime1">
              <a:rPr lang="en-US" smtClean="0">
                <a:latin typeface="Garamond" charset="0"/>
              </a:rPr>
              <a:t>9/5/18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DAB263-DC9A-694C-A4BA-630281DA7D6F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Tentative course outline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 program structure and development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Working with data: data types, variables, operators, expressions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Basic console input/output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Control flow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Functions: basic modular programming, argument passing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Pointers, arrays, and strings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Creating new data types: structures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File &amp; general input/output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/>
              <a:t>Bitwise operators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/>
              <a:t>Dynamic </a:t>
            </a:r>
            <a:r>
              <a:rPr lang="en-US" dirty="0"/>
              <a:t>memory </a:t>
            </a:r>
            <a:r>
              <a:rPr lang="en-US" dirty="0" smtClean="0"/>
              <a:t>allocation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exercises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Note on course schedule: several days marked as “PE#”</a:t>
            </a:r>
          </a:p>
          <a:p>
            <a:pPr lvl="1"/>
            <a:r>
              <a:rPr lang="en-US" dirty="0">
                <a:latin typeface="Arial" charset="0"/>
              </a:rPr>
              <a:t>Those classes will contain supervised, in-class programming exercises</a:t>
            </a:r>
          </a:p>
          <a:p>
            <a:pPr lvl="2"/>
            <a:r>
              <a:rPr lang="en-US" dirty="0">
                <a:latin typeface="Arial" charset="0"/>
              </a:rPr>
              <a:t>We’ll write/complete short programs to illustrate previously covered concepts</a:t>
            </a:r>
          </a:p>
          <a:p>
            <a:pPr lvl="1"/>
            <a:r>
              <a:rPr lang="en-US" dirty="0">
                <a:latin typeface="Arial" charset="0"/>
              </a:rPr>
              <a:t>If you have a laptop, </a:t>
            </a:r>
            <a:r>
              <a:rPr lang="en-US" dirty="0" smtClean="0">
                <a:latin typeface="Arial" charset="0"/>
              </a:rPr>
              <a:t>feel free to bring it</a:t>
            </a:r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9AE60D-72DF-CA4A-8D7A-3212DE442EF5}" type="datetime1">
              <a:rPr lang="en-US" smtClean="0">
                <a:latin typeface="Garamond" charset="0"/>
              </a:rPr>
              <a:t>9/5/18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446EE8-670F-7F4E-9BA9-CAFBC51B1265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Arial" charset="0"/>
              </a:rPr>
              <a:t>General notes/questions about the course:</a:t>
            </a:r>
          </a:p>
          <a:p>
            <a:pPr marL="461963" indent="-461963">
              <a:buFont typeface="Garamond" charset="0"/>
              <a:buAutoNum type="arabicPeriod"/>
            </a:pPr>
            <a:r>
              <a:rPr lang="en-US" dirty="0">
                <a:latin typeface="Arial" charset="0"/>
              </a:rPr>
              <a:t>How many of you have prior programming experience?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do, can improve programming style, efficiency, potentially learn new items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For those that </a:t>
            </a:r>
            <a:r>
              <a:rPr lang="en-US" dirty="0" smtClean="0">
                <a:latin typeface="Arial" charset="0"/>
              </a:rPr>
              <a:t>don’t</a:t>
            </a:r>
            <a:r>
              <a:rPr lang="en-US" dirty="0">
                <a:latin typeface="Arial" charset="0"/>
              </a:rPr>
              <a:t>, course assumes no prior programming experience</a:t>
            </a:r>
          </a:p>
          <a:p>
            <a:pPr marL="857250" lvl="1" indent="-514350"/>
            <a:r>
              <a:rPr lang="en-US" dirty="0">
                <a:latin typeface="Arial" charset="0"/>
              </a:rPr>
              <a:t>Fair warning for all of you: material builds on itself throughout course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Difficulty increases as course goes on</a:t>
            </a:r>
          </a:p>
          <a:p>
            <a:pPr marL="1209675" lvl="2" indent="-514350"/>
            <a:r>
              <a:rPr lang="en-US" dirty="0">
                <a:latin typeface="Arial" charset="0"/>
              </a:rPr>
              <a:t>If (when) you get stuck, </a:t>
            </a:r>
            <a:r>
              <a:rPr lang="en-US" b="1" u="sng" dirty="0">
                <a:solidFill>
                  <a:srgbClr val="FF0000"/>
                </a:solidFill>
                <a:latin typeface="Arial" charset="0"/>
              </a:rPr>
              <a:t>ask for help!!!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EDAEAFB-E4A5-1F4F-982F-D38EDF51EFC2}" type="datetime1">
              <a:rPr lang="en-US" smtClean="0">
                <a:latin typeface="Garamond" charset="0"/>
              </a:rPr>
              <a:t>9/5/18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8CFC4A-C46D-9448-8746-0F41D22BBB47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Course questions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0225" indent="-514350">
              <a:buFont typeface="Garamond" charset="0"/>
              <a:buAutoNum type="arabicPeriod" startAt="2"/>
            </a:pPr>
            <a:r>
              <a:rPr lang="en-US" dirty="0">
                <a:latin typeface="Arial" charset="0"/>
              </a:rPr>
              <a:t>How many of you are taking this course only because </a:t>
            </a:r>
            <a:r>
              <a:rPr lang="en-US" dirty="0" smtClean="0">
                <a:latin typeface="Arial" charset="0"/>
              </a:rPr>
              <a:t>it’s </a:t>
            </a:r>
            <a:r>
              <a:rPr lang="en-US" dirty="0">
                <a:latin typeface="Arial" charset="0"/>
              </a:rPr>
              <a:t>required?</a:t>
            </a:r>
          </a:p>
          <a:p>
            <a:pPr lvl="1"/>
            <a:r>
              <a:rPr lang="en-US" dirty="0">
                <a:latin typeface="Arial" charset="0"/>
              </a:rPr>
              <a:t>Follow-up: how many of you hope </a:t>
            </a:r>
            <a:r>
              <a:rPr lang="en-US" dirty="0" smtClean="0">
                <a:latin typeface="Arial" charset="0"/>
              </a:rPr>
              <a:t>you’ll </a:t>
            </a:r>
            <a:r>
              <a:rPr lang="en-US" dirty="0">
                <a:latin typeface="Arial" charset="0"/>
              </a:rPr>
              <a:t>never have to program again once </a:t>
            </a:r>
            <a:r>
              <a:rPr lang="en-US" dirty="0" smtClean="0">
                <a:latin typeface="Arial" charset="0"/>
              </a:rPr>
              <a:t>you’re </a:t>
            </a:r>
            <a:r>
              <a:rPr lang="en-US" dirty="0">
                <a:latin typeface="Arial" charset="0"/>
              </a:rPr>
              <a:t>done with the course?</a:t>
            </a:r>
          </a:p>
          <a:p>
            <a:pPr lvl="1"/>
            <a:r>
              <a:rPr lang="en-US" dirty="0">
                <a:latin typeface="Arial" charset="0"/>
              </a:rPr>
              <a:t>Both computer </a:t>
            </a:r>
            <a:r>
              <a:rPr lang="en-US" u="sng" dirty="0">
                <a:latin typeface="Arial" charset="0"/>
              </a:rPr>
              <a:t>and</a:t>
            </a:r>
            <a:r>
              <a:rPr lang="en-US" dirty="0">
                <a:latin typeface="Arial" charset="0"/>
              </a:rPr>
              <a:t> electrical engineers commonly program in industry—some examples:</a:t>
            </a:r>
          </a:p>
          <a:p>
            <a:pPr lvl="2"/>
            <a:r>
              <a:rPr lang="en-US" dirty="0">
                <a:latin typeface="Arial" charset="0"/>
              </a:rPr>
              <a:t>Automation of tasks</a:t>
            </a:r>
          </a:p>
          <a:p>
            <a:pPr lvl="2"/>
            <a:r>
              <a:rPr lang="en-US" dirty="0">
                <a:latin typeface="Arial" charset="0"/>
              </a:rPr>
              <a:t>Circuit simulation</a:t>
            </a:r>
          </a:p>
          <a:p>
            <a:pPr lvl="2"/>
            <a:r>
              <a:rPr lang="en-US" dirty="0">
                <a:latin typeface="Arial" charset="0"/>
              </a:rPr>
              <a:t>Test procedures</a:t>
            </a:r>
          </a:p>
          <a:p>
            <a:pPr lvl="1"/>
            <a:r>
              <a:rPr lang="en-US" dirty="0">
                <a:latin typeface="Arial" charset="0"/>
              </a:rPr>
              <a:t>Programming skills highly sought by employers</a:t>
            </a:r>
          </a:p>
          <a:p>
            <a:pPr marL="530225" indent="-514350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6FBC53B-3939-B043-95A6-B6593F8E6C9E}" type="datetime1">
              <a:rPr lang="en-US" smtClean="0">
                <a:latin typeface="Garamond" charset="0"/>
              </a:rPr>
              <a:t>9/5/18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095114-AA98-4944-84C3-DB02AACB507E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... which is a good approach for your assignments, too!</a:t>
            </a:r>
          </a:p>
          <a:p>
            <a:r>
              <a:rPr lang="en-US">
                <a:latin typeface="Arial" charset="0"/>
              </a:rPr>
              <a:t>Average student’s approach to programming</a:t>
            </a:r>
          </a:p>
          <a:p>
            <a:pPr lvl="1"/>
            <a:r>
              <a:rPr lang="en-US">
                <a:latin typeface="Arial" charset="0"/>
              </a:rPr>
              <a:t>Read specification (assignment)</a:t>
            </a:r>
          </a:p>
          <a:p>
            <a:pPr lvl="2"/>
            <a:r>
              <a:rPr lang="en-US">
                <a:latin typeface="Arial" charset="0"/>
              </a:rPr>
              <a:t>... at least some of it, anyway ...</a:t>
            </a:r>
          </a:p>
          <a:p>
            <a:pPr lvl="1"/>
            <a:r>
              <a:rPr lang="en-US">
                <a:latin typeface="Arial" charset="0"/>
              </a:rPr>
              <a:t>Attempt to write complete program</a:t>
            </a:r>
          </a:p>
          <a:p>
            <a:pPr lvl="1"/>
            <a:r>
              <a:rPr lang="en-US">
                <a:latin typeface="Arial" charset="0"/>
              </a:rPr>
              <a:t>Find output error and fix related code</a:t>
            </a:r>
          </a:p>
          <a:p>
            <a:pPr lvl="1"/>
            <a:r>
              <a:rPr lang="en-US">
                <a:latin typeface="Arial" charset="0"/>
              </a:rPr>
              <a:t>Repeat previous step until either</a:t>
            </a:r>
          </a:p>
          <a:p>
            <a:pPr lvl="2"/>
            <a:r>
              <a:rPr lang="en-US">
                <a:latin typeface="Arial" charset="0"/>
              </a:rPr>
              <a:t>Code completely works ...</a:t>
            </a:r>
          </a:p>
          <a:p>
            <a:pPr lvl="2"/>
            <a:r>
              <a:rPr lang="en-US">
                <a:latin typeface="Arial" charset="0"/>
              </a:rPr>
              <a:t>... or code is such a mess that problem(s) can’t be fixed</a:t>
            </a:r>
          </a:p>
          <a:p>
            <a:pPr lvl="1"/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1D1B64-D7BF-364C-96C1-5319E29D6CA3}" type="datetime1">
              <a:rPr lang="en-US" smtClean="0">
                <a:latin typeface="Garamond" charset="0"/>
              </a:rPr>
              <a:t>9/5/18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E17867-F22D-4C4E-A375-99A47EE0EA91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 development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 more structured approach to program development</a:t>
            </a:r>
          </a:p>
          <a:p>
            <a:pPr lvl="1"/>
            <a:r>
              <a:rPr lang="en-US">
                <a:latin typeface="Arial" charset="0"/>
              </a:rPr>
              <a:t>Read specification</a:t>
            </a:r>
          </a:p>
          <a:p>
            <a:pPr lvl="1"/>
            <a:r>
              <a:rPr lang="en-US">
                <a:latin typeface="Arial" charset="0"/>
              </a:rPr>
              <a:t>Identify requirements</a:t>
            </a:r>
          </a:p>
          <a:p>
            <a:pPr lvl="2"/>
            <a:r>
              <a:rPr lang="en-US">
                <a:latin typeface="Arial" charset="0"/>
              </a:rPr>
              <a:t>What results should program produce?</a:t>
            </a:r>
          </a:p>
          <a:p>
            <a:pPr lvl="2"/>
            <a:r>
              <a:rPr lang="en-US">
                <a:latin typeface="Arial" charset="0"/>
              </a:rPr>
              <a:t>How can I test correctness of those results?</a:t>
            </a:r>
          </a:p>
          <a:p>
            <a:pPr lvl="1"/>
            <a:r>
              <a:rPr lang="en-US">
                <a:latin typeface="Arial" charset="0"/>
              </a:rPr>
              <a:t>Plan design that implements requirements</a:t>
            </a:r>
          </a:p>
          <a:p>
            <a:pPr lvl="2"/>
            <a:r>
              <a:rPr lang="en-US">
                <a:latin typeface="Arial" charset="0"/>
              </a:rPr>
              <a:t>Using flowchart, pseudocode, etc.</a:t>
            </a:r>
          </a:p>
          <a:p>
            <a:pPr lvl="2"/>
            <a:r>
              <a:rPr lang="en-US">
                <a:latin typeface="Arial" charset="0"/>
              </a:rPr>
              <a:t>Plan for tests as well</a:t>
            </a:r>
          </a:p>
          <a:p>
            <a:pPr lvl="1"/>
            <a:r>
              <a:rPr lang="en-US">
                <a:latin typeface="Arial" charset="0"/>
              </a:rPr>
              <a:t>Translate design into actual code</a:t>
            </a:r>
          </a:p>
          <a:p>
            <a:pPr lvl="1"/>
            <a:r>
              <a:rPr lang="en-US">
                <a:latin typeface="Arial" charset="0"/>
              </a:rPr>
              <a:t>Test program and fix errors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33C0244-A9C2-7F43-8ABD-AEC43475DBEA}" type="datetime1">
              <a:rPr lang="en-US" smtClean="0">
                <a:latin typeface="Garamond" charset="0"/>
              </a:rPr>
              <a:t>9/5/18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68505C3-5A27-104A-B9B7-8B17562BFA96}" type="slidenum">
              <a:rPr lang="en-US">
                <a:latin typeface="Garamond" charset="0"/>
              </a:rPr>
              <a:pPr eaLnBrk="1" hangingPunct="1"/>
              <a:t>17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Basic C program structure</a:t>
            </a:r>
          </a:p>
          <a:p>
            <a:pPr lvl="1"/>
            <a:r>
              <a:rPr lang="en-US" dirty="0" smtClean="0"/>
              <a:t>IDE demonstration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 smtClean="0"/>
              <a:t>Chapter 1 exercises due Monday, 9/10</a:t>
            </a:r>
          </a:p>
          <a:p>
            <a:pPr lvl="1"/>
            <a:r>
              <a:rPr lang="en-US" dirty="0" smtClean="0"/>
              <a:t>Program 1 due Wednesday, 9/12</a:t>
            </a:r>
          </a:p>
          <a:p>
            <a:pPr lvl="2"/>
            <a:r>
              <a:rPr lang="en-US" dirty="0" smtClean="0"/>
              <a:t>10 points: register for access to the course textbook</a:t>
            </a:r>
          </a:p>
          <a:p>
            <a:pPr lvl="2"/>
            <a:r>
              <a:rPr lang="en-US" dirty="0" smtClean="0"/>
              <a:t>10 points: introduce yourself to your instructor</a:t>
            </a:r>
          </a:p>
          <a:p>
            <a:pPr lvl="2"/>
            <a:r>
              <a:rPr lang="en-US" dirty="0" smtClean="0"/>
              <a:t>30 points: complete simple C program</a:t>
            </a:r>
          </a:p>
          <a:p>
            <a:pPr lvl="1"/>
            <a:r>
              <a:rPr lang="en-US"/>
              <a:t>No office hours this Thursday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17E7EE8-5A33-1F4C-9F04-26D2120514DE}" type="datetime1">
              <a:rPr lang="en-US" smtClean="0"/>
              <a:pPr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Arial" charset="0"/>
              </a:rPr>
              <a:t>Announcements/notes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Arial" charset="0"/>
              </a:rPr>
              <a:t>Chapter 1 exercises due Monday, 9/10</a:t>
            </a:r>
            <a:endParaRPr lang="en-US" sz="24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Program 1 due </a:t>
            </a:r>
            <a:r>
              <a:rPr lang="en-US" sz="2400" dirty="0" smtClean="0">
                <a:latin typeface="Arial" charset="0"/>
              </a:rPr>
              <a:t>Wednesday, 9/12</a:t>
            </a:r>
            <a:endParaRPr lang="en-US" sz="2400" dirty="0">
              <a:latin typeface="Arial" charset="0"/>
            </a:endParaRPr>
          </a:p>
          <a:p>
            <a:pPr lvl="2"/>
            <a:r>
              <a:rPr lang="en-US" sz="1800" dirty="0"/>
              <a:t>10 points: register for access to the course textbook</a:t>
            </a:r>
          </a:p>
          <a:p>
            <a:pPr lvl="2"/>
            <a:r>
              <a:rPr lang="en-US" sz="1800" dirty="0"/>
              <a:t>10 points: introduce yourself to your instructor</a:t>
            </a:r>
          </a:p>
          <a:p>
            <a:pPr lvl="2"/>
            <a:r>
              <a:rPr lang="en-US" sz="1800" dirty="0"/>
              <a:t>30 points: complete simple C </a:t>
            </a:r>
            <a:r>
              <a:rPr lang="en-US" sz="1800" dirty="0" smtClean="0"/>
              <a:t>program</a:t>
            </a:r>
          </a:p>
          <a:p>
            <a:pPr lvl="1"/>
            <a:r>
              <a:rPr lang="en-US" dirty="0" smtClean="0"/>
              <a:t>No office hours this Thursday</a:t>
            </a:r>
            <a:endParaRPr lang="en-US" dirty="0"/>
          </a:p>
          <a:p>
            <a:pPr lvl="2">
              <a:lnSpc>
                <a:spcPct val="8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Today’s lecture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Course overview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Instructor information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materials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policies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Resources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Course outline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Introduction to C programming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latin typeface="Arial" charset="0"/>
              </a:rPr>
              <a:t>Program development </a:t>
            </a:r>
            <a:r>
              <a:rPr lang="en-US" sz="2000" dirty="0" smtClean="0">
                <a:latin typeface="Arial" charset="0"/>
              </a:rPr>
              <a:t>cycle</a:t>
            </a:r>
            <a:endParaRPr lang="en-US" sz="20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5C5A6B-7EC5-394C-A286-0FA9C94292E7}" type="datetime1">
              <a:rPr lang="en-US" smtClean="0">
                <a:latin typeface="Garamond" charset="0"/>
              </a:rPr>
              <a:t>9/5/18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D3E96A-8697-5D45-A3FC-286C4E3CE4E7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9D7B031-03F1-6941-8B4C-64F4518521AF}" type="datetime1">
              <a:rPr lang="en-US" smtClean="0">
                <a:latin typeface="Garamond" charset="0"/>
              </a:rPr>
              <a:t>9/5/18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3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meeting </a:t>
            </a:r>
            <a:r>
              <a:rPr lang="en-US" dirty="0">
                <a:latin typeface="Garamond" charset="0"/>
              </a:rPr>
              <a:t>times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Lectures: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201: MWF 8-8:</a:t>
            </a:r>
            <a:r>
              <a:rPr lang="en-US" dirty="0">
                <a:latin typeface="Arial" charset="0"/>
              </a:rPr>
              <a:t>50, </a:t>
            </a:r>
            <a:r>
              <a:rPr lang="en-US" dirty="0" smtClean="0">
                <a:latin typeface="Arial" charset="0"/>
              </a:rPr>
              <a:t>Ball 326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202: MWF 1-1:50, Ball 208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r>
              <a:rPr lang="en-US" dirty="0" smtClean="0">
                <a:latin typeface="Arial" charset="0"/>
              </a:rPr>
              <a:t>Section 203: MWF 12-12:50, Ball 208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n"/>
            </a:pPr>
            <a:endParaRPr lang="en-US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You are welcome to attend any lecture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Please go to your assigned section for exams</a:t>
            </a:r>
            <a:endParaRPr lang="en-US" b="1" dirty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640602-31C2-2E44-8496-949B41312C0F}" type="datetime1">
              <a:rPr lang="en-US" smtClean="0">
                <a:latin typeface="Garamond" charset="0"/>
              </a:rPr>
              <a:t>9/5/18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C4B5A04-0571-114E-94B4-90CD717AD2C9}" type="slidenum">
              <a:rPr lang="en-US">
                <a:latin typeface="Garamond" charset="0"/>
              </a:rPr>
              <a:pPr eaLnBrk="1" hangingPunct="1"/>
              <a:t>4</a:t>
            </a:fld>
            <a:endParaRPr lang="en-US">
              <a:latin typeface="Garamond" charset="0"/>
            </a:endParaRPr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Course </a:t>
            </a:r>
            <a:r>
              <a:rPr lang="en-US" dirty="0" smtClean="0">
                <a:latin typeface="Garamond" charset="0"/>
              </a:rPr>
              <a:t>instructors</a:t>
            </a:r>
            <a:endParaRPr lang="en-US" dirty="0">
              <a:latin typeface="Garamond" charset="0"/>
            </a:endParaRP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50641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E-mail:</a:t>
            </a:r>
            <a:r>
              <a:rPr lang="en-US" dirty="0" smtClean="0">
                <a:latin typeface="Arial" charset="0"/>
              </a:rPr>
              <a:t>  </a:t>
            </a:r>
            <a:r>
              <a:rPr lang="en-US" dirty="0" err="1" smtClean="0">
                <a:latin typeface="Arial" charset="0"/>
              </a:rPr>
              <a:t>Michael_Geiger@uml.edu</a:t>
            </a:r>
            <a:endParaRPr lang="en-US" dirty="0" smtClean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Phone</a:t>
            </a:r>
            <a:r>
              <a:rPr lang="en-US" u="sng" dirty="0">
                <a:latin typeface="Arial" charset="0"/>
              </a:rPr>
              <a:t>:</a:t>
            </a:r>
            <a:r>
              <a:rPr lang="en-US" dirty="0">
                <a:latin typeface="Arial" charset="0"/>
              </a:rPr>
              <a:t> 978-934-3618 (x43618 on campus)</a:t>
            </a:r>
            <a:endParaRPr lang="en-US" u="sng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Office:</a:t>
            </a:r>
            <a:r>
              <a:rPr lang="en-US" dirty="0" smtClean="0">
                <a:latin typeface="Arial" charset="0"/>
              </a:rPr>
              <a:t>  301A Ball Hall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 smtClean="0">
                <a:latin typeface="Arial" charset="0"/>
              </a:rPr>
              <a:t>Office hours:</a:t>
            </a:r>
            <a:r>
              <a:rPr lang="en-US" dirty="0" smtClean="0">
                <a:latin typeface="Arial" charset="0"/>
              </a:rPr>
              <a:t> M 9-10:30, W 9-10:30, </a:t>
            </a:r>
            <a:r>
              <a:rPr lang="en-US" dirty="0" err="1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1:30-3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Student </a:t>
            </a:r>
            <a:r>
              <a:rPr lang="en-US" dirty="0">
                <a:latin typeface="Arial" charset="0"/>
              </a:rPr>
              <a:t>questions are top priority during these hours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Available </a:t>
            </a:r>
            <a:r>
              <a:rPr lang="en-US" dirty="0">
                <a:latin typeface="Arial" charset="0"/>
              </a:rPr>
              <a:t>by </a:t>
            </a:r>
            <a:r>
              <a:rPr lang="en-US" dirty="0" smtClean="0">
                <a:latin typeface="Arial" charset="0"/>
              </a:rPr>
              <a:t>appointment other days/times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Feel free to stop by office any time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</a:rPr>
              <a:t>TA: TBD</a:t>
            </a:r>
          </a:p>
          <a:p>
            <a:pPr marL="671512" lvl="2" indent="0" eaLnBrk="1" hangingPunct="1">
              <a:lnSpc>
                <a:spcPct val="90000"/>
              </a:lnSpc>
              <a:buNone/>
            </a:pPr>
            <a:endParaRPr lang="en-US" dirty="0">
              <a:latin typeface="Arial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9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79D67FE-E90C-7847-946D-33817CA0F324}" type="datetime1">
              <a:rPr lang="en-US" smtClean="0">
                <a:latin typeface="Garamond" charset="0"/>
              </a:rPr>
              <a:t>9/5/18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7EDDFA-8E76-1F47-8ECE-12CB66C78402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aramond" charset="0"/>
              </a:rPr>
              <a:t>Course materials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solidFill>
                  <a:srgbClr val="0000FF"/>
                </a:solidFill>
                <a:ea typeface="+mn-ea"/>
              </a:rPr>
              <a:t>Required Textbook: </a:t>
            </a:r>
            <a:r>
              <a:rPr lang="en-US" i="1" dirty="0" smtClean="0">
                <a:ea typeface="+mn-ea"/>
              </a:rPr>
              <a:t>Programming in C with </a:t>
            </a:r>
            <a:r>
              <a:rPr lang="en-US" i="1" dirty="0" err="1" smtClean="0">
                <a:ea typeface="+mn-ea"/>
              </a:rPr>
              <a:t>zyLabs</a:t>
            </a:r>
            <a:r>
              <a:rPr lang="en-US" i="1" dirty="0" smtClean="0">
                <a:ea typeface="+mn-ea"/>
              </a:rPr>
              <a:t>, </a:t>
            </a:r>
            <a:r>
              <a:rPr lang="en-US" dirty="0" smtClean="0">
                <a:ea typeface="+mn-ea"/>
              </a:rPr>
              <a:t>EECE.2160, Fall 2018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Electronic textbook + IDE for writing programs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10% of grade assigned to exercises from text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To access text: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Sign in or create account @ </a:t>
            </a:r>
            <a:r>
              <a:rPr lang="en-US" dirty="0" err="1">
                <a:ea typeface="+mn-ea"/>
              </a:rPr>
              <a:t>learn.zybooks.com</a:t>
            </a:r>
            <a:endParaRPr lang="en-US" dirty="0">
              <a:ea typeface="+mn-ea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Enter </a:t>
            </a:r>
            <a:r>
              <a:rPr lang="en-US" dirty="0" err="1">
                <a:ea typeface="+mn-ea"/>
              </a:rPr>
              <a:t>zyBook</a:t>
            </a:r>
            <a:r>
              <a:rPr lang="en-US" dirty="0">
                <a:ea typeface="+mn-ea"/>
              </a:rPr>
              <a:t> code: </a:t>
            </a:r>
            <a:r>
              <a:rPr lang="en-US" dirty="0" smtClean="0">
                <a:ea typeface="+mn-ea"/>
              </a:rPr>
              <a:t>UMLEECE2160GeigerFall2018</a:t>
            </a:r>
            <a:endParaRPr lang="en-US" dirty="0">
              <a:ea typeface="+mn-ea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Subscribe </a:t>
            </a:r>
            <a:r>
              <a:rPr lang="en-US" dirty="0" smtClean="0">
                <a:ea typeface="+mn-ea"/>
              </a:rPr>
              <a:t>($77 </a:t>
            </a:r>
            <a:r>
              <a:rPr lang="en-US" dirty="0">
                <a:ea typeface="+mn-ea"/>
              </a:rPr>
              <a:t>this term; lasts until </a:t>
            </a:r>
            <a:r>
              <a:rPr lang="en-US" dirty="0" smtClean="0">
                <a:ea typeface="+mn-ea"/>
              </a:rPr>
              <a:t>1/4/19)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Textbook registration requires you to supply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ea typeface="+mn-ea"/>
              </a:rPr>
              <a:t>student.uml.edu</a:t>
            </a:r>
            <a:r>
              <a:rPr lang="en-US" dirty="0" smtClean="0">
                <a:ea typeface="+mn-ea"/>
              </a:rPr>
              <a:t> e-mail address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Section in which </a:t>
            </a:r>
            <a:r>
              <a:rPr lang="en-US" u="sng" dirty="0" smtClean="0">
                <a:ea typeface="+mn-ea"/>
              </a:rPr>
              <a:t>you are enrolled</a:t>
            </a:r>
            <a:endParaRPr lang="en-US" dirty="0" smtClean="0">
              <a:ea typeface="+mn-ea"/>
            </a:endParaRPr>
          </a:p>
          <a:p>
            <a:pPr lvl="2">
              <a:buFont typeface="Wingdings" pitchFamily="2" charset="2"/>
              <a:buChar char="n"/>
              <a:defRPr/>
            </a:pPr>
            <a:endParaRPr lang="en-US" dirty="0" smtClean="0">
              <a:ea typeface="+mn-ea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May want to use other IDE (Visual Studio, </a:t>
            </a:r>
            <a:r>
              <a:rPr lang="en-US" dirty="0" err="1" smtClean="0">
                <a:ea typeface="+mn-ea"/>
              </a:rPr>
              <a:t>xCode</a:t>
            </a:r>
            <a:r>
              <a:rPr lang="en-US" dirty="0" smtClean="0">
                <a:ea typeface="+mn-ea"/>
              </a:rPr>
              <a:t>)</a:t>
            </a:r>
          </a:p>
          <a:p>
            <a:pPr lvl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Directions on use to be posted to web</a:t>
            </a: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0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Additional course materials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Course websites: </a:t>
            </a:r>
            <a:endParaRPr lang="en-US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/eece2160/f18/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index.htm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http://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mjgeiger.github.io</a:t>
            </a:r>
            <a:r>
              <a:rPr lang="en-US" sz="2400" dirty="0" smtClean="0">
                <a:solidFill>
                  <a:srgbClr val="0000FF"/>
                </a:solidFill>
                <a:latin typeface="Arial" charset="0"/>
              </a:rPr>
              <a:t>/eece2160/f18/</a:t>
            </a:r>
            <a:r>
              <a:rPr lang="en-US" sz="2400" dirty="0" err="1" smtClean="0">
                <a:solidFill>
                  <a:srgbClr val="0000FF"/>
                </a:solidFill>
                <a:latin typeface="Arial" charset="0"/>
              </a:rPr>
              <a:t>schedule.htm</a:t>
            </a: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Will contain lecture slides, handouts, assignments</a:t>
            </a:r>
          </a:p>
          <a:p>
            <a:r>
              <a:rPr lang="en-US" dirty="0">
                <a:latin typeface="Arial" charset="0"/>
              </a:rPr>
              <a:t>Discussion group </a:t>
            </a:r>
            <a:r>
              <a:rPr lang="en-US" dirty="0" smtClean="0">
                <a:latin typeface="Arial" charset="0"/>
              </a:rPr>
              <a:t>through Blackboard 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Allow common questions to be answered for </a:t>
            </a:r>
            <a:r>
              <a:rPr lang="en-US" dirty="0" smtClean="0">
                <a:latin typeface="Arial" charset="0"/>
              </a:rPr>
              <a:t>everyone</a:t>
            </a:r>
          </a:p>
          <a:p>
            <a:pPr lvl="2"/>
            <a:r>
              <a:rPr lang="en-US" b="1" u="sng" dirty="0" smtClean="0">
                <a:solidFill>
                  <a:srgbClr val="FF0000"/>
                </a:solidFill>
                <a:latin typeface="Arial" charset="0"/>
              </a:rPr>
              <a:t>Do not post code to the discussion group</a:t>
            </a:r>
            <a:endParaRPr lang="en-US" b="1" u="sng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All course announcements will be posted </a:t>
            </a:r>
            <a:r>
              <a:rPr lang="en-US" dirty="0" smtClean="0">
                <a:latin typeface="Arial" charset="0"/>
              </a:rPr>
              <a:t>on Blackboard as well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1C3D32-57ED-DC42-98B8-05189C9DEFE4}" type="datetime1">
              <a:rPr lang="en-US" smtClean="0">
                <a:latin typeface="Garamond" charset="0"/>
              </a:rPr>
              <a:t>9/5/18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16EF92-7613-F24B-96B4-24505B952C74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Academic honesty</a:t>
            </a:r>
            <a:endParaRPr 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 assignments are to be done </a:t>
            </a:r>
            <a:r>
              <a:rPr lang="en-US" b="1" dirty="0" smtClean="0">
                <a:solidFill>
                  <a:srgbClr val="FF0000"/>
                </a:solidFill>
              </a:rPr>
              <a:t>individually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unless explicitly specified otherwise by the instructor</a:t>
            </a:r>
          </a:p>
          <a:p>
            <a:r>
              <a:rPr lang="en-US" dirty="0" smtClean="0"/>
              <a:t>Any copied solutions, whether from another student or an outside source, are subject to penalty</a:t>
            </a:r>
          </a:p>
          <a:p>
            <a:r>
              <a:rPr lang="en-US" dirty="0" smtClean="0"/>
              <a:t>You may discuss general topics or help one another with specific errors, but </a:t>
            </a:r>
            <a:r>
              <a:rPr lang="en-US" b="1" dirty="0" smtClean="0">
                <a:solidFill>
                  <a:srgbClr val="FF0000"/>
                </a:solidFill>
              </a:rPr>
              <a:t>do not share assignment solutions</a:t>
            </a:r>
          </a:p>
          <a:p>
            <a:pPr lvl="1"/>
            <a:r>
              <a:rPr lang="en-US" dirty="0" smtClean="0"/>
              <a:t>Must acknowledge assistance from classmate in submission 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983AF4E-1458-4A4B-8422-E76249AAE24E}" type="datetime1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EA091F7-AE2D-E94D-94F1-9FC6369E94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associated with each lecture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Must be completed within 3 days of lecture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Activities completed &gt;3 days after lecture: 0 credit</a:t>
            </a:r>
          </a:p>
          <a:p>
            <a:r>
              <a:rPr lang="en-US" dirty="0" smtClean="0"/>
              <a:t>Two activity types</a:t>
            </a:r>
          </a:p>
          <a:p>
            <a:pPr lvl="1"/>
            <a:r>
              <a:rPr lang="en-US" dirty="0" smtClean="0"/>
              <a:t>Participation activity: may retry until correct</a:t>
            </a:r>
          </a:p>
          <a:p>
            <a:pPr lvl="1"/>
            <a:r>
              <a:rPr lang="en-US" dirty="0" smtClean="0"/>
              <a:t>Challenge activity: problems may change if incorrect certain number of times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77C3-D81E-3741-A84F-39E996C00AC0}" type="datetime1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2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Programming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 charset="0"/>
              </a:rPr>
              <a:t>Will submit all code </a:t>
            </a:r>
            <a:r>
              <a:rPr lang="en-US" sz="2800" dirty="0" smtClean="0">
                <a:latin typeface="Arial" charset="0"/>
              </a:rPr>
              <a:t>through textbook IDE</a:t>
            </a:r>
          </a:p>
          <a:p>
            <a:pPr lvl="1"/>
            <a:r>
              <a:rPr lang="en-US" sz="2400" dirty="0" smtClean="0">
                <a:latin typeface="Arial" charset="0"/>
              </a:rPr>
              <a:t>May also require brief “submission” to Blackboard</a:t>
            </a:r>
            <a:endParaRPr lang="en-US" sz="2400" dirty="0">
              <a:latin typeface="Arial" charset="0"/>
            </a:endParaRPr>
          </a:p>
          <a:p>
            <a:r>
              <a:rPr lang="en-US" sz="2800" dirty="0" smtClean="0">
                <a:latin typeface="Arial" charset="0"/>
              </a:rPr>
              <a:t>Penalty </a:t>
            </a:r>
            <a:r>
              <a:rPr lang="en-US" sz="2800" dirty="0">
                <a:latin typeface="Arial" charset="0"/>
              </a:rPr>
              <a:t>after due date: -(2</a:t>
            </a:r>
            <a:r>
              <a:rPr lang="en-US" sz="2800" baseline="30000" dirty="0">
                <a:latin typeface="Arial" charset="0"/>
              </a:rPr>
              <a:t>n-1</a:t>
            </a:r>
            <a:r>
              <a:rPr lang="en-US" sz="2800" dirty="0">
                <a:latin typeface="Arial" charset="0"/>
              </a:rPr>
              <a:t>) points per day</a:t>
            </a:r>
          </a:p>
          <a:p>
            <a:pPr lvl="1"/>
            <a:r>
              <a:rPr lang="en-US" sz="2400" dirty="0">
                <a:latin typeface="Arial" charset="0"/>
              </a:rPr>
              <a:t>i.e., -1 after 1 day, -2 after 2 days, -4 after 3 days …</a:t>
            </a:r>
          </a:p>
          <a:p>
            <a:r>
              <a:rPr lang="en-US" sz="2800" dirty="0" smtClean="0">
                <a:latin typeface="Arial" charset="0"/>
              </a:rPr>
              <a:t>Grading generally split as follows:</a:t>
            </a:r>
          </a:p>
          <a:p>
            <a:pPr lvl="1"/>
            <a:r>
              <a:rPr lang="en-US" sz="2400" dirty="0" smtClean="0">
                <a:latin typeface="Arial" charset="0"/>
              </a:rPr>
              <a:t>60%: Code compiles &amp; generates correct output</a:t>
            </a:r>
          </a:p>
          <a:p>
            <a:pPr lvl="2"/>
            <a:r>
              <a:rPr lang="en-US" sz="2000" dirty="0" smtClean="0">
                <a:latin typeface="Arial" charset="0"/>
              </a:rPr>
              <a:t>Output correctness auto-graded within textbook IDE</a:t>
            </a:r>
          </a:p>
          <a:p>
            <a:pPr lvl="1"/>
            <a:r>
              <a:rPr lang="en-US" sz="2400" dirty="0" smtClean="0">
                <a:latin typeface="Arial" charset="0"/>
              </a:rPr>
              <a:t>40%: Programming style</a:t>
            </a:r>
          </a:p>
          <a:p>
            <a:pPr lvl="2"/>
            <a:r>
              <a:rPr lang="en-US" sz="2000" dirty="0" smtClean="0">
                <a:latin typeface="Arial" charset="0"/>
              </a:rPr>
              <a:t>Instructor/grader will examine code and grade accordingly</a:t>
            </a:r>
          </a:p>
          <a:p>
            <a:r>
              <a:rPr lang="en-US" sz="2800" dirty="0" smtClean="0">
                <a:latin typeface="Arial" charset="0"/>
              </a:rPr>
              <a:t>Will supply more detailed grading </a:t>
            </a:r>
            <a:r>
              <a:rPr lang="en-US" sz="2800" dirty="0">
                <a:latin typeface="Arial" charset="0"/>
              </a:rPr>
              <a:t>policies </a:t>
            </a:r>
            <a:r>
              <a:rPr lang="en-US" sz="2800" dirty="0" smtClean="0">
                <a:latin typeface="Arial" charset="0"/>
              </a:rPr>
              <a:t>before first assignment due</a:t>
            </a:r>
          </a:p>
          <a:p>
            <a:pPr lvl="1"/>
            <a:r>
              <a:rPr lang="en-US" sz="2400" dirty="0" smtClean="0">
                <a:latin typeface="Arial" charset="0"/>
              </a:rPr>
              <a:t>Will have some policy for resubmissions TBD</a:t>
            </a:r>
            <a:endParaRPr lang="en-US" sz="2400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0C46707-3565-074F-AA21-CD195896BB82}" type="datetime1">
              <a:rPr lang="en-US" smtClean="0">
                <a:latin typeface="Garamond" charset="0"/>
              </a:rPr>
              <a:t>9/5/18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BE69F6-1B06-E546-AE60-A237199B946E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10533</TotalTime>
  <Words>1235</Words>
  <Application>Microsoft Macintosh PowerPoint</Application>
  <PresentationFormat>On-screen Show (4:3)</PresentationFormat>
  <Paragraphs>234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Garamond</vt:lpstr>
      <vt:lpstr>ＭＳ Ｐゴシック</vt:lpstr>
      <vt:lpstr>Wingdings</vt:lpstr>
      <vt:lpstr>Edge</vt:lpstr>
      <vt:lpstr>EECE.2160 ECE Application Programming</vt:lpstr>
      <vt:lpstr>Lecture outline</vt:lpstr>
      <vt:lpstr>Course meeting times</vt:lpstr>
      <vt:lpstr>Course instructors</vt:lpstr>
      <vt:lpstr>Course materials</vt:lpstr>
      <vt:lpstr>Additional course materials</vt:lpstr>
      <vt:lpstr>Academic honesty</vt:lpstr>
      <vt:lpstr>Textbook activities</vt:lpstr>
      <vt:lpstr>Programming assignments</vt:lpstr>
      <vt:lpstr>Course “rules”</vt:lpstr>
      <vt:lpstr>Grading and exam dates</vt:lpstr>
      <vt:lpstr>Tentative course outline</vt:lpstr>
      <vt:lpstr>Programming exercises</vt:lpstr>
      <vt:lpstr>Course questions</vt:lpstr>
      <vt:lpstr>Course questions (continued)</vt:lpstr>
      <vt:lpstr>Program development</vt:lpstr>
      <vt:lpstr>Program development (cont.)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1705</cp:revision>
  <dcterms:created xsi:type="dcterms:W3CDTF">2006-04-03T05:03:01Z</dcterms:created>
  <dcterms:modified xsi:type="dcterms:W3CDTF">2018-09-05T13:32:47Z</dcterms:modified>
</cp:coreProperties>
</file>