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89" r:id="rId4"/>
    <p:sldId id="487" r:id="rId5"/>
    <p:sldId id="488" r:id="rId6"/>
    <p:sldId id="490" r:id="rId7"/>
    <p:sldId id="491" r:id="rId8"/>
    <p:sldId id="492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10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5B024DE-57A7-6244-B555-10C217D05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C942D21B-0A2C-B44E-A188-BDD2BB336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53A6A-20BF-9F40-BC35-7348D05940CF}" type="datetime1">
              <a:rPr lang="en-US" smtClean="0"/>
              <a:t>10/26/18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8B0B6-D6EB-464C-A719-7F99D97C5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49902-CF76-2145-85A8-99B1AE69B65F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E7367-611B-A64A-B422-0643BBD65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6B97D-4301-D347-AB1B-F2E209B54B45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BC22-A282-A642-9153-6E34E2771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C94C-9676-6B4A-AADF-DF2E4682714E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17678-7BAD-184F-87F3-C46B04455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6D216-6FF1-4041-B8C1-C86AB8A5ECF3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A084E-61F2-1A40-A3BA-2840B00B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D3CD-DEB8-2C46-A3A3-68FB346D7BD0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8F6C2-6C83-FF4F-8C14-F79EA1A45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60C79-BE66-B448-A31F-CBBD4B073826}" type="datetime1">
              <a:rPr lang="en-US" smtClean="0"/>
              <a:t>10/26/18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A229-0A70-CB40-9EC3-CAA1C87D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E1716-0FB0-4E4D-A017-EC059EE51667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30332-EDC5-9D42-8457-2DB50469B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3F6D5-93D7-BD48-A215-1EFEBAE2FB74}" type="datetime1">
              <a:rPr lang="en-US" smtClean="0"/>
              <a:t>10/26/18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0E44-53DE-5F4B-84F6-0708BCC2D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B24B-2725-0F4F-BF45-0F237C59B714}" type="datetime1">
              <a:rPr lang="en-US" smtClean="0"/>
              <a:t>10/26/18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B345-8072-9048-AE13-2ED7009CF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6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982F0-AED5-324F-99B3-CE6EEBCB972B}" type="datetime1">
              <a:rPr lang="en-US" smtClean="0"/>
              <a:t>10/26/18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45961-FD59-EC40-92A9-368427C7C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9AA2-E218-2240-AAD7-29352FF95184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1A15A-91C1-284B-9E71-5FD59800B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EF5F1-0AAB-2141-85AB-E1952AA76151}" type="datetime1">
              <a:rPr lang="en-US" smtClean="0"/>
              <a:t>10/26/18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13554-67BE-5544-A58C-02A71C36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8309595-1152-3A46-85CE-03D1364ED48F}" type="datetime1">
              <a:rPr lang="en-US" smtClean="0"/>
              <a:t>10/26/18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89B1B3C-DF43-0448-8B63-98ED232A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6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Write a function for each of the following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findAvg()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double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in the array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average of all array elements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findMax()</a:t>
            </a:r>
            <a:r>
              <a:rPr lang="en-US">
                <a:latin typeface="Arial" charset="0"/>
              </a:rPr>
              <a:t>: Given an array of </a:t>
            </a:r>
            <a:r>
              <a:rPr lang="en-US">
                <a:latin typeface="Courier New" charset="0"/>
                <a:cs typeface="Courier New" charset="0"/>
              </a:rPr>
              <a:t>int</a:t>
            </a:r>
            <a:r>
              <a:rPr lang="en-US">
                <a:latin typeface="Arial" charset="0"/>
              </a:rPr>
              <a:t>s (</a:t>
            </a:r>
            <a:r>
              <a:rPr lang="en-US">
                <a:latin typeface="Courier New" charset="0"/>
                <a:cs typeface="Courier New" charset="0"/>
              </a:rPr>
              <a:t>arr</a:t>
            </a:r>
            <a:r>
              <a:rPr lang="en-US">
                <a:latin typeface="Arial" charset="0"/>
              </a:rPr>
              <a:t>) and the # of elements (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</a:rPr>
              <a:t>), find the largest (i.e., most positive) element in the array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CE7D87-4E08-8147-9564-8B9D8C64FE62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6E1B1D-0311-1042-9E21-0B6A731905A4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(findAvg)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3200" b="1" dirty="0" smtClean="0">
                <a:latin typeface="Courier New" charset="0"/>
              </a:rPr>
              <a:t>double </a:t>
            </a:r>
            <a:r>
              <a:rPr lang="en-US" sz="3200" b="1" dirty="0" err="1">
                <a:latin typeface="Courier New" charset="0"/>
              </a:rPr>
              <a:t>findAvg</a:t>
            </a:r>
            <a:r>
              <a:rPr lang="en-US" sz="3200" b="1" dirty="0">
                <a:latin typeface="Courier New" charset="0"/>
              </a:rPr>
              <a:t>(double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[], </a:t>
            </a:r>
            <a:endParaRPr lang="en-US" sz="3200" b="1" dirty="0" smtClean="0">
              <a:latin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 dirty="0">
                <a:latin typeface="Courier New" charset="0"/>
              </a:rPr>
              <a:t>	</a:t>
            </a:r>
            <a:r>
              <a:rPr lang="en-US" sz="3200" b="1" dirty="0" smtClean="0">
                <a:latin typeface="Courier New" charset="0"/>
              </a:rPr>
              <a:t>					</a:t>
            </a:r>
            <a:r>
              <a:rPr lang="en-US" sz="3200" b="1" dirty="0" err="1" smtClean="0">
                <a:latin typeface="Courier New" charset="0"/>
              </a:rPr>
              <a:t>int</a:t>
            </a:r>
            <a:r>
              <a:rPr lang="en-US" sz="3200" b="1" dirty="0" smtClean="0">
                <a:latin typeface="Courier New" charset="0"/>
              </a:rPr>
              <a:t> </a:t>
            </a:r>
            <a:r>
              <a:rPr lang="en-US" sz="3200" b="1" dirty="0">
                <a:latin typeface="Courier New" charset="0"/>
              </a:rPr>
              <a:t>n)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latin typeface="Courier New" charset="0"/>
              </a:rPr>
              <a:t>  double </a:t>
            </a:r>
            <a:r>
              <a:rPr lang="en-US" sz="3200" b="1" dirty="0" smtClean="0">
                <a:latin typeface="Courier New" charset="0"/>
              </a:rPr>
              <a:t>sum = 0</a:t>
            </a:r>
            <a:r>
              <a:rPr lang="en-US" sz="3200" b="1" dirty="0">
                <a:latin typeface="Courier New" charset="0"/>
              </a:rPr>
              <a:t>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for (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=0; </a:t>
            </a:r>
            <a:r>
              <a:rPr lang="en-US" sz="3200" b="1" dirty="0" err="1" smtClean="0">
                <a:latin typeface="Courier New" charset="0"/>
              </a:rPr>
              <a:t>i</a:t>
            </a:r>
            <a:r>
              <a:rPr lang="en-US" sz="3200" b="1" dirty="0" smtClean="0">
                <a:latin typeface="Courier New" charset="0"/>
              </a:rPr>
              <a:t> &lt; n</a:t>
            </a:r>
            <a:r>
              <a:rPr lang="en-US" sz="3200" b="1" dirty="0">
                <a:latin typeface="Courier New" charset="0"/>
              </a:rPr>
              <a:t>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++)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  </a:t>
            </a:r>
            <a:r>
              <a:rPr lang="en-US" sz="3200" b="1" dirty="0" smtClean="0">
                <a:latin typeface="Courier New" charset="0"/>
              </a:rPr>
              <a:t>sum += </a:t>
            </a:r>
            <a:r>
              <a:rPr lang="en-US" sz="3200" b="1" dirty="0" err="1" smtClean="0">
                <a:latin typeface="Courier New" charset="0"/>
              </a:rPr>
              <a:t>arr</a:t>
            </a:r>
            <a:r>
              <a:rPr lang="en-US" sz="3200" b="1" dirty="0" smtClean="0">
                <a:latin typeface="Courier New" charset="0"/>
              </a:rPr>
              <a:t>[</a:t>
            </a:r>
            <a:r>
              <a:rPr lang="en-US" sz="3200" b="1" dirty="0" err="1" smtClean="0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];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return sum / n;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433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518282D-A2CA-464C-952E-901D6769D177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93DD6-88DF-134C-BBF2-65B493FE07F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(findMax)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findMax</a:t>
            </a:r>
            <a:r>
              <a:rPr lang="en-US" sz="3200" b="1" dirty="0">
                <a:latin typeface="Courier New" charset="0"/>
              </a:rPr>
              <a:t>(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[],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n)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{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</a:t>
            </a:r>
            <a:r>
              <a:rPr lang="en-US" sz="3200" b="1" dirty="0" err="1">
                <a:latin typeface="Courier New" charset="0"/>
              </a:rPr>
              <a:t>int</a:t>
            </a: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, big;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big 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[0];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for (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>
                <a:latin typeface="Courier New" charset="0"/>
              </a:rPr>
              <a:t>=1; </a:t>
            </a:r>
            <a:r>
              <a:rPr lang="en-US" sz="3200" b="1" dirty="0" err="1" smtClean="0">
                <a:latin typeface="Courier New" charset="0"/>
              </a:rPr>
              <a:t>i</a:t>
            </a:r>
            <a:r>
              <a:rPr lang="en-US" sz="3200" b="1" dirty="0" smtClean="0">
                <a:latin typeface="Courier New" charset="0"/>
              </a:rPr>
              <a:t> &lt; n</a:t>
            </a:r>
            <a:r>
              <a:rPr lang="en-US" sz="3200" b="1" dirty="0">
                <a:latin typeface="Courier New" charset="0"/>
              </a:rPr>
              <a:t>; 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 smtClean="0">
                <a:latin typeface="Courier New" charset="0"/>
              </a:rPr>
              <a:t>++) {</a:t>
            </a:r>
            <a:r>
              <a:rPr lang="en-US" sz="3200" b="1" dirty="0">
                <a:latin typeface="Courier New" charset="0"/>
              </a:rPr>
              <a:t/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  if (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 smtClean="0">
                <a:latin typeface="Courier New" charset="0"/>
              </a:rPr>
              <a:t>] &gt; big</a:t>
            </a:r>
            <a:r>
              <a:rPr lang="en-US" sz="3200" b="1" dirty="0">
                <a:latin typeface="Courier New" charset="0"/>
              </a:rPr>
              <a:t>) </a:t>
            </a:r>
            <a:endParaRPr lang="en-US" sz="3200" b="1" dirty="0" smtClean="0">
              <a:latin typeface="Courier New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>
                <a:latin typeface="Courier New" charset="0"/>
              </a:rPr>
              <a:t>	</a:t>
            </a:r>
            <a:r>
              <a:rPr lang="en-US" sz="3200" b="1" dirty="0" smtClean="0">
                <a:latin typeface="Courier New" charset="0"/>
              </a:rPr>
              <a:t>	big </a:t>
            </a:r>
            <a:r>
              <a:rPr lang="en-US" sz="3200" b="1" dirty="0">
                <a:latin typeface="Courier New" charset="0"/>
              </a:rPr>
              <a:t>= </a:t>
            </a:r>
            <a:r>
              <a:rPr lang="en-US" sz="3200" b="1" dirty="0" err="1">
                <a:latin typeface="Courier New" charset="0"/>
              </a:rPr>
              <a:t>arr</a:t>
            </a:r>
            <a:r>
              <a:rPr lang="en-US" sz="3200" b="1" dirty="0">
                <a:latin typeface="Courier New" charset="0"/>
              </a:rPr>
              <a:t>[</a:t>
            </a:r>
            <a:r>
              <a:rPr lang="en-US" sz="3200" b="1" dirty="0" err="1">
                <a:latin typeface="Courier New" charset="0"/>
              </a:rPr>
              <a:t>i</a:t>
            </a:r>
            <a:r>
              <a:rPr lang="en-US" sz="3200" b="1" dirty="0" smtClean="0">
                <a:latin typeface="Courier New" charset="0"/>
              </a:rPr>
              <a:t>];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b="1" dirty="0">
                <a:latin typeface="Courier New" charset="0"/>
              </a:rPr>
              <a:t> </a:t>
            </a:r>
            <a:r>
              <a:rPr lang="en-US" sz="3200" b="1" dirty="0" smtClean="0">
                <a:latin typeface="Courier New" charset="0"/>
              </a:rPr>
              <a:t> }</a:t>
            </a:r>
            <a:r>
              <a:rPr lang="en-US" sz="3200" b="1" dirty="0">
                <a:latin typeface="Courier New" charset="0"/>
              </a:rPr>
              <a:t/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  return big;</a:t>
            </a:r>
            <a:br>
              <a:rPr lang="en-US" sz="3200" b="1" dirty="0">
                <a:latin typeface="Courier New" charset="0"/>
              </a:rPr>
            </a:br>
            <a:r>
              <a:rPr lang="en-US" sz="3200" b="1" dirty="0">
                <a:latin typeface="Courier New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5363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24F4A8-53AD-5D4A-805B-8D5E5E743969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2AC4DF-9518-0144-B169-E2770155ADD5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SclAry() function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Consider function that takes as arguments</a:t>
            </a:r>
          </a:p>
          <a:p>
            <a:pPr lvl="1"/>
            <a:r>
              <a:rPr lang="en-US">
                <a:latin typeface="Arial" charset="0"/>
              </a:rPr>
              <a:t>An array</a:t>
            </a:r>
          </a:p>
          <a:p>
            <a:pPr lvl="1"/>
            <a:r>
              <a:rPr lang="en-US">
                <a:latin typeface="Arial" charset="0"/>
              </a:rPr>
              <a:t>The array size</a:t>
            </a:r>
          </a:p>
          <a:p>
            <a:pPr lvl="1"/>
            <a:r>
              <a:rPr lang="en-US">
                <a:latin typeface="Arial" charset="0"/>
              </a:rPr>
              <a:t>A scaling factor to add to each element</a:t>
            </a:r>
          </a:p>
          <a:p>
            <a:r>
              <a:rPr lang="en-US">
                <a:latin typeface="Arial" charset="0"/>
              </a:rPr>
              <a:t>Function can’t “return” array … so is there any point to it?</a:t>
            </a:r>
          </a:p>
        </p:txBody>
      </p:sp>
      <p:sp>
        <p:nvSpPr>
          <p:cNvPr id="1638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27CAA0-000D-BD41-9281-5199F33E03EB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5C8E35-8BA6-BB40-BB28-95E5AEC155D2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8A9724-F841-DA43-9FC1-040EE870FD69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4E1E3-0AA4-D44E-B0C2-6A737D05F868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228600" y="935038"/>
            <a:ext cx="8610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//*******************************************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function SclAry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Entry: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tests[] - array with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n      - number of values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      - number of points to scale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On Exit: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The first n values of tests[] are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//   scaled by s points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846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 (SclAry)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#include &lt;stdio.h&gt;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SclAry(int test [], int n, int s);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void main(void)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x[]={ 51,62,73,84,95,100,66,57,48,79 };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SclAry(x,10,10);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printf("%d ",x[i]);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printf("\n");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void SclAry(int test[], int n, int s)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{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int i;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for (i=0; i&lt;n; i++)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    test[i]=test[i]+s; // or use test[i]+=s; </a:t>
            </a:r>
            <a:br>
              <a:rPr lang="en-US" sz="1800" b="1">
                <a:latin typeface="Courier New" charset="0"/>
              </a:rPr>
            </a:br>
            <a:r>
              <a:rPr lang="en-US" sz="1800" b="1">
                <a:latin typeface="Courier New" charset="0"/>
              </a:rPr>
              <a:t>}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FECAC7-8634-C444-97A0-FEEADD1666C1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39F9D0-47CE-934B-8E0C-25457AFAAB92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6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 of program: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61 72 83 94 105 110 76 67 58 89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For reference: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charset="0"/>
              </a:rPr>
              <a:t>int x[]={ 51,62,73,84,95,100,66,57,48,79 };</a:t>
            </a:r>
            <a:br>
              <a:rPr lang="en-US" sz="1800" b="1">
                <a:latin typeface="Courier New" charset="0"/>
              </a:rPr>
            </a:b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>
                <a:cs typeface="Arial" charset="0"/>
              </a:rPr>
              <a:t>Function call changed array—why?</a:t>
            </a: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24DF04-09ED-DB42-BB07-3F7FCF5125CD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54AF06-E84E-4A43-9311-A0619FF48F83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381000" y="22860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4200">
                <a:solidFill>
                  <a:schemeClr val="tx2"/>
                </a:solidFill>
                <a:latin typeface="Garamond" charset="0"/>
              </a:rPr>
              <a:t>Passing Arrays to functions (SclAry)</a:t>
            </a:r>
          </a:p>
        </p:txBody>
      </p:sp>
    </p:spTree>
    <p:extLst>
      <p:ext uri="{BB962C8B-B14F-4D97-AF65-F5344CB8AC3E}">
        <p14:creationId xmlns:p14="http://schemas.microsoft.com/office/powerpoint/2010/main" val="24737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8392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5334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5334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5334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5334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14478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51</a:t>
            </a:r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14478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66</a:t>
            </a:r>
          </a:p>
        </p:txBody>
      </p:sp>
      <p:sp>
        <p:nvSpPr>
          <p:cNvPr id="20492" name="Text Box 13"/>
          <p:cNvSpPr txBox="1">
            <a:spLocks noChangeArrowheads="1"/>
          </p:cNvSpPr>
          <p:nvPr/>
        </p:nvSpPr>
        <p:spPr bwMode="auto">
          <a:xfrm>
            <a:off x="14478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95</a:t>
            </a:r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14478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84</a:t>
            </a: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14478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73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14478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62</a:t>
            </a:r>
          </a:p>
        </p:txBody>
      </p:sp>
      <p:sp>
        <p:nvSpPr>
          <p:cNvPr id="20496" name="Text Box 17"/>
          <p:cNvSpPr txBox="1">
            <a:spLocks noChangeArrowheads="1"/>
          </p:cNvSpPr>
          <p:nvPr/>
        </p:nvSpPr>
        <p:spPr bwMode="auto">
          <a:xfrm>
            <a:off x="14478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5334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57</a:t>
            </a:r>
          </a:p>
        </p:txBody>
      </p:sp>
      <p:sp>
        <p:nvSpPr>
          <p:cNvPr id="20499" name="Text Box 20"/>
          <p:cNvSpPr txBox="1">
            <a:spLocks noChangeArrowheads="1"/>
          </p:cNvSpPr>
          <p:nvPr/>
        </p:nvSpPr>
        <p:spPr bwMode="auto">
          <a:xfrm>
            <a:off x="2362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00" name="Text Box 21"/>
          <p:cNvSpPr txBox="1">
            <a:spLocks noChangeArrowheads="1"/>
          </p:cNvSpPr>
          <p:nvPr/>
        </p:nvSpPr>
        <p:spPr bwMode="auto">
          <a:xfrm>
            <a:off x="2362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2362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02" name="Text Box 23"/>
          <p:cNvSpPr txBox="1">
            <a:spLocks noChangeArrowheads="1"/>
          </p:cNvSpPr>
          <p:nvPr/>
        </p:nvSpPr>
        <p:spPr bwMode="auto">
          <a:xfrm>
            <a:off x="2362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2362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2362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05" name="Text Box 26"/>
          <p:cNvSpPr txBox="1">
            <a:spLocks noChangeArrowheads="1"/>
          </p:cNvSpPr>
          <p:nvPr/>
        </p:nvSpPr>
        <p:spPr bwMode="auto">
          <a:xfrm>
            <a:off x="2362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06" name="Text Box 27"/>
          <p:cNvSpPr txBox="1">
            <a:spLocks noChangeArrowheads="1"/>
          </p:cNvSpPr>
          <p:nvPr/>
        </p:nvSpPr>
        <p:spPr bwMode="auto">
          <a:xfrm>
            <a:off x="2362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07" name="Text Box 53"/>
          <p:cNvSpPr txBox="1">
            <a:spLocks noChangeArrowheads="1"/>
          </p:cNvSpPr>
          <p:nvPr/>
        </p:nvSpPr>
        <p:spPr bwMode="auto">
          <a:xfrm>
            <a:off x="5334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08" name="Text Box 54"/>
          <p:cNvSpPr txBox="1">
            <a:spLocks noChangeArrowheads="1"/>
          </p:cNvSpPr>
          <p:nvPr/>
        </p:nvSpPr>
        <p:spPr bwMode="auto">
          <a:xfrm>
            <a:off x="14478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48</a:t>
            </a:r>
          </a:p>
        </p:txBody>
      </p:sp>
      <p:sp>
        <p:nvSpPr>
          <p:cNvPr id="20509" name="Text Box 55"/>
          <p:cNvSpPr txBox="1">
            <a:spLocks noChangeArrowheads="1"/>
          </p:cNvSpPr>
          <p:nvPr/>
        </p:nvSpPr>
        <p:spPr bwMode="auto">
          <a:xfrm>
            <a:off x="2362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10" name="Text Box 56"/>
          <p:cNvSpPr txBox="1">
            <a:spLocks noChangeArrowheads="1"/>
          </p:cNvSpPr>
          <p:nvPr/>
        </p:nvSpPr>
        <p:spPr bwMode="auto">
          <a:xfrm>
            <a:off x="5334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11" name="Text Box 57"/>
          <p:cNvSpPr txBox="1">
            <a:spLocks noChangeArrowheads="1"/>
          </p:cNvSpPr>
          <p:nvPr/>
        </p:nvSpPr>
        <p:spPr bwMode="auto">
          <a:xfrm>
            <a:off x="14478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79</a:t>
            </a:r>
          </a:p>
        </p:txBody>
      </p:sp>
      <p:sp>
        <p:nvSpPr>
          <p:cNvPr id="20512" name="Text Box 58"/>
          <p:cNvSpPr txBox="1">
            <a:spLocks noChangeArrowheads="1"/>
          </p:cNvSpPr>
          <p:nvPr/>
        </p:nvSpPr>
        <p:spPr bwMode="auto">
          <a:xfrm>
            <a:off x="2362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13" name="Text Box 59"/>
          <p:cNvSpPr txBox="1">
            <a:spLocks noChangeArrowheads="1"/>
          </p:cNvSpPr>
          <p:nvPr/>
        </p:nvSpPr>
        <p:spPr bwMode="auto">
          <a:xfrm>
            <a:off x="57912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test[0]</a:t>
            </a:r>
          </a:p>
        </p:txBody>
      </p:sp>
      <p:sp>
        <p:nvSpPr>
          <p:cNvPr id="20514" name="Text Box 60"/>
          <p:cNvSpPr txBox="1">
            <a:spLocks noChangeArrowheads="1"/>
          </p:cNvSpPr>
          <p:nvPr/>
        </p:nvSpPr>
        <p:spPr bwMode="auto">
          <a:xfrm>
            <a:off x="57912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test[1]</a:t>
            </a:r>
          </a:p>
        </p:txBody>
      </p:sp>
      <p:sp>
        <p:nvSpPr>
          <p:cNvPr id="20515" name="Text Box 61"/>
          <p:cNvSpPr txBox="1">
            <a:spLocks noChangeArrowheads="1"/>
          </p:cNvSpPr>
          <p:nvPr/>
        </p:nvSpPr>
        <p:spPr bwMode="auto">
          <a:xfrm>
            <a:off x="57912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test[2]</a:t>
            </a:r>
          </a:p>
        </p:txBody>
      </p:sp>
      <p:sp>
        <p:nvSpPr>
          <p:cNvPr id="20516" name="Text Box 62"/>
          <p:cNvSpPr txBox="1">
            <a:spLocks noChangeArrowheads="1"/>
          </p:cNvSpPr>
          <p:nvPr/>
        </p:nvSpPr>
        <p:spPr bwMode="auto">
          <a:xfrm>
            <a:off x="57912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test[3]</a:t>
            </a:r>
          </a:p>
        </p:txBody>
      </p:sp>
      <p:sp>
        <p:nvSpPr>
          <p:cNvPr id="20517" name="Text Box 63"/>
          <p:cNvSpPr txBox="1">
            <a:spLocks noChangeArrowheads="1"/>
          </p:cNvSpPr>
          <p:nvPr/>
        </p:nvSpPr>
        <p:spPr bwMode="auto">
          <a:xfrm>
            <a:off x="57912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test[4]</a:t>
            </a:r>
          </a:p>
        </p:txBody>
      </p:sp>
      <p:sp>
        <p:nvSpPr>
          <p:cNvPr id="20518" name="Text Box 64"/>
          <p:cNvSpPr txBox="1">
            <a:spLocks noChangeArrowheads="1"/>
          </p:cNvSpPr>
          <p:nvPr/>
        </p:nvSpPr>
        <p:spPr bwMode="auto">
          <a:xfrm>
            <a:off x="57912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test[5]</a:t>
            </a:r>
          </a:p>
        </p:txBody>
      </p:sp>
      <p:sp>
        <p:nvSpPr>
          <p:cNvPr id="20519" name="Text Box 65"/>
          <p:cNvSpPr txBox="1">
            <a:spLocks noChangeArrowheads="1"/>
          </p:cNvSpPr>
          <p:nvPr/>
        </p:nvSpPr>
        <p:spPr bwMode="auto">
          <a:xfrm>
            <a:off x="57912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test[6]</a:t>
            </a:r>
          </a:p>
        </p:txBody>
      </p:sp>
      <p:sp>
        <p:nvSpPr>
          <p:cNvPr id="20520" name="Text Box 66"/>
          <p:cNvSpPr txBox="1">
            <a:spLocks noChangeArrowheads="1"/>
          </p:cNvSpPr>
          <p:nvPr/>
        </p:nvSpPr>
        <p:spPr bwMode="auto">
          <a:xfrm>
            <a:off x="6705600" y="1219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61</a:t>
            </a:r>
          </a:p>
        </p:txBody>
      </p:sp>
      <p:sp>
        <p:nvSpPr>
          <p:cNvPr id="20521" name="Text Box 67"/>
          <p:cNvSpPr txBox="1">
            <a:spLocks noChangeArrowheads="1"/>
          </p:cNvSpPr>
          <p:nvPr/>
        </p:nvSpPr>
        <p:spPr bwMode="auto">
          <a:xfrm>
            <a:off x="6705600" y="3505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76</a:t>
            </a:r>
          </a:p>
        </p:txBody>
      </p:sp>
      <p:sp>
        <p:nvSpPr>
          <p:cNvPr id="20522" name="Text Box 68"/>
          <p:cNvSpPr txBox="1">
            <a:spLocks noChangeArrowheads="1"/>
          </p:cNvSpPr>
          <p:nvPr/>
        </p:nvSpPr>
        <p:spPr bwMode="auto">
          <a:xfrm>
            <a:off x="6705600" y="2743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105</a:t>
            </a:r>
          </a:p>
        </p:txBody>
      </p:sp>
      <p:sp>
        <p:nvSpPr>
          <p:cNvPr id="20523" name="Text Box 69"/>
          <p:cNvSpPr txBox="1">
            <a:spLocks noChangeArrowheads="1"/>
          </p:cNvSpPr>
          <p:nvPr/>
        </p:nvSpPr>
        <p:spPr bwMode="auto">
          <a:xfrm>
            <a:off x="6705600" y="2362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94</a:t>
            </a:r>
          </a:p>
        </p:txBody>
      </p:sp>
      <p:sp>
        <p:nvSpPr>
          <p:cNvPr id="20524" name="Text Box 70"/>
          <p:cNvSpPr txBox="1">
            <a:spLocks noChangeArrowheads="1"/>
          </p:cNvSpPr>
          <p:nvPr/>
        </p:nvSpPr>
        <p:spPr bwMode="auto">
          <a:xfrm>
            <a:off x="6705600" y="1981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20525" name="Text Box 71"/>
          <p:cNvSpPr txBox="1">
            <a:spLocks noChangeArrowheads="1"/>
          </p:cNvSpPr>
          <p:nvPr/>
        </p:nvSpPr>
        <p:spPr bwMode="auto">
          <a:xfrm>
            <a:off x="6705600" y="1600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72</a:t>
            </a:r>
          </a:p>
        </p:txBody>
      </p:sp>
      <p:sp>
        <p:nvSpPr>
          <p:cNvPr id="20526" name="Text Box 72"/>
          <p:cNvSpPr txBox="1">
            <a:spLocks noChangeArrowheads="1"/>
          </p:cNvSpPr>
          <p:nvPr/>
        </p:nvSpPr>
        <p:spPr bwMode="auto">
          <a:xfrm>
            <a:off x="6705600" y="3124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110</a:t>
            </a:r>
          </a:p>
        </p:txBody>
      </p:sp>
      <p:sp>
        <p:nvSpPr>
          <p:cNvPr id="20527" name="Text Box 73"/>
          <p:cNvSpPr txBox="1">
            <a:spLocks noChangeArrowheads="1"/>
          </p:cNvSpPr>
          <p:nvPr/>
        </p:nvSpPr>
        <p:spPr bwMode="auto">
          <a:xfrm>
            <a:off x="57912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test[7]</a:t>
            </a:r>
          </a:p>
        </p:txBody>
      </p:sp>
      <p:sp>
        <p:nvSpPr>
          <p:cNvPr id="20528" name="Text Box 74"/>
          <p:cNvSpPr txBox="1">
            <a:spLocks noChangeArrowheads="1"/>
          </p:cNvSpPr>
          <p:nvPr/>
        </p:nvSpPr>
        <p:spPr bwMode="auto">
          <a:xfrm>
            <a:off x="6705600" y="3886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67</a:t>
            </a:r>
          </a:p>
        </p:txBody>
      </p:sp>
      <p:sp>
        <p:nvSpPr>
          <p:cNvPr id="20529" name="Text Box 75"/>
          <p:cNvSpPr txBox="1">
            <a:spLocks noChangeArrowheads="1"/>
          </p:cNvSpPr>
          <p:nvPr/>
        </p:nvSpPr>
        <p:spPr bwMode="auto">
          <a:xfrm>
            <a:off x="7620000" y="1219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3044</a:t>
            </a:r>
          </a:p>
        </p:txBody>
      </p:sp>
      <p:sp>
        <p:nvSpPr>
          <p:cNvPr id="20530" name="Text Box 76"/>
          <p:cNvSpPr txBox="1">
            <a:spLocks noChangeArrowheads="1"/>
          </p:cNvSpPr>
          <p:nvPr/>
        </p:nvSpPr>
        <p:spPr bwMode="auto">
          <a:xfrm>
            <a:off x="7620000" y="2362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3050</a:t>
            </a:r>
          </a:p>
        </p:txBody>
      </p:sp>
      <p:sp>
        <p:nvSpPr>
          <p:cNvPr id="20531" name="Text Box 77"/>
          <p:cNvSpPr txBox="1">
            <a:spLocks noChangeArrowheads="1"/>
          </p:cNvSpPr>
          <p:nvPr/>
        </p:nvSpPr>
        <p:spPr bwMode="auto">
          <a:xfrm>
            <a:off x="7620000" y="1981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304C</a:t>
            </a:r>
          </a:p>
        </p:txBody>
      </p:sp>
      <p:sp>
        <p:nvSpPr>
          <p:cNvPr id="20532" name="Text Box 78"/>
          <p:cNvSpPr txBox="1">
            <a:spLocks noChangeArrowheads="1"/>
          </p:cNvSpPr>
          <p:nvPr/>
        </p:nvSpPr>
        <p:spPr bwMode="auto">
          <a:xfrm>
            <a:off x="7620000" y="2743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3054</a:t>
            </a:r>
          </a:p>
        </p:txBody>
      </p:sp>
      <p:sp>
        <p:nvSpPr>
          <p:cNvPr id="20533" name="Text Box 79"/>
          <p:cNvSpPr txBox="1">
            <a:spLocks noChangeArrowheads="1"/>
          </p:cNvSpPr>
          <p:nvPr/>
        </p:nvSpPr>
        <p:spPr bwMode="auto">
          <a:xfrm>
            <a:off x="7620000" y="3505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305C</a:t>
            </a:r>
          </a:p>
        </p:txBody>
      </p:sp>
      <p:sp>
        <p:nvSpPr>
          <p:cNvPr id="20534" name="Text Box 80"/>
          <p:cNvSpPr txBox="1">
            <a:spLocks noChangeArrowheads="1"/>
          </p:cNvSpPr>
          <p:nvPr/>
        </p:nvSpPr>
        <p:spPr bwMode="auto">
          <a:xfrm>
            <a:off x="7620000" y="3124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3058</a:t>
            </a:r>
          </a:p>
        </p:txBody>
      </p:sp>
      <p:sp>
        <p:nvSpPr>
          <p:cNvPr id="20535" name="Text Box 81"/>
          <p:cNvSpPr txBox="1">
            <a:spLocks noChangeArrowheads="1"/>
          </p:cNvSpPr>
          <p:nvPr/>
        </p:nvSpPr>
        <p:spPr bwMode="auto">
          <a:xfrm>
            <a:off x="7620000" y="3886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3060</a:t>
            </a:r>
          </a:p>
        </p:txBody>
      </p:sp>
      <p:sp>
        <p:nvSpPr>
          <p:cNvPr id="20536" name="Text Box 82"/>
          <p:cNvSpPr txBox="1">
            <a:spLocks noChangeArrowheads="1"/>
          </p:cNvSpPr>
          <p:nvPr/>
        </p:nvSpPr>
        <p:spPr bwMode="auto">
          <a:xfrm>
            <a:off x="7620000" y="1600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3048</a:t>
            </a:r>
          </a:p>
        </p:txBody>
      </p:sp>
      <p:sp>
        <p:nvSpPr>
          <p:cNvPr id="20537" name="Text Box 83"/>
          <p:cNvSpPr txBox="1">
            <a:spLocks noChangeArrowheads="1"/>
          </p:cNvSpPr>
          <p:nvPr/>
        </p:nvSpPr>
        <p:spPr bwMode="auto">
          <a:xfrm>
            <a:off x="57912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test[8]</a:t>
            </a:r>
          </a:p>
        </p:txBody>
      </p:sp>
      <p:sp>
        <p:nvSpPr>
          <p:cNvPr id="20538" name="Text Box 84"/>
          <p:cNvSpPr txBox="1">
            <a:spLocks noChangeArrowheads="1"/>
          </p:cNvSpPr>
          <p:nvPr/>
        </p:nvSpPr>
        <p:spPr bwMode="auto">
          <a:xfrm>
            <a:off x="6705600" y="4267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58</a:t>
            </a:r>
          </a:p>
        </p:txBody>
      </p:sp>
      <p:sp>
        <p:nvSpPr>
          <p:cNvPr id="20539" name="Text Box 85"/>
          <p:cNvSpPr txBox="1">
            <a:spLocks noChangeArrowheads="1"/>
          </p:cNvSpPr>
          <p:nvPr/>
        </p:nvSpPr>
        <p:spPr bwMode="auto">
          <a:xfrm>
            <a:off x="7620000" y="4267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3064</a:t>
            </a:r>
          </a:p>
        </p:txBody>
      </p:sp>
      <p:sp>
        <p:nvSpPr>
          <p:cNvPr id="20540" name="Text Box 86"/>
          <p:cNvSpPr txBox="1">
            <a:spLocks noChangeArrowheads="1"/>
          </p:cNvSpPr>
          <p:nvPr/>
        </p:nvSpPr>
        <p:spPr bwMode="auto">
          <a:xfrm>
            <a:off x="57912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test[9]</a:t>
            </a:r>
          </a:p>
        </p:txBody>
      </p:sp>
      <p:sp>
        <p:nvSpPr>
          <p:cNvPr id="20541" name="Text Box 87"/>
          <p:cNvSpPr txBox="1">
            <a:spLocks noChangeArrowheads="1"/>
          </p:cNvSpPr>
          <p:nvPr/>
        </p:nvSpPr>
        <p:spPr bwMode="auto">
          <a:xfrm>
            <a:off x="6705600" y="4648200"/>
            <a:ext cx="914400" cy="37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89</a:t>
            </a:r>
          </a:p>
        </p:txBody>
      </p:sp>
      <p:sp>
        <p:nvSpPr>
          <p:cNvPr id="20542" name="Text Box 88"/>
          <p:cNvSpPr txBox="1">
            <a:spLocks noChangeArrowheads="1"/>
          </p:cNvSpPr>
          <p:nvPr/>
        </p:nvSpPr>
        <p:spPr bwMode="auto">
          <a:xfrm>
            <a:off x="7620000" y="4648200"/>
            <a:ext cx="83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3068</a:t>
            </a:r>
          </a:p>
        </p:txBody>
      </p:sp>
      <p:sp>
        <p:nvSpPr>
          <p:cNvPr id="20543" name="Text Box 90"/>
          <p:cNvSpPr txBox="1">
            <a:spLocks noChangeArrowheads="1"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Before call to SclAry				After call to SclAry</a:t>
            </a:r>
          </a:p>
        </p:txBody>
      </p:sp>
      <p:sp>
        <p:nvSpPr>
          <p:cNvPr id="20544" name="Text Box 92"/>
          <p:cNvSpPr txBox="1">
            <a:spLocks noChangeArrowheads="1"/>
          </p:cNvSpPr>
          <p:nvPr/>
        </p:nvSpPr>
        <p:spPr bwMode="auto">
          <a:xfrm>
            <a:off x="457200" y="4953000"/>
            <a:ext cx="8229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Passing the name only (i.e. </a:t>
            </a:r>
            <a:r>
              <a:rPr lang="en-US" sz="1800" dirty="0">
                <a:latin typeface="Courier New" charset="0"/>
              </a:rPr>
              <a:t>test</a:t>
            </a:r>
            <a:r>
              <a:rPr lang="en-US" sz="1800" dirty="0"/>
              <a:t> vs. </a:t>
            </a:r>
            <a:r>
              <a:rPr lang="en-US" sz="1800" dirty="0">
                <a:latin typeface="Courier New" charset="0"/>
              </a:rPr>
              <a:t>test[4]</a:t>
            </a:r>
            <a:r>
              <a:rPr lang="en-US" sz="1800" dirty="0"/>
              <a:t>) passes the </a:t>
            </a:r>
            <a:r>
              <a:rPr lang="en-US" sz="1800" b="1" u="sng" dirty="0"/>
              <a:t>ADDRESS</a:t>
            </a:r>
            <a:r>
              <a:rPr lang="en-US" sz="1800" dirty="0"/>
              <a:t> of element zero of the array.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Put another </a:t>
            </a:r>
            <a:r>
              <a:rPr lang="en-US" sz="1800" dirty="0" smtClean="0"/>
              <a:t>way: </a:t>
            </a:r>
            <a:r>
              <a:rPr lang="en-US" sz="1800" dirty="0" err="1" smtClean="0"/>
              <a:t>myfunc</a:t>
            </a:r>
            <a:r>
              <a:rPr lang="en-US" sz="1800" dirty="0"/>
              <a:t>(</a:t>
            </a:r>
            <a:r>
              <a:rPr lang="en-US" sz="1800" dirty="0" err="1"/>
              <a:t>ary</a:t>
            </a:r>
            <a:r>
              <a:rPr lang="en-US" sz="1800" dirty="0"/>
              <a:t>)   same as   </a:t>
            </a:r>
            <a:r>
              <a:rPr lang="en-US" sz="1800" dirty="0" err="1"/>
              <a:t>myfunc</a:t>
            </a:r>
            <a:r>
              <a:rPr lang="en-US" sz="1800" dirty="0"/>
              <a:t> (&amp;</a:t>
            </a:r>
            <a:r>
              <a:rPr lang="en-US" sz="1800" dirty="0" err="1"/>
              <a:t>ary</a:t>
            </a:r>
            <a:r>
              <a:rPr lang="en-US" sz="1800" dirty="0"/>
              <a:t>[0])</a:t>
            </a:r>
          </a:p>
        </p:txBody>
      </p:sp>
      <p:sp>
        <p:nvSpPr>
          <p:cNvPr id="2054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D743B3-FDED-BF4A-A52A-3450E7AAC224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20546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DF3D26-3235-0647-B6A7-28A9DF8164DF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5 due </a:t>
            </a:r>
            <a:r>
              <a:rPr lang="en-US" strike="sngStrike" dirty="0">
                <a:latin typeface="Arial" charset="0"/>
              </a:rPr>
              <a:t>11/2 </a:t>
            </a:r>
            <a:r>
              <a:rPr lang="en-US" dirty="0">
                <a:latin typeface="Arial" charset="0"/>
                <a:sym typeface="Wingdings" panose="05000000000000000000" pitchFamily="2" charset="2"/>
              </a:rPr>
              <a:t> 11/7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Monday, 11/5</a:t>
            </a:r>
          </a:p>
          <a:p>
            <a:pPr lvl="2"/>
            <a:r>
              <a:rPr lang="en-US" dirty="0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 dirty="0" err="1">
                <a:latin typeface="Arial" charset="0"/>
              </a:rPr>
              <a:t>Lec</a:t>
            </a:r>
            <a:r>
              <a:rPr lang="en-US" dirty="0">
                <a:latin typeface="Arial" charset="0"/>
              </a:rPr>
              <a:t>. 25: Exam 2 Preview (Fri. 11/2)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A0C5C8-06FC-0547-B653-5413E1596AF2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5A398C-5393-8740-B7CA-72E23F67E96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5 due </a:t>
            </a:r>
            <a:r>
              <a:rPr lang="en-US" strike="sngStrike" dirty="0" smtClean="0">
                <a:latin typeface="Arial" charset="0"/>
              </a:rPr>
              <a:t>11/2 </a:t>
            </a:r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 11/7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2 in class Monday, 11/5</a:t>
            </a:r>
          </a:p>
          <a:p>
            <a:pPr lvl="2"/>
            <a:r>
              <a:rPr lang="en-US" dirty="0" smtClean="0">
                <a:latin typeface="Arial" charset="0"/>
              </a:rPr>
              <a:t>Will cover lectures 14-24 (except lecture 16)</a:t>
            </a:r>
          </a:p>
          <a:p>
            <a:pPr lvl="2"/>
            <a:r>
              <a:rPr lang="en-US" dirty="0" err="1" smtClean="0">
                <a:latin typeface="Arial" charset="0"/>
              </a:rPr>
              <a:t>Lec</a:t>
            </a:r>
            <a:r>
              <a:rPr lang="en-US" dirty="0" smtClean="0">
                <a:latin typeface="Arial" charset="0"/>
              </a:rPr>
              <a:t>. 25: Exam 2 Preview (Fri. 11/2)</a:t>
            </a:r>
          </a:p>
          <a:p>
            <a:r>
              <a:rPr lang="en-US" dirty="0" smtClean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Review: one- and two-dimensional arrays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BB8D45-C4D2-9D44-955A-01211325FCFA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Arrays: groups of data with same type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int x[10]</a:t>
            </a:r>
            <a:r>
              <a:rPr lang="en-US">
                <a:latin typeface="Arial" charset="0"/>
              </a:rPr>
              <a:t> has 10 elements, </a:t>
            </a:r>
            <a:r>
              <a:rPr lang="en-US">
                <a:latin typeface="Courier New" charset="0"/>
                <a:cs typeface="Courier New" charset="0"/>
              </a:rPr>
              <a:t>x[0]</a:t>
            </a:r>
            <a:r>
              <a:rPr lang="en-US">
                <a:latin typeface="Arial" charset="0"/>
              </a:rPr>
              <a:t> through </a:t>
            </a:r>
            <a:r>
              <a:rPr lang="en-US">
                <a:latin typeface="Courier New" charset="0"/>
                <a:cs typeface="Courier New" charset="0"/>
              </a:rPr>
              <a:t>x[9]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Can also define with initial values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double list[] = {1.2, 0.75, -3.233};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Compiler will determine size of array from list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If initialization list has fewer values than size given, remaining values = 0</a:t>
            </a:r>
          </a:p>
          <a:p>
            <a:pPr lvl="3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i.e. </a:t>
            </a:r>
            <a:r>
              <a:rPr lang="en-US">
                <a:latin typeface="Courier New" charset="0"/>
                <a:cs typeface="Courier New" charset="0"/>
              </a:rPr>
              <a:t>int list[5] = {1, 2, 3}</a:t>
            </a:r>
            <a:r>
              <a:rPr lang="en-US">
                <a:latin typeface="Arial" charset="0"/>
                <a:cs typeface="Courier New" charset="0"/>
              </a:rPr>
              <a:t>  same as </a:t>
            </a:r>
          </a:p>
          <a:p>
            <a:pPr lvl="3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     int list[5] = {1, 2, 3, 0, 0}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Must be sure to access inside bounds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You can access x[12] or x[-1], for example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Will access whatever</a:t>
            </a:r>
            <a:r>
              <a:rPr lang="ja-JP" altLang="en-US">
                <a:latin typeface="Arial" charset="0"/>
                <a:cs typeface="Courier New" charset="0"/>
              </a:rPr>
              <a:t>’</a:t>
            </a:r>
            <a:r>
              <a:rPr lang="en-US" altLang="ja-JP">
                <a:latin typeface="Arial" charset="0"/>
                <a:cs typeface="Courier New" charset="0"/>
              </a:rPr>
              <a:t>s at those locations</a:t>
            </a:r>
            <a:endParaRPr lang="en-US">
              <a:latin typeface="Arial" charset="0"/>
              <a:cs typeface="Courier New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4A0532-B98A-A94C-9ABD-1A929F238822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68267D-89A1-D844-BB72-FCC1816C7F59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Two-dimensional arrays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/>
          <a:lstStyle/>
          <a:p>
            <a:r>
              <a:rPr lang="en-US">
                <a:latin typeface="Arial" charset="0"/>
              </a:rPr>
              <a:t>Two-dimensional arrays: can be used to represent tabular data</a:t>
            </a:r>
          </a:p>
          <a:p>
            <a:r>
              <a:rPr lang="en-US">
                <a:latin typeface="Arial" charset="0"/>
              </a:rPr>
              <a:t>Declaration: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&lt;type&gt; &lt;name&gt;[&lt;rows&gt;][&lt;cols&gt;]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 (see below): </a:t>
            </a:r>
            <a:r>
              <a:rPr lang="en-US">
                <a:latin typeface="Courier New" charset="0"/>
                <a:cs typeface="Courier New" charset="0"/>
              </a:rPr>
              <a:t>int x[3][4];</a:t>
            </a:r>
          </a:p>
          <a:p>
            <a:r>
              <a:rPr lang="en-US">
                <a:latin typeface="Arial" charset="0"/>
                <a:cs typeface="Courier New" charset="0"/>
              </a:rPr>
              <a:t>Index elements similarly to 1-D arrays</a:t>
            </a:r>
          </a:p>
          <a:p>
            <a:r>
              <a:rPr lang="en-US">
                <a:latin typeface="Arial" charset="0"/>
                <a:cs typeface="Courier New" charset="0"/>
              </a:rPr>
              <a:t>Typically use nested for loops to access</a:t>
            </a:r>
          </a:p>
          <a:p>
            <a:pPr lvl="1"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584B6D-B028-954A-87C9-FFC4820958C7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89D995-0CF5-0149-8CB1-1C7ED2A51E1E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3434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Initializing 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Can initialize similarly to 1D arrays, but must specify dimensions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treated like a 1D array; rows separated by commas: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y[3][4] = { {1, 2, 3, 4},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{5, 6, 7, 8},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 {9, 10, 11, 12} };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08BA3E-8BFB-E641-8598-B16D3AD57E75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73A17C-87C1-5440-802F-963F67EFDD9F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4602163"/>
          <a:ext cx="6096000" cy="11128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2D arrays and loops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r>
              <a:rPr lang="en-US">
                <a:latin typeface="Arial" charset="0"/>
              </a:rPr>
              <a:t>Typically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nested loops </a:t>
            </a:r>
            <a:r>
              <a:rPr lang="en-US">
                <a:latin typeface="Arial" charset="0"/>
              </a:rPr>
              <a:t>to work with 2-D arrays</a:t>
            </a:r>
          </a:p>
          <a:p>
            <a:pPr lvl="1"/>
            <a:r>
              <a:rPr lang="en-US">
                <a:latin typeface="Arial" charset="0"/>
              </a:rPr>
              <a:t>One loop inside another: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3; i++)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4; j++) {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 x[i][j] = y[i][j] * 2;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Be careful in loop body—switching your loop indices will cause trouble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Using </a:t>
            </a:r>
            <a:r>
              <a:rPr lang="en-US">
                <a:latin typeface="Courier New" charset="0"/>
                <a:cs typeface="Courier New" charset="0"/>
              </a:rPr>
              <a:t>x[j][i]</a:t>
            </a:r>
            <a:r>
              <a:rPr lang="en-US">
                <a:latin typeface="Arial" charset="0"/>
                <a:cs typeface="Courier New" charset="0"/>
              </a:rPr>
              <a:t> would take you outside of the array!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2C4DCC-032F-F74C-A72B-3DC9DFC43733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576A5B-52D7-B24E-83CE-C2297B4CC181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2787"/>
          </a:xfrm>
        </p:spPr>
        <p:txBody>
          <a:bodyPr/>
          <a:lstStyle/>
          <a:p>
            <a:r>
              <a:rPr lang="en-US">
                <a:latin typeface="Garamond" charset="0"/>
              </a:rPr>
              <a:t>Example: Working with 2-D arrays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Arial" charset="0"/>
              </a:rPr>
              <a:t>Complete this program, which counts the # of negative values in each row of a 2-D array (assume the necessary #includes are done):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NRows 3  	// # of rows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#define NCols 4	// # of columns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double x[NRows][NCols] =		// 2-D array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       {	{  10,  2.5,    0,  1.5},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{-2.3, -1.1, -0.2,    0},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	{10.5, -6.1, 23.4, -9.2} 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negCnt[NRows] = {0};    // Initialize entire row count array to 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i, j;                   // Row and column indices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/* INSERT CODE HERE--Visit every element in array x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count the number of negative values in each row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Now print the row counts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for (i = 0; i &lt; NRows; i++)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</a:t>
            </a:r>
            <a:r>
              <a:rPr lang="ja-JP" altLang="en-US" sz="1400">
                <a:latin typeface="Courier New" charset="0"/>
                <a:cs typeface="Courier New" charset="0"/>
              </a:rPr>
              <a:t>“</a:t>
            </a:r>
            <a:r>
              <a:rPr lang="en-US" altLang="ja-JP" sz="1400">
                <a:latin typeface="Courier New" charset="0"/>
                <a:cs typeface="Courier New" charset="0"/>
              </a:rPr>
              <a:t>Row %d has %d negative values.\n</a:t>
            </a:r>
            <a:r>
              <a:rPr lang="ja-JP" altLang="en-US" sz="1400">
                <a:latin typeface="Courier New" charset="0"/>
                <a:cs typeface="Courier New" charset="0"/>
              </a:rPr>
              <a:t>”</a:t>
            </a:r>
            <a:r>
              <a:rPr lang="en-US" altLang="ja-JP" sz="1400">
                <a:latin typeface="Courier New" charset="0"/>
                <a:cs typeface="Courier New" charset="0"/>
              </a:rPr>
              <a:t>, i, negCnt[i]);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98527F-6AD5-784A-A15C-EFF6B4288A16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266F7-0BCA-8D4A-8654-5118F0F97618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/* Code to be added to visit every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element in array x and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count the number of negative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values in each row */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for (i = 0; i &lt; NRows; i++)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for (j = 0; j &lt; NCols; j++)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if (x[i][j] &lt; 0)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negCnt[i]++;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425A0-2560-F845-B349-A1A449871EA4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20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178C3D-8353-0746-9DE3-A499EBF77FEC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Passing arrays to functions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 not need to specify array size (for reasons I’ll explain shortly)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Compiler will actually ignore 1-D array size, even if you put it in prototype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Therefore cannot check array size inside function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Prototype typically has array name and brackets to indicate you’re dealing with array</a:t>
            </a:r>
          </a:p>
          <a:p>
            <a:pPr lvl="1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int findAvg(int arr[ ], int n);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n = # elements in array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E1132C-F167-A546-8959-B103D46EBDD9}" type="datetime1">
              <a:rPr lang="en-US" sz="1200" smtClean="0">
                <a:latin typeface="Garamond" charset="0"/>
              </a:rPr>
              <a:t>10/26/18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E8601F-1BEA-0E43-A0F9-483398392B0A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13378</TotalTime>
  <Words>986</Words>
  <Application>Microsoft Macintosh PowerPoint</Application>
  <PresentationFormat>On-screen Show (4:3)</PresentationFormat>
  <Paragraphs>275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arrays</vt:lpstr>
      <vt:lpstr>Review: Two-dimensional arrays</vt:lpstr>
      <vt:lpstr>Review: Initializing 2D arrays</vt:lpstr>
      <vt:lpstr>2D arrays and loops</vt:lpstr>
      <vt:lpstr>Example: Working with 2-D arrays</vt:lpstr>
      <vt:lpstr>Example solution</vt:lpstr>
      <vt:lpstr>Passing arrays to functions</vt:lpstr>
      <vt:lpstr>Example</vt:lpstr>
      <vt:lpstr>Passing Arrays to functions (findAvg)</vt:lpstr>
      <vt:lpstr>Passing Arrays to functions (findMax)</vt:lpstr>
      <vt:lpstr>SclAry() function</vt:lpstr>
      <vt:lpstr>Passing Arrays to functions (SclAry)</vt:lpstr>
      <vt:lpstr>Passing Arrays to functions (SclAry)</vt:lpstr>
      <vt:lpstr>PowerPoint Presentation</vt:lpstr>
      <vt:lpstr>Passing Arrays to functions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1698</cp:revision>
  <dcterms:created xsi:type="dcterms:W3CDTF">2006-04-03T05:03:01Z</dcterms:created>
  <dcterms:modified xsi:type="dcterms:W3CDTF">2018-10-26T15:09:13Z</dcterms:modified>
</cp:coreProperties>
</file>