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521" r:id="rId4"/>
    <p:sldId id="531" r:id="rId5"/>
    <p:sldId id="522" r:id="rId6"/>
    <p:sldId id="523" r:id="rId7"/>
    <p:sldId id="535" r:id="rId8"/>
    <p:sldId id="536" r:id="rId9"/>
    <p:sldId id="524" r:id="rId10"/>
    <p:sldId id="525" r:id="rId11"/>
    <p:sldId id="532" r:id="rId12"/>
    <p:sldId id="533" r:id="rId13"/>
    <p:sldId id="534" r:id="rId14"/>
    <p:sldId id="410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-384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1943A36D-41F9-4A4C-BBC2-CDEBA1258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E500FADD-53EE-D848-976B-F480426A1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7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732A1B-BEC8-1046-A252-7430620795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0ACDC9-E6C3-4362-BEED-94D34D17E604}" type="datetime1">
              <a:rPr lang="en-US" smtClean="0"/>
              <a:t>11/2/2018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945747-DE5B-6846-821A-B19D0B925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666A2-4A39-436F-8C03-36FB410A3F52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BC1C3-55A5-BE49-AD0C-D4FA9F612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3E426-3EF1-4CDB-A6CB-D18F4417E45A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FDE68-BF85-444A-A980-8678CC449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4B476-935D-487D-9F36-41D42A37A38E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74EE-A1C6-1247-A8D0-62924430E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D4FB2-E867-46D7-B71B-FED0613BFFBF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DE34-7332-E34D-A685-548F94C41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5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6D3E6-CDDA-4994-9BF7-8516D3162C50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73DA3-9146-9847-8040-14D6F13C1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20067-B2DF-40EC-939F-F719FCA03F3D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4CD4-0C90-054E-82F1-FC07A4068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C2CDC-057A-4DCE-ADF7-86FA7EEFB495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81C72-FD69-FC42-A457-F15FE7580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EEA77-BC46-47C6-922B-63AD1EAAEA9C}" type="datetime1">
              <a:rPr lang="en-US" smtClean="0"/>
              <a:t>11/2/2018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3C9E7-D7B8-0D40-8646-292226E62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7179A-FF5F-4678-A7A4-D7A3EDFAE5FE}" type="datetime1">
              <a:rPr lang="en-US" smtClean="0"/>
              <a:t>11/2/2018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CF91A-C63D-8642-82BC-4856D0A11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BA2E3-8FB1-4FA3-952A-9538199C7196}" type="datetime1">
              <a:rPr lang="en-US" smtClean="0"/>
              <a:t>11/2/2018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A28CC-558C-3A45-851C-B8686CECC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60EC2-1178-4222-9EB2-0551C9930E09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D94A3-1AB4-CB4C-9FD5-AC3EAAE13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4F1B-8A8E-430F-ADE7-C859EAB9A1BF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4BEA7-2F8F-DB4B-BECE-E58CA262B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4FFE2B5-277C-45F9-B147-EFBDF9DE4102}" type="datetime1">
              <a:rPr lang="en-US" smtClean="0"/>
              <a:t>11/2/2018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47DCD74-54EF-0F4A-81D0-427355E0C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3" r:id="rId1"/>
    <p:sldLayoutId id="2147484831" r:id="rId2"/>
    <p:sldLayoutId id="2147484832" r:id="rId3"/>
    <p:sldLayoutId id="2147484833" r:id="rId4"/>
    <p:sldLayoutId id="2147484834" r:id="rId5"/>
    <p:sldLayoutId id="2147484835" r:id="rId6"/>
    <p:sldLayoutId id="2147484836" r:id="rId7"/>
    <p:sldLayoutId id="2147484837" r:id="rId8"/>
    <p:sldLayoutId id="2147484838" r:id="rId9"/>
    <p:sldLayoutId id="2147484839" r:id="rId10"/>
    <p:sldLayoutId id="2147484840" r:id="rId11"/>
    <p:sldLayoutId id="2147484841" r:id="rId12"/>
    <p:sldLayoutId id="214748484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  <a:cs typeface="Courier New" charset="0"/>
              </a:rPr>
              <a:t>Example (see below): </a:t>
            </a:r>
            <a:r>
              <a:rPr lang="en-US" sz="2200" dirty="0" err="1">
                <a:latin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cs typeface="Courier New" charset="0"/>
              </a:rPr>
              <a:t> x[3][4];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  <a:cs typeface="Courier New" charset="0"/>
              </a:rPr>
              <a:t>Initialize:</a:t>
            </a:r>
            <a:r>
              <a:rPr lang="en-US" sz="2200" dirty="0">
                <a:latin typeface="Courier New" charset="0"/>
                <a:cs typeface="Courier New" charset="0"/>
              </a:rPr>
              <a:t> </a:t>
            </a:r>
            <a:r>
              <a:rPr lang="en-US" sz="2200" dirty="0" err="1">
                <a:latin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cs typeface="Courier New" charset="0"/>
              </a:rPr>
              <a:t>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  <a:cs typeface="Courier New" charset="0"/>
              </a:rPr>
              <a:t>Typically used with nested for loops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 dirty="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 dirty="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3C0F75-1965-420E-9F06-8C12FF44AFC4}" type="datetime1">
              <a:rPr lang="en-US" sz="1200" smtClean="0">
                <a:latin typeface="Garamond" charset="0"/>
              </a:rPr>
              <a:t>11/2/2018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458C4A-834F-CE41-871B-3B68AB0193EE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charset="0"/>
              </a:rPr>
              <a:t>Represented as character arrays</a:t>
            </a:r>
          </a:p>
          <a:p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/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);</a:t>
            </a:r>
          </a:p>
          <a:p>
            <a:r>
              <a:rPr lang="en-US" altLang="ja-JP" sz="2800" dirty="0" smtClean="0">
                <a:latin typeface="Arial"/>
                <a:cs typeface="Arial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Reads all characters up to (but not including) first space, tab, or newline</a:t>
            </a:r>
            <a:endParaRPr lang="en-US" altLang="ja-JP" sz="2400" dirty="0">
              <a:latin typeface="Arial"/>
              <a:cs typeface="Arial"/>
            </a:endParaRPr>
          </a:p>
          <a:p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ADF804-6AB0-4B0B-80E1-350FAE77A43C}" type="datetime1">
              <a:rPr lang="en-US" sz="1200" smtClean="0">
                <a:latin typeface="Garamond" charset="0"/>
              </a:rPr>
              <a:t>11/2/2018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B60E1-8167-7D48-B2C2-B7C9F249252B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dirty="0" smtClean="0">
                <a:cs typeface="Courier New" pitchFamily="49" charset="0"/>
              </a:rPr>
              <a:t>() not 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s2, </a:t>
            </a:r>
            <a:r>
              <a:rPr lang="en-US" smtClean="0">
                <a:cs typeface="Courier New" pitchFamily="49" charset="0"/>
              </a:rPr>
              <a:t>non-zero value if s1 !=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8E605E-7825-4C80-93B7-B7A066EEEB9D}" type="datetime1">
              <a:rPr lang="en-US" sz="1200" smtClean="0">
                <a:latin typeface="Garamond" charset="0"/>
              </a:rPr>
              <a:t>11/2/2018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1BCDD1-CF9F-3146-B3FE-6E55E0D2637C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Returns # characters before </a:t>
            </a:r>
            <a:r>
              <a:rPr lang="ja-JP" altLang="en-US" sz="2400">
                <a:latin typeface="Courier New" charset="0"/>
                <a:cs typeface="Courier New" charset="0"/>
              </a:rPr>
              <a:t>‘</a:t>
            </a:r>
            <a:r>
              <a:rPr lang="en-US" altLang="ja-JP" sz="2400">
                <a:latin typeface="Courier New" charset="0"/>
                <a:cs typeface="Courier New" charset="0"/>
              </a:rPr>
              <a:t>\0</a:t>
            </a:r>
            <a:r>
              <a:rPr lang="ja-JP" altLang="en-US" sz="2400">
                <a:latin typeface="Courier New" charset="0"/>
                <a:cs typeface="Courier New" charset="0"/>
              </a:rPr>
              <a:t>’</a:t>
            </a:r>
            <a:endParaRPr lang="en-US" altLang="ja-JP" sz="24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latin typeface="Arial" charset="0"/>
                <a:cs typeface="Courier New" charset="0"/>
              </a:rPr>
              <a:t>“</a:t>
            </a:r>
            <a:r>
              <a:rPr lang="en-US" altLang="ja-JP" sz="2800">
                <a:latin typeface="Arial" charset="0"/>
                <a:cs typeface="Courier New" charset="0"/>
              </a:rPr>
              <a:t>Add</a:t>
            </a:r>
            <a:r>
              <a:rPr lang="ja-JP" altLang="en-US" sz="2800">
                <a:latin typeface="Arial" charset="0"/>
                <a:cs typeface="Courier New" charset="0"/>
              </a:rPr>
              <a:t>”</a:t>
            </a:r>
            <a:r>
              <a:rPr lang="en-US" altLang="ja-JP" sz="2800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Returns </a:t>
            </a:r>
            <a:r>
              <a:rPr lang="en-US" sz="2400">
                <a:latin typeface="Courier New" charset="0"/>
                <a:cs typeface="Courier New" charset="0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strncat() guaranteed to add null terminator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1BF46E-9C6A-48B2-9174-8EF77701C641}" type="datetime1">
              <a:rPr lang="en-US" sz="1200" smtClean="0">
                <a:latin typeface="Garamond" charset="0"/>
              </a:rPr>
              <a:t>11/2/2018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0D8EDD-5401-B945-B370-F7CD33B5D563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time: Exam 2</a:t>
            </a:r>
            <a:endParaRPr lang="en-US" dirty="0">
              <a:latin typeface="Arial" charset="0"/>
            </a:endParaRPr>
          </a:p>
          <a:p>
            <a:pPr lvl="1"/>
            <a:r>
              <a:rPr lang="en-US" b="1" u="sng" dirty="0" smtClean="0">
                <a:latin typeface="Arial" charset="0"/>
              </a:rPr>
              <a:t>Please </a:t>
            </a:r>
            <a:r>
              <a:rPr lang="en-US" b="1" u="sng" dirty="0">
                <a:latin typeface="Arial" charset="0"/>
              </a:rPr>
              <a:t>be on </a:t>
            </a:r>
            <a:r>
              <a:rPr lang="en-US" b="1" u="sng" dirty="0" smtClean="0">
                <a:latin typeface="Arial" charset="0"/>
              </a:rPr>
              <a:t>time</a:t>
            </a:r>
          </a:p>
          <a:p>
            <a:pPr lvl="1"/>
            <a:r>
              <a:rPr lang="en-US" b="1" u="sng" dirty="0" smtClean="0">
                <a:latin typeface="Arial" charset="0"/>
              </a:rPr>
              <a:t>Please attend the section for which you are registered</a:t>
            </a:r>
            <a:endParaRPr lang="en-US" b="1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11/7</a:t>
            </a:r>
          </a:p>
          <a:p>
            <a:pPr lvl="1"/>
            <a:r>
              <a:rPr lang="en-US" dirty="0">
                <a:latin typeface="Arial" charset="0"/>
              </a:rPr>
              <a:t>Program 4 regrades due 11/9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4FDEF7-F854-44BA-995D-C818661897E8}" type="datetime1">
              <a:rPr lang="en-US" sz="1200" smtClean="0">
                <a:latin typeface="Garamond" charset="0"/>
              </a:rPr>
              <a:t>11/2/2018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293174-DA4C-3F4D-9A3A-AD237B6CAAE3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Exam 2 in class Monday, 11/5</a:t>
            </a:r>
          </a:p>
          <a:p>
            <a:pPr lvl="2"/>
            <a:r>
              <a:rPr lang="en-US" dirty="0">
                <a:latin typeface="Arial" charset="0"/>
              </a:rPr>
              <a:t>Will be allowed one 8.5” x 11” note sheet</a:t>
            </a:r>
          </a:p>
          <a:p>
            <a:pPr lvl="2"/>
            <a:r>
              <a:rPr lang="en-US" dirty="0">
                <a:latin typeface="Arial" charset="0"/>
              </a:rPr>
              <a:t>Will cover lectures 14-24 (except lecture 16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2"/>
            <a:r>
              <a:rPr lang="en-US" b="1" u="sng" dirty="0" smtClean="0">
                <a:latin typeface="Arial" charset="0"/>
              </a:rPr>
              <a:t>Please attend the section for which you are registered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5 due </a:t>
            </a:r>
            <a:r>
              <a:rPr lang="en-US" dirty="0" smtClean="0">
                <a:latin typeface="Arial" charset="0"/>
              </a:rPr>
              <a:t>11/7</a:t>
            </a:r>
          </a:p>
          <a:p>
            <a:pPr lvl="1"/>
            <a:r>
              <a:rPr lang="en-US" dirty="0" smtClean="0">
                <a:latin typeface="Arial" charset="0"/>
              </a:rPr>
              <a:t>Program 4 regrades due 11/9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lecture: Exam 2 Preview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C49667-9E33-45E9-9745-E546F9105D27}" type="datetime1">
              <a:rPr lang="en-US" sz="1200" smtClean="0">
                <a:latin typeface="Garamond" charset="0"/>
              </a:rPr>
              <a:t>11/2/2018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B2655B-23BD-6D45-90BA-8DEDC391BA0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Allowed one 8.5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x 11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double-sided note sheet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 will last 50 minutes</a:t>
            </a:r>
          </a:p>
          <a:p>
            <a:r>
              <a:rPr lang="en-US" dirty="0">
                <a:latin typeface="Arial" charset="0"/>
              </a:rPr>
              <a:t>Covers material starting after Exam 1, through lecture </a:t>
            </a:r>
            <a:r>
              <a:rPr lang="en-US" dirty="0" smtClean="0">
                <a:latin typeface="Arial" charset="0"/>
              </a:rPr>
              <a:t>24 (lectures 14-24, except 16)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Same </a:t>
            </a:r>
            <a:r>
              <a:rPr lang="en-US" sz="2800" dirty="0">
                <a:latin typeface="Arial" charset="0"/>
              </a:rPr>
              <a:t>general format as Exam 1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3 </a:t>
            </a:r>
            <a:r>
              <a:rPr lang="en-US" sz="2200" dirty="0" smtClean="0">
                <a:latin typeface="Arial" charset="0"/>
              </a:rPr>
              <a:t>sections (each </a:t>
            </a:r>
            <a:r>
              <a:rPr lang="en-US" sz="2200" dirty="0">
                <a:latin typeface="Arial" charset="0"/>
              </a:rPr>
              <a:t>with multiple parts, so </a:t>
            </a:r>
            <a:r>
              <a:rPr lang="en-US" sz="2200" dirty="0" smtClean="0">
                <a:latin typeface="Arial" charset="0"/>
              </a:rPr>
              <a:t>~</a:t>
            </a:r>
            <a:r>
              <a:rPr lang="en-US" sz="2200" dirty="0">
                <a:latin typeface="Arial" charset="0"/>
              </a:rPr>
              <a:t>10 questions) + 1 extra credit </a:t>
            </a:r>
            <a:r>
              <a:rPr lang="en-US" sz="2200" dirty="0" smtClean="0">
                <a:latin typeface="Arial" charset="0"/>
              </a:rPr>
              <a:t>question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For loops </a:t>
            </a:r>
            <a:r>
              <a:rPr lang="en-US" sz="2200" i="1" dirty="0" smtClean="0">
                <a:latin typeface="Arial" charset="0"/>
              </a:rPr>
              <a:t>(in all sections)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Functions </a:t>
            </a:r>
            <a:r>
              <a:rPr lang="en-US" sz="2200" i="1" dirty="0" smtClean="0">
                <a:latin typeface="Arial" charset="0"/>
              </a:rPr>
              <a:t>(code reading/writing)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Arrays </a:t>
            </a:r>
            <a:r>
              <a:rPr lang="en-US" sz="2200" i="1" dirty="0" smtClean="0">
                <a:latin typeface="Arial" charset="0"/>
              </a:rPr>
              <a:t>(code reading/writing, MC)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Strings </a:t>
            </a:r>
            <a:r>
              <a:rPr lang="en-US" sz="2200" i="1" dirty="0" smtClean="0">
                <a:latin typeface="Arial" charset="0"/>
              </a:rPr>
              <a:t>(MC)</a:t>
            </a:r>
            <a:endParaRPr lang="en-US" sz="2200" dirty="0" smtClean="0"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528F6E-E302-4A56-B874-808F1D06BDB3}" type="datetime1">
              <a:rPr lang="en-US" sz="1200" smtClean="0">
                <a:latin typeface="Garamond" charset="0"/>
              </a:rPr>
              <a:t>11/2/2018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4FD481-A457-5647-9E3A-E71FEA854EFE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assignment</a:t>
            </a:r>
          </a:p>
          <a:p>
            <a:pPr lvl="0">
              <a:buClr>
                <a:srgbClr val="808080"/>
              </a:buCl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00"/>
                </a:solidFill>
                <a:ea typeface=""/>
                <a:cs typeface="Courier New" pitchFamily="49" charset="0"/>
              </a:rPr>
              <a:t>Don’t worry about pre-/post-increment differences for test</a:t>
            </a:r>
            <a:endParaRPr lang="en-US" dirty="0">
              <a:solidFill>
                <a:srgbClr val="000000"/>
              </a:solidFill>
              <a:ea typeface=""/>
              <a:cs typeface="Courier New" pitchFamily="49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7F2B79-20B7-41D2-BDBA-CBD217A8F4E1}" type="datetime1">
              <a:rPr lang="en-US" sz="1200" smtClean="0">
                <a:latin typeface="Garamond" charset="0"/>
              </a:rPr>
              <a:t>11/2/2018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</a:t>
            </a:r>
            <a:r>
              <a:rPr lang="en-US" dirty="0" smtClean="0">
                <a:latin typeface="Garamond" charset="0"/>
              </a:rPr>
              <a:t>functions</a:t>
            </a:r>
            <a:endParaRPr lang="en-US" dirty="0">
              <a:latin typeface="Garamond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Key points to understand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Arguments can be: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 sz="2200" dirty="0">
                <a:latin typeface="Arial" charset="0"/>
              </a:rPr>
              <a:t>: copy of argument is sent to function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Arial" charset="0"/>
              </a:rPr>
              <a:t>Arguments cannot be modified outside </a:t>
            </a:r>
            <a:r>
              <a:rPr lang="en-US" sz="1900" dirty="0" smtClean="0">
                <a:latin typeface="Arial" charset="0"/>
              </a:rPr>
              <a:t>function</a:t>
            </a:r>
            <a:endParaRPr lang="en-US" sz="19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latin typeface="Arial" charset="0"/>
              </a:rPr>
              <a:t>Passed by address</a:t>
            </a:r>
            <a:r>
              <a:rPr lang="en-US" sz="2200" dirty="0">
                <a:latin typeface="Arial" charset="0"/>
              </a:rPr>
              <a:t>: address of argument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Arial" charset="0"/>
              </a:rPr>
              <a:t>Use pointers or address operator (</a:t>
            </a:r>
            <a:r>
              <a:rPr lang="en-US" sz="1900" dirty="0">
                <a:solidFill>
                  <a:srgbClr val="0000FF"/>
                </a:solidFill>
                <a:latin typeface="Arial" charset="0"/>
              </a:rPr>
              <a:t>&amp;</a:t>
            </a:r>
            <a:r>
              <a:rPr lang="en-US" sz="1900" dirty="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Arial" charset="0"/>
              </a:rPr>
              <a:t>Arguments can be modified outside </a:t>
            </a:r>
            <a:r>
              <a:rPr lang="en-US" sz="1900" dirty="0" smtClean="0">
                <a:latin typeface="Arial" charset="0"/>
              </a:rPr>
              <a:t>function—allows function to change &gt;1 value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Expression following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200" dirty="0" smtClean="0">
                <a:latin typeface="Arial" charset="0"/>
              </a:rPr>
              <a:t> keyword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Value copied back to where function is called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Can be assigned to variable, used in another expression, etc.</a:t>
            </a:r>
            <a:endParaRPr lang="en-US" sz="1800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61A325-F2EA-4DED-B873-CC80A8AE988E}" type="datetime1">
              <a:rPr lang="en-US" sz="1200" smtClean="0">
                <a:latin typeface="Garamond" charset="0"/>
              </a:rPr>
              <a:t>11/2/2018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644713-1B7A-A34D-A2F7-836F0E14316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ECE0ED-9C28-4A3F-901B-5F094AA7F2D8}" type="datetime1">
              <a:rPr lang="en-US" sz="1200" smtClean="0">
                <a:latin typeface="Garamond" charset="0"/>
              </a:rPr>
              <a:t>11/2/2018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9CA720-62F7-2346-83AB-8FE9F299E4B6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pass by value;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f(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x,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y)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 = x + 2;		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 Change x only 					//  inside function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return (x + y) / 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 = 10;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b = 20;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 = f(a, b);	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 Given f()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…				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  above, c = 16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("%d", f(5, 15));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 Prints 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11</a:t>
            </a:r>
            <a:endParaRPr lang="en-US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…					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  (return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	//  val. of f)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76D3E6-CDDA-4994-9BF7-8516D3162C50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73DA3-9146-9847-8040-14D6F13C11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pass by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962400"/>
          </a:xfrm>
        </p:spPr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f2(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*p1,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*p2)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*p1 = *p1 + 2;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*p2 = *p2 – 3;</a:t>
            </a:r>
            <a:endParaRPr lang="en-US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return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*p1 + *p2;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a = 10;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b = 20;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f2(&amp;a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&amp;b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	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// a = a + 2 = 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// b = b – 3 = 17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		// c = a + b = 29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76D3E6-CDDA-4994-9BF7-8516D3162C50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73DA3-9146-9847-8040-14D6F13C11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Arrays: groups of data with same type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x[10]</a:t>
            </a:r>
            <a:r>
              <a:rPr lang="en-US">
                <a:latin typeface="Arial" charset="0"/>
              </a:rPr>
              <a:t> has 10 elements, </a:t>
            </a:r>
            <a:r>
              <a:rPr lang="en-US">
                <a:latin typeface="Courier New" charset="0"/>
                <a:cs typeface="Courier New" charset="0"/>
              </a:rPr>
              <a:t>x[0]</a:t>
            </a:r>
            <a:r>
              <a:rPr lang="en-US">
                <a:latin typeface="Arial" charset="0"/>
              </a:rPr>
              <a:t> through </a:t>
            </a:r>
            <a:r>
              <a:rPr lang="en-US">
                <a:latin typeface="Courier New" charset="0"/>
                <a:cs typeface="Courier New" charset="0"/>
              </a:rPr>
              <a:t>x[9]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Must be sure to access inside bounds</a:t>
            </a:r>
          </a:p>
          <a:p>
            <a:r>
              <a:rPr lang="en-US">
                <a:latin typeface="Arial" charset="0"/>
                <a:cs typeface="Courier New" charset="0"/>
              </a:rPr>
              <a:t>Array name </a:t>
            </a:r>
            <a:r>
              <a:rPr lang="en-US" u="sng">
                <a:latin typeface="Arial" charset="0"/>
                <a:cs typeface="Courier New" charset="0"/>
              </a:rPr>
              <a:t>is</a:t>
            </a:r>
            <a:r>
              <a:rPr lang="en-US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Arrays are always passed by address to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void f(int arr[], int n);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C84F4E-18F3-42EC-9D26-2FABC5A070AB}" type="datetime1">
              <a:rPr lang="en-US" sz="1200" smtClean="0">
                <a:latin typeface="Garamond" charset="0"/>
              </a:rPr>
              <a:t>11/2/2018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Preview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16410</TotalTime>
  <Words>776</Words>
  <Application>Microsoft Office PowerPoint</Application>
  <PresentationFormat>On-screen Show (4:3)</PresentationFormat>
  <Paragraphs>218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EECE.2160 ECE Application Programming</vt:lpstr>
      <vt:lpstr>Lecture outline</vt:lpstr>
      <vt:lpstr>Exam 2 notes</vt:lpstr>
      <vt:lpstr>Review: for loops</vt:lpstr>
      <vt:lpstr>Review: functions</vt:lpstr>
      <vt:lpstr>Review: pointers</vt:lpstr>
      <vt:lpstr>Review: pass by value; return value</vt:lpstr>
      <vt:lpstr>Review: pass by address</vt:lpstr>
      <vt:lpstr>Review: arrays &amp; pointers</vt:lpstr>
      <vt:lpstr>Review: 2D arrays</vt:lpstr>
      <vt:lpstr>Review: strings</vt:lpstr>
      <vt:lpstr>Review: String functions</vt:lpstr>
      <vt:lpstr>Review: String functions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1779</cp:revision>
  <dcterms:created xsi:type="dcterms:W3CDTF">2006-04-03T05:03:01Z</dcterms:created>
  <dcterms:modified xsi:type="dcterms:W3CDTF">2018-11-02T17:34:16Z</dcterms:modified>
</cp:coreProperties>
</file>