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540" r:id="rId4"/>
    <p:sldId id="541" r:id="rId5"/>
    <p:sldId id="536" r:id="rId6"/>
    <p:sldId id="542" r:id="rId7"/>
    <p:sldId id="525" r:id="rId8"/>
    <p:sldId id="526" r:id="rId9"/>
    <p:sldId id="527" r:id="rId10"/>
    <p:sldId id="528" r:id="rId11"/>
    <p:sldId id="529" r:id="rId12"/>
    <p:sldId id="530" r:id="rId13"/>
    <p:sldId id="324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55C12-984F-4B4F-8209-0ADFF3C2485B}" type="datetime1">
              <a:rPr lang="en-US" smtClean="0"/>
              <a:t>12/5/18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0D9AE-427B-EF42-A80B-63D4319ABB50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3A254-CF81-3B42-8F64-F8452CF415D4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748A0-86AE-6441-96D0-E78176B1C379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86C52-8757-854F-A8F4-5DCC22877617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DD09C-7FF2-8F43-8850-C7FF46E9843C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5FCD3-31BC-EC48-B5AD-A8E5513385C2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523AB-788E-6D49-8D3C-C94944803DC1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6F802-BA64-8E4C-A6EC-DE123D4A0A9E}" type="datetime1">
              <a:rPr lang="en-US" smtClean="0"/>
              <a:t>12/5/18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ACF85-6B68-6140-9151-95B2627109D3}" type="datetime1">
              <a:rPr lang="en-US" smtClean="0"/>
              <a:t>12/5/18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44A67-58A9-7140-9ABF-933722624186}" type="datetime1">
              <a:rPr lang="en-US" smtClean="0"/>
              <a:t>12/5/18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A9375-26B0-C444-AECE-A2380995D2BB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49A01-6855-5743-961D-F2FEB33692FD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5CAEA93-11EA-114A-8944-D1A5641DA172}" type="datetime1">
              <a:rPr lang="en-US" smtClean="0"/>
              <a:t>12/5/18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Character </a:t>
            </a:r>
            <a:r>
              <a:rPr lang="en-US" dirty="0" smtClean="0">
                <a:latin typeface="Arial" charset="0"/>
              </a:rPr>
              <a:t>&amp; line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D2877-385D-1D42-970A-5AEC9A8776F6}" type="datetime1">
              <a:rPr lang="en-US" smtClean="0">
                <a:latin typeface="Garamond" charset="0"/>
              </a:rPr>
              <a:t>12/5/18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9D7F49-2FF4-E74A-9DC3-80F53BFA2944}" type="datetime1">
              <a:rPr lang="en-US" smtClean="0">
                <a:latin typeface="Garamond" charset="0"/>
              </a:rPr>
              <a:t>12/5/18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1668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B637AB-EE27-9B4D-A7B9-53ED1B4CFBD4}" type="datetime1">
              <a:rPr lang="en-US" smtClean="0">
                <a:latin typeface="Garamond" charset="0"/>
              </a:rPr>
              <a:t>12/5/18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Character/line input examples</a:t>
            </a:r>
            <a:endParaRPr lang="en-US" dirty="0" smtClean="0"/>
          </a:p>
          <a:p>
            <a:r>
              <a:rPr lang="en-US" dirty="0" smtClean="0"/>
              <a:t>Bitwise operators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No Thursday office hours this week</a:t>
            </a:r>
          </a:p>
          <a:p>
            <a:pPr lvl="1"/>
            <a:r>
              <a:rPr lang="en-US" dirty="0" smtClean="0"/>
              <a:t>Today: Program 7 due</a:t>
            </a:r>
          </a:p>
          <a:p>
            <a:pPr lvl="1"/>
            <a:r>
              <a:rPr lang="en-US" dirty="0" smtClean="0"/>
              <a:t>M 12/10: Program 6 regrades due </a:t>
            </a:r>
          </a:p>
          <a:p>
            <a:pPr lvl="1"/>
            <a:r>
              <a:rPr lang="en-US" dirty="0" err="1" smtClean="0"/>
              <a:t>Th</a:t>
            </a:r>
            <a:r>
              <a:rPr lang="en-US" dirty="0" smtClean="0"/>
              <a:t> 12/13: last day of classes; Program 8 due</a:t>
            </a:r>
          </a:p>
          <a:p>
            <a:pPr lvl="2"/>
            <a:r>
              <a:rPr lang="en-US" dirty="0" smtClean="0"/>
              <a:t>P8 deals with file I/O (lectures 32-33)</a:t>
            </a:r>
          </a:p>
          <a:p>
            <a:pPr lvl="1"/>
            <a:r>
              <a:rPr lang="en-US" dirty="0" smtClean="0"/>
              <a:t>M 12/17: Exam 3, 3-6 PM, </a:t>
            </a:r>
            <a:r>
              <a:rPr lang="en-US" b="1" dirty="0" smtClean="0">
                <a:solidFill>
                  <a:srgbClr val="FF0000"/>
                </a:solidFill>
              </a:rPr>
              <a:t>Ball 210</a:t>
            </a:r>
          </a:p>
          <a:p>
            <a:pPr lvl="2"/>
            <a:r>
              <a:rPr lang="en-US" dirty="0" smtClean="0"/>
              <a:t>Will post course </a:t>
            </a:r>
            <a:r>
              <a:rPr lang="en-US" dirty="0" err="1" smtClean="0"/>
              <a:t>evals</a:t>
            </a:r>
            <a:r>
              <a:rPr lang="en-US" dirty="0" smtClean="0"/>
              <a:t> online; you’ll submit </a:t>
            </a:r>
            <a:r>
              <a:rPr lang="en-US" dirty="0" err="1" smtClean="0"/>
              <a:t>eval</a:t>
            </a:r>
            <a:r>
              <a:rPr lang="en-US" dirty="0" smtClean="0"/>
              <a:t> at exam</a:t>
            </a:r>
          </a:p>
          <a:p>
            <a:pPr lvl="1"/>
            <a:r>
              <a:rPr lang="en-US" dirty="0" smtClean="0"/>
              <a:t>W 12/19: All code due by </a:t>
            </a:r>
            <a:r>
              <a:rPr lang="en-US" b="1" dirty="0" smtClean="0">
                <a:solidFill>
                  <a:srgbClr val="FF0000"/>
                </a:solidFill>
              </a:rPr>
              <a:t>12:00 PM (noon)</a:t>
            </a:r>
          </a:p>
          <a:p>
            <a:pPr lvl="2"/>
            <a:r>
              <a:rPr lang="en-US" dirty="0" smtClean="0"/>
              <a:t>Program 9: Worth up to 4 points extra credit on final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2"/>
            <a:r>
              <a:rPr lang="en-US" dirty="0" smtClean="0"/>
              <a:t>Resubmission deadline for P7 &amp; P8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BA4FA6-F84C-E74E-9A5A-374B1C5FCA0C}" type="datetime1">
              <a:rPr lang="en-US" sz="1200" smtClean="0">
                <a:latin typeface="+mj-lt"/>
              </a:rPr>
              <a:t>12/5/18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34</a:t>
            </a:r>
            <a:endParaRPr lang="en-US" altLang="en-US" dirty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+mj-lt"/>
              </a:rPr>
              <a:pPr/>
              <a:t>13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No Thursday office hours </a:t>
            </a:r>
            <a:r>
              <a:rPr lang="en-US" dirty="0" smtClean="0">
                <a:latin typeface="Arial" charset="0"/>
              </a:rPr>
              <a:t>this week</a:t>
            </a:r>
          </a:p>
          <a:p>
            <a:pPr lvl="1"/>
            <a:r>
              <a:rPr lang="en-US" u="sng" dirty="0" smtClean="0">
                <a:latin typeface="Arial" charset="0"/>
              </a:rPr>
              <a:t>Today: </a:t>
            </a:r>
            <a:r>
              <a:rPr lang="en-US" dirty="0">
                <a:latin typeface="Arial" charset="0"/>
              </a:rPr>
              <a:t>Program 7 due</a:t>
            </a:r>
          </a:p>
          <a:p>
            <a:pPr lvl="1"/>
            <a:r>
              <a:rPr lang="en-US" dirty="0">
                <a:latin typeface="Arial" charset="0"/>
              </a:rPr>
              <a:t>M 12/10: Program 6 regrades due </a:t>
            </a:r>
          </a:p>
          <a:p>
            <a:pPr lvl="1"/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12/13: last day of classes; Program 8 due</a:t>
            </a:r>
          </a:p>
          <a:p>
            <a:pPr lvl="2"/>
            <a:r>
              <a:rPr lang="en-US" dirty="0">
                <a:latin typeface="Arial" charset="0"/>
              </a:rPr>
              <a:t>P8 deals with file I/O (lectures 32-33)</a:t>
            </a:r>
          </a:p>
          <a:p>
            <a:pPr lvl="1"/>
            <a:r>
              <a:rPr lang="en-US" dirty="0">
                <a:latin typeface="Arial" charset="0"/>
              </a:rPr>
              <a:t>M 12/17: Exam 3, 3-6 </a:t>
            </a:r>
            <a:r>
              <a:rPr lang="en-US" dirty="0" smtClean="0">
                <a:latin typeface="Arial" charset="0"/>
              </a:rPr>
              <a:t>PM,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Ball 210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post 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 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endParaRPr lang="en-US" dirty="0" smtClean="0"/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Review: </a:t>
            </a:r>
            <a:r>
              <a:rPr lang="en-US" dirty="0" smtClean="0"/>
              <a:t>binary file </a:t>
            </a:r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Character &amp; line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52DA60-D84A-2A44-90D8-78F17EAE2E43}" type="datetime1">
              <a:rPr lang="en-US" sz="1200" smtClean="0"/>
              <a:t>12/5/18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Review: binary file I/O</a:t>
            </a:r>
            <a:endParaRPr lang="en-US" dirty="0" smtClean="0">
              <a:ea typeface="+mj-ea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B048B8-F71A-BE4E-843B-142EDE310091}" type="datetime1">
              <a:rPr lang="en-US" smtClean="0">
                <a:latin typeface="Garamond" charset="0"/>
              </a:rPr>
              <a:t>12/5/18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binary file I/O (cont</a:t>
            </a:r>
            <a:r>
              <a:rPr lang="en-US" dirty="0">
                <a:latin typeface="Garamond" charset="0"/>
              </a:rPr>
              <a:t>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BD8E8A-550A-AA4E-B149-424D9647B844}" type="datetime1">
              <a:rPr lang="en-US" smtClean="0">
                <a:latin typeface="Garamond" charset="0"/>
              </a:rPr>
              <a:t>12/5/18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End </a:t>
            </a:r>
            <a:r>
              <a:rPr lang="en-US" dirty="0">
                <a:latin typeface="Garamond" charset="0"/>
              </a:rPr>
              <a:t>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Text files: </a:t>
            </a:r>
            <a:r>
              <a:rPr lang="en-US" sz="2400" dirty="0">
                <a:latin typeface="Arial" charset="0"/>
              </a:rPr>
              <a:t>Check if </a:t>
            </a:r>
            <a:r>
              <a:rPr lang="en-US" sz="2400" dirty="0" err="1">
                <a:latin typeface="Courier New" charset="0"/>
                <a:cs typeface="Courier New" charset="0"/>
              </a:rPr>
              <a:t>fscanf</a:t>
            </a:r>
            <a:r>
              <a:rPr lang="en-US" sz="2400" dirty="0">
                <a:latin typeface="Courier New" charset="0"/>
                <a:cs typeface="Courier New" charset="0"/>
              </a:rPr>
              <a:t>() == EOF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More common: do </a:t>
            </a:r>
            <a:r>
              <a:rPr lang="en-US" sz="2000" dirty="0" err="1">
                <a:latin typeface="Arial" charset="0"/>
                <a:cs typeface="Courier New" charset="0"/>
              </a:rPr>
              <a:t>fscanf</a:t>
            </a:r>
            <a:r>
              <a:rPr lang="en-US" sz="2000" dirty="0">
                <a:latin typeface="Arial" charset="0"/>
                <a:cs typeface="Courier New" charset="0"/>
              </a:rPr>
              <a:t>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e.g. </a:t>
            </a:r>
            <a:r>
              <a:rPr lang="en-US" sz="2000" dirty="0">
                <a:latin typeface="Courier New" charset="0"/>
                <a:cs typeface="Courier New" charset="0"/>
              </a:rPr>
              <a:t>while (</a:t>
            </a:r>
            <a:r>
              <a:rPr lang="en-US" sz="2000" dirty="0" err="1">
                <a:latin typeface="Courier New" charset="0"/>
                <a:cs typeface="Courier New" charset="0"/>
              </a:rPr>
              <a:t>fscanf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fp</a:t>
            </a:r>
            <a:r>
              <a:rPr lang="en-US" sz="2000" dirty="0">
                <a:latin typeface="Courier New" charset="0"/>
                <a:cs typeface="Courier New" charset="0"/>
              </a:rPr>
              <a:t>, 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%d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”</a:t>
            </a:r>
            <a:r>
              <a:rPr lang="en-US" sz="2000" dirty="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Binary files: </a:t>
            </a:r>
            <a:r>
              <a:rPr lang="en-US" sz="2400" dirty="0" err="1">
                <a:latin typeface="Courier New" charset="0"/>
                <a:cs typeface="Courier New" charset="0"/>
              </a:rPr>
              <a:t>feof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cs typeface="Courier New" charset="0"/>
              </a:rPr>
              <a:t>file_handle</a:t>
            </a:r>
            <a:r>
              <a:rPr lang="en-US" sz="2400" i="1" dirty="0">
                <a:latin typeface="Courier New" charset="0"/>
                <a:cs typeface="Courier New" charset="0"/>
              </a:rPr>
              <a:t>);</a:t>
            </a:r>
            <a:endParaRPr lang="en-US" sz="2400" dirty="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Courier New" charset="0"/>
              </a:rPr>
              <a:t>Must try to read data and discover that </a:t>
            </a:r>
            <a:r>
              <a:rPr lang="en-US" sz="2400" dirty="0" smtClean="0">
                <a:latin typeface="Arial" charset="0"/>
                <a:cs typeface="Courier New" charset="0"/>
              </a:rPr>
              <a:t>there’s </a:t>
            </a:r>
            <a:r>
              <a:rPr lang="en-US" sz="2400" dirty="0">
                <a:latin typeface="Arial" charset="0"/>
                <a:cs typeface="Courier New" charset="0"/>
              </a:rPr>
              <a:t>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Checking for error </a:t>
            </a:r>
            <a:r>
              <a:rPr lang="en-US" sz="2800" dirty="0" smtClean="0">
                <a:latin typeface="Arial" charset="0"/>
                <a:cs typeface="Courier New" charset="0"/>
              </a:rPr>
              <a:t>(binary only</a:t>
            </a:r>
            <a:r>
              <a:rPr lang="en-US" sz="2800" dirty="0">
                <a:latin typeface="Arial" charset="0"/>
                <a:cs typeface="Courier New" charset="0"/>
              </a:rPr>
              <a:t>): </a:t>
            </a:r>
            <a:r>
              <a:rPr lang="en-US" sz="2800" dirty="0" err="1">
                <a:latin typeface="Courier New" charset="0"/>
                <a:cs typeface="Courier New" charset="0"/>
              </a:rPr>
              <a:t>ferror</a:t>
            </a:r>
            <a:r>
              <a:rPr lang="en-US" sz="2800" dirty="0">
                <a:latin typeface="Courier New" charset="0"/>
                <a:cs typeface="Courier New" charset="0"/>
              </a:rPr>
              <a:t>(</a:t>
            </a:r>
            <a:r>
              <a:rPr lang="en-US" sz="2800" dirty="0" err="1">
                <a:latin typeface="Courier New" charset="0"/>
                <a:cs typeface="Courier New" charset="0"/>
              </a:rPr>
              <a:t>file_handle</a:t>
            </a:r>
            <a:r>
              <a:rPr lang="en-US" sz="2800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460902-734C-3746-9915-F56E2FF5C7CC}" type="datetime1">
              <a:rPr lang="en-US" smtClean="0">
                <a:latin typeface="Garamond" charset="0"/>
              </a:rPr>
              <a:t>12/5/18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8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reads two binary input files</a:t>
            </a:r>
          </a:p>
          <a:p>
            <a:pPr lvl="1"/>
            <a:r>
              <a:rPr lang="en-US" dirty="0" smtClean="0"/>
              <a:t>Represent up to 20 resistors / voltage drops</a:t>
            </a:r>
          </a:p>
          <a:p>
            <a:r>
              <a:rPr lang="en-US" dirty="0" smtClean="0"/>
              <a:t>Should fill two more arrays</a:t>
            </a:r>
          </a:p>
          <a:p>
            <a:pPr lvl="1"/>
            <a:r>
              <a:rPr lang="en-US" dirty="0" smtClean="0"/>
              <a:t>Current through each resistor</a:t>
            </a:r>
          </a:p>
          <a:p>
            <a:pPr lvl="1"/>
            <a:r>
              <a:rPr lang="en-US" dirty="0" smtClean="0"/>
              <a:t>Power dissipated by each resistor</a:t>
            </a:r>
          </a:p>
          <a:p>
            <a:r>
              <a:rPr lang="en-US" dirty="0" smtClean="0"/>
              <a:t>Output printed to text file</a:t>
            </a:r>
          </a:p>
          <a:p>
            <a:pPr lvl="1"/>
            <a:r>
              <a:rPr lang="en-US" dirty="0" smtClean="0"/>
              <a:t>List of resistor/voltage pairs</a:t>
            </a:r>
          </a:p>
          <a:p>
            <a:pPr lvl="1"/>
            <a:r>
              <a:rPr lang="en-US" dirty="0" smtClean="0"/>
              <a:t>Table of min/max/</a:t>
            </a:r>
            <a:r>
              <a:rPr lang="en-US" dirty="0" err="1" smtClean="0"/>
              <a:t>avg</a:t>
            </a:r>
            <a:r>
              <a:rPr lang="en-US" smtClean="0"/>
              <a:t> values for voltage, current, &amp; power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101E-B0E9-A04A-8DFE-182DFAC2FFFC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</a:t>
            </a:r>
            <a:r>
              <a:rPr lang="en-US" dirty="0" smtClean="0">
                <a:ea typeface="+mn-ea"/>
              </a:rPr>
              <a:t>stream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fputc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putchar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Not significantly different than using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A429A6-F189-2549-A564-5F8E664E2F59}" type="datetime1">
              <a:rPr lang="en-US" smtClean="0">
                <a:latin typeface="Garamond" charset="0"/>
              </a:rPr>
              <a:t>12/5/18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94B1D3-4892-AD44-ABE7-2C4BCA94AD87}" type="datetime1">
              <a:rPr lang="en-US" smtClean="0">
                <a:latin typeface="Garamond" charset="0"/>
              </a:rPr>
              <a:t>12/5/18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</a:t>
            </a:r>
            <a:r>
              <a:rPr lang="en-US" sz="2300" dirty="0" smtClean="0">
                <a:latin typeface="Arial" charset="0"/>
              </a:rPr>
              <a:t>functions (</a:t>
            </a: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puts(), </a:t>
            </a:r>
            <a:r>
              <a:rPr lang="en-US" sz="2300" dirty="0" err="1" smtClean="0">
                <a:latin typeface="Courier New" charset="0"/>
                <a:ea typeface="Courier New" charset="0"/>
                <a:cs typeface="Courier New" charset="0"/>
              </a:rPr>
              <a:t>fputs</a:t>
            </a: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2300" dirty="0" smtClean="0">
                <a:latin typeface="Arial" charset="0"/>
              </a:rPr>
              <a:t>)</a:t>
            </a:r>
            <a:endParaRPr lang="en-US" sz="23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Not significantly different than using 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()/</a:t>
            </a:r>
            <a:r>
              <a:rPr lang="en-US" sz="2000" dirty="0" err="1" smtClean="0">
                <a:latin typeface="Courier New"/>
                <a:cs typeface="Courier New"/>
              </a:rPr>
              <a:t>fprintf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 smtClean="0">
                <a:latin typeface="Arial" charset="0"/>
              </a:rPr>
              <a:t>Input </a:t>
            </a:r>
            <a:r>
              <a:rPr lang="en-US" sz="2300" dirty="0">
                <a:latin typeface="Arial" charset="0"/>
              </a:rPr>
              <a:t>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Read </a:t>
            </a:r>
            <a:r>
              <a:rPr lang="en-US" sz="2000" dirty="0">
                <a:latin typeface="Arial" charset="0"/>
              </a:rPr>
              <a:t>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A595B9-E4D0-E945-8C4C-B5A1ADBF9BEB}" type="datetime1">
              <a:rPr lang="en-US" smtClean="0">
                <a:latin typeface="Garamond" charset="0"/>
              </a:rPr>
              <a:t>12/5/18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9039</TotalTime>
  <Words>846</Words>
  <Application>Microsoft Macintosh PowerPoint</Application>
  <PresentationFormat>On-screen Show (4:3)</PresentationFormat>
  <Paragraphs>212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binary file I/O</vt:lpstr>
      <vt:lpstr>Review: binary file I/O (cont.)</vt:lpstr>
      <vt:lpstr>Review: End of file/error</vt:lpstr>
      <vt:lpstr>Program 8 overview</vt:lpstr>
      <vt:lpstr>Character I/O</vt:lpstr>
      <vt:lpstr>Common uses</vt:lpstr>
      <vt:lpstr>Line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1822</cp:revision>
  <dcterms:created xsi:type="dcterms:W3CDTF">2006-04-03T05:03:01Z</dcterms:created>
  <dcterms:modified xsi:type="dcterms:W3CDTF">2018-12-05T16:50:09Z</dcterms:modified>
</cp:coreProperties>
</file>