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2" r:id="rId3"/>
    <p:sldId id="462" r:id="rId4"/>
    <p:sldId id="423" r:id="rId5"/>
    <p:sldId id="470" r:id="rId6"/>
    <p:sldId id="463" r:id="rId7"/>
    <p:sldId id="464" r:id="rId8"/>
    <p:sldId id="465" r:id="rId9"/>
    <p:sldId id="466" r:id="rId10"/>
    <p:sldId id="467" r:id="rId11"/>
    <p:sldId id="468" r:id="rId12"/>
    <p:sldId id="460" r:id="rId13"/>
    <p:sldId id="461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24" r:id="rId26"/>
    <p:sldId id="425" r:id="rId27"/>
    <p:sldId id="447" r:id="rId2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D33639-9A46-2744-A136-26A8919AD7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0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A7B2C3-65DE-B24E-A570-CE9BC73268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B270B6-122A-5A48-8D39-26142400B977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3FA1EB-6D5D-0940-9943-4DB23B724A07}" type="slidenum">
              <a:rPr lang="en-US"/>
              <a:pPr/>
              <a:t>3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64178EF-77E7-0D47-AB7E-D850C083BD12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24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5A4C3-0716-E043-B356-C3F780EE9740}" type="datetime1">
              <a:rPr lang="en-US" smtClean="0"/>
              <a:t>9/10/2018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06CC-3913-AE46-99F9-7268DF1AB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31A78-18CC-6D4D-85CF-ED48D0092CFF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E7DA4-A7D1-B94F-AB21-D8A1FDD78C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B91FD-9EE0-1445-BFEA-5E510B0B2230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6F2F7-CF39-4A43-B249-8C4E0B4FD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B01B1-E0C7-8D49-BEA5-E9D301ECF0C2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B2589-0717-E147-B7E1-727481035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3E960-26A2-4C49-8BC7-16617EE96758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381AA-3399-E544-9A17-94E2846C6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4264-CAA2-7E4D-90BE-59A0D65CA95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9841-B1BC-3147-B142-04A0DB1AE1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4168B-0E83-E54C-A5DE-10E76FBF402C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6F5ED-1B92-0740-BD88-311F164E8D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6FE81-2D5D-D940-A29E-4A228E0A008E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AE62A-C7D0-EE42-823C-B68D1630E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3348-E7C0-8F48-925D-1CBFB1106F56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F937-27BC-2443-85CC-B989FF3D1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3335-AB89-3443-B1D1-60D5B8F0C160}" type="datetime1">
              <a:rPr lang="en-US" smtClean="0"/>
              <a:t>9/10/2018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D6760-45A8-7141-A4ED-091BE47732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1C4A-0210-544F-9315-89537ACD59BF}" type="datetime1">
              <a:rPr lang="en-US" smtClean="0"/>
              <a:t>9/10/2018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5ACE5-E2A5-E94B-88F5-D90F09E78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0ACD6-6E94-2247-9A0F-59E49BC23CC8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FBAD3-42E6-7346-B492-250696378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8E35C-9A49-6943-91E9-4039DD18B296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FDBBB-6D36-D641-98D9-84C1C02E6D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E73EA38-0E75-E545-913B-4F2C5E413CEB}" type="datetime1">
              <a:rPr lang="en-US" smtClean="0"/>
              <a:t>9/10/2018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E68E047-3776-584B-8B23-A8A8605EDF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Courier New" pitchFamily="49" charset="0"/>
                <a:ea typeface="+mj-ea"/>
                <a:cs typeface="Courier New" pitchFamily="49" charset="0"/>
              </a:rPr>
              <a:t>float/double</a:t>
            </a:r>
            <a:r>
              <a:rPr lang="en-US" dirty="0" smtClean="0">
                <a:ea typeface="+mj-ea"/>
                <a:cs typeface="+mj-cs"/>
              </a:rPr>
              <a:t> Constants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Any signed or unsigned number with a decimal point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Legal </a:t>
            </a:r>
            <a:r>
              <a:rPr lang="en-US" dirty="0" smtClean="0">
                <a:ea typeface="+mn-ea"/>
                <a:cs typeface="+mn-cs"/>
              </a:rPr>
              <a:t>values: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		.6		+2.7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0.0	-6.5		+8.		43.4	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Legal (exponential notation):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1.624e3  7.32e-2  6.02e23	1.0e2</a:t>
            </a:r>
            <a:b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-4.23e2  +4.0e2	  1.23e-4 +11.2e+7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Illegal:</a:t>
            </a: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54.23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6,349.70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1.0E5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7E7563-D9C4-EF45-AC7D-A2180B5A582D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912A3-1E39-6A4C-9728-4F20D042805B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8989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float/double</a:t>
            </a:r>
            <a:r>
              <a:rPr lang="en-US">
                <a:latin typeface="Garamond" charset="0"/>
              </a:rPr>
              <a:t> Constants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float</a:t>
            </a:r>
            <a:r>
              <a:rPr lang="en-US">
                <a:latin typeface="Arial" charset="0"/>
              </a:rPr>
              <a:t> (</a:t>
            </a:r>
            <a:r>
              <a:rPr lang="en-US">
                <a:latin typeface="Arial" charset="0"/>
                <a:sym typeface="Wingdings" charset="0"/>
              </a:rPr>
              <a:t>32 bits</a:t>
            </a:r>
            <a:r>
              <a:rPr lang="en-US">
                <a:latin typeface="Arial" charset="0"/>
              </a:rPr>
              <a:t>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1.175494351 E – 38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± 3.402823466 E + 38</a:t>
            </a:r>
          </a:p>
          <a:p>
            <a:r>
              <a:rPr lang="en-US">
                <a:latin typeface="Arial" charset="0"/>
              </a:rPr>
              <a:t>Range of </a:t>
            </a:r>
            <a:r>
              <a:rPr lang="en-US">
                <a:latin typeface="Courier New" charset="0"/>
              </a:rPr>
              <a:t>double</a:t>
            </a:r>
            <a:r>
              <a:rPr lang="en-US">
                <a:latin typeface="Arial" charset="0"/>
              </a:rPr>
              <a:t> (64 bits)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2.2250738585072014 E – 308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>
                <a:latin typeface="Symbol" charset="0"/>
              </a:rPr>
              <a:t>± </a:t>
            </a:r>
            <a:r>
              <a:rPr lang="en-US">
                <a:latin typeface="Arial" charset="0"/>
              </a:rPr>
              <a:t>1.7976931348623158 E + 308</a:t>
            </a:r>
          </a:p>
          <a:p>
            <a:pPr>
              <a:buFontTx/>
              <a:buNone/>
            </a:pPr>
            <a:endParaRPr lang="en-US">
              <a:latin typeface="Arial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BE21-D89D-5F43-9D74-CA17D152A2B6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42101C-6284-D849-9F3A-1587648D1B9B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0922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Constants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Stored in ASCII or UNICODE</a:t>
            </a:r>
          </a:p>
          <a:p>
            <a:r>
              <a:rPr lang="en-US">
                <a:latin typeface="Arial" charset="0"/>
              </a:rPr>
              <a:t>Signified by single quotes (</a:t>
            </a:r>
            <a:r>
              <a:rPr lang="en-US">
                <a:latin typeface="Courier New" charset="0"/>
              </a:rPr>
              <a:t>’ ’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Valid character constants </a:t>
            </a:r>
            <a:r>
              <a:rPr lang="en-US">
                <a:latin typeface="Courier New" charset="0"/>
              </a:rPr>
              <a:t>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’A’  ’B’  ’d’  ’z’  ’1’  ’2’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’!’  ’+’  ’&gt;’  ’?’  ’ ’  ’#’ </a:t>
            </a:r>
          </a:p>
          <a:p>
            <a:r>
              <a:rPr lang="en-US">
                <a:latin typeface="Arial" charset="0"/>
              </a:rPr>
              <a:t>Invalid character  constants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</a:rPr>
              <a:t>’GEIGER’  ’\’     ’CR’  ’LF’  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’’’       ’’’’    ’”’   ”Q”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536068-83E9-C844-95DE-4769D1E70F06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D5F90-E46D-2F46-B14E-CE0D2DC59910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Character Escape Sequences</a:t>
            </a:r>
            <a:endParaRPr lang="en-US" dirty="0">
              <a:ea typeface="+mj-ea"/>
            </a:endParaRP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FAB6DA-00D8-3A41-941C-84E2EFD4369A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81000" y="990600"/>
          <a:ext cx="8382000" cy="4007470"/>
        </p:xfrm>
        <a:graphic>
          <a:graphicData uri="http://schemas.openxmlformats.org/drawingml/2006/table">
            <a:tbl>
              <a:tblPr/>
              <a:tblGrid>
                <a:gridCol w="1295400"/>
                <a:gridCol w="2790825"/>
                <a:gridCol w="314325"/>
                <a:gridCol w="1543050"/>
                <a:gridCol w="2438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Meaning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\b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Backspace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Newline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”’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Double quote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\nnn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octal value nnn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\\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Backslash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\xnn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Char with hex value nn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A53779-04FE-144B-A1DF-09761FFA322D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80E960-0F52-3647-885F-AA0B2292D7E9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All variables have four characteristics: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type</a:t>
            </a:r>
          </a:p>
          <a:p>
            <a:pPr lvl="1"/>
            <a:r>
              <a:rPr lang="en-US">
                <a:latin typeface="Arial" charset="0"/>
              </a:rPr>
              <a:t>An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address</a:t>
            </a:r>
            <a:r>
              <a:rPr lang="en-US">
                <a:latin typeface="Arial" charset="0"/>
              </a:rPr>
              <a:t> (in memory)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value</a:t>
            </a:r>
          </a:p>
          <a:p>
            <a:pPr lvl="1"/>
            <a:r>
              <a:rPr lang="en-US">
                <a:latin typeface="Arial" charset="0"/>
              </a:rPr>
              <a:t>A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name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725086-BA35-1E47-9F2E-9F9512DDF023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name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must start with a-z, A-Z ( _  allowed, but not recommended)</a:t>
            </a:r>
            <a:endParaRPr lang="en-US" sz="2800" i="1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other characters may be a-z, A-Z, 0-9, _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upper case/lower case are not equal  (i.e. ECE,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, </a:t>
            </a:r>
            <a:r>
              <a:rPr lang="en-US" sz="2800" dirty="0" err="1" smtClean="0">
                <a:ea typeface="+mn-ea"/>
              </a:rPr>
              <a:t>eCe</a:t>
            </a:r>
            <a:r>
              <a:rPr lang="en-US" sz="2800" dirty="0" smtClean="0">
                <a:ea typeface="+mn-ea"/>
              </a:rPr>
              <a:t> would be five different variables)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max length system dependent (usually at least 32)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</a:rPr>
              <a:t>By convention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Start with lowercase letter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400" dirty="0" smtClean="0"/>
              <a:t>Descriptive names improve code readability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C0541F-D274-3941-87F6-9DDD5340E05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59E475-D988-1C45-A15D-947D73FB5A48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grossPay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cArPeT_price</a:t>
            </a:r>
          </a:p>
          <a:p>
            <a:r>
              <a:rPr lang="en-US">
                <a:latin typeface="Courier New" charset="0"/>
                <a:cs typeface="Courier New" charset="0"/>
              </a:rPr>
              <a:t>a_very_long_variable_name</a:t>
            </a:r>
          </a:p>
          <a:p>
            <a:r>
              <a:rPr lang="en-US">
                <a:latin typeface="Courier New" charset="0"/>
                <a:cs typeface="Courier New" charset="0"/>
              </a:rPr>
              <a:t>i</a:t>
            </a:r>
          </a:p>
          <a:p>
            <a:r>
              <a:rPr lang="en-US">
                <a:latin typeface="Courier New" charset="0"/>
                <a:cs typeface="Courier New" charset="0"/>
              </a:rPr>
              <a:t>______strange___one_____</a:t>
            </a:r>
          </a:p>
          <a:p>
            <a:r>
              <a:rPr lang="en-US">
                <a:latin typeface="Courier New" charset="0"/>
                <a:cs typeface="Courier New" charset="0"/>
              </a:rPr>
              <a:t>_   (not recommended)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287DB-6D32-5642-AAC3-86D6F7148B5B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1DD6F-FFA5-C040-93F9-AE23CE57D3FF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77005-B9E1-5D46-AA0D-F47D689B76FC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legal names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(but not recommended)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l</a:t>
            </a:r>
            <a:r>
              <a:rPr lang="en-US">
                <a:latin typeface="Arial" charset="0"/>
              </a:rPr>
              <a:t>		(that's lower case L)</a:t>
            </a:r>
          </a:p>
          <a:p>
            <a:r>
              <a:rPr lang="en-US">
                <a:latin typeface="Courier New" charset="0"/>
                <a:cs typeface="Courier New" charset="0"/>
              </a:rPr>
              <a:t>O</a:t>
            </a:r>
            <a:r>
              <a:rPr lang="en-US">
                <a:latin typeface="Arial" charset="0"/>
              </a:rPr>
              <a:t>		(that's capital O)</a:t>
            </a:r>
          </a:p>
          <a:p>
            <a:r>
              <a:rPr lang="en-US">
                <a:latin typeface="Courier New" charset="0"/>
                <a:cs typeface="Courier New" charset="0"/>
              </a:rPr>
              <a:t>l1</a:t>
            </a:r>
            <a:r>
              <a:rPr lang="en-US">
                <a:latin typeface="Arial" charset="0"/>
              </a:rPr>
              <a:t>		(that's lower case L, and digit one)</a:t>
            </a:r>
          </a:p>
          <a:p>
            <a:r>
              <a:rPr lang="en-US">
                <a:latin typeface="Courier New" charset="0"/>
                <a:cs typeface="Courier New" charset="0"/>
              </a:rPr>
              <a:t>O0Oll11</a:t>
            </a:r>
            <a:r>
              <a:rPr lang="en-US">
                <a:latin typeface="Arial" charset="0"/>
              </a:rPr>
              <a:t>   (oh,zero,oh,el,el,one,one)</a:t>
            </a:r>
          </a:p>
          <a:p>
            <a:r>
              <a:rPr lang="en-US">
                <a:latin typeface="Courier New" charset="0"/>
                <a:cs typeface="Courier New" charset="0"/>
              </a:rPr>
              <a:t>_var</a:t>
            </a:r>
            <a:r>
              <a:rPr lang="en-US">
                <a:latin typeface="Arial" charset="0"/>
              </a:rPr>
              <a:t>	(many system variables begin w/ _ 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ADCEE8-52AB-E049-AFDF-6F4C6B531D18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3B29B9-8A7E-CC40-900A-D4E601778B11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declaring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220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3321" name="Text Box 13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3322" name="Text Box 14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3323" name="Text Box 15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3324" name="Text Box 16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EDDA19-16C9-8946-B046-50932E414F56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04800" y="4343400"/>
            <a:ext cx="81534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All variable declarations should be grouped together at the start of the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2F64C9-9ABB-E04B-AEED-031AC848A788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altLang="en-US" dirty="0" smtClean="0"/>
              <a:t>Chapter 1 exercises due Monday, 9/10</a:t>
            </a:r>
          </a:p>
          <a:p>
            <a:pPr lvl="1"/>
            <a:r>
              <a:rPr lang="en-US" altLang="en-US" dirty="0" smtClean="0"/>
              <a:t>Chapter 2 exercises due 9/13 &amp; 9/15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Textbook exercises always due 3 days after related lecture—check ”Assignments” tab regularly!!!</a:t>
            </a:r>
          </a:p>
          <a:p>
            <a:pPr lvl="1"/>
            <a:r>
              <a:rPr lang="en-US" altLang="en-US" dirty="0" smtClean="0"/>
              <a:t>Program 1 due Wednesday, 9/12</a:t>
            </a:r>
          </a:p>
          <a:p>
            <a:pPr lvl="2"/>
            <a:r>
              <a:rPr lang="en-US" altLang="en-US" dirty="0" smtClean="0"/>
              <a:t>10 points: register for access to the course textbook</a:t>
            </a:r>
          </a:p>
          <a:p>
            <a:pPr lvl="2"/>
            <a:r>
              <a:rPr lang="en-US" altLang="en-US" dirty="0" smtClean="0"/>
              <a:t>10 points: introduce yourself to your instructor</a:t>
            </a:r>
          </a:p>
          <a:p>
            <a:pPr lvl="2"/>
            <a:r>
              <a:rPr lang="en-US" altLang="en-US" dirty="0" smtClean="0"/>
              <a:t>30 points: complete simple C program</a:t>
            </a:r>
          </a:p>
          <a:p>
            <a:pPr lvl="1"/>
            <a:r>
              <a:rPr lang="en-US" altLang="en-US" dirty="0" smtClean="0"/>
              <a:t>Programs will also require “submission” on Blackboard</a:t>
            </a:r>
          </a:p>
          <a:p>
            <a:pPr lvl="2"/>
            <a:r>
              <a:rPr lang="en-US" altLang="en-US" dirty="0" smtClean="0"/>
              <a:t>To be added by end of today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Comments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smtClean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Variables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A84427-FF32-BD43-AB29-1C7E84BC208A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3786B6B-5F57-514E-8619-7CB4315A71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73BEB-C2AC-994C-8F15-DD9E8FDCF64F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347AFD-FBEE-F348-BBF8-CEFEE73A5504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DB8FA-1856-A748-B899-1985F69D0371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440C-4437-A141-8F6E-F14A9A87C200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5784-74FC-1E49-B439-91D2B6101EAB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EB8-D26C-244E-9742-BC7FBE630E54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E2465-F7D4-2049-846C-5DB12E5C4B1A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</a:t>
            </a: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3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(ASCII value 3 = "end of text" character)</a:t>
            </a: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Output using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itchFamily="34" charset="-128"/>
              </a:rPr>
              <a:t>Chapter 1 exercises due Monday, </a:t>
            </a:r>
            <a:r>
              <a:rPr lang="en-US" altLang="en-US" sz="2400" dirty="0" smtClean="0">
                <a:ea typeface="ＭＳ Ｐゴシック" pitchFamily="34" charset="-128"/>
              </a:rPr>
              <a:t>9/10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ea typeface="ＭＳ Ｐゴシック" pitchFamily="34" charset="-128"/>
              </a:rPr>
              <a:t>Chapter 2 exercises due 9/13 &amp; 9/15</a:t>
            </a:r>
            <a:endParaRPr lang="en-US" altLang="en-US" sz="2400" dirty="0">
              <a:ea typeface="ＭＳ Ｐゴシック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ea typeface="ＭＳ Ｐゴシック" pitchFamily="34" charset="-128"/>
              </a:rPr>
              <a:t>Textbook exercises always due 3 days after related lecture—check ”Assignments” tab regularly!!!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a typeface="ＭＳ Ｐゴシック" pitchFamily="34" charset="-128"/>
              </a:rPr>
              <a:t>Program 1 due Wednesday, 9/12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10 points: register for access to the course textbook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10 points: introduce yourself to your instructor</a:t>
            </a:r>
          </a:p>
          <a:p>
            <a:pPr lvl="2"/>
            <a:r>
              <a:rPr lang="en-US" altLang="en-US" sz="1800" dirty="0">
                <a:ea typeface="ＭＳ Ｐゴシック" pitchFamily="34" charset="-128"/>
              </a:rPr>
              <a:t>30 points: complete simple C </a:t>
            </a:r>
            <a:r>
              <a:rPr lang="en-US" altLang="en-US" sz="1800" dirty="0" smtClean="0">
                <a:ea typeface="ＭＳ Ｐゴシック" pitchFamily="34" charset="-128"/>
              </a:rPr>
              <a:t>program</a:t>
            </a:r>
          </a:p>
          <a:p>
            <a:pPr lvl="1"/>
            <a:r>
              <a:rPr lang="en-US" altLang="en-US" dirty="0"/>
              <a:t>Programs will also require “submission” on Blackboard</a:t>
            </a:r>
          </a:p>
          <a:p>
            <a:pPr lvl="2"/>
            <a:r>
              <a:rPr lang="en-US" altLang="en-US" dirty="0"/>
              <a:t>To be added by end of today</a:t>
            </a:r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FD510-387F-114A-A904-56F82F852BCD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581768-ADEC-3241-99BF-FB361A2E813E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39CFB1-86D4-2E49-9EEA-3E42B14F4E55}" type="datetime1">
              <a:rPr lang="en-US" smtClean="0">
                <a:latin typeface="Garamond" charset="0"/>
              </a:rPr>
              <a:t>9/10/2018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C0F3EF-96A7-CA4A-B4BE-34B217A49051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Not used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>
                <a:latin typeface="Courier New" charset="0"/>
                <a:cs typeface="Courier New" charset="0"/>
              </a:rPr>
              <a:t>void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</p:spTree>
    <p:extLst>
      <p:ext uri="{BB962C8B-B14F-4D97-AF65-F5344CB8AC3E}">
        <p14:creationId xmlns:p14="http://schemas.microsoft.com/office/powerpoint/2010/main" val="24598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(cont.)</a:t>
            </a:r>
            <a:endParaRPr lang="en-US" dirty="0"/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Single-line: </a:t>
            </a:r>
            <a:r>
              <a:rPr lang="en-US" dirty="0" smtClean="0">
                <a:latin typeface="Courier New"/>
                <a:cs typeface="Courier New"/>
              </a:rPr>
              <a:t>// This is a comment</a:t>
            </a:r>
          </a:p>
          <a:p>
            <a:pPr lvl="1"/>
            <a:r>
              <a:rPr lang="en-US" dirty="0" smtClean="0"/>
              <a:t>Multi-line: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/* This is also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	a comment */</a:t>
            </a:r>
          </a:p>
          <a:p>
            <a:r>
              <a:rPr lang="en-US" dirty="0" smtClean="0"/>
              <a:t>Typical uses</a:t>
            </a:r>
          </a:p>
          <a:p>
            <a:pPr lvl="1"/>
            <a:r>
              <a:rPr lang="en-US" dirty="0" smtClean="0"/>
              <a:t>Multi-line comment at start of program with</a:t>
            </a:r>
          </a:p>
          <a:p>
            <a:pPr lvl="2"/>
            <a:r>
              <a:rPr lang="en-US" dirty="0" smtClean="0"/>
              <a:t>Author’</a:t>
            </a:r>
            <a:r>
              <a:rPr lang="en-US" altLang="ja-JP" dirty="0" smtClean="0"/>
              <a:t>s name (&amp; other info if appropriate)</a:t>
            </a:r>
          </a:p>
          <a:p>
            <a:pPr lvl="2"/>
            <a:r>
              <a:rPr lang="en-US" dirty="0" smtClean="0"/>
              <a:t>Date started/modified</a:t>
            </a:r>
          </a:p>
          <a:p>
            <a:pPr lvl="2"/>
            <a:r>
              <a:rPr lang="en-US" dirty="0" smtClean="0"/>
              <a:t>File name</a:t>
            </a:r>
          </a:p>
          <a:p>
            <a:pPr lvl="2"/>
            <a:r>
              <a:rPr lang="en-US" dirty="0" smtClean="0"/>
              <a:t>Description of overall file functionality</a:t>
            </a:r>
          </a:p>
          <a:p>
            <a:pPr lvl="1"/>
            <a:r>
              <a:rPr lang="en-US" dirty="0" smtClean="0"/>
              <a:t>For individual code sections</a:t>
            </a:r>
          </a:p>
          <a:p>
            <a:pPr lvl="2"/>
            <a:r>
              <a:rPr lang="en-US" dirty="0" smtClean="0"/>
              <a:t>Comment for major section of code performing single function</a:t>
            </a:r>
          </a:p>
          <a:p>
            <a:pPr lvl="2"/>
            <a:r>
              <a:rPr lang="en-US" dirty="0" smtClean="0"/>
              <a:t>Comment for single line of code if that line alone is important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DD73A1-0389-DE40-8781-7666FFB7077E}" type="datetime1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2DA65EF-51FC-8E4D-BD42-7062144E1F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Comment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/*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16.216 ECE Application Programming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Instructor: M. Geiger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</a:t>
            </a:r>
            <a:fld id="{CCDC289E-3C36-AE4D-9D92-A8B08140AFE4}" type="datetime1">
              <a:rPr lang="en-US" sz="1900">
                <a:latin typeface="Courier New" charset="0"/>
              </a:rPr>
              <a:pPr>
                <a:lnSpc>
                  <a:spcPct val="80000"/>
                </a:lnSpc>
                <a:buFont typeface="Wingdings" charset="0"/>
                <a:buNone/>
              </a:pPr>
              <a:t>9/10/2018</a:t>
            </a:fld>
            <a:r>
              <a:rPr lang="en-US" sz="1900">
                <a:latin typeface="Courier New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hello.c: Intro program to demonstrate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   basic C program structure and output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#include &lt;stdio.h&gt;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// Main program: prints basic string and exits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int main()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{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printf("Hello World!\n");		// Comment</a:t>
            </a:r>
            <a:br>
              <a:rPr lang="en-US" sz="1900">
                <a:latin typeface="Courier New" charset="0"/>
              </a:rPr>
            </a:br>
            <a:r>
              <a:rPr lang="en-US" sz="190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52DD1A-3CCC-E040-BC38-C847B7E75304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CF64AC-BB17-5F44-90D9-55DAB6F65E05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Representing data in C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(for now)</a:t>
            </a:r>
          </a:p>
          <a:p>
            <a:pPr lvl="1"/>
            <a:r>
              <a:rPr lang="en-US">
                <a:latin typeface="Arial" charset="0"/>
              </a:rPr>
              <a:t>What kind of data are we trying to represent?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Data types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Can the program change the data?</a:t>
            </a:r>
          </a:p>
          <a:p>
            <a:pPr lvl="2"/>
            <a:r>
              <a:rPr lang="en-US">
                <a:solidFill>
                  <a:srgbClr val="FF0000"/>
                </a:solidFill>
                <a:latin typeface="Arial" charset="0"/>
              </a:rPr>
              <a:t>Constants vs. variables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5E7140-2F07-8048-8994-5A35FE5B75D4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D9064A-7CB6-1B42-A383-1893B9BD2DA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Four Types of Basic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Integer	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int</a:t>
            </a:r>
          </a:p>
          <a:p>
            <a:r>
              <a:rPr lang="en-US">
                <a:latin typeface="Arial" charset="0"/>
              </a:rPr>
              <a:t>Floating point (single precision)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float</a:t>
            </a:r>
          </a:p>
          <a:p>
            <a:r>
              <a:rPr lang="en-US">
                <a:latin typeface="Arial" charset="0"/>
              </a:rPr>
              <a:t>Double Precision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double</a:t>
            </a:r>
          </a:p>
          <a:p>
            <a:r>
              <a:rPr lang="en-US">
                <a:latin typeface="Arial" charset="0"/>
              </a:rPr>
              <a:t>Character					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char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E902B-4327-F74C-8551-F43E82E12B9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C7D5E-1EC1-8146-B565-28F506FEAAC0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17158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Constants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Any positive or negative number without a decimal point (or other illegal symbol).</a:t>
            </a:r>
          </a:p>
          <a:p>
            <a:r>
              <a:rPr lang="en-US">
                <a:latin typeface="Arial" charset="0"/>
              </a:rPr>
              <a:t>Legal values: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5		-10		+25</a:t>
            </a:r>
            <a:br>
              <a:rPr lang="en-US">
                <a:latin typeface="Courier New" charset="0"/>
                <a:cs typeface="Courier New" charset="0"/>
              </a:rPr>
            </a:br>
            <a:r>
              <a:rPr lang="en-US">
                <a:latin typeface="Courier New" charset="0"/>
                <a:cs typeface="Courier New" charset="0"/>
              </a:rPr>
              <a:t>1000	253		-26351	+98</a:t>
            </a:r>
          </a:p>
          <a:p>
            <a:r>
              <a:rPr lang="en-US">
                <a:latin typeface="Arial" charset="0"/>
              </a:rPr>
              <a:t>Illegal values: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2,523</a:t>
            </a:r>
            <a:r>
              <a:rPr lang="en-US">
                <a:latin typeface="Arial" charset="0"/>
              </a:rPr>
              <a:t> (comma)	</a:t>
            </a:r>
            <a:r>
              <a:rPr lang="en-US">
                <a:latin typeface="Courier New" charset="0"/>
                <a:cs typeface="Courier New" charset="0"/>
              </a:rPr>
              <a:t>6.5 </a:t>
            </a:r>
            <a:r>
              <a:rPr lang="en-US">
                <a:latin typeface="Arial" charset="0"/>
              </a:rPr>
              <a:t>(decimal point)</a:t>
            </a:r>
            <a:br>
              <a:rPr lang="en-US">
                <a:latin typeface="Arial" charset="0"/>
              </a:rPr>
            </a:br>
            <a:r>
              <a:rPr lang="en-US">
                <a:latin typeface="Courier New" charset="0"/>
                <a:cs typeface="Courier New" charset="0"/>
              </a:rPr>
              <a:t>$59 </a:t>
            </a:r>
            <a:r>
              <a:rPr lang="en-US">
                <a:latin typeface="Arial" charset="0"/>
              </a:rPr>
              <a:t>(dollar sign)	</a:t>
            </a:r>
            <a:r>
              <a:rPr lang="en-US">
                <a:latin typeface="Courier New" charset="0"/>
                <a:cs typeface="Courier New" charset="0"/>
              </a:rPr>
              <a:t>5.</a:t>
            </a:r>
            <a:r>
              <a:rPr lang="en-US">
                <a:latin typeface="Arial" charset="0"/>
              </a:rPr>
              <a:t> (decimal point)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3DAD17-D8BB-2E4F-AF11-38A09EA8B688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A058F-45C5-014C-A421-B382211E6004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2761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6016E0-FD91-8E41-A7E7-D637437E269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Range of Integers 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(Machine Dependent)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19600"/>
          </a:xfrm>
        </p:spPr>
        <p:txBody>
          <a:bodyPr/>
          <a:lstStyle/>
          <a:p>
            <a:pPr defTabSz="1139825">
              <a:buFontTx/>
              <a:buNone/>
              <a:tabLst>
                <a:tab pos="2336800" algn="l"/>
                <a:tab pos="4687888" algn="l"/>
              </a:tabLst>
            </a:pPr>
            <a:r>
              <a:rPr lang="en-US">
                <a:latin typeface="Arial" charset="0"/>
              </a:rPr>
              <a:t>		</a:t>
            </a:r>
            <a:r>
              <a:rPr lang="en-US" sz="2400">
                <a:latin typeface="Courier New" charset="0"/>
              </a:rPr>
              <a:t>unsigned	signed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</a:rPr>
              <a:t>char</a:t>
            </a:r>
            <a:r>
              <a:rPr lang="en-US" sz="2400">
                <a:latin typeface="Arial" charset="0"/>
              </a:rPr>
              <a:t>	0 </a:t>
            </a:r>
            <a:r>
              <a:rPr lang="en-US" sz="2400">
                <a:latin typeface="Arial" charset="0"/>
                <a:sym typeface="Wingdings" charset="0"/>
              </a:rPr>
              <a:t> </a:t>
            </a:r>
            <a:r>
              <a:rPr lang="en-US" sz="2400">
                <a:latin typeface="Arial" charset="0"/>
              </a:rPr>
              <a:t>255	-128 </a:t>
            </a:r>
            <a:r>
              <a:rPr lang="en-US" sz="2400">
                <a:latin typeface="Arial" charset="0"/>
                <a:sym typeface="Wingdings" charset="0"/>
              </a:rPr>
              <a:t> +127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Arial" charset="0"/>
                <a:sym typeface="Wingdings" charset="0"/>
              </a:rPr>
              <a:t>	(8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short int	</a:t>
            </a:r>
            <a:r>
              <a:rPr lang="en-US" sz="2400">
                <a:latin typeface="Arial" charset="0"/>
                <a:sym typeface="Wingdings" charset="0"/>
              </a:rPr>
              <a:t>0  65535	-32768  + 32767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short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(16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int</a:t>
            </a:r>
            <a:r>
              <a:rPr lang="en-US" sz="2400">
                <a:latin typeface="Arial" charset="0"/>
                <a:sym typeface="Wingdings" charset="0"/>
              </a:rPr>
              <a:t> 	0 to 4294967295	 -2147483648  2147483647 </a:t>
            </a:r>
            <a:br>
              <a:rPr lang="en-US" sz="2400">
                <a:latin typeface="Arial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</a:t>
            </a:r>
            <a:br>
              <a:rPr lang="en-US" sz="2400">
                <a:latin typeface="Courier New" charset="0"/>
                <a:sym typeface="Wingdings" charset="0"/>
              </a:rPr>
            </a:br>
            <a:r>
              <a:rPr lang="en-US" sz="2400">
                <a:latin typeface="Courier New" charset="0"/>
                <a:sym typeface="Wingdings" charset="0"/>
              </a:rPr>
              <a:t>long int</a:t>
            </a:r>
          </a:p>
          <a:p>
            <a:pPr defTabSz="1139825">
              <a:buFont typeface="Wingdings" charset="0"/>
              <a:buNone/>
              <a:tabLst>
                <a:tab pos="2336800" algn="l"/>
                <a:tab pos="4687888" algn="l"/>
              </a:tabLst>
            </a:pPr>
            <a:r>
              <a:rPr lang="en-US" sz="2400">
                <a:latin typeface="Courier New" charset="0"/>
                <a:sym typeface="Wingdings" charset="0"/>
              </a:rPr>
              <a:t>	</a:t>
            </a:r>
            <a:r>
              <a:rPr lang="en-US" sz="2400">
                <a:latin typeface="Arial" charset="0"/>
                <a:sym typeface="Wingdings" charset="0"/>
              </a:rPr>
              <a:t>(32 bits)</a:t>
            </a: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 sz="2400">
              <a:latin typeface="Arial" charset="0"/>
              <a:sym typeface="Wingdings" charset="0"/>
            </a:endParaRPr>
          </a:p>
          <a:p>
            <a:pPr defTabSz="1139825">
              <a:tabLst>
                <a:tab pos="2336800" algn="l"/>
                <a:tab pos="4687888" algn="l"/>
              </a:tabLst>
            </a:pPr>
            <a:endParaRPr lang="en-US">
              <a:latin typeface="Arial" charset="0"/>
            </a:endParaRPr>
          </a:p>
        </p:txBody>
      </p:sp>
      <p:sp>
        <p:nvSpPr>
          <p:cNvPr id="3789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0395D-75A6-9C46-8CE1-39AC0010B8C6}" type="datetime1">
              <a:rPr lang="en-US" sz="1200">
                <a:latin typeface="Garamond" charset="0"/>
              </a:rPr>
              <a:pPr eaLnBrk="1" hangingPunct="1"/>
              <a:t>9/10/2018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2</a:t>
            </a:r>
          </a:p>
        </p:txBody>
      </p:sp>
    </p:spTree>
    <p:extLst>
      <p:ext uri="{BB962C8B-B14F-4D97-AF65-F5344CB8AC3E}">
        <p14:creationId xmlns:p14="http://schemas.microsoft.com/office/powerpoint/2010/main" val="34543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6387</TotalTime>
  <Words>1187</Words>
  <Application>Microsoft Office PowerPoint</Application>
  <PresentationFormat>On-screen Show (4:3)</PresentationFormat>
  <Paragraphs>429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Edge</vt:lpstr>
      <vt:lpstr>EECE.2160 ECE Application Programming</vt:lpstr>
      <vt:lpstr>Lecture outline</vt:lpstr>
      <vt:lpstr>Review: Basic C program structure</vt:lpstr>
      <vt:lpstr>Review (cont.)</vt:lpstr>
      <vt:lpstr>Comment example</vt:lpstr>
      <vt:lpstr>Representing data in C</vt:lpstr>
      <vt:lpstr>Four Types of Basic Data</vt:lpstr>
      <vt:lpstr>Integer Constants</vt:lpstr>
      <vt:lpstr>Range of Integers  (Machine Dependent)</vt:lpstr>
      <vt:lpstr>float/double Constants</vt:lpstr>
      <vt:lpstr>float/double Constants</vt:lpstr>
      <vt:lpstr>Character Constants</vt:lpstr>
      <vt:lpstr>Character Escape Sequences</vt:lpstr>
      <vt:lpstr>Variables</vt:lpstr>
      <vt:lpstr>Variables - name</vt:lpstr>
      <vt:lpstr>Variables - legal names</vt:lpstr>
      <vt:lpstr>Variables - legal names (but not recommended)</vt:lpstr>
      <vt:lpstr>Variables - declaring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1553</cp:revision>
  <dcterms:created xsi:type="dcterms:W3CDTF">2006-04-03T05:03:01Z</dcterms:created>
  <dcterms:modified xsi:type="dcterms:W3CDTF">2018-09-10T11:59:22Z</dcterms:modified>
</cp:coreProperties>
</file>