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6"/>
  </p:notesMasterIdLst>
  <p:handoutMasterIdLst>
    <p:handoutMasterId r:id="rId27"/>
  </p:handoutMasterIdLst>
  <p:sldIdLst>
    <p:sldId id="256" r:id="rId2"/>
    <p:sldId id="422" r:id="rId3"/>
    <p:sldId id="461" r:id="rId4"/>
    <p:sldId id="448" r:id="rId5"/>
    <p:sldId id="459" r:id="rId6"/>
    <p:sldId id="460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36" r:id="rId18"/>
    <p:sldId id="453" r:id="rId19"/>
    <p:sldId id="454" r:id="rId20"/>
    <p:sldId id="455" r:id="rId21"/>
    <p:sldId id="456" r:id="rId22"/>
    <p:sldId id="457" r:id="rId23"/>
    <p:sldId id="458" r:id="rId24"/>
    <p:sldId id="447" r:id="rId2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3" autoAdjust="0"/>
    <p:restoredTop sz="89522" autoAdjust="0"/>
  </p:normalViewPr>
  <p:slideViewPr>
    <p:cSldViewPr>
      <p:cViewPr>
        <p:scale>
          <a:sx n="66" d="100"/>
          <a:sy n="66" d="100"/>
        </p:scale>
        <p:origin x="2304" y="5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7C4EA7-ABC3-D643-94C8-CF3E4D6FF1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717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983D57-F8BC-E847-A213-F807A49688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431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FF53029-0611-574B-A1D6-7D09A059F4F4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01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2DD3813-2B44-3144-AE26-9085DE1F7289}" type="slidenum">
              <a:rPr lang="en-US"/>
              <a:pPr/>
              <a:t>4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0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02/07/2005</a:t>
            </a:r>
          </a:p>
        </p:txBody>
      </p:sp>
      <p:sp>
        <p:nvSpPr>
          <p:cNvPr id="30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0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6ED0815-34A5-9C4D-B3B8-625FAB4B61C6}" type="slidenum">
              <a:rPr lang="en-US"/>
              <a:pPr/>
              <a:t>19</a:t>
            </a:fld>
            <a:endParaRPr lang="en-US"/>
          </a:p>
        </p:txBody>
      </p:sp>
      <p:sp>
        <p:nvSpPr>
          <p:cNvPr id="30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9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D32BF4-B3B6-3E4A-8152-89FF9E14E505}" type="datetime1">
              <a:rPr lang="en-US" smtClean="0"/>
              <a:t>9/11/18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BBF3B8-B8CA-F044-AA6D-67670218BD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8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B30296-48D8-1344-83E1-4450D241AE51}" type="datetime1">
              <a:rPr lang="en-US" smtClean="0"/>
              <a:t>9/11/18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919C9-A808-6E4A-96B3-B23AA5C7F5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6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4527D8-68E7-5D46-A8FA-A4D84650A2D5}" type="datetime1">
              <a:rPr lang="en-US" smtClean="0"/>
              <a:t>9/11/18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CB28FF-1B62-454E-8484-66EDB438EE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40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73FEA6-B1E2-A643-8892-9521D3045C16}" type="datetime1">
              <a:rPr lang="en-US" smtClean="0"/>
              <a:t>9/11/18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F9202B-0146-BE43-8EB8-2BB15FB27B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51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DBFB11-668F-2946-AC3E-9B412489FC9C}" type="datetime1">
              <a:rPr lang="en-US" smtClean="0"/>
              <a:t>9/11/18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1F129-A661-3E4F-9A06-402DBDD1FC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8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659875-7D0F-D249-80E4-2E9808C2C3EC}" type="datetime1">
              <a:rPr lang="en-US" smtClean="0"/>
              <a:t>9/11/18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6ADDE5-9B44-254B-89B4-A832413121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6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978B13-2697-914D-9002-B3C95D00068A}" type="datetime1">
              <a:rPr lang="en-US" smtClean="0"/>
              <a:t>9/11/18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8BF779-090F-7042-8450-16CC40A5E8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1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4C60F6-7A48-EA44-BFA6-AE78E7E0A474}" type="datetime1">
              <a:rPr lang="en-US" smtClean="0"/>
              <a:t>9/11/18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04D504-3A92-ED49-B604-393030B9A5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5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7EF380-AAB0-F444-BFCA-76380E2D1F17}" type="datetime1">
              <a:rPr lang="en-US" smtClean="0"/>
              <a:t>9/11/18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B923E-B0FF-854E-9F99-C787366CBC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2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B007EC-28A2-E945-A293-FBCFE2707F60}" type="datetime1">
              <a:rPr lang="en-US" smtClean="0"/>
              <a:t>9/11/18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1BB86-7C69-6C40-A55B-34B212FBB8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EE989F-96DA-9B4A-8771-F444FE031601}" type="datetime1">
              <a:rPr lang="en-US" smtClean="0"/>
              <a:t>9/11/18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48C4D9-EB73-CA48-8472-3AC668BCA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8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508C8-D9CA-044E-A67B-3F0EB4EFFF23}" type="datetime1">
              <a:rPr lang="en-US" smtClean="0"/>
              <a:t>9/11/18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413E85-5500-4548-980E-D9668CBDDF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9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5ADAFB-FFFE-C249-A658-64A76A0515BC}" type="datetime1">
              <a:rPr lang="en-US" smtClean="0"/>
              <a:t>9/11/18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C6F62-ECB0-2642-AF89-7337C50481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7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3A1ADDAA-F2A2-C644-9236-99E2E1A7B183}" type="datetime1">
              <a:rPr lang="en-US" smtClean="0"/>
              <a:t>9/11/18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CDD6332-CD1D-AB43-A1EA-8054F88CDD9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3" r:id="rId1"/>
    <p:sldLayoutId id="2147484451" r:id="rId2"/>
    <p:sldLayoutId id="2147484452" r:id="rId3"/>
    <p:sldLayoutId id="2147484453" r:id="rId4"/>
    <p:sldLayoutId id="2147484454" r:id="rId5"/>
    <p:sldLayoutId id="2147484455" r:id="rId6"/>
    <p:sldLayoutId id="2147484456" r:id="rId7"/>
    <p:sldLayoutId id="2147484457" r:id="rId8"/>
    <p:sldLayoutId id="2147484458" r:id="rId9"/>
    <p:sldLayoutId id="2147484459" r:id="rId10"/>
    <p:sldLayoutId id="2147484460" r:id="rId11"/>
    <p:sldLayoutId id="2147484461" r:id="rId12"/>
    <p:sldLayoutId id="2147484462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4: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Operators; </a:t>
            </a:r>
            <a:r>
              <a:rPr lang="en-US" dirty="0" err="1" smtClean="0">
                <a:latin typeface="Arial" charset="0"/>
              </a:rPr>
              <a:t>printf</a:t>
            </a:r>
            <a:r>
              <a:rPr lang="en-US" dirty="0" smtClean="0">
                <a:latin typeface="Arial" charset="0"/>
              </a:rPr>
              <a:t>() basics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Operators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Operators can be used either with constants or variables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600" b="1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int w, x, y, z;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w = 3 + 2;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w = 5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x = -w;	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x = -5</a:t>
            </a:r>
            <a:endParaRPr lang="en-US" sz="26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y = x – 7;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y = -12</a:t>
            </a:r>
            <a:endParaRPr lang="en-US" sz="26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z = w * y;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z = -60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6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}</a:t>
            </a:r>
            <a:endParaRPr lang="en-US" sz="2600" b="1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67E5787-8320-8A49-B5A1-B4DA89E803B0}" type="datetime1">
              <a:rPr lang="en-US" smtClean="0">
                <a:latin typeface="Garamond" charset="0"/>
              </a:rPr>
              <a:t>9/11/18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B327166-B81B-EE43-BE90-68A06A2B2056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Operators (cont.)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More complex statements are allowed</a:t>
            </a:r>
          </a:p>
          <a:p>
            <a:pPr lvl="1"/>
            <a:r>
              <a:rPr lang="en-US">
                <a:latin typeface="Arial" charset="0"/>
              </a:rPr>
              <a:t>e.g. x = 1 + 2 - 3;</a:t>
            </a:r>
          </a:p>
          <a:p>
            <a:r>
              <a:rPr lang="en-US">
                <a:latin typeface="Arial" charset="0"/>
              </a:rPr>
              <a:t>Parentheses help you prioritize parts of statement</a:t>
            </a:r>
          </a:p>
          <a:p>
            <a:pPr lvl="1"/>
            <a:r>
              <a:rPr lang="en-US">
                <a:latin typeface="Arial" charset="0"/>
              </a:rPr>
              <a:t>Makes difference with order of operations</a:t>
            </a:r>
          </a:p>
          <a:p>
            <a:pPr lvl="1"/>
            <a:r>
              <a:rPr lang="en-US">
                <a:latin typeface="Arial" charset="0"/>
              </a:rPr>
              <a:t>x = 1 + 2 * 3;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		is different than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x = (1 + 2) * 3;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28D257B-8CE0-C34E-9C01-12A23E6577FA}" type="datetime1">
              <a:rPr lang="en-US" smtClean="0">
                <a:latin typeface="Garamond" charset="0"/>
              </a:rPr>
              <a:t>9/11/18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A49ED9-B48E-914D-A026-F747AB6EB75F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Arithmetic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Evaluate each of the following expressions, including the type (</a:t>
            </a:r>
            <a:r>
              <a:rPr lang="en-US" dirty="0" err="1" smtClean="0">
                <a:ea typeface="+mn-ea"/>
              </a:rPr>
              <a:t>int</a:t>
            </a:r>
            <a:r>
              <a:rPr lang="en-US" dirty="0" smtClean="0">
                <a:ea typeface="+mn-ea"/>
              </a:rPr>
              <a:t> or double) in your answer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19/3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3/19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19%3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3%19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+ 7/2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5.0 + 7/2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+ 7.0/2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* 3 % 3 / 6 + 14 + 10 / 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* (3 % 3) / 6 + 14.0 + 10/3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C40E00-B142-3D4A-AC1A-BA8EBB425374}" type="datetime1">
              <a:rPr lang="en-US" smtClean="0">
                <a:latin typeface="Garamond" charset="0"/>
              </a:rPr>
              <a:t>9/11/18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FB5D5A5-0EC8-4743-A738-C3AB351D4C2E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19/3 = 6 (integer division)</a:t>
            </a:r>
          </a:p>
          <a:p>
            <a:r>
              <a:rPr lang="en-US">
                <a:latin typeface="Courier New" charset="0"/>
                <a:cs typeface="Courier New" charset="0"/>
              </a:rPr>
              <a:t>3/19 = 0 (integer division)</a:t>
            </a:r>
          </a:p>
          <a:p>
            <a:r>
              <a:rPr lang="en-US">
                <a:latin typeface="Courier New" charset="0"/>
                <a:cs typeface="Courier New" charset="0"/>
              </a:rPr>
              <a:t>19%3 = 1</a:t>
            </a:r>
          </a:p>
          <a:p>
            <a:r>
              <a:rPr lang="en-US">
                <a:latin typeface="Courier New" charset="0"/>
                <a:cs typeface="Courier New" charset="0"/>
              </a:rPr>
              <a:t>3%19 = 3</a:t>
            </a:r>
          </a:p>
          <a:p>
            <a:r>
              <a:rPr lang="en-US">
                <a:latin typeface="Courier New" charset="0"/>
                <a:cs typeface="Courier New" charset="0"/>
              </a:rPr>
              <a:t>5 + 7/2 = 5 + 3 = 8</a:t>
            </a:r>
          </a:p>
          <a:p>
            <a:r>
              <a:rPr lang="en-US">
                <a:latin typeface="Courier New" charset="0"/>
                <a:cs typeface="Courier New" charset="0"/>
              </a:rPr>
              <a:t>5.0 + 7/2 = 5.0 + 3 = 8.0</a:t>
            </a:r>
          </a:p>
          <a:p>
            <a:r>
              <a:rPr lang="en-US">
                <a:latin typeface="Courier New" charset="0"/>
                <a:cs typeface="Courier New" charset="0"/>
              </a:rPr>
              <a:t>5 + 7.0/2 = 5 + 3.5 = 8.5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CB2F65-4337-C84B-909C-990F3DC856E0}" type="datetime1">
              <a:rPr lang="en-US" smtClean="0">
                <a:latin typeface="Garamond" charset="0"/>
              </a:rPr>
              <a:t>9/11/18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7FF445-FB4A-6B43-B0AB-770D79EF43F0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For each of the following, underlined part(s) evaluated first at each step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5 * 3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% 3 / 6 + 14 +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10 / 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15 % 3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/ 6 + 14 + 5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0 / 6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+ 14 + 5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0 + 14 + 5 = 19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*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(3 % 3)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/ 6 + 14.0 + 10/3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5 * 0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/ 6 + 14.0 +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10/3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0 / 6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+ 14.0 + 3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0 + 14.0 + 3 = 17.0</a:t>
            </a: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18A7B1D-16C7-844B-A9E3-58B09BC69DD5}" type="datetime1">
              <a:rPr lang="en-US" smtClean="0">
                <a:latin typeface="Garamond" charset="0"/>
              </a:rPr>
              <a:t>9/11/18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B8EF708-BB58-A54E-B9B4-974F513ADDD8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I/O basics</a:t>
            </a:r>
          </a:p>
        </p:txBody>
      </p:sp>
      <p:sp>
        <p:nvSpPr>
          <p:cNvPr id="1433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Need ability to</a:t>
            </a:r>
          </a:p>
          <a:p>
            <a:pPr lvl="1"/>
            <a:r>
              <a:rPr lang="en-US">
                <a:latin typeface="Arial" charset="0"/>
              </a:rPr>
              <a:t>Print variables (or results calculated using them)</a:t>
            </a:r>
          </a:p>
          <a:p>
            <a:pPr lvl="1"/>
            <a:r>
              <a:rPr lang="en-US">
                <a:latin typeface="Arial" charset="0"/>
              </a:rPr>
              <a:t>Read values from input</a:t>
            </a:r>
          </a:p>
          <a:p>
            <a:r>
              <a:rPr lang="en-US">
                <a:latin typeface="Arial" charset="0"/>
              </a:rPr>
              <a:t>Output: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printf()</a:t>
            </a:r>
          </a:p>
          <a:p>
            <a:pPr lvl="1"/>
            <a:r>
              <a:rPr lang="en-US">
                <a:latin typeface="Arial" charset="0"/>
              </a:rPr>
              <a:t>Already seen basics</a:t>
            </a:r>
          </a:p>
          <a:p>
            <a:r>
              <a:rPr lang="en-US">
                <a:latin typeface="Arial" charset="0"/>
              </a:rPr>
              <a:t>Input: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scanf()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D36292-54AF-0C4F-B0E0-3F7663843E11}" type="datetime1">
              <a:rPr lang="en-US" smtClean="0">
                <a:latin typeface="Garamond" charset="0"/>
              </a:rPr>
              <a:t>9/11/18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370A0E-8C3C-1249-BB07-5B962CF5955E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Basic printf() formatting</a:t>
            </a:r>
          </a:p>
        </p:txBody>
      </p:sp>
      <p:sp>
        <p:nvSpPr>
          <p:cNvPr id="21507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To print variables/constants, insert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%&lt;type&gt;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Courier New" pitchFamily="49" charset="0"/>
              </a:rPr>
              <a:t> (format </a:t>
            </a:r>
            <a:r>
              <a:rPr lang="en-US" dirty="0" err="1" smtClean="0">
                <a:solidFill>
                  <a:srgbClr val="FF0000"/>
                </a:solidFill>
                <a:ea typeface="+mn-ea"/>
                <a:cs typeface="Courier New" pitchFamily="49" charset="0"/>
              </a:rPr>
              <a:t>specifier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Courier New" pitchFamily="49" charset="0"/>
              </a:rPr>
              <a:t>) </a:t>
            </a:r>
            <a:r>
              <a:rPr lang="en-US" dirty="0" smtClean="0">
                <a:ea typeface="+mn-ea"/>
              </a:rPr>
              <a:t>in your format string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dirty="0" smtClean="0"/>
              <a:t>: single character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dirty="0" smtClean="0"/>
              <a:t>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/>
              <a:t>: signed decimal integer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dirty="0" smtClean="0"/>
              <a:t>: float;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dirty="0" smtClean="0"/>
              <a:t>: double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Prints 6 digits after decimal point by default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To control # digits, use precision 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"%.4lf"</a:t>
            </a:r>
            <a:r>
              <a:rPr lang="en-US" dirty="0" smtClean="0"/>
              <a:t> prints with 4 digits (4</a:t>
            </a:r>
            <a:r>
              <a:rPr lang="en-US" baseline="30000" dirty="0" smtClean="0"/>
              <a:t>th</a:t>
            </a:r>
            <a:r>
              <a:rPr lang="en-US" dirty="0" smtClean="0"/>
              <a:t> digit rounds)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"%.0lf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/>
              <a:t> prints with </a:t>
            </a:r>
            <a:r>
              <a:rPr lang="en-US" dirty="0" smtClean="0"/>
              <a:t>0 digits (round to nearest integer)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When printed, format </a:t>
            </a:r>
            <a:r>
              <a:rPr lang="en-US" dirty="0" err="1" smtClean="0">
                <a:ea typeface="+mn-ea"/>
              </a:rPr>
              <a:t>specifier</a:t>
            </a:r>
            <a:r>
              <a:rPr lang="en-US" dirty="0" smtClean="0">
                <a:ea typeface="+mn-ea"/>
              </a:rPr>
              <a:t> is replaced by value of corresponding expression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is 3,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("x + x =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 + 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prints: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+ x =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F159A0A-62C0-EF49-98A6-70EE0F188FC2}" type="datetime1">
              <a:rPr lang="en-US" smtClean="0">
                <a:latin typeface="Garamond" charset="0"/>
              </a:rPr>
              <a:t>9/11/18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EFF797-79DF-A04E-BC26-2A083DD02E46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printf()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</a:rPr>
              <a:t>float a=67.49,b=9.999925;</a:t>
            </a:r>
            <a:r>
              <a:rPr lang="en-US" b="1" dirty="0" smtClean="0">
                <a:ea typeface="+mn-ea"/>
              </a:rPr>
              <a:t>	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ea typeface="+mn-ea"/>
              </a:rPr>
              <a:t/>
            </a:r>
            <a:br>
              <a:rPr lang="en-US" b="1" dirty="0" smtClean="0">
                <a:solidFill>
                  <a:schemeClr val="accent2"/>
                </a:solidFill>
                <a:latin typeface="Courier New" pitchFamily="49" charset="0"/>
                <a:ea typeface="+mn-ea"/>
              </a:rPr>
            </a:br>
            <a:r>
              <a:rPr lang="en-US" b="1" dirty="0" err="1" smtClean="0">
                <a:latin typeface="Courier New" pitchFamily="49" charset="0"/>
                <a:ea typeface="+mn-ea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</a:rPr>
              <a:t>("hello %f there %f\n",</a:t>
            </a:r>
            <a:r>
              <a:rPr lang="en-US" b="1" dirty="0" err="1" smtClean="0">
                <a:latin typeface="Courier New" pitchFamily="49" charset="0"/>
                <a:ea typeface="+mn-ea"/>
              </a:rPr>
              <a:t>a,b</a:t>
            </a:r>
            <a:r>
              <a:rPr lang="en-US" b="1" dirty="0" smtClean="0">
                <a:latin typeface="Courier New" pitchFamily="49" charset="0"/>
                <a:ea typeface="+mn-ea"/>
              </a:rPr>
              <a:t>);</a:t>
            </a:r>
            <a:br>
              <a:rPr lang="en-US" b="1" dirty="0" smtClean="0">
                <a:latin typeface="Courier New" pitchFamily="49" charset="0"/>
                <a:ea typeface="+mn-ea"/>
              </a:rPr>
            </a:br>
            <a:r>
              <a:rPr lang="en-US" b="1" dirty="0" err="1" smtClean="0">
                <a:latin typeface="Courier New" pitchFamily="49" charset="0"/>
                <a:ea typeface="+mn-ea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</a:rPr>
              <a:t>("%</a:t>
            </a:r>
            <a:r>
              <a:rPr lang="en-US" b="1" dirty="0" err="1" smtClean="0">
                <a:latin typeface="Courier New" pitchFamily="49" charset="0"/>
                <a:ea typeface="+mn-ea"/>
              </a:rPr>
              <a:t>f%f%f%f</a:t>
            </a:r>
            <a:r>
              <a:rPr lang="en-US" b="1" dirty="0" smtClean="0">
                <a:latin typeface="Courier New" pitchFamily="49" charset="0"/>
                <a:ea typeface="+mn-ea"/>
              </a:rPr>
              <a:t>\n",</a:t>
            </a:r>
            <a:r>
              <a:rPr lang="en-US" b="1" dirty="0" err="1" smtClean="0">
                <a:latin typeface="Courier New" pitchFamily="49" charset="0"/>
                <a:ea typeface="+mn-ea"/>
              </a:rPr>
              <a:t>a,a,b,b</a:t>
            </a:r>
            <a:r>
              <a:rPr lang="en-US" b="1" dirty="0" smtClean="0">
                <a:latin typeface="Courier New" pitchFamily="49" charset="0"/>
                <a:ea typeface="+mn-ea"/>
              </a:rPr>
              <a:t>);</a:t>
            </a:r>
            <a:br>
              <a:rPr lang="en-US" b="1" dirty="0" smtClean="0">
                <a:latin typeface="Courier New" pitchFamily="49" charset="0"/>
                <a:ea typeface="+mn-ea"/>
              </a:rPr>
            </a:br>
            <a:r>
              <a:rPr lang="en-US" b="1" dirty="0" err="1" smtClean="0">
                <a:latin typeface="Courier New" pitchFamily="49" charset="0"/>
                <a:ea typeface="+mn-ea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</a:rPr>
              <a:t>("a=%.2f, b=%.1f",a,b);</a:t>
            </a:r>
            <a:br>
              <a:rPr lang="en-US" b="1" dirty="0" smtClean="0">
                <a:latin typeface="Courier New" pitchFamily="49" charset="0"/>
                <a:ea typeface="+mn-ea"/>
              </a:rPr>
            </a:br>
            <a:r>
              <a:rPr lang="en-US" b="1" dirty="0" err="1" smtClean="0">
                <a:latin typeface="Courier New" pitchFamily="49" charset="0"/>
                <a:ea typeface="+mn-ea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</a:rPr>
              <a:t>("Cool huh?\n");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Printed: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  <a:t>hello 67.490000 there 9.999925</a:t>
            </a:r>
            <a:b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  <a:t>67.49000067.4900009.9999259.999925</a:t>
            </a:r>
            <a:b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  <a:t>a=67.49, b=10.0Cool huh?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4CB571-6D4A-FE46-9F48-9BAF5F15C3E9}" type="datetime1">
              <a:rPr lang="en-US" smtClean="0">
                <a:latin typeface="Garamond" charset="0"/>
              </a:rPr>
              <a:t>9/11/18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93DDA7-F086-9544-A239-7769D18CF91B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printf() details</a:t>
            </a:r>
          </a:p>
        </p:txBody>
      </p:sp>
      <p:sp>
        <p:nvSpPr>
          <p:cNvPr id="1126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Detailed slides on </a:t>
            </a:r>
            <a:r>
              <a:rPr lang="en-US">
                <a:latin typeface="Courier New" charset="0"/>
                <a:cs typeface="Courier New" charset="0"/>
              </a:rPr>
              <a:t>printf()</a:t>
            </a:r>
            <a:r>
              <a:rPr lang="en-US">
                <a:latin typeface="Arial" charset="0"/>
              </a:rPr>
              <a:t> follow</a:t>
            </a:r>
          </a:p>
          <a:p>
            <a:r>
              <a:rPr lang="en-US">
                <a:latin typeface="Arial" charset="0"/>
              </a:rPr>
              <a:t>Skip these if you don’t want to go overboard with the full details of how the function works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473AECE-10C8-2D41-91F2-32FCB5492C24}" type="datetime1">
              <a:rPr lang="en-US" smtClean="0">
                <a:latin typeface="Garamond" charset="0"/>
              </a:rPr>
              <a:t>9/11/18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BCF23CD-89AE-F54A-8736-0B2F4093DDE4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3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5BFB27-4A81-8C4A-BE40-4B89744595BE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3058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Documentation info:</a:t>
            </a:r>
          </a:p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2293" name="AutoShape 5"/>
          <p:cNvSpPr>
            <a:spLocks/>
          </p:cNvSpPr>
          <p:nvPr/>
        </p:nvSpPr>
        <p:spPr bwMode="auto">
          <a:xfrm rot="-5400000">
            <a:off x="4533900" y="1181100"/>
            <a:ext cx="304800" cy="2667000"/>
          </a:xfrm>
          <a:prstGeom prst="leftBrace">
            <a:avLst>
              <a:gd name="adj1" fmla="val 72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AutoShape 6"/>
          <p:cNvSpPr>
            <a:spLocks/>
          </p:cNvSpPr>
          <p:nvPr/>
        </p:nvSpPr>
        <p:spPr bwMode="auto">
          <a:xfrm rot="-5400000">
            <a:off x="6896100" y="1943100"/>
            <a:ext cx="304800" cy="1295400"/>
          </a:xfrm>
          <a:prstGeom prst="leftBrace">
            <a:avLst>
              <a:gd name="adj1" fmla="val 354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 rot="-3400210">
            <a:off x="-1265237" y="39322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Type of value returned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 rot="-3400210">
            <a:off x="-427037" y="39322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Name of function 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 rot="-3400210">
            <a:off x="1508125" y="4206875"/>
            <a:ext cx="41148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First arg type and formal name</a:t>
            </a:r>
            <a:br>
              <a:rPr lang="en-US" sz="1800"/>
            </a:br>
            <a:r>
              <a:rPr lang="en-US" sz="1800"/>
              <a:t>(required, since no brackets)</a:t>
            </a:r>
          </a:p>
        </p:txBody>
      </p:sp>
      <p:sp>
        <p:nvSpPr>
          <p:cNvPr id="12298" name="Text Box 11"/>
          <p:cNvSpPr txBox="1">
            <a:spLocks noChangeArrowheads="1"/>
          </p:cNvSpPr>
          <p:nvPr/>
        </p:nvSpPr>
        <p:spPr bwMode="auto">
          <a:xfrm rot="-3400210">
            <a:off x="2773363" y="43894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[ ] indicate optional arguments</a:t>
            </a:r>
          </a:p>
        </p:txBody>
      </p:sp>
      <p:sp>
        <p:nvSpPr>
          <p:cNvPr id="12299" name="Line 12"/>
          <p:cNvSpPr>
            <a:spLocks noChangeShapeType="1"/>
          </p:cNvSpPr>
          <p:nvPr/>
        </p:nvSpPr>
        <p:spPr bwMode="auto">
          <a:xfrm flipV="1">
            <a:off x="6096000" y="2362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0" name="Freeform 13"/>
          <p:cNvSpPr>
            <a:spLocks/>
          </p:cNvSpPr>
          <p:nvPr/>
        </p:nvSpPr>
        <p:spPr bwMode="auto">
          <a:xfrm>
            <a:off x="6324600" y="1371600"/>
            <a:ext cx="1447800" cy="304800"/>
          </a:xfrm>
          <a:custGeom>
            <a:avLst/>
            <a:gdLst>
              <a:gd name="T0" fmla="*/ 0 w 912"/>
              <a:gd name="T1" fmla="*/ 2147483647 h 192"/>
              <a:gd name="T2" fmla="*/ 2147483647 w 912"/>
              <a:gd name="T3" fmla="*/ 0 h 192"/>
              <a:gd name="T4" fmla="*/ 2147483647 w 912"/>
              <a:gd name="T5" fmla="*/ 2147483647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0" y="192"/>
                </a:moveTo>
                <a:cubicBezTo>
                  <a:pt x="116" y="96"/>
                  <a:pt x="232" y="0"/>
                  <a:pt x="384" y="0"/>
                </a:cubicBezTo>
                <a:cubicBezTo>
                  <a:pt x="536" y="0"/>
                  <a:pt x="824" y="160"/>
                  <a:pt x="912" y="1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1" name="Text Box 14"/>
          <p:cNvSpPr txBox="1">
            <a:spLocks noChangeArrowheads="1"/>
          </p:cNvSpPr>
          <p:nvPr/>
        </p:nvSpPr>
        <p:spPr bwMode="auto">
          <a:xfrm rot="-3400210">
            <a:off x="3648076" y="4270375"/>
            <a:ext cx="41148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next argument type and name</a:t>
            </a:r>
            <a:br>
              <a:rPr lang="en-US" sz="1800"/>
            </a:br>
            <a:r>
              <a:rPr lang="en-US" sz="2000"/>
              <a:t>(in this case it may be any simple type)</a:t>
            </a:r>
          </a:p>
        </p:txBody>
      </p:sp>
      <p:sp>
        <p:nvSpPr>
          <p:cNvPr id="12302" name="Text Box 15"/>
          <p:cNvSpPr txBox="1">
            <a:spLocks noChangeArrowheads="1"/>
          </p:cNvSpPr>
          <p:nvPr/>
        </p:nvSpPr>
        <p:spPr bwMode="auto">
          <a:xfrm rot="-3400210">
            <a:off x="5013325" y="4359275"/>
            <a:ext cx="41148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… indicates previous argument repeated zero or more times</a:t>
            </a:r>
          </a:p>
        </p:txBody>
      </p:sp>
      <p:sp>
        <p:nvSpPr>
          <p:cNvPr id="12303" name="Line 16"/>
          <p:cNvSpPr>
            <a:spLocks noChangeShapeType="1"/>
          </p:cNvSpPr>
          <p:nvPr/>
        </p:nvSpPr>
        <p:spPr bwMode="auto">
          <a:xfrm flipV="1">
            <a:off x="8229600" y="243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4" name="Text Box 17"/>
          <p:cNvSpPr txBox="1">
            <a:spLocks noChangeArrowheads="1"/>
          </p:cNvSpPr>
          <p:nvPr/>
        </p:nvSpPr>
        <p:spPr bwMode="auto">
          <a:xfrm rot="-3400210">
            <a:off x="-46037" y="42370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( ) indicate printf is a function</a:t>
            </a:r>
          </a:p>
        </p:txBody>
      </p:sp>
      <p:sp>
        <p:nvSpPr>
          <p:cNvPr id="12305" name="Freeform 19"/>
          <p:cNvSpPr>
            <a:spLocks/>
          </p:cNvSpPr>
          <p:nvPr/>
        </p:nvSpPr>
        <p:spPr bwMode="auto">
          <a:xfrm>
            <a:off x="3276600" y="749300"/>
            <a:ext cx="5181600" cy="927100"/>
          </a:xfrm>
          <a:custGeom>
            <a:avLst/>
            <a:gdLst>
              <a:gd name="T0" fmla="*/ 0 w 3264"/>
              <a:gd name="T1" fmla="*/ 2147483647 h 584"/>
              <a:gd name="T2" fmla="*/ 2147483647 w 3264"/>
              <a:gd name="T3" fmla="*/ 2147483647 h 584"/>
              <a:gd name="T4" fmla="*/ 2147483647 w 3264"/>
              <a:gd name="T5" fmla="*/ 2147483647 h 584"/>
              <a:gd name="T6" fmla="*/ 0 60000 65536"/>
              <a:gd name="T7" fmla="*/ 0 60000 65536"/>
              <a:gd name="T8" fmla="*/ 0 60000 65536"/>
              <a:gd name="T9" fmla="*/ 0 w 3264"/>
              <a:gd name="T10" fmla="*/ 0 h 584"/>
              <a:gd name="T11" fmla="*/ 3264 w 3264"/>
              <a:gd name="T12" fmla="*/ 584 h 5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64" h="584">
                <a:moveTo>
                  <a:pt x="0" y="584"/>
                </a:moveTo>
                <a:cubicBezTo>
                  <a:pt x="592" y="300"/>
                  <a:pt x="1184" y="16"/>
                  <a:pt x="1728" y="8"/>
                </a:cubicBezTo>
                <a:cubicBezTo>
                  <a:pt x="2272" y="0"/>
                  <a:pt x="2768" y="268"/>
                  <a:pt x="3264" y="5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3322BE-B5B9-BE42-8276-C54F80E70BE0}" type="datetime1">
              <a:rPr lang="en-US" smtClean="0">
                <a:latin typeface="Garamond" charset="0"/>
              </a:rPr>
              <a:t>9/11/18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  <p:extLst>
      <p:ext uri="{BB962C8B-B14F-4D97-AF65-F5344CB8AC3E}">
        <p14:creationId xmlns:p14="http://schemas.microsoft.com/office/powerpoint/2010/main" val="424331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Announcements/reminders</a:t>
            </a:r>
            <a:endParaRPr lang="en-US" dirty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98792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Program </a:t>
            </a:r>
            <a:r>
              <a:rPr lang="en-US" altLang="en-US" dirty="0"/>
              <a:t>1 due </a:t>
            </a:r>
            <a:r>
              <a:rPr lang="en-US" altLang="en-US" dirty="0" smtClean="0"/>
              <a:t>today</a:t>
            </a:r>
            <a:endParaRPr lang="en-US" altLang="en-US" dirty="0"/>
          </a:p>
          <a:p>
            <a:pPr lvl="1"/>
            <a:r>
              <a:rPr lang="en-US" altLang="en-US" dirty="0"/>
              <a:t>10 points: register for access to the course textbook</a:t>
            </a:r>
          </a:p>
          <a:p>
            <a:pPr lvl="1"/>
            <a:r>
              <a:rPr lang="en-US" altLang="en-US" dirty="0"/>
              <a:t>10 points: introduce yourself to your instructor</a:t>
            </a:r>
          </a:p>
          <a:p>
            <a:pPr lvl="1"/>
            <a:r>
              <a:rPr lang="en-US" altLang="en-US" dirty="0"/>
              <a:t>30 points: complete simple C </a:t>
            </a:r>
            <a:r>
              <a:rPr lang="en-US" altLang="en-US" dirty="0" smtClean="0"/>
              <a:t>program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</a:rPr>
              <a:t>DON’T FORGET BLACKBOARD “ASSIGNMENT”</a:t>
            </a:r>
            <a:endParaRPr lang="en-US" altLang="en-US" dirty="0"/>
          </a:p>
          <a:p>
            <a:r>
              <a:rPr lang="en-US" dirty="0" smtClean="0"/>
              <a:t>Program </a:t>
            </a:r>
            <a:r>
              <a:rPr lang="en-US" dirty="0" smtClean="0"/>
              <a:t>2 to be posted; due </a:t>
            </a:r>
            <a:r>
              <a:rPr lang="en-US" dirty="0" smtClean="0"/>
              <a:t>Friday, 9/21</a:t>
            </a:r>
            <a:endParaRPr lang="en-US" dirty="0" smtClean="0"/>
          </a:p>
          <a:p>
            <a:pPr lvl="1"/>
            <a:r>
              <a:rPr lang="en-US" dirty="0" smtClean="0"/>
              <a:t>Won’t cover </a:t>
            </a:r>
            <a:r>
              <a:rPr lang="en-US" dirty="0" err="1" smtClean="0"/>
              <a:t>scanf</a:t>
            </a:r>
            <a:r>
              <a:rPr lang="en-US" dirty="0" smtClean="0"/>
              <a:t>() until </a:t>
            </a:r>
            <a:r>
              <a:rPr lang="en-US" dirty="0" smtClean="0"/>
              <a:t>Friday, 9/14</a:t>
            </a:r>
            <a:endParaRPr lang="en-US" dirty="0" smtClean="0"/>
          </a:p>
          <a:p>
            <a:pPr lvl="1"/>
            <a:r>
              <a:rPr lang="en-US" dirty="0" smtClean="0"/>
              <a:t>Suggestions</a:t>
            </a:r>
          </a:p>
          <a:p>
            <a:pPr lvl="2"/>
            <a:r>
              <a:rPr lang="en-US" dirty="0" smtClean="0"/>
              <a:t>Start working on program design now</a:t>
            </a:r>
          </a:p>
          <a:p>
            <a:pPr lvl="2"/>
            <a:r>
              <a:rPr lang="en-US" dirty="0" smtClean="0"/>
              <a:t>Test equations/output by assigning values to variables</a:t>
            </a:r>
          </a:p>
          <a:p>
            <a:pPr lvl="2"/>
            <a:r>
              <a:rPr lang="en-US" dirty="0" smtClean="0"/>
              <a:t>Once you understand </a:t>
            </a:r>
            <a:r>
              <a:rPr lang="en-US" dirty="0" err="1" smtClean="0"/>
              <a:t>scanf</a:t>
            </a:r>
            <a:r>
              <a:rPr lang="en-US" dirty="0" smtClean="0"/>
              <a:t>(), replace </a:t>
            </a:r>
            <a:r>
              <a:rPr lang="en-US" dirty="0" smtClean="0"/>
              <a:t>assignments </a:t>
            </a:r>
            <a:r>
              <a:rPr lang="en-US" dirty="0" smtClean="0"/>
              <a:t>with </a:t>
            </a:r>
            <a:r>
              <a:rPr lang="en-US" dirty="0" err="1" smtClean="0"/>
              <a:t>scanf</a:t>
            </a:r>
            <a:r>
              <a:rPr lang="en-US" dirty="0" smtClean="0"/>
              <a:t>() </a:t>
            </a:r>
            <a:r>
              <a:rPr lang="en-US" dirty="0" smtClean="0"/>
              <a:t>calls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9D38295-6ABD-5E43-B5F2-F4504234E961}" type="datetime1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4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8FA5091-D1FC-1844-B7E7-F4A599679BE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0C5E34-215B-8846-913D-EF4799D43C9F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3317" name="Text Box 18"/>
          <p:cNvSpPr txBox="1">
            <a:spLocks noChangeArrowheads="1"/>
          </p:cNvSpPr>
          <p:nvPr/>
        </p:nvSpPr>
        <p:spPr bwMode="auto">
          <a:xfrm>
            <a:off x="762000" y="1905000"/>
            <a:ext cx="6934200" cy="365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Type of value returned (</a:t>
            </a:r>
            <a:r>
              <a:rPr lang="en-US" sz="1800">
                <a:latin typeface="Courier New" charset="0"/>
              </a:rPr>
              <a:t>int</a:t>
            </a:r>
            <a:r>
              <a:rPr lang="en-US" sz="1800"/>
              <a:t> in this case)</a:t>
            </a:r>
          </a:p>
          <a:p>
            <a:pPr>
              <a:buFontTx/>
              <a:buChar char="•"/>
            </a:pPr>
            <a:r>
              <a:rPr lang="en-US" sz="1800"/>
              <a:t>All functions return at most one value.  </a:t>
            </a:r>
          </a:p>
          <a:p>
            <a:pPr>
              <a:buFontTx/>
              <a:buChar char="•"/>
            </a:pPr>
            <a:r>
              <a:rPr lang="en-US" sz="1800"/>
              <a:t>The type </a:t>
            </a:r>
            <a:r>
              <a:rPr lang="en-US" sz="1800">
                <a:latin typeface="Courier New" charset="0"/>
              </a:rPr>
              <a:t>void</a:t>
            </a:r>
            <a:r>
              <a:rPr lang="en-US" sz="1800"/>
              <a:t> is used to indicate a function returns no value</a:t>
            </a:r>
          </a:p>
          <a:p>
            <a:pPr>
              <a:buFontTx/>
              <a:buChar char="•"/>
            </a:pPr>
            <a:r>
              <a:rPr lang="en-US" sz="1800"/>
              <a:t>There is no requirement to use the value returned.</a:t>
            </a:r>
          </a:p>
          <a:p>
            <a:pPr>
              <a:buFontTx/>
              <a:buChar char="•"/>
            </a:pPr>
            <a:r>
              <a:rPr lang="en-US" sz="1800"/>
              <a:t>The </a:t>
            </a:r>
            <a:r>
              <a:rPr lang="en-US" sz="1800">
                <a:latin typeface="Courier New" charset="0"/>
              </a:rPr>
              <a:t>printf()</a:t>
            </a:r>
            <a:r>
              <a:rPr lang="en-US" sz="1800"/>
              <a:t> function returns the number of characters printed (including spaces); returns negative value if error occurs.</a:t>
            </a:r>
          </a:p>
        </p:txBody>
      </p:sp>
      <p:sp>
        <p:nvSpPr>
          <p:cNvPr id="13318" name="AutoShape 19"/>
          <p:cNvSpPr>
            <a:spLocks noChangeArrowheads="1"/>
          </p:cNvSpPr>
          <p:nvPr/>
        </p:nvSpPr>
        <p:spPr bwMode="auto">
          <a:xfrm>
            <a:off x="1371600" y="1066800"/>
            <a:ext cx="6096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4177A4E-0A46-2349-95DA-34F335FE9F58}" type="datetime1">
              <a:rPr lang="en-US" smtClean="0">
                <a:latin typeface="Garamond" charset="0"/>
              </a:rPr>
              <a:t>9/11/18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  <p:extLst>
      <p:ext uri="{BB962C8B-B14F-4D97-AF65-F5344CB8AC3E}">
        <p14:creationId xmlns:p14="http://schemas.microsoft.com/office/powerpoint/2010/main" val="275978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DF2471-DD7D-D44E-8574-A07D3357CDBD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762000" y="1905000"/>
            <a:ext cx="6934200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Name of function; </a:t>
            </a:r>
            <a:r>
              <a:rPr lang="en-US" sz="1800">
                <a:latin typeface="Courier New" charset="0"/>
              </a:rPr>
              <a:t>printf( )</a:t>
            </a:r>
            <a:r>
              <a:rPr lang="en-US" sz="1800"/>
              <a:t> in this case</a:t>
            </a:r>
          </a:p>
          <a:p>
            <a:pPr>
              <a:buFontTx/>
              <a:buChar char="•"/>
            </a:pPr>
            <a:r>
              <a:rPr lang="en-US" sz="1800"/>
              <a:t>A function name is ALWAYS followed by a set of (), even if the function takes no arguments</a:t>
            </a:r>
          </a:p>
        </p:txBody>
      </p:sp>
      <p:sp>
        <p:nvSpPr>
          <p:cNvPr id="14342" name="AutoShape 7"/>
          <p:cNvSpPr>
            <a:spLocks noChangeArrowheads="1"/>
          </p:cNvSpPr>
          <p:nvPr/>
        </p:nvSpPr>
        <p:spPr bwMode="auto">
          <a:xfrm>
            <a:off x="1981200" y="1066800"/>
            <a:ext cx="11430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4343" name="AutoShape 8"/>
          <p:cNvSpPr>
            <a:spLocks noChangeArrowheads="1"/>
          </p:cNvSpPr>
          <p:nvPr/>
        </p:nvSpPr>
        <p:spPr bwMode="auto">
          <a:xfrm>
            <a:off x="8305800" y="1066800"/>
            <a:ext cx="2286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8A33F04-862E-774E-B4D6-DB0DC0A4F513}" type="datetime1">
              <a:rPr lang="en-US" smtClean="0">
                <a:latin typeface="Garamond" charset="0"/>
              </a:rPr>
              <a:t>9/11/18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  <p:extLst>
      <p:ext uri="{BB962C8B-B14F-4D97-AF65-F5344CB8AC3E}">
        <p14:creationId xmlns:p14="http://schemas.microsoft.com/office/powerpoint/2010/main" val="336074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7A0BD9-AE17-314D-9D4A-3DBE1A34C234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76200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Type (</a:t>
            </a:r>
            <a:r>
              <a:rPr lang="en-US" sz="1800">
                <a:latin typeface="Courier New" charset="0"/>
              </a:rPr>
              <a:t>const char *</a:t>
            </a:r>
            <a:r>
              <a:rPr lang="en-US" sz="1800"/>
              <a:t>) and name (</a:t>
            </a:r>
            <a:r>
              <a:rPr lang="en-US" sz="1800">
                <a:latin typeface="Courier New" charset="0"/>
              </a:rPr>
              <a:t>format</a:t>
            </a:r>
            <a:r>
              <a:rPr lang="en-US" sz="1800"/>
              <a:t>) of first argument</a:t>
            </a:r>
          </a:p>
          <a:p>
            <a:pPr>
              <a:buFontTx/>
              <a:buChar char="•"/>
            </a:pPr>
            <a:r>
              <a:rPr lang="en-US" sz="1800"/>
              <a:t>For the moment, </a:t>
            </a:r>
            <a:r>
              <a:rPr lang="en-US" sz="1800">
                <a:latin typeface="Courier New" charset="0"/>
              </a:rPr>
              <a:t>const char *</a:t>
            </a:r>
            <a:r>
              <a:rPr lang="en-US" sz="1800"/>
              <a:t> can be thought of as a series of characters enclosed in double quotes</a:t>
            </a:r>
          </a:p>
          <a:p>
            <a:pPr>
              <a:buFontTx/>
              <a:buChar char="•"/>
            </a:pPr>
            <a:r>
              <a:rPr lang="en-US" sz="1800"/>
              <a:t>The name </a:t>
            </a:r>
            <a:r>
              <a:rPr lang="en-US" sz="1800">
                <a:latin typeface="Courier New" charset="0"/>
              </a:rPr>
              <a:t>format</a:t>
            </a:r>
            <a:r>
              <a:rPr lang="en-US" sz="1800"/>
              <a:t> may be thought of as a code indicating how the arguments are to be interpreted, and how the output should look.</a:t>
            </a:r>
          </a:p>
        </p:txBody>
      </p:sp>
      <p:sp>
        <p:nvSpPr>
          <p:cNvPr id="15366" name="AutoShape 5"/>
          <p:cNvSpPr>
            <a:spLocks noChangeArrowheads="1"/>
          </p:cNvSpPr>
          <p:nvPr/>
        </p:nvSpPr>
        <p:spPr bwMode="auto">
          <a:xfrm>
            <a:off x="3124200" y="1066800"/>
            <a:ext cx="28194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41129D-14A6-AC46-8AC8-12EE31DB8F16}" type="datetime1">
              <a:rPr lang="en-US" smtClean="0">
                <a:latin typeface="Garamond" charset="0"/>
              </a:rPr>
              <a:t>9/11/18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  <p:extLst>
      <p:ext uri="{BB962C8B-B14F-4D97-AF65-F5344CB8AC3E}">
        <p14:creationId xmlns:p14="http://schemas.microsoft.com/office/powerpoint/2010/main" val="221852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9C5D6A-80CF-264F-AB33-8554900224C7}" type="slidenum">
              <a:rPr lang="en-US">
                <a:latin typeface="Garamond" charset="0"/>
              </a:rPr>
              <a:pPr eaLnBrk="1" hangingPunct="1"/>
              <a:t>23</a:t>
            </a:fld>
            <a:endParaRPr lang="en-US">
              <a:latin typeface="Garamond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7620000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zero of more optional arguments, each preceded by a comma</a:t>
            </a:r>
          </a:p>
          <a:p>
            <a:pPr>
              <a:buFontTx/>
              <a:buChar char="•"/>
            </a:pPr>
            <a:r>
              <a:rPr lang="en-US" sz="1800"/>
              <a:t>zero because of the … </a:t>
            </a:r>
          </a:p>
          <a:p>
            <a:pPr>
              <a:buFontTx/>
              <a:buChar char="•"/>
            </a:pPr>
            <a:r>
              <a:rPr lang="en-US" sz="1800"/>
              <a:t>optional because of the [  ]</a:t>
            </a:r>
          </a:p>
        </p:txBody>
      </p:sp>
      <p:sp>
        <p:nvSpPr>
          <p:cNvPr id="16390" name="AutoShape 5"/>
          <p:cNvSpPr>
            <a:spLocks noChangeArrowheads="1"/>
          </p:cNvSpPr>
          <p:nvPr/>
        </p:nvSpPr>
        <p:spPr bwMode="auto">
          <a:xfrm>
            <a:off x="6019800" y="1066800"/>
            <a:ext cx="22860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7551F7-635F-F245-8ADD-7FA4A0EC5F63}" type="datetime1">
              <a:rPr lang="en-US" smtClean="0">
                <a:latin typeface="Garamond" charset="0"/>
              </a:rPr>
              <a:t>9/11/18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  <p:extLst>
      <p:ext uri="{BB962C8B-B14F-4D97-AF65-F5344CB8AC3E}">
        <p14:creationId xmlns:p14="http://schemas.microsoft.com/office/powerpoint/2010/main" val="12478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Next time</a:t>
            </a:r>
          </a:p>
          <a:p>
            <a:pPr lvl="1"/>
            <a:r>
              <a:rPr lang="en-US" dirty="0" err="1" smtClean="0"/>
              <a:t>scanf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altLang="en-US" dirty="0" smtClean="0"/>
              <a:t>Program 1 due today</a:t>
            </a:r>
          </a:p>
          <a:p>
            <a:pPr lvl="2"/>
            <a:r>
              <a:rPr lang="en-US" altLang="en-US" dirty="0" smtClean="0"/>
              <a:t>10 points: register for access to the course textbook</a:t>
            </a:r>
          </a:p>
          <a:p>
            <a:pPr lvl="2"/>
            <a:r>
              <a:rPr lang="en-US" altLang="en-US" dirty="0" smtClean="0"/>
              <a:t>10 points: introduce yourself to your instructor</a:t>
            </a:r>
          </a:p>
          <a:p>
            <a:pPr lvl="2"/>
            <a:r>
              <a:rPr lang="en-US" altLang="en-US" dirty="0" smtClean="0"/>
              <a:t>30 points: complete simple C program</a:t>
            </a:r>
          </a:p>
          <a:p>
            <a:pPr lvl="2"/>
            <a:r>
              <a:rPr lang="en-US" altLang="en-US" b="1" dirty="0" smtClean="0">
                <a:solidFill>
                  <a:srgbClr val="FF0000"/>
                </a:solidFill>
              </a:rPr>
              <a:t>DON’T FORGET BLACKBOARD “ASSIGNMENT”</a:t>
            </a:r>
          </a:p>
          <a:p>
            <a:pPr lvl="1"/>
            <a:r>
              <a:rPr lang="en-US" dirty="0" smtClean="0"/>
              <a:t>Program 2 to be posted; due Friday, 9/21</a:t>
            </a:r>
          </a:p>
          <a:p>
            <a:pPr lvl="2"/>
            <a:r>
              <a:rPr lang="en-US" dirty="0" smtClean="0"/>
              <a:t>Won’t cover </a:t>
            </a:r>
            <a:r>
              <a:rPr lang="en-US" dirty="0" err="1" smtClean="0"/>
              <a:t>scanf</a:t>
            </a:r>
            <a:r>
              <a:rPr lang="en-US" dirty="0" smtClean="0"/>
              <a:t>() until Friday, 9/14</a:t>
            </a:r>
          </a:p>
          <a:p>
            <a:pPr lvl="2"/>
            <a:r>
              <a:rPr lang="en-US" dirty="0" smtClean="0"/>
              <a:t>Suggestions</a:t>
            </a:r>
          </a:p>
          <a:p>
            <a:pPr lvl="3"/>
            <a:r>
              <a:rPr lang="en-US" dirty="0" smtClean="0"/>
              <a:t>Start working on program design now</a:t>
            </a:r>
          </a:p>
          <a:p>
            <a:pPr lvl="3"/>
            <a:r>
              <a:rPr lang="en-US" dirty="0" smtClean="0"/>
              <a:t>Test equations/output by assigning values to variables</a:t>
            </a:r>
          </a:p>
          <a:p>
            <a:pPr lvl="3"/>
            <a:r>
              <a:rPr lang="en-US" dirty="0" smtClean="0"/>
              <a:t>Once you understand </a:t>
            </a:r>
            <a:r>
              <a:rPr lang="en-US" dirty="0" err="1" smtClean="0"/>
              <a:t>scanf</a:t>
            </a:r>
            <a:r>
              <a:rPr lang="en-US" dirty="0" smtClean="0"/>
              <a:t>(), replace assignments with </a:t>
            </a:r>
            <a:r>
              <a:rPr lang="en-US" dirty="0" err="1" smtClean="0"/>
              <a:t>scanf</a:t>
            </a:r>
            <a:r>
              <a:rPr lang="en-US" dirty="0" smtClean="0"/>
              <a:t>() calls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2CE2DB2-0AA1-4647-BDFB-4D4E809055DF}" type="datetime1">
              <a:rPr lang="en-US" smtClean="0"/>
              <a:pPr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3D74FDE-FEE1-CB45-8B27-E9C911E01F2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  <a:p>
            <a:pPr lvl="1"/>
            <a:r>
              <a:rPr lang="en-US" dirty="0"/>
              <a:t>Variables</a:t>
            </a:r>
          </a:p>
          <a:p>
            <a:r>
              <a:rPr lang="en-US" dirty="0"/>
              <a:t>Today’s lecture</a:t>
            </a:r>
          </a:p>
          <a:p>
            <a:pPr lvl="1"/>
            <a:r>
              <a:rPr lang="en-US" dirty="0"/>
              <a:t>Operators</a:t>
            </a:r>
          </a:p>
          <a:p>
            <a:pPr lvl="1"/>
            <a:r>
              <a:rPr lang="en-US" dirty="0"/>
              <a:t>Basic variable output with </a:t>
            </a:r>
            <a:r>
              <a:rPr lang="en-US" dirty="0" err="1"/>
              <a:t>printf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9875-7D0F-D249-80E4-2E9808C2C3EC}" type="datetime1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DDE5-9B44-254B-89B4-A832413121C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F1C3B9E-C503-A243-82F7-E91BD5B0F154}" type="datetime1">
              <a:rPr lang="en-US" smtClean="0">
                <a:latin typeface="Garamond" charset="0"/>
              </a:rPr>
              <a:t>9/11/18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6A0EE8D-93CA-724E-8D99-054BC891BE37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Review: Variables</a:t>
            </a:r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</a:rPr>
              <a:t>Four basic data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int, float, double, char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  <a:cs typeface="Courier New" charset="0"/>
              </a:rPr>
              <a:t>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Arial" charset="0"/>
                <a:cs typeface="Courier New" charset="0"/>
              </a:rPr>
              <a:t>Have name, type, value, memory location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  <a:cs typeface="Courier New" charset="0"/>
              </a:rPr>
              <a:t>Variable declarations: examples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int x;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float a, b;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double m = 2.35;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  <a:cs typeface="Courier New" charset="0"/>
              </a:rPr>
              <a:t>Assignments: examples with variables above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a = 7.5;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x = a + 2; 		</a:t>
            </a:r>
            <a:r>
              <a:rPr lang="en-US" sz="2400" b="1" i="1">
                <a:latin typeface="Courier New" charset="0"/>
                <a:cs typeface="Courier New" charset="0"/>
              </a:rPr>
              <a:t>x = 9, not 9.5</a:t>
            </a:r>
            <a:endParaRPr lang="en-US" sz="2400" b="1">
              <a:latin typeface="Courier New" charset="0"/>
              <a:cs typeface="Courier New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m = m – 1;		</a:t>
            </a:r>
            <a:r>
              <a:rPr lang="en-US" sz="2400" b="1" i="1">
                <a:latin typeface="Courier New" charset="0"/>
                <a:cs typeface="Courier New" charset="0"/>
              </a:rPr>
              <a:t>m = 1.35</a:t>
            </a:r>
            <a:endParaRPr lang="en-US" sz="2400"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800"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</a:rPr>
              <a:t>What values do w, x, y, and z have at the end of this program?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int w =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float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double y;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char z = </a:t>
            </a:r>
            <a:r>
              <a:rPr lang="ja-JP" altLang="en-US" sz="1900" b="1">
                <a:latin typeface="Courier New" charset="0"/>
                <a:cs typeface="Courier New" charset="0"/>
              </a:rPr>
              <a:t>‘</a:t>
            </a:r>
            <a:r>
              <a:rPr lang="en-US" sz="1900" b="1">
                <a:latin typeface="Courier New" charset="0"/>
                <a:cs typeface="Courier New" charset="0"/>
              </a:rPr>
              <a:t>a</a:t>
            </a:r>
            <a:r>
              <a:rPr lang="ja-JP" altLang="en-US" sz="1900" b="1"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x = 8.579;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y = -0.2;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w =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y = y + 3;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z = w –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  <a:cs typeface="Courier New" charset="0"/>
              </a:rPr>
              <a:t>	</a:t>
            </a:r>
            <a:endParaRPr lang="en-US" sz="19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632D29-D5EC-0E4F-AAEB-33DCA2B6528E}" type="datetime1">
              <a:rPr lang="en-US" smtClean="0">
                <a:latin typeface="Garamond" charset="0"/>
              </a:rPr>
              <a:t>9/11/18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C4D9B88-0677-704D-9275-B371477C8450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99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int w =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float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double y;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char z = </a:t>
            </a:r>
            <a:r>
              <a:rPr lang="ja-JP" altLang="en-US" sz="2200" b="1">
                <a:latin typeface="Courier New" charset="0"/>
                <a:cs typeface="Courier New" charset="0"/>
              </a:rPr>
              <a:t>‘</a:t>
            </a:r>
            <a:r>
              <a:rPr lang="en-US" sz="2200" b="1">
                <a:latin typeface="Courier New" charset="0"/>
                <a:cs typeface="Courier New" charset="0"/>
              </a:rPr>
              <a:t>a</a:t>
            </a:r>
            <a:r>
              <a:rPr lang="ja-JP" altLang="en-US" sz="2200" b="1">
                <a:latin typeface="Courier New" charset="0"/>
                <a:cs typeface="Courier New" charset="0"/>
              </a:rPr>
              <a:t>’</a:t>
            </a:r>
            <a:r>
              <a:rPr lang="en-US" sz="2200" b="1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x = 8.579;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y = -0.2;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w =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y = y + 3;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z = w –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sz="22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D15D05-064D-8D49-A469-B5635A015A79}" type="datetime1">
              <a:rPr lang="en-US" smtClean="0">
                <a:latin typeface="Garamond" charset="0"/>
              </a:rPr>
              <a:t>9/11/18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18A4A7-A0FA-2743-9B5C-B6B7C958F038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11" name="Content Placeholder 7"/>
          <p:cNvSpPr>
            <a:spLocks noGrp="1"/>
          </p:cNvSpPr>
          <p:nvPr>
            <p:ph sz="half" idx="2"/>
          </p:nvPr>
        </p:nvSpPr>
        <p:spPr>
          <a:xfrm>
            <a:off x="3429000" y="1143000"/>
            <a:ext cx="5257800" cy="49879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w = 5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z = </a:t>
            </a:r>
            <a:r>
              <a:rPr lang="ja-JP" alt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‘</a:t>
            </a: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a</a:t>
            </a:r>
            <a:r>
              <a:rPr lang="ja-JP" alt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(ASCII value 97)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x = 8.579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y = -0.2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w = 8 (value is truncated)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y = (-0.2) + 3 = 2.8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z = 8 – 5 = </a:t>
            </a:r>
            <a:r>
              <a:rPr lang="en-US" sz="2200" b="1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3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(ASCII value 3 = "end of text" character)</a:t>
            </a:r>
            <a:endParaRPr lang="en-US" sz="2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90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B2AE28-BCDB-2C4C-95A3-2D2CBE05FD5F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Arithmetic Operations</a:t>
            </a:r>
          </a:p>
        </p:txBody>
      </p:sp>
      <p:graphicFrame>
        <p:nvGraphicFramePr>
          <p:cNvPr id="47107" name="Group 3"/>
          <p:cNvGraphicFramePr>
            <a:graphicFrameLocks noGrp="1"/>
          </p:cNvGraphicFramePr>
          <p:nvPr/>
        </p:nvGraphicFramePr>
        <p:xfrm>
          <a:off x="1447800" y="1295400"/>
          <a:ext cx="6096000" cy="3621087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Operator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Addition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Subtraction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Multiplication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Division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2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Modulus Division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(Remainder)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B66DB53-451E-E44B-A8BA-95FCBFBBC5EE}" type="datetime1">
              <a:rPr lang="en-US" smtClean="0">
                <a:latin typeface="Garamond" charset="0"/>
              </a:rPr>
              <a:t>9/11/18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423896-84E5-7E4E-9DC3-E8FB4B1C6251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Results of arithmetic operations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685800" y="1752600"/>
            <a:ext cx="76200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3+7			10</a:t>
            </a:r>
          </a:p>
          <a:p>
            <a:pPr eaLnBrk="1" hangingPunct="1">
              <a:spcBef>
                <a:spcPct val="50000"/>
              </a:spcBef>
              <a:buFontTx/>
              <a:buAutoNum type="arabicPlain" startAt="18"/>
            </a:pPr>
            <a:r>
              <a:rPr lang="en-US">
                <a:latin typeface="Courier New" charset="0"/>
              </a:rPr>
              <a:t>-    3.0		15.0	(using non-integer makes 					result double precision)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12.62 + 9.8		22.42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.08*12.3		0.984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12.0/   2.0		6.0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10/5			2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10/3			3	(not 3.333…)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10 % 3			1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12 % 5			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D868089-4E70-DE49-BB68-3EC97469891B}" type="datetime1">
              <a:rPr lang="en-US" smtClean="0">
                <a:latin typeface="Garamond" charset="0"/>
              </a:rPr>
              <a:t>9/11/18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Operators (cont.)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Previous operators are binary</a:t>
            </a:r>
          </a:p>
          <a:p>
            <a:pPr lvl="1"/>
            <a:r>
              <a:rPr lang="en-US">
                <a:latin typeface="Arial" charset="0"/>
              </a:rPr>
              <a:t>Deal with two values</a:t>
            </a:r>
          </a:p>
          <a:p>
            <a:r>
              <a:rPr lang="en-US">
                <a:latin typeface="Arial" charset="0"/>
              </a:rPr>
              <a:t>C also supports some unary operators</a:t>
            </a:r>
          </a:p>
          <a:p>
            <a:pPr lvl="1"/>
            <a:r>
              <a:rPr lang="en-US">
                <a:latin typeface="Arial" charset="0"/>
              </a:rPr>
              <a:t>For now, we’ll simply deal with unary negation</a:t>
            </a:r>
          </a:p>
          <a:p>
            <a:pPr lvl="1"/>
            <a:r>
              <a:rPr lang="en-US">
                <a:latin typeface="Arial" charset="0"/>
              </a:rPr>
              <a:t>e.g., if x = 3, the statement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	</a:t>
            </a:r>
            <a:r>
              <a:rPr lang="en-US">
                <a:latin typeface="Courier New" charset="0"/>
                <a:cs typeface="Courier New" charset="0"/>
              </a:rPr>
              <a:t>-x;</a:t>
            </a:r>
          </a:p>
          <a:p>
            <a:pPr>
              <a:buFont typeface="Wingdings" charset="0"/>
              <a:buNone/>
            </a:pPr>
            <a:r>
              <a:rPr lang="en-US">
                <a:latin typeface="Arial" charset="0"/>
              </a:rPr>
              <a:t>	   </a:t>
            </a:r>
            <a:r>
              <a:rPr lang="en-US" sz="2600">
                <a:latin typeface="Arial" charset="0"/>
              </a:rPr>
              <a:t>produces the value -3</a:t>
            </a:r>
          </a:p>
          <a:p>
            <a:pPr lvl="1"/>
            <a:r>
              <a:rPr lang="en-US" sz="2200" b="1" u="sng">
                <a:solidFill>
                  <a:srgbClr val="FF0000"/>
                </a:solidFill>
                <a:latin typeface="Arial" charset="0"/>
              </a:rPr>
              <a:t>Important note:</a:t>
            </a:r>
            <a:r>
              <a:rPr lang="en-US" sz="22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200">
                <a:latin typeface="Arial" charset="0"/>
              </a:rPr>
              <a:t>The statement above does </a:t>
            </a:r>
            <a:r>
              <a:rPr lang="en-US" sz="2200" u="sng">
                <a:latin typeface="Arial" charset="0"/>
              </a:rPr>
              <a:t>not</a:t>
            </a:r>
            <a:r>
              <a:rPr lang="en-US" sz="2200">
                <a:latin typeface="Arial" charset="0"/>
              </a:rPr>
              <a:t> change the value of x</a:t>
            </a:r>
            <a:endParaRPr lang="en-US" sz="2200" b="1" u="sng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2264129-1D5B-4646-B673-C61EBC11042A}" type="datetime1">
              <a:rPr lang="en-US" smtClean="0">
                <a:latin typeface="Garamond" charset="0"/>
              </a:rPr>
              <a:t>9/11/18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FE670C-5ECE-814F-A532-2172DBC5699E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7119</TotalTime>
  <Words>1194</Words>
  <Application>Microsoft Macintosh PowerPoint</Application>
  <PresentationFormat>On-screen Show (4:3)</PresentationFormat>
  <Paragraphs>313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Courier New</vt:lpstr>
      <vt:lpstr>Garamond</vt:lpstr>
      <vt:lpstr>ＭＳ Ｐゴシック</vt:lpstr>
      <vt:lpstr>Wingdings</vt:lpstr>
      <vt:lpstr>Arial</vt:lpstr>
      <vt:lpstr>Edge</vt:lpstr>
      <vt:lpstr>EECE.2160 ECE Application Programming</vt:lpstr>
      <vt:lpstr>Announcements/reminders</vt:lpstr>
      <vt:lpstr>Lecture outline</vt:lpstr>
      <vt:lpstr>Review: Variables</vt:lpstr>
      <vt:lpstr>Example: Variables</vt:lpstr>
      <vt:lpstr>Example solution</vt:lpstr>
      <vt:lpstr>Arithmetic Operations</vt:lpstr>
      <vt:lpstr>Results of arithmetic operations</vt:lpstr>
      <vt:lpstr>Operators (cont.)</vt:lpstr>
      <vt:lpstr>Operators and variables</vt:lpstr>
      <vt:lpstr>Operators (cont.)</vt:lpstr>
      <vt:lpstr>Example: Arithmetic operations</vt:lpstr>
      <vt:lpstr>Example solution</vt:lpstr>
      <vt:lpstr>Example solution (cont.)</vt:lpstr>
      <vt:lpstr>I/O basics</vt:lpstr>
      <vt:lpstr>Basic printf() formatting</vt:lpstr>
      <vt:lpstr>printf() example</vt:lpstr>
      <vt:lpstr>printf() details</vt:lpstr>
      <vt:lpstr>printf()</vt:lpstr>
      <vt:lpstr>printf()</vt:lpstr>
      <vt:lpstr>printf()</vt:lpstr>
      <vt:lpstr>printf()</vt:lpstr>
      <vt:lpstr>printf()</vt:lpstr>
      <vt:lpstr>Final notes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Microsoft Office User</cp:lastModifiedBy>
  <cp:revision>1572</cp:revision>
  <dcterms:created xsi:type="dcterms:W3CDTF">2006-04-03T05:03:01Z</dcterms:created>
  <dcterms:modified xsi:type="dcterms:W3CDTF">2018-09-11T16:06:43Z</dcterms:modified>
</cp:coreProperties>
</file>