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2" r:id="rId3"/>
    <p:sldId id="586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447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7E20C-83E9-48D6-87F1-0864347D9DC5}" v="8" dt="2019-02-22T16:27:43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>
      <p:cViewPr varScale="1">
        <p:scale>
          <a:sx n="87" d="100"/>
          <a:sy n="87" d="100"/>
        </p:scale>
        <p:origin x="1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39" Type="http://schemas.microsoft.com/office/2016/11/relationships/changesInfo" Target="changesInfos/changesInfo1.xml"/><Relationship Id="rId4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BB678600-F45F-4723-846E-ACFE20F31261}"/>
    <pc:docChg chg="custSel addSld delSld modSld">
      <pc:chgData name="Geiger, Michael J" userId="13cae92b-b37c-450b-a449-82fcae19569d" providerId="ADAL" clId="{BB678600-F45F-4723-846E-ACFE20F31261}" dt="2019-02-22T16:27:35.733" v="400" actId="20577"/>
      <pc:docMkLst>
        <pc:docMk/>
      </pc:docMkLst>
      <pc:sldChg chg="modSp">
        <pc:chgData name="Geiger, Michael J" userId="13cae92b-b37c-450b-a449-82fcae19569d" providerId="ADAL" clId="{BB678600-F45F-4723-846E-ACFE20F31261}" dt="2019-02-22T16:27:01.217" v="369" actId="20577"/>
        <pc:sldMkLst>
          <pc:docMk/>
          <pc:sldMk cId="0" sldId="422"/>
        </pc:sldMkLst>
        <pc:spChg chg="mod">
          <ac:chgData name="Geiger, Michael J" userId="13cae92b-b37c-450b-a449-82fcae19569d" providerId="ADAL" clId="{BB678600-F45F-4723-846E-ACFE20F31261}" dt="2019-02-22T16:27:01.217" v="369" actId="20577"/>
          <ac:spMkLst>
            <pc:docMk/>
            <pc:sldMk cId="0" sldId="422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BB678600-F45F-4723-846E-ACFE20F31261}" dt="2019-02-22T16:27:35.733" v="400" actId="20577"/>
        <pc:sldMkLst>
          <pc:docMk/>
          <pc:sldMk cId="0" sldId="447"/>
        </pc:sldMkLst>
        <pc:spChg chg="mod">
          <ac:chgData name="Geiger, Michael J" userId="13cae92b-b37c-450b-a449-82fcae19569d" providerId="ADAL" clId="{BB678600-F45F-4723-846E-ACFE20F31261}" dt="2019-02-22T16:27:35.733" v="400" actId="20577"/>
          <ac:spMkLst>
            <pc:docMk/>
            <pc:sldMk cId="0" sldId="447"/>
            <ac:spMk id="20483" creationId="{00000000-0000-0000-0000-000000000000}"/>
          </ac:spMkLst>
        </pc:spChg>
      </pc:sldChg>
      <pc:sldChg chg="modSp add">
        <pc:chgData name="Geiger, Michael J" userId="13cae92b-b37c-450b-a449-82fcae19569d" providerId="ADAL" clId="{BB678600-F45F-4723-846E-ACFE20F31261}" dt="2019-02-22T16:26:19.961" v="328" actId="20577"/>
        <pc:sldMkLst>
          <pc:docMk/>
          <pc:sldMk cId="0" sldId="556"/>
        </pc:sldMkLst>
        <pc:spChg chg="mod">
          <ac:chgData name="Geiger, Michael J" userId="13cae92b-b37c-450b-a449-82fcae19569d" providerId="ADAL" clId="{BB678600-F45F-4723-846E-ACFE20F31261}" dt="2019-02-22T16:04:31.317" v="309" actId="20577"/>
          <ac:spMkLst>
            <pc:docMk/>
            <pc:sldMk cId="0" sldId="556"/>
            <ac:spMk id="6146" creationId="{00000000-0000-0000-0000-000000000000}"/>
          </ac:spMkLst>
        </pc:spChg>
        <pc:spChg chg="mod">
          <ac:chgData name="Geiger, Michael J" userId="13cae92b-b37c-450b-a449-82fcae19569d" providerId="ADAL" clId="{BB678600-F45F-4723-846E-ACFE20F31261}" dt="2019-02-22T16:26:19.961" v="328" actId="20577"/>
          <ac:spMkLst>
            <pc:docMk/>
            <pc:sldMk cId="0" sldId="556"/>
            <ac:spMk id="6147" creationId="{00000000-0000-0000-0000-000000000000}"/>
          </ac:spMkLst>
        </pc:spChg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7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8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0" sldId="559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723525651" sldId="560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1164420771" sldId="561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213313064" sldId="562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3973867783" sldId="563"/>
        </pc:sldMkLst>
      </pc:sldChg>
      <pc:sldChg chg="add">
        <pc:chgData name="Geiger, Michael J" userId="13cae92b-b37c-450b-a449-82fcae19569d" providerId="ADAL" clId="{BB678600-F45F-4723-846E-ACFE20F31261}" dt="2019-02-22T16:04:24.410" v="303"/>
        <pc:sldMkLst>
          <pc:docMk/>
          <pc:sldMk cId="2032864497" sldId="564"/>
        </pc:sldMkLst>
      </pc:sldChg>
      <pc:sldChg chg="modSp add">
        <pc:chgData name="Geiger, Michael J" userId="13cae92b-b37c-450b-a449-82fcae19569d" providerId="ADAL" clId="{BB678600-F45F-4723-846E-ACFE20F31261}" dt="2019-02-22T16:04:02.405" v="302" actId="20577"/>
        <pc:sldMkLst>
          <pc:docMk/>
          <pc:sldMk cId="417899496" sldId="586"/>
        </pc:sldMkLst>
        <pc:spChg chg="mod">
          <ac:chgData name="Geiger, Michael J" userId="13cae92b-b37c-450b-a449-82fcae19569d" providerId="ADAL" clId="{BB678600-F45F-4723-846E-ACFE20F31261}" dt="2019-02-22T16:02:43.708" v="65" actId="20577"/>
          <ac:spMkLst>
            <pc:docMk/>
            <pc:sldMk cId="417899496" sldId="586"/>
            <ac:spMk id="2" creationId="{81A7E46E-05A0-4CD8-88A0-D0AA1D874C17}"/>
          </ac:spMkLst>
        </pc:spChg>
        <pc:spChg chg="mod">
          <ac:chgData name="Geiger, Michael J" userId="13cae92b-b37c-450b-a449-82fcae19569d" providerId="ADAL" clId="{BB678600-F45F-4723-846E-ACFE20F31261}" dt="2019-02-22T16:04:02.405" v="302" actId="20577"/>
          <ac:spMkLst>
            <pc:docMk/>
            <pc:sldMk cId="417899496" sldId="586"/>
            <ac:spMk id="3" creationId="{61858868-59A0-4C1B-AF1F-A28CB0E21480}"/>
          </ac:spMkLst>
        </pc:spChg>
      </pc:sldChg>
    </pc:docChg>
  </pc:docChgLst>
  <pc:docChgLst>
    <pc:chgData name="Geiger, Michael J" userId="13cae92b-b37c-450b-a449-82fcae19569d" providerId="ADAL" clId="{0E17E20C-83E9-48D6-87F1-0864347D9DC5}"/>
    <pc:docChg chg="undo custSel modSld">
      <pc:chgData name="Geiger, Michael J" userId="13cae92b-b37c-450b-a449-82fcae19569d" providerId="ADAL" clId="{0E17E20C-83E9-48D6-87F1-0864347D9DC5}" dt="2019-03-01T17:34:58.459" v="36" actId="20577"/>
      <pc:docMkLst>
        <pc:docMk/>
      </pc:docMkLst>
      <pc:sldChg chg="modSp">
        <pc:chgData name="Geiger, Michael J" userId="13cae92b-b37c-450b-a449-82fcae19569d" providerId="ADAL" clId="{0E17E20C-83E9-48D6-87F1-0864347D9DC5}" dt="2019-02-22T16:34:14.178" v="24" actId="20577"/>
        <pc:sldMkLst>
          <pc:docMk/>
          <pc:sldMk cId="0" sldId="256"/>
        </pc:sldMkLst>
        <pc:spChg chg="mod">
          <ac:chgData name="Geiger, Michael J" userId="13cae92b-b37c-450b-a449-82fcae19569d" providerId="ADAL" clId="{0E17E20C-83E9-48D6-87F1-0864347D9DC5}" dt="2019-02-22T16:34:14.178" v="24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0E17E20C-83E9-48D6-87F1-0864347D9DC5}" dt="2019-03-01T17:34:58.459" v="36" actId="20577"/>
        <pc:sldMkLst>
          <pc:docMk/>
          <pc:sldMk cId="0" sldId="559"/>
        </pc:sldMkLst>
        <pc:spChg chg="mod">
          <ac:chgData name="Geiger, Michael J" userId="13cae92b-b37c-450b-a449-82fcae19569d" providerId="ADAL" clId="{0E17E20C-83E9-48D6-87F1-0864347D9DC5}" dt="2019-03-01T17:34:58.459" v="36" actId="20577"/>
          <ac:spMkLst>
            <pc:docMk/>
            <pc:sldMk cId="0" sldId="559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0E17E20C-83E9-48D6-87F1-0864347D9DC5}" dt="2019-02-22T16:34:20.462" v="28" actId="5793"/>
        <pc:sldMkLst>
          <pc:docMk/>
          <pc:sldMk cId="417899496" sldId="586"/>
        </pc:sldMkLst>
        <pc:spChg chg="mod">
          <ac:chgData name="Geiger, Michael J" userId="13cae92b-b37c-450b-a449-82fcae19569d" providerId="ADAL" clId="{0E17E20C-83E9-48D6-87F1-0864347D9DC5}" dt="2019-02-22T16:34:20.462" v="28" actId="5793"/>
          <ac:spMkLst>
            <pc:docMk/>
            <pc:sldMk cId="417899496" sldId="586"/>
            <ac:spMk id="3" creationId="{61858868-59A0-4C1B-AF1F-A28CB0E214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ECE 160 - Intro to Computer Engineering I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03/07/2005</a:t>
            </a:r>
          </a:p>
        </p:txBody>
      </p:sp>
      <p:sp>
        <p:nvSpPr>
          <p:cNvPr id="27651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(c) 2005, P. H. Viall</a:t>
            </a:r>
          </a:p>
        </p:txBody>
      </p:sp>
      <p:sp>
        <p:nvSpPr>
          <p:cNvPr id="2765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2A5286-4DBA-B34A-8AB2-FDE76D82DA23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CF9C93-2DAE-4A66-81DB-6CA5777387F4}" type="datetime1">
              <a:rPr lang="en-US" smtClean="0"/>
              <a:t>3/4/19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42D09-5441-4E8D-8534-CC253DF41979}" type="datetime1">
              <a:rPr lang="en-US" smtClean="0"/>
              <a:t>3/4/19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CA625-3DE3-44BC-9C93-14B1E1926B25}" type="datetime1">
              <a:rPr lang="en-US" smtClean="0"/>
              <a:t>3/4/19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3397F-7D31-4892-AC39-7C3ADF9CA7C8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504CC-298E-4C02-A875-6015B3D82509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6F1D1A-6641-47D0-8BEE-C9E56545A264}" type="datetime1">
              <a:rPr lang="en-US" smtClean="0"/>
              <a:t>3/4/19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A2110-52B3-4546-86A1-8497DB0917C3}" type="datetime1">
              <a:rPr lang="en-US" smtClean="0"/>
              <a:t>3/4/19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8BB6D-EBD3-4739-AE1B-43E32A22BB2F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308D6-BC89-404A-8CFE-F486E9B1D2AD}" type="datetime1">
              <a:rPr lang="en-US" smtClean="0"/>
              <a:t>3/4/19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2CB85-2984-4DF6-A564-497FD5F0FB8D}" type="datetime1">
              <a:rPr lang="en-US" smtClean="0"/>
              <a:t>3/4/19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9379C-360C-494A-A447-EE53BFFD7AF8}" type="datetime1">
              <a:rPr lang="en-US" smtClean="0"/>
              <a:t>3/4/19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B0B7D-407E-4AA4-AE94-30CA63EFB8FB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3F65C-F563-40A7-952D-782442D8E8BC}" type="datetime1">
              <a:rPr lang="en-US" smtClean="0"/>
              <a:t>3/4/19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F17E154-7A8F-4B88-A5EF-3E33A1422B9C}" type="datetime1">
              <a:rPr lang="en-US" smtClean="0"/>
              <a:t>3/4/19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13: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For loops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Intro to for loops</a:t>
            </a:r>
          </a:p>
        </p:txBody>
      </p:sp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0" y="1219200"/>
            <a:ext cx="457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Equivalent </a:t>
            </a:r>
            <a:r>
              <a:rPr lang="en-US" sz="1800">
                <a:latin typeface="Courier New" charset="0"/>
              </a:rPr>
              <a:t>for</a:t>
            </a:r>
            <a:r>
              <a:rPr lang="en-US" sz="1800"/>
              <a:t> construct</a:t>
            </a:r>
          </a:p>
          <a:p>
            <a:pPr eaLnBrk="1" hangingPunct="1"/>
            <a:r>
              <a:rPr lang="en-US" sz="1800">
                <a:latin typeface="Courier New" charset="0"/>
              </a:rPr>
              <a:t>for (x=0 ; x&lt;12 ; x++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53340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685800" y="1524000"/>
            <a:ext cx="457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1676400" y="18288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6096000" y="1524000"/>
            <a:ext cx="6858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1524000" y="23622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5410200" y="2057400"/>
            <a:ext cx="23622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7086600" y="1524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1524000" y="2667000"/>
            <a:ext cx="533400" cy="304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1066800" y="1371600"/>
            <a:ext cx="4991100" cy="177800"/>
          </a:xfrm>
          <a:custGeom>
            <a:avLst/>
            <a:gdLst>
              <a:gd name="T0" fmla="*/ 0 w 3144"/>
              <a:gd name="T1" fmla="*/ 2147483647 h 112"/>
              <a:gd name="T2" fmla="*/ 2147483647 w 3144"/>
              <a:gd name="T3" fmla="*/ 0 h 112"/>
              <a:gd name="T4" fmla="*/ 2147483647 w 3144"/>
              <a:gd name="T5" fmla="*/ 2147483647 h 112"/>
              <a:gd name="T6" fmla="*/ 2147483647 w 314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144"/>
              <a:gd name="T13" fmla="*/ 0 h 112"/>
              <a:gd name="T14" fmla="*/ 3144 w 314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4" h="112">
                <a:moveTo>
                  <a:pt x="0" y="96"/>
                </a:moveTo>
                <a:cubicBezTo>
                  <a:pt x="384" y="48"/>
                  <a:pt x="768" y="0"/>
                  <a:pt x="1248" y="0"/>
                </a:cubicBezTo>
                <a:cubicBezTo>
                  <a:pt x="1728" y="0"/>
                  <a:pt x="2616" y="80"/>
                  <a:pt x="2880" y="96"/>
                </a:cubicBezTo>
                <a:cubicBezTo>
                  <a:pt x="3144" y="112"/>
                  <a:pt x="2988" y="104"/>
                  <a:pt x="2832" y="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Freeform 15"/>
          <p:cNvSpPr>
            <a:spLocks/>
          </p:cNvSpPr>
          <p:nvPr/>
        </p:nvSpPr>
        <p:spPr bwMode="auto">
          <a:xfrm>
            <a:off x="2209800" y="1828800"/>
            <a:ext cx="4038600" cy="330200"/>
          </a:xfrm>
          <a:custGeom>
            <a:avLst/>
            <a:gdLst>
              <a:gd name="T0" fmla="*/ 0 w 2544"/>
              <a:gd name="T1" fmla="*/ 2147483647 h 208"/>
              <a:gd name="T2" fmla="*/ 2147483647 w 2544"/>
              <a:gd name="T3" fmla="*/ 2147483647 h 208"/>
              <a:gd name="T4" fmla="*/ 2147483647 w 2544"/>
              <a:gd name="T5" fmla="*/ 0 h 208"/>
              <a:gd name="T6" fmla="*/ 0 60000 65536"/>
              <a:gd name="T7" fmla="*/ 0 60000 65536"/>
              <a:gd name="T8" fmla="*/ 0 60000 65536"/>
              <a:gd name="T9" fmla="*/ 0 w 2544"/>
              <a:gd name="T10" fmla="*/ 0 h 208"/>
              <a:gd name="T11" fmla="*/ 2544 w 254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08">
                <a:moveTo>
                  <a:pt x="0" y="96"/>
                </a:moveTo>
                <a:cubicBezTo>
                  <a:pt x="484" y="152"/>
                  <a:pt x="968" y="208"/>
                  <a:pt x="1392" y="192"/>
                </a:cubicBezTo>
                <a:cubicBezTo>
                  <a:pt x="1816" y="176"/>
                  <a:pt x="2352" y="32"/>
                  <a:pt x="2544" y="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6"/>
          <p:cNvSpPr>
            <a:spLocks noChangeShapeType="1"/>
          </p:cNvSpPr>
          <p:nvPr/>
        </p:nvSpPr>
        <p:spPr bwMode="auto">
          <a:xfrm flipV="1">
            <a:off x="3886200" y="2209800"/>
            <a:ext cx="152400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Freeform 18"/>
          <p:cNvSpPr>
            <a:spLocks/>
          </p:cNvSpPr>
          <p:nvPr/>
        </p:nvSpPr>
        <p:spPr bwMode="auto">
          <a:xfrm>
            <a:off x="1905000" y="1752600"/>
            <a:ext cx="7073900" cy="2082800"/>
          </a:xfrm>
          <a:custGeom>
            <a:avLst/>
            <a:gdLst>
              <a:gd name="T0" fmla="*/ 0 w 4456"/>
              <a:gd name="T1" fmla="*/ 2147483647 h 1312"/>
              <a:gd name="T2" fmla="*/ 2147483647 w 4456"/>
              <a:gd name="T3" fmla="*/ 2147483647 h 1312"/>
              <a:gd name="T4" fmla="*/ 2147483647 w 4456"/>
              <a:gd name="T5" fmla="*/ 2147483647 h 1312"/>
              <a:gd name="T6" fmla="*/ 2147483647 w 4456"/>
              <a:gd name="T7" fmla="*/ 2147483647 h 1312"/>
              <a:gd name="T8" fmla="*/ 2147483647 w 4456"/>
              <a:gd name="T9" fmla="*/ 0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56"/>
              <a:gd name="T16" fmla="*/ 0 h 1312"/>
              <a:gd name="T17" fmla="*/ 4456 w 4456"/>
              <a:gd name="T18" fmla="*/ 1312 h 1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56" h="1312">
                <a:moveTo>
                  <a:pt x="0" y="768"/>
                </a:moveTo>
                <a:cubicBezTo>
                  <a:pt x="692" y="976"/>
                  <a:pt x="1384" y="1184"/>
                  <a:pt x="2064" y="1248"/>
                </a:cubicBezTo>
                <a:cubicBezTo>
                  <a:pt x="2744" y="1312"/>
                  <a:pt x="3704" y="1312"/>
                  <a:pt x="4080" y="1152"/>
                </a:cubicBezTo>
                <a:cubicBezTo>
                  <a:pt x="4456" y="992"/>
                  <a:pt x="4400" y="480"/>
                  <a:pt x="4320" y="288"/>
                </a:cubicBezTo>
                <a:cubicBezTo>
                  <a:pt x="4240" y="96"/>
                  <a:pt x="3920" y="48"/>
                  <a:pt x="3600" y="0"/>
                </a:cubicBezTo>
              </a:path>
            </a:pathLst>
          </a:custGeom>
          <a:noFill/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9"/>
          <p:cNvSpPr txBox="1">
            <a:spLocks noChangeArrowheads="1"/>
          </p:cNvSpPr>
          <p:nvPr/>
        </p:nvSpPr>
        <p:spPr bwMode="auto">
          <a:xfrm>
            <a:off x="457200" y="4419600"/>
            <a:ext cx="7010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Initial value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Test condition</a:t>
            </a:r>
          </a:p>
          <a:p>
            <a:pPr eaLnBrk="1" hangingPunct="1"/>
            <a:r>
              <a:rPr lang="en-US" sz="1800">
                <a:solidFill>
                  <a:srgbClr val="66FF33"/>
                </a:solidFill>
              </a:rPr>
              <a:t>Body of loop (may be 0, 1, or several statements)</a:t>
            </a:r>
          </a:p>
          <a:p>
            <a:pPr eaLnBrk="1" hangingPunct="1"/>
            <a:r>
              <a:rPr lang="en-US" sz="1800">
                <a:solidFill>
                  <a:srgbClr val="00FFFF"/>
                </a:solidFill>
              </a:rPr>
              <a:t>End of loop change</a:t>
            </a:r>
          </a:p>
        </p:txBody>
      </p:sp>
      <p:sp>
        <p:nvSpPr>
          <p:cNvPr id="28689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C3D43D-B0E1-478E-A7E8-794032BB27EA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28690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77821D-A0A5-4247-927A-C2C52DD2D245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</p:spTree>
    <p:extLst>
      <p:ext uri="{BB962C8B-B14F-4D97-AF65-F5344CB8AC3E}">
        <p14:creationId xmlns:p14="http://schemas.microsoft.com/office/powerpoint/2010/main" val="344242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Rewriting squares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++) {	// Loop until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2F7C59-75F1-457E-8783-EE4EF78122EF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E1CE4-361D-2F4F-BCAA-A9DDF7B53524}" type="slidenum">
              <a:rPr lang="en-US" sz="1200">
                <a:latin typeface="Garamond" charset="0"/>
              </a:rPr>
              <a:pPr eaLnBrk="1" hangingPunct="1"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for </a:t>
            </a:r>
            <a:r>
              <a:rPr lang="en-US">
                <a:latin typeface="Garamond" charset="0"/>
              </a:rPr>
              <a:t>loop (cont.)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>
                <a:latin typeface="Arial" charset="0"/>
                <a:cs typeface="Courier New" charset="0"/>
              </a:rPr>
              <a:t>Generalizing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i;			// Number to square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int iSquared;			// Square of the number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iStart;			// Initial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iStop;			// Last value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iStep;			// Increment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start, stop, and increment: 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altLang="ja-JP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&amp;iStart, &amp;iStop, &amp;iStep);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printf(" i       i^2\n");	// Column headings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Compute and display the squares of numbers iStart to iStop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//   with increment iStep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for (i = iStart; i &lt;= iStop; i += iStep) {	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1400">
                <a:latin typeface="Courier New" charset="0"/>
                <a:cs typeface="Courier New" charset="0"/>
              </a:rPr>
              <a:t>	iSquared = i * i;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	printf("%2d%10d\n", i, iSquared);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1BEB69-0692-4FC5-A8D3-465C14CCB562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921714-C0C2-6E4D-8F3E-056562378131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for loops</a:t>
            </a:r>
          </a:p>
        </p:txBody>
      </p:sp>
      <p:sp>
        <p:nvSpPr>
          <p:cNvPr id="31746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17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A4B16C-B528-442A-9B63-3942807D93D3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17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FBF149-D5E5-1F46-B480-8A57657A28CE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66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2770" name="Content Placeholder 9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7200"/>
          </a:xfrm>
        </p:spPr>
        <p:txBody>
          <a:bodyPr/>
          <a:lstStyle/>
          <a:p>
            <a:r>
              <a:rPr lang="en-US">
                <a:latin typeface="Arial" charset="0"/>
              </a:rPr>
              <a:t>What does each of the following print?</a:t>
            </a:r>
          </a:p>
        </p:txBody>
      </p:sp>
      <p:sp>
        <p:nvSpPr>
          <p:cNvPr id="327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B17B63-65E5-4036-B6BC-8ABD30F06384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327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3D62AA-CEFB-8943-A251-F7CD7F20BD03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4114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i&lt;40; i+=8)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13 21 29 37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381000" y="4343400"/>
            <a:ext cx="4191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(i=-5; i&lt;-10; i--)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No output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4572000" y="1524000"/>
            <a:ext cx="434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(i=10; i&lt;=100; i=i+10)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if (i%20)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    printf("%d ", i);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10 30 50 70 90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ourier New" charset="0"/>
              </a:rPr>
              <a:t>for (i=5; i&lt;10; i+=i%2)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 i++);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 eaLnBrk="1" hangingPunct="1"/>
            <a:endParaRPr lang="en-US" sz="1800">
              <a:latin typeface="Courier New" charset="0"/>
            </a:endParaRPr>
          </a:p>
          <a:p>
            <a:pPr eaLnBrk="1" hangingPunct="1"/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OUTPUT: 5 6 8</a:t>
            </a:r>
          </a:p>
        </p:txBody>
      </p:sp>
    </p:spTree>
    <p:extLst>
      <p:ext uri="{BB962C8B-B14F-4D97-AF65-F5344CB8AC3E}">
        <p14:creationId xmlns:p14="http://schemas.microsoft.com/office/powerpoint/2010/main" val="141647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PE2 (cont.) –</a:t>
            </a:r>
            <a:r>
              <a:rPr lang="en-US">
                <a:latin typeface="Arial" charset="0"/>
              </a:rPr>
              <a:t>or–</a:t>
            </a:r>
            <a:r>
              <a:rPr lang="en-US" dirty="0">
                <a:latin typeface="Arial" charset="0"/>
              </a:rPr>
              <a:t> </a:t>
            </a:r>
            <a:r>
              <a:rPr lang="en-US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 Review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2 resubmissions due Friday, 3/1</a:t>
            </a:r>
          </a:p>
          <a:p>
            <a:pPr lvl="1"/>
            <a:r>
              <a:rPr lang="en-US" dirty="0"/>
              <a:t>Program 3 due today</a:t>
            </a:r>
          </a:p>
          <a:p>
            <a:pPr lvl="1"/>
            <a:r>
              <a:rPr lang="en-US" dirty="0"/>
              <a:t>Program 4 to be posted; due TBD</a:t>
            </a:r>
          </a:p>
          <a:p>
            <a:pPr lvl="2"/>
            <a:r>
              <a:rPr lang="en-US" dirty="0"/>
              <a:t>Will intro in class later this week</a:t>
            </a:r>
          </a:p>
          <a:p>
            <a:pPr lvl="1"/>
            <a:r>
              <a:rPr lang="en-US" dirty="0"/>
              <a:t>Exams to be returned Wed. or Fri.</a:t>
            </a:r>
          </a:p>
          <a:p>
            <a:pPr lvl="1"/>
            <a:endParaRPr lang="en-US" dirty="0"/>
          </a:p>
          <a:p>
            <a:pPr lvl="1"/>
            <a:endParaRPr lang="en-US" b="1" u="sng" dirty="0">
              <a:solidFill>
                <a:srgbClr val="FF0000"/>
              </a:solidFill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237242-CA16-412E-A03B-679D434265A5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2 resubmissions due Friday, 3/1</a:t>
            </a:r>
          </a:p>
          <a:p>
            <a:r>
              <a:rPr lang="en-US" dirty="0"/>
              <a:t>Program 3 due today</a:t>
            </a:r>
          </a:p>
          <a:p>
            <a:r>
              <a:rPr lang="en-US" dirty="0"/>
              <a:t>Program 4 to be posted; due TBD</a:t>
            </a:r>
          </a:p>
          <a:p>
            <a:pPr lvl="1"/>
            <a:r>
              <a:rPr lang="en-US" dirty="0"/>
              <a:t>Will intro in class later this week</a:t>
            </a:r>
          </a:p>
          <a:p>
            <a:r>
              <a:rPr lang="en-US" dirty="0"/>
              <a:t>Exams to be returned Wed. or Fri.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6C8417-2541-4275-B22D-2EFFCF1CF66C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7E46E-05A0-4CD8-88A0-D0AA1D87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858868-59A0-4C1B-AF1F-A28CB0E21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  <a:p>
            <a:r>
              <a:rPr lang="en-US" dirty="0"/>
              <a:t>(Time permitting) Start PE2: Loops/ conditionals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714DB6-1CDA-4ACB-9722-075F4CE5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A834-3EAF-4D8C-BC08-F63A9FE7646D}" type="datetime1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EDE0A3-F0FE-4135-ACF2-BCA962BF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88ADB5-1DA8-4353-8383-8F363F17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cs typeface="Courier New" charset="0"/>
              </a:rPr>
              <a:t>Justifying </a:t>
            </a:r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Common loop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FF0000"/>
                </a:solidFill>
              </a:rPr>
              <a:t>Initialize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00FF"/>
                </a:solidFill>
              </a:rPr>
              <a:t>Loop until that variable reaches certain limit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solidFill>
                  <a:srgbClr val="006600"/>
                </a:solidFill>
              </a:rPr>
              <a:t>At end of each iteration, change variable by fixed amount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Example: squares program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CA0626-3428-484F-9F6C-0E73F81AF06E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983816-91EC-7047-B622-6339F353284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4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for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for</a:t>
            </a:r>
            <a:r>
              <a:rPr lang="en-US" sz="2600">
                <a:latin typeface="Arial" charset="0"/>
              </a:rPr>
              <a:t> loops include all three aspects in one construct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</a:rPr>
              <a:t>for (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000">
                <a:latin typeface="Courier New" charset="0"/>
                <a:cs typeface="Courier New" charset="0"/>
              </a:rPr>
              <a:t>; </a:t>
            </a:r>
            <a:r>
              <a:rPr lang="en-US" sz="20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00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&lt;statements&gt;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&lt;init var&gt;</a:t>
            </a:r>
            <a:r>
              <a:rPr lang="en-US" sz="2700" b="1">
                <a:solidFill>
                  <a:srgbClr val="FF00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is basic assignment</a:t>
            </a:r>
          </a:p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&lt;test&gt;</a:t>
            </a:r>
            <a:r>
              <a:rPr lang="en-US" sz="2600" b="1">
                <a:solidFill>
                  <a:srgbClr val="0000FF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same type of condition as </a:t>
            </a:r>
            <a:r>
              <a:rPr lang="en-US" sz="2600">
                <a:latin typeface="Courier New" charset="0"/>
                <a:cs typeface="Courier New" charset="0"/>
              </a:rPr>
              <a:t>if</a:t>
            </a:r>
            <a:r>
              <a:rPr lang="en-US" sz="2600">
                <a:latin typeface="Arial" charset="0"/>
                <a:cs typeface="Courier New" charset="0"/>
              </a:rPr>
              <a:t>, </a:t>
            </a:r>
            <a:r>
              <a:rPr lang="en-US" sz="2600">
                <a:latin typeface="Courier New" charset="0"/>
                <a:cs typeface="Courier New" charset="0"/>
              </a:rPr>
              <a:t>while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&lt;change var&gt;</a:t>
            </a:r>
            <a:r>
              <a:rPr lang="en-US" sz="2600" b="1">
                <a:solidFill>
                  <a:srgbClr val="006600"/>
                </a:solidFill>
                <a:latin typeface="Arial" charset="0"/>
                <a:cs typeface="Courier New" charset="0"/>
              </a:rPr>
              <a:t> </a:t>
            </a:r>
            <a:r>
              <a:rPr lang="en-US" sz="2600">
                <a:latin typeface="Arial" charset="0"/>
                <a:cs typeface="Courier New" charset="0"/>
              </a:rPr>
              <a:t>change variable by fixed amount</a:t>
            </a:r>
          </a:p>
          <a:p>
            <a:pPr>
              <a:lnSpc>
                <a:spcPct val="9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  <a:cs typeface="Courier New" charset="0"/>
              </a:rPr>
              <a:t>Example: </a:t>
            </a:r>
            <a:r>
              <a:rPr lang="en-US" sz="2600" b="1">
                <a:latin typeface="Courier New" charset="0"/>
                <a:cs typeface="Courier New" charset="0"/>
              </a:rPr>
              <a:t>for (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 = 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00FF"/>
                </a:solidFill>
                <a:latin typeface="Courier New" charset="0"/>
                <a:cs typeface="Courier New" charset="0"/>
              </a:rPr>
              <a:t>i &lt; 20</a:t>
            </a:r>
            <a:r>
              <a:rPr lang="en-US" sz="2600" b="1">
                <a:latin typeface="Courier New" charset="0"/>
                <a:cs typeface="Courier New" charset="0"/>
              </a:rPr>
              <a:t>; </a:t>
            </a:r>
            <a:r>
              <a:rPr lang="en-US" sz="2600" b="1">
                <a:solidFill>
                  <a:srgbClr val="006600"/>
                </a:solidFill>
                <a:latin typeface="Courier New" charset="0"/>
                <a:cs typeface="Courier New" charset="0"/>
              </a:rPr>
              <a:t>i++</a:t>
            </a:r>
            <a:r>
              <a:rPr lang="en-US" sz="2600" b="1">
                <a:latin typeface="Courier New" charset="0"/>
                <a:cs typeface="Courier New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  <a:cs typeface="Courier New" charset="0"/>
              </a:rPr>
              <a:t>… You may be wondering what </a:t>
            </a:r>
            <a:r>
              <a:rPr lang="en-US" sz="2200">
                <a:latin typeface="Courier New" charset="0"/>
                <a:cs typeface="Courier New" charset="0"/>
              </a:rPr>
              <a:t>i++</a:t>
            </a:r>
            <a:r>
              <a:rPr lang="en-US" sz="2200">
                <a:latin typeface="Arial" charset="0"/>
                <a:cs typeface="Courier New" charset="0"/>
              </a:rPr>
              <a:t> means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C0B5F3-D895-4C33-9937-297638222EE7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2E47E-40F2-BA4C-AA6F-C2CB9A74D614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Changing variables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Can do operation + assignment w/one operator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Simply adding/subtracting 1: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x++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x--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(post-decrement)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</a:rPr>
              <a:t>++x </a:t>
            </a: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 x = x + 1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(pre-increment)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--x  x = x – 1 </a:t>
            </a:r>
            <a:r>
              <a:rPr lang="en-US" sz="2400">
                <a:solidFill>
                  <a:srgbClr val="FF0000"/>
                </a:solidFill>
                <a:latin typeface="Arial" charset="0"/>
                <a:sym typeface="Wingdings" charset="0"/>
              </a:rPr>
              <a:t>(pre-decrement)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  <a:latin typeface="Arial" charset="0"/>
                <a:sym typeface="Wingdings" charset="0"/>
              </a:rPr>
              <a:t>Augmented assignment:</a:t>
            </a:r>
            <a:r>
              <a:rPr lang="en-US" sz="2800">
                <a:latin typeface="Arial" charset="0"/>
                <a:sym typeface="Wingdings" charset="0"/>
              </a:rPr>
              <a:t> change variable by amount other than 1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+= y  x = x +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-= y  x = x –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*= y  x = x * y</a:t>
            </a:r>
          </a:p>
          <a:p>
            <a:pPr lvl="1">
              <a:lnSpc>
                <a:spcPct val="80000"/>
              </a:lnSpc>
            </a:pPr>
            <a:r>
              <a:rPr lang="en-US" sz="2400" b="1">
                <a:latin typeface="Courier New" charset="0"/>
                <a:cs typeface="Courier New" charset="0"/>
                <a:sym typeface="Wingdings" charset="0"/>
              </a:rPr>
              <a:t>x /= y  x = x / y</a:t>
            </a:r>
            <a:endParaRPr lang="en-US" sz="2400" b="1">
              <a:latin typeface="Courier New" charset="0"/>
              <a:cs typeface="Courier New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ADB562-FA68-4EE0-8E18-BA4934A5AA89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B4BD5-3C8E-A348-9FBF-680122CD9E3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Pre- vs. post-increment/decrement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Pre-increment/decrement:</a:t>
            </a:r>
            <a:r>
              <a:rPr lang="en-US">
                <a:latin typeface="Arial" charset="0"/>
              </a:rPr>
              <a:t> perform increment/ decrement, then evaluate expression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Post-increment/decrement</a:t>
            </a:r>
            <a:r>
              <a:rPr lang="en-US">
                <a:latin typeface="Arial" charset="0"/>
              </a:rPr>
              <a:t>: evaluate expression, then perform increment/decrement</a:t>
            </a:r>
          </a:p>
          <a:p>
            <a:r>
              <a:rPr lang="en-US">
                <a:latin typeface="Arial" charset="0"/>
              </a:rPr>
              <a:t>Example: what does the following print?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557D98-BCE6-40C1-A101-39C0EA2F6E58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030992-E9A5-4043-8A3B-1B14CD775732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0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soln.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int n = 5;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++n);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Now,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n++);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printf(</a:t>
            </a:r>
            <a:r>
              <a:rPr lang="ja-JP" altLang="en-US">
                <a:latin typeface="Courier New" charset="0"/>
                <a:cs typeface="Courier New" charset="0"/>
              </a:rPr>
              <a:t>“</a:t>
            </a:r>
            <a:r>
              <a:rPr lang="en-US" altLang="ja-JP">
                <a:latin typeface="Courier New" charset="0"/>
                <a:cs typeface="Courier New" charset="0"/>
              </a:rPr>
              <a:t>Finally, n = %d\n</a:t>
            </a:r>
            <a:r>
              <a:rPr lang="ja-JP" altLang="en-US">
                <a:latin typeface="Courier New" charset="0"/>
                <a:cs typeface="Courier New" charset="0"/>
              </a:rPr>
              <a:t>”</a:t>
            </a:r>
            <a:r>
              <a:rPr lang="en-US" altLang="ja-JP">
                <a:latin typeface="Courier New" charset="0"/>
                <a:cs typeface="Courier New" charset="0"/>
              </a:rPr>
              <a:t>, n);</a:t>
            </a:r>
            <a:endParaRPr lang="en-US" altLang="ja-JP">
              <a:latin typeface="Arial" charset="0"/>
            </a:endParaRPr>
          </a:p>
          <a:p>
            <a:pPr marL="0" indent="0"/>
            <a:endParaRPr lang="en-US">
              <a:latin typeface="Arial" charset="0"/>
            </a:endParaRPr>
          </a:p>
          <a:p>
            <a:pPr marL="0" indent="0"/>
            <a:r>
              <a:rPr lang="en-US">
                <a:latin typeface="Arial" charset="0"/>
              </a:rPr>
              <a:t>Output: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 = 6			</a:t>
            </a:r>
            <a:r>
              <a:rPr lang="en-US" i="1">
                <a:latin typeface="Arial" charset="0"/>
                <a:cs typeface="Courier New" charset="0"/>
              </a:rPr>
              <a:t>(n pre-incremented)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Now, n = 6		</a:t>
            </a:r>
            <a:r>
              <a:rPr lang="en-US" i="1">
                <a:latin typeface="Arial" charset="0"/>
                <a:cs typeface="Courier New" charset="0"/>
              </a:rPr>
              <a:t>(n post-incremented)</a:t>
            </a:r>
          </a:p>
          <a:p>
            <a:pPr marL="0" indent="0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Finally, n = 7	</a:t>
            </a:r>
            <a:r>
              <a:rPr lang="en-US" i="1">
                <a:latin typeface="Arial" charset="0"/>
                <a:cs typeface="Courier New" charset="0"/>
              </a:rPr>
              <a:t>(Shows effect of n++)</a:t>
            </a:r>
            <a:endParaRPr lang="en-US" b="1" i="1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4A180B-02B4-4AA3-A60D-B84DDB9159F8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4EC5B-A6D5-5A4B-AE06-F0653E4B3459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Simple usage of for loop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39624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Common sequence of code:</a:t>
            </a:r>
          </a:p>
          <a:p>
            <a:pPr eaLnBrk="1" hangingPunct="1"/>
            <a:r>
              <a:rPr lang="en-US" sz="1800">
                <a:latin typeface="Courier New" charset="0"/>
              </a:rPr>
              <a:t>x=0;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(x&lt;12)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x++;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26627" name="Text Box 16"/>
          <p:cNvSpPr txBox="1">
            <a:spLocks noChangeArrowheads="1"/>
          </p:cNvSpPr>
          <p:nvPr/>
        </p:nvSpPr>
        <p:spPr bwMode="auto">
          <a:xfrm>
            <a:off x="4572000" y="1219200"/>
            <a:ext cx="41148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Output:</a:t>
            </a:r>
          </a:p>
          <a:p>
            <a:pPr eaLnBrk="1" hangingPunct="1"/>
            <a:r>
              <a:rPr lang="en-US" sz="1800">
                <a:latin typeface="Courier New" charset="0"/>
              </a:rPr>
              <a:t>0 1 2 3 4 5 6 7 8 9 10 11</a:t>
            </a:r>
          </a:p>
        </p:txBody>
      </p:sp>
      <p:sp>
        <p:nvSpPr>
          <p:cNvPr id="2662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D0BC1-9461-4B4E-807D-266DF99CEDD7}" type="datetime1">
              <a:rPr lang="en-US" sz="1200" smtClean="0">
                <a:latin typeface="Garamond" charset="0"/>
              </a:rPr>
              <a:t>3/4/19</a:t>
            </a:fld>
            <a:endParaRPr lang="en-US" sz="1200">
              <a:latin typeface="Garamond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00A792-2358-644D-A085-10FBCD2AD0CF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13</a:t>
            </a:r>
          </a:p>
        </p:txBody>
      </p:sp>
    </p:spTree>
    <p:extLst>
      <p:ext uri="{BB962C8B-B14F-4D97-AF65-F5344CB8AC3E}">
        <p14:creationId xmlns:p14="http://schemas.microsoft.com/office/powerpoint/2010/main" val="303197720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8035</TotalTime>
  <Words>688</Words>
  <Application>Microsoft Macintosh PowerPoint</Application>
  <PresentationFormat>On-screen Show (4:3)</PresentationFormat>
  <Paragraphs>201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Garamond</vt:lpstr>
      <vt:lpstr>ＭＳ Ｐゴシック</vt:lpstr>
      <vt:lpstr>Wingdings</vt:lpstr>
      <vt:lpstr>Edge</vt:lpstr>
      <vt:lpstr>EECE.2160 ECE Application Programming</vt:lpstr>
      <vt:lpstr>Announcements/reminders</vt:lpstr>
      <vt:lpstr>Today’s lecture</vt:lpstr>
      <vt:lpstr>Justifying for loops</vt:lpstr>
      <vt:lpstr>for loops</vt:lpstr>
      <vt:lpstr>Changing variables</vt:lpstr>
      <vt:lpstr>Pre- vs. post-increment/decrement</vt:lpstr>
      <vt:lpstr>Example soln.</vt:lpstr>
      <vt:lpstr>Simple usage of for loop</vt:lpstr>
      <vt:lpstr>Intro to for loops</vt:lpstr>
      <vt:lpstr>Repetition with for loop</vt:lpstr>
      <vt:lpstr>Repetition with for loop (cont.)</vt:lpstr>
      <vt:lpstr>Example: for loops</vt:lpstr>
      <vt:lpstr>Example solution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1705</cp:revision>
  <dcterms:created xsi:type="dcterms:W3CDTF">2006-04-03T05:03:01Z</dcterms:created>
  <dcterms:modified xsi:type="dcterms:W3CDTF">2019-03-04T05:18:33Z</dcterms:modified>
</cp:coreProperties>
</file>