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10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CA00E-9F71-4984-B855-1318BF622B99}" v="2" dt="2019-03-25T03:40:13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96" d="100"/>
          <a:sy n="96" d="100"/>
        </p:scale>
        <p:origin x="5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DA35391B-7FB8-4BFF-8D21-A2DDF3FCEDF2}"/>
    <pc:docChg chg="modSld">
      <pc:chgData name="Geiger, Michael J" userId="13cae92b-b37c-450b-a449-82fcae19569d" providerId="ADAL" clId="{DA35391B-7FB8-4BFF-8D21-A2DDF3FCEDF2}" dt="2019-03-25T03:40:13.638" v="24"/>
      <pc:docMkLst>
        <pc:docMk/>
      </pc:docMkLst>
      <pc:sldChg chg="modSp">
        <pc:chgData name="Geiger, Michael J" userId="13cae92b-b37c-450b-a449-82fcae19569d" providerId="ADAL" clId="{DA35391B-7FB8-4BFF-8D21-A2DDF3FCEDF2}" dt="2019-03-25T03:39:22.330" v="21" actId="20577"/>
        <pc:sldMkLst>
          <pc:docMk/>
          <pc:sldMk cId="0" sldId="256"/>
        </pc:sldMkLst>
        <pc:spChg chg="mod">
          <ac:chgData name="Geiger, Michael J" userId="13cae92b-b37c-450b-a449-82fcae19569d" providerId="ADAL" clId="{DA35391B-7FB8-4BFF-8D21-A2DDF3FCEDF2}" dt="2019-03-25T03:39:22.330" v="21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DA35391B-7FB8-4BFF-8D21-A2DDF3FCEDF2}" dt="2019-03-25T03:39:45.385" v="23"/>
        <pc:sldMkLst>
          <pc:docMk/>
          <pc:sldMk cId="0" sldId="257"/>
        </pc:sldMkLst>
        <pc:spChg chg="mod">
          <ac:chgData name="Geiger, Michael J" userId="13cae92b-b37c-450b-a449-82fcae19569d" providerId="ADAL" clId="{DA35391B-7FB8-4BFF-8D21-A2DDF3FCEDF2}" dt="2019-03-25T03:39:45.385" v="23"/>
          <ac:spMkLst>
            <pc:docMk/>
            <pc:sldMk cId="0" sldId="257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DA35391B-7FB8-4BFF-8D21-A2DDF3FCEDF2}" dt="2019-03-25T03:40:13.638" v="24"/>
        <pc:sldMkLst>
          <pc:docMk/>
          <pc:sldMk cId="0" sldId="410"/>
        </pc:sldMkLst>
        <pc:spChg chg="mod">
          <ac:chgData name="Geiger, Michael J" userId="13cae92b-b37c-450b-a449-82fcae19569d" providerId="ADAL" clId="{DA35391B-7FB8-4BFF-8D21-A2DDF3FCEDF2}" dt="2019-03-25T03:40:13.638" v="24"/>
          <ac:spMkLst>
            <pc:docMk/>
            <pc:sldMk cId="0" sldId="410"/>
            <ac:spMk id="3072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3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42D21B-0A2C-B44E-A188-BDD2BB3367B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2D670-E724-F345-B2F7-0EFE4D4610EB}" type="datetime1">
              <a:rPr lang="en-US" smtClean="0"/>
              <a:t>3/24/2019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7B313-3E0A-B94E-ADD8-8E9B9D6F9602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05C9F-42C6-6849-890C-F04BDF16919A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3182E-95F8-7442-9226-057AA176A130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D241F-FB6B-424B-8CD6-A0755EC82214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30B-09EC-A648-9F37-0F5D18635A61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15BED-A5E8-6E46-BE87-BEA7A77E9BBD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CCBCC-C3FF-944C-A5D5-CD1F9777C4E1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E1817-35F6-EC47-82E7-DDBF0D8CB9BE}" type="datetime1">
              <a:rPr lang="en-US" smtClean="0"/>
              <a:t>3/24/2019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EE439-0CB6-FB41-A75A-4C48F33B0855}" type="datetime1">
              <a:rPr lang="en-US" smtClean="0"/>
              <a:t>3/24/2019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57337-9D32-F549-8423-3B98BC0181C7}" type="datetime1">
              <a:rPr lang="en-US" smtClean="0"/>
              <a:t>3/24/2019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5337-0748-6E46-8B18-7EA1E6B78C0D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86AC7-1064-9549-A426-895DD7BCD89E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DEB44A18-65E0-7840-A5AB-A0694E36CFD0}" type="datetime1">
              <a:rPr lang="en-US" smtClean="0"/>
              <a:t>3/24/2019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21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Arrays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 (cont.)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Although x has 8 elements, x[8] is not one of those elements!</a:t>
            </a:r>
          </a:p>
          <a:p>
            <a:r>
              <a:rPr lang="en-US">
                <a:latin typeface="Arial" charset="0"/>
              </a:rPr>
              <a:t>Compiler will not stop you from accessing elements outside the array</a:t>
            </a:r>
          </a:p>
          <a:p>
            <a:r>
              <a:rPr lang="en-US">
                <a:latin typeface="Arial" charset="0"/>
              </a:rPr>
              <a:t>Must make sure you know the size of the array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6320D-1567-DD42-9570-D12F213E391F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35E7F3-9FF6-7A47-912B-7EB28B8FA6D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does the following program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err="1">
                <a:latin typeface="Consolas"/>
                <a:ea typeface="+mn-ea"/>
                <a:cs typeface="+mn-cs"/>
              </a:rPr>
              <a:t>int</a:t>
            </a:r>
            <a:r>
              <a:rPr lang="en-US" sz="3200" dirty="0">
                <a:latin typeface="Consolas"/>
                <a:ea typeface="+mn-ea"/>
                <a:cs typeface="+mn-cs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int</a:t>
            </a:r>
            <a:r>
              <a:rPr lang="en-US" sz="3200" dirty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[10];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int</a:t>
            </a:r>
            <a:r>
              <a:rPr lang="en-US" sz="3200" dirty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printf</a:t>
            </a:r>
            <a:r>
              <a:rPr lang="en-US" sz="3200" dirty="0">
                <a:latin typeface="Consolas"/>
                <a:ea typeface="+mn-ea"/>
                <a:cs typeface="+mn-cs"/>
              </a:rPr>
              <a:t>("First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>
                <a:latin typeface="Consolas"/>
                <a:ea typeface="+mn-ea"/>
                <a:cs typeface="+mn-cs"/>
              </a:rPr>
              <a:t>	for (i = 0; i &lt; 10;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 *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printf</a:t>
            </a:r>
            <a:r>
              <a:rPr lang="en-US" sz="3200" dirty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printf</a:t>
            </a:r>
            <a:r>
              <a:rPr lang="en-US" sz="3200" dirty="0">
                <a:latin typeface="Consolas"/>
                <a:ea typeface="+mn-ea"/>
                <a:cs typeface="+mn-cs"/>
              </a:rPr>
              <a:t>("\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nSecond</a:t>
            </a:r>
            <a:r>
              <a:rPr lang="en-US" sz="3200" dirty="0">
                <a:latin typeface="Consolas"/>
                <a:ea typeface="+mn-ea"/>
                <a:cs typeface="+mn-cs"/>
              </a:rPr>
              <a:t>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>
                <a:latin typeface="Consolas"/>
                <a:ea typeface="+mn-ea"/>
                <a:cs typeface="+mn-cs"/>
              </a:rPr>
              <a:t>	for (i = 0; i &lt; 9;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] +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 + 1];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printf</a:t>
            </a:r>
            <a:r>
              <a:rPr lang="en-US" sz="3200" dirty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arr</a:t>
            </a:r>
            <a:r>
              <a:rPr lang="en-US" sz="3200" dirty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>
                <a:latin typeface="Consolas"/>
                <a:ea typeface="+mn-ea"/>
                <a:cs typeface="+mn-cs"/>
              </a:rPr>
              <a:t>i</a:t>
            </a:r>
            <a:r>
              <a:rPr lang="en-US" sz="3200" dirty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latin typeface="Consolas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8850E8-EAEA-9E40-8FE7-51ABB958AB95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5DC3B-2D65-2148-8275-9FBFBDE5B59A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First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[0] = 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[1]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[2] = 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[3]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[4] = 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[5]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[6] = 12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[7]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[8] = 16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[9] = 18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Output continued: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Second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[0]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[1]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[2]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[3]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[4] = 18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[5] = 22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[6] = 26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[7] = 30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[8] = 34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80545A-FDEC-8148-AFB3-A5320418BF2F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846D55-B053-E842-BC58-45FB0496EEE5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Two-dimensional arrays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Two-dimensional arrays: can be used to represent tabular data</a:t>
            </a:r>
          </a:p>
          <a:p>
            <a:r>
              <a:rPr lang="en-US">
                <a:latin typeface="Arial" charset="0"/>
              </a:rPr>
              <a:t>Declaration: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&lt;type&gt; &lt;name&gt;[&lt;rows&gt;][&lt;cols&gt;]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 (see below): </a:t>
            </a:r>
            <a:r>
              <a:rPr lang="en-US">
                <a:latin typeface="Courier New" charset="0"/>
                <a:cs typeface="Courier New" charset="0"/>
              </a:rPr>
              <a:t>int x[3][4];</a:t>
            </a:r>
          </a:p>
          <a:p>
            <a:r>
              <a:rPr lang="en-US">
                <a:latin typeface="Arial" charset="0"/>
                <a:cs typeface="Courier New" charset="0"/>
              </a:rPr>
              <a:t>Index elements similarly to 1-D arrays</a:t>
            </a:r>
          </a:p>
          <a:p>
            <a:pPr lvl="1"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489BE3-15CA-8045-BA4E-C592CBE7D8FB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0844C-823E-B24A-A311-7E9EBEAC39A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434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94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Initializing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Can initialize similarly to 1D arrays, but must specify dimensions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Each row treated like a 1D array; rows separated by commas: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y[3][4] = { {1, 2, 3, 4},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	 {5, 6, 7, 8},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	 {9, 10, 11, 12} };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10E3F5-51F3-DA47-BCE4-316309AEB8AC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4C1308-30D9-3C41-AC1B-3FCF6D5F635B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602163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7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2D arrays and loops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>
                <a:latin typeface="Arial" charset="0"/>
              </a:rPr>
              <a:t>Typically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loops </a:t>
            </a:r>
            <a:r>
              <a:rPr lang="en-US">
                <a:latin typeface="Arial" charset="0"/>
              </a:rPr>
              <a:t>to work with 2-D arrays</a:t>
            </a:r>
          </a:p>
          <a:p>
            <a:pPr lvl="1"/>
            <a:r>
              <a:rPr lang="en-US">
                <a:latin typeface="Arial" charset="0"/>
              </a:rPr>
              <a:t>One loop inside another: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3; i++)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4; j++)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 x[i][j] = y[i][j] * 2;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Be careful in loop body—switching your loop indices will cause trouble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Using </a:t>
            </a:r>
            <a:r>
              <a:rPr lang="en-US">
                <a:latin typeface="Courier New" charset="0"/>
                <a:cs typeface="Courier New" charset="0"/>
              </a:rPr>
              <a:t>x[j][i]</a:t>
            </a:r>
            <a:r>
              <a:rPr lang="en-US">
                <a:latin typeface="Arial" charset="0"/>
                <a:cs typeface="Courier New" charset="0"/>
              </a:rPr>
              <a:t> would take you outside of the array!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E14CAB-2EED-CC46-914F-93D2EB529AA6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576A5B-52D7-B24E-83CE-C2297B4CC181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712787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Example: Working with 2-D arrays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Arial" charset="0"/>
              </a:rPr>
              <a:t>Complete this program, which counts the # of negative values in each row of a 2-D array (assume the necessary #includes are done):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NRows 3  	// # of rows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NCols 4	// # of columns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double x[NRows][NCols] =		// 2-D array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       {	{  10,  2.5,    0,  1.5},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{-2.3, -1.1, -0.2,    0},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{10.5, -6.1, 23.4, -9.2} };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negCnt[NRows] = {0};    // Initialize entire row count array to 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i, j;                   // Row and column indices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/* INSERT CODE HERE--Visit every element in array x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count the number of negative values in each row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Now print the row counts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for (i = 0; i &lt; NRows; i++)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Row %d has %d negative values.\n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i, negCnt[i]);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94D2D7-80E6-414A-99B6-9CA819ADF948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C266F7-0BCA-8D4A-8654-5118F0F9761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/* Code to be added to visit every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element in array x and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 the number of negative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values in each row */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NRows; i++)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NCols; j++)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if (x[i][j] &lt; 0)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negCnt[i]++;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8197A1-60F3-F643-ACE7-11BA2122C2F0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178C3D-8353-0746-9DE3-A499EBF77FEC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59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Arrays and functions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4/5</a:t>
            </a:r>
          </a:p>
          <a:p>
            <a:pPr lvl="1"/>
            <a:r>
              <a:rPr lang="en-US" dirty="0">
                <a:latin typeface="Arial" charset="0"/>
              </a:rPr>
              <a:t>Exam 2: Monday, April 1</a:t>
            </a:r>
          </a:p>
          <a:p>
            <a:pPr lvl="2"/>
            <a:r>
              <a:rPr lang="en-US">
                <a:latin typeface="Arial" charset="0"/>
              </a:rPr>
              <a:t>Will again be allowed one 8.5” x 11” note sheet</a:t>
            </a:r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546A6B-8937-474D-8C3A-84B77CCE132C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due 4/5</a:t>
            </a:r>
          </a:p>
          <a:p>
            <a:pPr lvl="1"/>
            <a:r>
              <a:rPr lang="en-US" dirty="0">
                <a:latin typeface="Arial" charset="0"/>
              </a:rPr>
              <a:t>Exam 2: Monday, April 1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One-dimensional arrays</a:t>
            </a:r>
          </a:p>
          <a:p>
            <a:pPr lvl="1"/>
            <a:r>
              <a:rPr lang="en-US" dirty="0">
                <a:latin typeface="Arial" charset="0"/>
              </a:rPr>
              <a:t>Two-dimensional arrays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57CE96-DD11-7048-9800-7C2180435ACE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 of scalar variables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449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Variables (up to now) have:</a:t>
            </a:r>
            <a:br>
              <a:rPr lang="en-US" sz="1800"/>
            </a:br>
            <a:r>
              <a:rPr lang="en-US" sz="1800"/>
              <a:t>	name</a:t>
            </a:r>
            <a:br>
              <a:rPr lang="en-US" sz="1800"/>
            </a:br>
            <a:r>
              <a:rPr lang="en-US" sz="1800"/>
              <a:t>	type (int, float, double, char)</a:t>
            </a:r>
            <a:br>
              <a:rPr lang="en-US" sz="1800"/>
            </a:br>
            <a:r>
              <a:rPr lang="en-US" sz="1800"/>
              <a:t>	address</a:t>
            </a:r>
            <a:br>
              <a:rPr lang="en-US" sz="1800"/>
            </a:br>
            <a:r>
              <a:rPr lang="en-US" sz="1800"/>
              <a:t>	value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105400" y="1219200"/>
            <a:ext cx="3810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		28C4 (int)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q		28C8 (float)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r		28CC (float)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791200" y="12954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35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791200" y="1828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3.14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5791200" y="23622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8.9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04800" y="3657600"/>
            <a:ext cx="8382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e.g.	Name	type	address	value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N	integer	28C4	35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q	float	28C8	3.14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r	float	28CC	8.9</a:t>
            </a:r>
          </a:p>
        </p:txBody>
      </p:sp>
      <p:sp>
        <p:nvSpPr>
          <p:cNvPr id="20488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13DEB1-D6A6-3742-B496-51EA72A4C4E0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2048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582FDE-C153-B641-BA24-153299777D8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Arrays</a:t>
            </a:r>
          </a:p>
        </p:txBody>
      </p:sp>
      <p:sp>
        <p:nvSpPr>
          <p:cNvPr id="21506" name="Text Box 10"/>
          <p:cNvSpPr txBox="1">
            <a:spLocks noChangeArrowheads="1"/>
          </p:cNvSpPr>
          <p:nvPr/>
        </p:nvSpPr>
        <p:spPr bwMode="auto">
          <a:xfrm>
            <a:off x="6096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1507" name="Text Box 18"/>
          <p:cNvSpPr txBox="1">
            <a:spLocks noChangeArrowheads="1"/>
          </p:cNvSpPr>
          <p:nvPr/>
        </p:nvSpPr>
        <p:spPr bwMode="auto">
          <a:xfrm>
            <a:off x="6096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1508" name="Text Box 19"/>
          <p:cNvSpPr txBox="1">
            <a:spLocks noChangeArrowheads="1"/>
          </p:cNvSpPr>
          <p:nvPr/>
        </p:nvSpPr>
        <p:spPr bwMode="auto">
          <a:xfrm>
            <a:off x="6096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1509" name="Text Box 20"/>
          <p:cNvSpPr txBox="1">
            <a:spLocks noChangeArrowheads="1"/>
          </p:cNvSpPr>
          <p:nvPr/>
        </p:nvSpPr>
        <p:spPr bwMode="auto">
          <a:xfrm>
            <a:off x="6096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1510" name="Text Box 21"/>
          <p:cNvSpPr txBox="1">
            <a:spLocks noChangeArrowheads="1"/>
          </p:cNvSpPr>
          <p:nvPr/>
        </p:nvSpPr>
        <p:spPr bwMode="auto">
          <a:xfrm>
            <a:off x="6096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1511" name="Text Box 22"/>
          <p:cNvSpPr txBox="1">
            <a:spLocks noChangeArrowheads="1"/>
          </p:cNvSpPr>
          <p:nvPr/>
        </p:nvSpPr>
        <p:spPr bwMode="auto">
          <a:xfrm>
            <a:off x="6096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1512" name="Text Box 23"/>
          <p:cNvSpPr txBox="1">
            <a:spLocks noChangeArrowheads="1"/>
          </p:cNvSpPr>
          <p:nvPr/>
        </p:nvSpPr>
        <p:spPr bwMode="auto">
          <a:xfrm>
            <a:off x="6096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1513" name="Text Box 24"/>
          <p:cNvSpPr txBox="1">
            <a:spLocks noChangeArrowheads="1"/>
          </p:cNvSpPr>
          <p:nvPr/>
        </p:nvSpPr>
        <p:spPr bwMode="auto">
          <a:xfrm>
            <a:off x="7010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45</a:t>
            </a:r>
          </a:p>
        </p:txBody>
      </p:sp>
      <p:sp>
        <p:nvSpPr>
          <p:cNvPr id="21514" name="Text Box 25"/>
          <p:cNvSpPr txBox="1">
            <a:spLocks noChangeArrowheads="1"/>
          </p:cNvSpPr>
          <p:nvPr/>
        </p:nvSpPr>
        <p:spPr bwMode="auto">
          <a:xfrm>
            <a:off x="7010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1515" name="Text Box 26"/>
          <p:cNvSpPr txBox="1">
            <a:spLocks noChangeArrowheads="1"/>
          </p:cNvSpPr>
          <p:nvPr/>
        </p:nvSpPr>
        <p:spPr bwMode="auto">
          <a:xfrm>
            <a:off x="7010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1516" name="Text Box 27"/>
          <p:cNvSpPr txBox="1">
            <a:spLocks noChangeArrowheads="1"/>
          </p:cNvSpPr>
          <p:nvPr/>
        </p:nvSpPr>
        <p:spPr bwMode="auto">
          <a:xfrm>
            <a:off x="7010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85</a:t>
            </a:r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7010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21518" name="Text Box 29"/>
          <p:cNvSpPr txBox="1">
            <a:spLocks noChangeArrowheads="1"/>
          </p:cNvSpPr>
          <p:nvPr/>
        </p:nvSpPr>
        <p:spPr bwMode="auto">
          <a:xfrm>
            <a:off x="7010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55</a:t>
            </a:r>
          </a:p>
        </p:txBody>
      </p:sp>
      <p:sp>
        <p:nvSpPr>
          <p:cNvPr id="21519" name="Text Box 30"/>
          <p:cNvSpPr txBox="1">
            <a:spLocks noChangeArrowheads="1"/>
          </p:cNvSpPr>
          <p:nvPr/>
        </p:nvSpPr>
        <p:spPr bwMode="auto">
          <a:xfrm>
            <a:off x="7010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1520" name="Text Box 31"/>
          <p:cNvSpPr txBox="1">
            <a:spLocks noChangeArrowheads="1"/>
          </p:cNvSpPr>
          <p:nvPr/>
        </p:nvSpPr>
        <p:spPr bwMode="auto">
          <a:xfrm>
            <a:off x="6096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1521" name="Text Box 32"/>
          <p:cNvSpPr txBox="1">
            <a:spLocks noChangeArrowheads="1"/>
          </p:cNvSpPr>
          <p:nvPr/>
        </p:nvSpPr>
        <p:spPr bwMode="auto">
          <a:xfrm>
            <a:off x="7010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60</a:t>
            </a:r>
          </a:p>
        </p:txBody>
      </p:sp>
      <p:sp>
        <p:nvSpPr>
          <p:cNvPr id="21522" name="Text Box 35"/>
          <p:cNvSpPr txBox="1">
            <a:spLocks noChangeArrowheads="1"/>
          </p:cNvSpPr>
          <p:nvPr/>
        </p:nvSpPr>
        <p:spPr bwMode="auto">
          <a:xfrm>
            <a:off x="7924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1523" name="Text Box 36"/>
          <p:cNvSpPr txBox="1">
            <a:spLocks noChangeArrowheads="1"/>
          </p:cNvSpPr>
          <p:nvPr/>
        </p:nvSpPr>
        <p:spPr bwMode="auto">
          <a:xfrm>
            <a:off x="7924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1524" name="Text Box 37"/>
          <p:cNvSpPr txBox="1">
            <a:spLocks noChangeArrowheads="1"/>
          </p:cNvSpPr>
          <p:nvPr/>
        </p:nvSpPr>
        <p:spPr bwMode="auto">
          <a:xfrm>
            <a:off x="7924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1525" name="Text Box 38"/>
          <p:cNvSpPr txBox="1">
            <a:spLocks noChangeArrowheads="1"/>
          </p:cNvSpPr>
          <p:nvPr/>
        </p:nvSpPr>
        <p:spPr bwMode="auto">
          <a:xfrm>
            <a:off x="7924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1526" name="Text Box 39"/>
          <p:cNvSpPr txBox="1">
            <a:spLocks noChangeArrowheads="1"/>
          </p:cNvSpPr>
          <p:nvPr/>
        </p:nvSpPr>
        <p:spPr bwMode="auto">
          <a:xfrm>
            <a:off x="7924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1527" name="Text Box 40"/>
          <p:cNvSpPr txBox="1">
            <a:spLocks noChangeArrowheads="1"/>
          </p:cNvSpPr>
          <p:nvPr/>
        </p:nvSpPr>
        <p:spPr bwMode="auto">
          <a:xfrm>
            <a:off x="7924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1528" name="Text Box 41"/>
          <p:cNvSpPr txBox="1">
            <a:spLocks noChangeArrowheads="1"/>
          </p:cNvSpPr>
          <p:nvPr/>
        </p:nvSpPr>
        <p:spPr bwMode="auto">
          <a:xfrm>
            <a:off x="7924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1529" name="Text Box 43"/>
          <p:cNvSpPr txBox="1">
            <a:spLocks noChangeArrowheads="1"/>
          </p:cNvSpPr>
          <p:nvPr/>
        </p:nvSpPr>
        <p:spPr bwMode="auto">
          <a:xfrm>
            <a:off x="7924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1530" name="Text Box 45"/>
          <p:cNvSpPr txBox="1">
            <a:spLocks noChangeArrowheads="1"/>
          </p:cNvSpPr>
          <p:nvPr/>
        </p:nvSpPr>
        <p:spPr bwMode="auto">
          <a:xfrm>
            <a:off x="304800" y="3505200"/>
            <a:ext cx="594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printf("%d",x[3]);      // prints 85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printf("%d",x[7]+x[1]); // prints 115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Courier New" charset="0"/>
            </a:endParaRPr>
          </a:p>
        </p:txBody>
      </p:sp>
      <p:sp>
        <p:nvSpPr>
          <p:cNvPr id="21531" name="Text Box 46"/>
          <p:cNvSpPr txBox="1">
            <a:spLocks noChangeArrowheads="1"/>
          </p:cNvSpPr>
          <p:nvPr/>
        </p:nvSpPr>
        <p:spPr bwMode="auto">
          <a:xfrm>
            <a:off x="228600" y="1371600"/>
            <a:ext cx="601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Any single element of x may be used like any other scalar variable</a:t>
            </a:r>
          </a:p>
        </p:txBody>
      </p:sp>
      <p:sp>
        <p:nvSpPr>
          <p:cNvPr id="21532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2D5591-38AF-F14B-B85F-48B5DF5E27ED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2153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3E0E8F-EA25-A143-8F0E-5BB26B4D190A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 Arrays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72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572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572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572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72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5486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5486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486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5486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5486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5486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5486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4572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5486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6400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6400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6400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6400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6400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6400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6400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6400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304800" y="1447800"/>
            <a:ext cx="350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Define an 8 element array: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1800">
                <a:latin typeface="Courier New" charset="0"/>
              </a:rPr>
              <a:t>int x[8];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Elements numbered 0 to 7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Arrays in C always start with location 0 (zero based)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initial value of each array element is unknown (just like scalar variables)</a:t>
            </a:r>
          </a:p>
        </p:txBody>
      </p:sp>
      <p:sp>
        <p:nvSpPr>
          <p:cNvPr id="22555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EBEDF6-8490-A84A-9367-7C1BF3166B37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22556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D22EC0-066B-0340-9CB4-406D92CD11F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Declaring/defining Arrays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953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A[0]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953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A[1]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953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A[2]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953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A[3]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1.23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5867400" y="3886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0.7071</a:t>
            </a: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5867400" y="3505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2.718</a:t>
            </a:r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5867400" y="3124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3.14159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7772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4430</a:t>
            </a:r>
          </a:p>
        </p:txBody>
      </p:sp>
      <p:sp>
        <p:nvSpPr>
          <p:cNvPr id="23563" name="Text Box 20"/>
          <p:cNvSpPr txBox="1">
            <a:spLocks noChangeArrowheads="1"/>
          </p:cNvSpPr>
          <p:nvPr/>
        </p:nvSpPr>
        <p:spPr bwMode="auto">
          <a:xfrm>
            <a:off x="7772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4448</a:t>
            </a:r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7772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4440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7772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4438</a:t>
            </a:r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457200" y="2819400"/>
            <a:ext cx="35052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You can also define the values to be held in the array and instruct the compiler to figure out how many elements are needed.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Not putting a value within the [] tells the compiler to determine how many locations are needed.</a:t>
            </a:r>
          </a:p>
        </p:txBody>
      </p:sp>
      <p:sp>
        <p:nvSpPr>
          <p:cNvPr id="23567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double A[]={ 1.23, 3.14159, 2.718, 0.7071 };</a:t>
            </a:r>
          </a:p>
        </p:txBody>
      </p:sp>
      <p:sp>
        <p:nvSpPr>
          <p:cNvPr id="23568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99ADF9-5F7B-E540-B097-549B86E74488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23569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8AE43-F61F-8146-8EC3-9339EAC2506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4578" name="Text Box 16"/>
          <p:cNvSpPr txBox="1">
            <a:spLocks noChangeArrowheads="1"/>
          </p:cNvSpPr>
          <p:nvPr/>
        </p:nvSpPr>
        <p:spPr bwMode="auto">
          <a:xfrm>
            <a:off x="228600" y="990600"/>
            <a:ext cx="64770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x[8];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i;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// get 8 values into x[]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i&lt;8; i++)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printf("Enter test %d:",i+1);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scanf("%d",&amp;x[i]);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50A569-DC19-7C48-B497-7D517AF90E69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416007-43F1-294A-9110-1E5020B3A4F5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3657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Sample run </a:t>
            </a:r>
            <a:br>
              <a:rPr lang="en-US" sz="1800"/>
            </a:br>
            <a:r>
              <a:rPr lang="en-US" sz="1800"/>
              <a:t>(user input underlined):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Enter test 1:</a:t>
            </a:r>
            <a:r>
              <a:rPr lang="en-US" sz="1800" u="sng">
                <a:latin typeface="Courier New" charset="0"/>
              </a:rPr>
              <a:t>80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2:</a:t>
            </a:r>
            <a:r>
              <a:rPr lang="en-US" sz="1800" u="sng">
                <a:latin typeface="Courier New" charset="0"/>
              </a:rPr>
              <a:t>75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3:</a:t>
            </a:r>
            <a:r>
              <a:rPr lang="en-US" sz="1800" u="sng">
                <a:latin typeface="Courier New" charset="0"/>
              </a:rPr>
              <a:t>90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4:</a:t>
            </a:r>
            <a:r>
              <a:rPr lang="en-US" sz="1800" u="sng">
                <a:latin typeface="Courier New" charset="0"/>
              </a:rPr>
              <a:t>100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5:</a:t>
            </a:r>
            <a:r>
              <a:rPr lang="en-US" sz="1800" u="sng">
                <a:latin typeface="Courier New" charset="0"/>
              </a:rPr>
              <a:t>65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6:</a:t>
            </a:r>
            <a:r>
              <a:rPr lang="en-US" sz="1800" u="sng">
                <a:latin typeface="Courier New" charset="0"/>
              </a:rPr>
              <a:t>88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7:</a:t>
            </a:r>
            <a:r>
              <a:rPr lang="en-US" sz="1800" u="sng">
                <a:latin typeface="Courier New" charset="0"/>
              </a:rPr>
              <a:t>40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8:</a:t>
            </a:r>
            <a:r>
              <a:rPr lang="en-US" sz="1800" u="sng">
                <a:latin typeface="Courier New" charset="0"/>
              </a:rPr>
              <a:t>90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486400" y="1752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486400" y="2133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486400" y="2514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486400" y="2895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5486400" y="3276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486400" y="3657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486400" y="4038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6400800" y="1752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6400800" y="4038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6400800" y="3276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6400800" y="2895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6400800" y="2514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6400800" y="2133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6400800" y="3657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5486400" y="4419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6400800" y="4419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875EB2-D63A-F646-8081-070A71BFD24D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25620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62E279-B97A-7242-BBFB-7053B1944EE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happens if we change previous code to: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stdio.h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+mn-cs"/>
              </a:rPr>
              <a:t>void main(void)</a:t>
            </a:r>
            <a:br>
              <a:rPr lang="en-US" dirty="0">
                <a:latin typeface="Courier New" pitchFamily="49" charset="0"/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+mn-cs"/>
              </a:rPr>
              <a:t>{</a:t>
            </a:r>
            <a:br>
              <a:rPr lang="en-US" dirty="0">
                <a:latin typeface="Courier New" pitchFamily="49" charset="0"/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 x[8];</a:t>
            </a:r>
            <a:br>
              <a:rPr lang="en-US" dirty="0">
                <a:latin typeface="Courier New" pitchFamily="49" charset="0"/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;</a:t>
            </a:r>
            <a:br>
              <a:rPr lang="en-US" dirty="0">
                <a:latin typeface="Courier New" pitchFamily="49" charset="0"/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+mn-cs"/>
              </a:rPr>
              <a:t>  float sum, 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avg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; // used later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+mn-cs"/>
              </a:rPr>
              <a:t>// get 8 values into x[]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+mn-cs"/>
              </a:rPr>
              <a:t>  for (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&lt;=8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++)</a:t>
            </a:r>
            <a:br>
              <a:rPr lang="en-US" dirty="0">
                <a:latin typeface="Courier New" pitchFamily="49" charset="0"/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+mn-cs"/>
              </a:rPr>
              <a:t>  {</a:t>
            </a:r>
            <a:br>
              <a:rPr lang="en-US" dirty="0">
                <a:latin typeface="Courier New" pitchFamily="49" charset="0"/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("Enter test %d:",i+1);</a:t>
            </a:r>
            <a:br>
              <a:rPr lang="en-US" dirty="0">
                <a:latin typeface="Courier New" pitchFamily="49" charset="0"/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("%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d",&amp;x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+mn-cs"/>
              </a:rPr>
              <a:t>]);</a:t>
            </a:r>
            <a:br>
              <a:rPr lang="en-US" dirty="0">
                <a:latin typeface="Courier New" pitchFamily="49" charset="0"/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8C8C16-46EF-DF47-BAB6-5658C6D65B8F}" type="datetime1">
              <a:rPr lang="en-US" sz="1200" smtClean="0">
                <a:latin typeface="Garamond" charset="0"/>
              </a:rPr>
              <a:t>3/24/2019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21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563EA3-3F6A-D24E-9E9F-60186E50763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12874</TotalTime>
  <Words>1000</Words>
  <Application>Microsoft Office PowerPoint</Application>
  <PresentationFormat>On-screen Show (4:3)</PresentationFormat>
  <Paragraphs>326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Consolas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Review of scalar variables</vt:lpstr>
      <vt:lpstr>Intro to Arrays</vt:lpstr>
      <vt:lpstr>Declaring Arrays</vt:lpstr>
      <vt:lpstr>Declaring/defining Arrays</vt:lpstr>
      <vt:lpstr>Working with Arrays (input)</vt:lpstr>
      <vt:lpstr>Working with Arrays (input)</vt:lpstr>
      <vt:lpstr>Pitfalls</vt:lpstr>
      <vt:lpstr>Pitfalls (cont.)</vt:lpstr>
      <vt:lpstr>Example</vt:lpstr>
      <vt:lpstr>Example solution</vt:lpstr>
      <vt:lpstr>Two-dimensional arrays</vt:lpstr>
      <vt:lpstr>Initializing 2D arrays</vt:lpstr>
      <vt:lpstr>2D arrays and loops</vt:lpstr>
      <vt:lpstr>Example: Working with 2-D arrays</vt:lpstr>
      <vt:lpstr>Example solution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1663</cp:revision>
  <dcterms:created xsi:type="dcterms:W3CDTF">2006-04-03T05:03:01Z</dcterms:created>
  <dcterms:modified xsi:type="dcterms:W3CDTF">2019-03-25T03:40:14Z</dcterms:modified>
</cp:coreProperties>
</file>