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37" r:id="rId4"/>
    <p:sldId id="538" r:id="rId5"/>
    <p:sldId id="539" r:id="rId6"/>
    <p:sldId id="540" r:id="rId7"/>
    <p:sldId id="527" r:id="rId8"/>
    <p:sldId id="526" r:id="rId9"/>
    <p:sldId id="521" r:id="rId10"/>
    <p:sldId id="531" r:id="rId11"/>
    <p:sldId id="522" r:id="rId12"/>
    <p:sldId id="523" r:id="rId13"/>
    <p:sldId id="535" r:id="rId14"/>
    <p:sldId id="536" r:id="rId15"/>
    <p:sldId id="524" r:id="rId16"/>
    <p:sldId id="525" r:id="rId17"/>
    <p:sldId id="410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59E93-AA69-43FA-AC63-A55E4031F879}" v="4" dt="2019-03-27T15:18:2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A55E43B-C8DE-4D80-9128-ECDA62C62E22}"/>
    <pc:docChg chg="undo custSel addSld delSld modSld">
      <pc:chgData name="Geiger, Michael J" userId="13cae92b-b37c-450b-a449-82fcae19569d" providerId="ADAL" clId="{DA55E43B-C8DE-4D80-9128-ECDA62C62E22}" dt="2019-03-27T15:28:37.258" v="647" actId="2696"/>
      <pc:docMkLst>
        <pc:docMk/>
      </pc:docMkLst>
      <pc:sldChg chg="modSp">
        <pc:chgData name="Geiger, Michael J" userId="13cae92b-b37c-450b-a449-82fcae19569d" providerId="ADAL" clId="{DA55E43B-C8DE-4D80-9128-ECDA62C62E22}" dt="2019-03-27T14:48:20.791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DA55E43B-C8DE-4D80-9128-ECDA62C62E22}" dt="2019-03-27T14:48:20.791" v="26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4:49:17.065" v="61" actId="20577"/>
        <pc:sldMkLst>
          <pc:docMk/>
          <pc:sldMk cId="0" sldId="257"/>
        </pc:sldMkLst>
        <pc:spChg chg="mod">
          <ac:chgData name="Geiger, Michael J" userId="13cae92b-b37c-450b-a449-82fcae19569d" providerId="ADAL" clId="{DA55E43B-C8DE-4D80-9128-ECDA62C62E22}" dt="2019-03-27T14:49:17.065" v="61" actId="20577"/>
          <ac:spMkLst>
            <pc:docMk/>
            <pc:sldMk cId="0" sldId="257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4:50:11.051" v="99" actId="20577"/>
        <pc:sldMkLst>
          <pc:docMk/>
          <pc:sldMk cId="0" sldId="521"/>
        </pc:sldMkLst>
        <pc:spChg chg="mod">
          <ac:chgData name="Geiger, Michael J" userId="13cae92b-b37c-450b-a449-82fcae19569d" providerId="ADAL" clId="{DA55E43B-C8DE-4D80-9128-ECDA62C62E22}" dt="2019-03-27T14:50:11.051" v="99" actId="20577"/>
          <ac:spMkLst>
            <pc:docMk/>
            <pc:sldMk cId="0" sldId="521"/>
            <ac:spMk id="20482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8:08.595" v="343" actId="20577"/>
        <pc:sldMkLst>
          <pc:docMk/>
          <pc:sldMk cId="0" sldId="522"/>
        </pc:sldMkLst>
        <pc:spChg chg="mod">
          <ac:chgData name="Geiger, Michael J" userId="13cae92b-b37c-450b-a449-82fcae19569d" providerId="ADAL" clId="{DA55E43B-C8DE-4D80-9128-ECDA62C62E22}" dt="2019-03-27T15:18:08.595" v="343" actId="20577"/>
          <ac:spMkLst>
            <pc:docMk/>
            <pc:sldMk cId="0" sldId="522"/>
            <ac:spMk id="22530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8:30.474" v="344" actId="20577"/>
        <pc:sldMkLst>
          <pc:docMk/>
          <pc:sldMk cId="0" sldId="523"/>
        </pc:sldMkLst>
        <pc:spChg chg="mod">
          <ac:chgData name="Geiger, Michael J" userId="13cae92b-b37c-450b-a449-82fcae19569d" providerId="ADAL" clId="{DA55E43B-C8DE-4D80-9128-ECDA62C62E22}" dt="2019-03-27T15:18:30.474" v="344" actId="20577"/>
          <ac:spMkLst>
            <pc:docMk/>
            <pc:sldMk cId="0" sldId="523"/>
            <ac:spMk id="23554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20:43.464" v="644" actId="20577"/>
        <pc:sldMkLst>
          <pc:docMk/>
          <pc:sldMk cId="0" sldId="524"/>
        </pc:sldMkLst>
        <pc:spChg chg="mod">
          <ac:chgData name="Geiger, Michael J" userId="13cae92b-b37c-450b-a449-82fcae19569d" providerId="ADAL" clId="{DA55E43B-C8DE-4D80-9128-ECDA62C62E22}" dt="2019-03-27T15:18:48.525" v="354" actId="20577"/>
          <ac:spMkLst>
            <pc:docMk/>
            <pc:sldMk cId="0" sldId="524"/>
            <ac:spMk id="24577" creationId="{00000000-0000-0000-0000-000000000000}"/>
          </ac:spMkLst>
        </pc:spChg>
        <pc:spChg chg="mod">
          <ac:chgData name="Geiger, Michael J" userId="13cae92b-b37c-450b-a449-82fcae19569d" providerId="ADAL" clId="{DA55E43B-C8DE-4D80-9128-ECDA62C62E22}" dt="2019-03-27T15:20:43.464" v="644" actId="20577"/>
          <ac:spMkLst>
            <pc:docMk/>
            <pc:sldMk cId="0" sldId="524"/>
            <ac:spMk id="24578" creationId="{00000000-0000-0000-0000-000000000000}"/>
          </ac:spMkLst>
        </pc:spChg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540045866" sldId="526"/>
        </pc:sldMkLst>
      </pc:sldChg>
      <pc:sldChg chg="modSp add">
        <pc:chgData name="Geiger, Michael J" userId="13cae92b-b37c-450b-a449-82fcae19569d" providerId="ADAL" clId="{DA55E43B-C8DE-4D80-9128-ECDA62C62E22}" dt="2019-03-27T14:49:31.719" v="64" actId="27636"/>
        <pc:sldMkLst>
          <pc:docMk/>
          <pc:sldMk cId="792959697" sldId="527"/>
        </pc:sldMkLst>
        <pc:spChg chg="mod">
          <ac:chgData name="Geiger, Michael J" userId="13cae92b-b37c-450b-a449-82fcae19569d" providerId="ADAL" clId="{DA55E43B-C8DE-4D80-9128-ECDA62C62E22}" dt="2019-03-27T14:49:31.719" v="64" actId="27636"/>
          <ac:spMkLst>
            <pc:docMk/>
            <pc:sldMk cId="792959697" sldId="527"/>
            <ac:spMk id="8" creationId="{00000000-0000-0000-0000-000000000000}"/>
          </ac:spMkLst>
        </pc:spChg>
      </pc:sldChg>
      <pc:sldChg chg="modSp">
        <pc:chgData name="Geiger, Michael J" userId="13cae92b-b37c-450b-a449-82fcae19569d" providerId="ADAL" clId="{DA55E43B-C8DE-4D80-9128-ECDA62C62E22}" dt="2019-03-27T15:17:55.429" v="342" actId="20577"/>
        <pc:sldMkLst>
          <pc:docMk/>
          <pc:sldMk cId="0" sldId="531"/>
        </pc:sldMkLst>
        <pc:spChg chg="mod">
          <ac:chgData name="Geiger, Michael J" userId="13cae92b-b37c-450b-a449-82fcae19569d" providerId="ADAL" clId="{DA55E43B-C8DE-4D80-9128-ECDA62C62E22}" dt="2019-03-27T15:17:55.429" v="342" actId="20577"/>
          <ac:spMkLst>
            <pc:docMk/>
            <pc:sldMk cId="0" sldId="531"/>
            <ac:spMk id="5123" creationId="{00000000-0000-0000-0000-000000000000}"/>
          </ac:spMkLst>
        </pc:spChg>
      </pc:sldChg>
      <pc:sldChg chg="del">
        <pc:chgData name="Geiger, Michael J" userId="13cae92b-b37c-450b-a449-82fcae19569d" providerId="ADAL" clId="{DA55E43B-C8DE-4D80-9128-ECDA62C62E22}" dt="2019-03-27T15:28:35.911" v="645" actId="2696"/>
        <pc:sldMkLst>
          <pc:docMk/>
          <pc:sldMk cId="1598996457" sldId="532"/>
        </pc:sldMkLst>
      </pc:sldChg>
      <pc:sldChg chg="del">
        <pc:chgData name="Geiger, Michael J" userId="13cae92b-b37c-450b-a449-82fcae19569d" providerId="ADAL" clId="{DA55E43B-C8DE-4D80-9128-ECDA62C62E22}" dt="2019-03-27T15:28:36.450" v="646" actId="2696"/>
        <pc:sldMkLst>
          <pc:docMk/>
          <pc:sldMk cId="2322706685" sldId="533"/>
        </pc:sldMkLst>
      </pc:sldChg>
      <pc:sldChg chg="del">
        <pc:chgData name="Geiger, Michael J" userId="13cae92b-b37c-450b-a449-82fcae19569d" providerId="ADAL" clId="{DA55E43B-C8DE-4D80-9128-ECDA62C62E22}" dt="2019-03-27T15:28:37.258" v="647" actId="2696"/>
        <pc:sldMkLst>
          <pc:docMk/>
          <pc:sldMk cId="2611614749" sldId="534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54940154" sldId="537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258775592" sldId="538"/>
        </pc:sldMkLst>
      </pc:sldChg>
      <pc:sldChg chg="add">
        <pc:chgData name="Geiger, Michael J" userId="13cae92b-b37c-450b-a449-82fcae19569d" providerId="ADAL" clId="{DA55E43B-C8DE-4D80-9128-ECDA62C62E22}" dt="2019-03-27T14:49:30.821" v="62"/>
        <pc:sldMkLst>
          <pc:docMk/>
          <pc:sldMk cId="444737591" sldId="539"/>
        </pc:sldMkLst>
      </pc:sldChg>
      <pc:sldChg chg="modSp add">
        <pc:chgData name="Geiger, Michael J" userId="13cae92b-b37c-450b-a449-82fcae19569d" providerId="ADAL" clId="{DA55E43B-C8DE-4D80-9128-ECDA62C62E22}" dt="2019-03-27T14:49:31.136" v="63" actId="27636"/>
        <pc:sldMkLst>
          <pc:docMk/>
          <pc:sldMk cId="531099988" sldId="540"/>
        </pc:sldMkLst>
        <pc:spChg chg="mod">
          <ac:chgData name="Geiger, Michael J" userId="13cae92b-b37c-450b-a449-82fcae19569d" providerId="ADAL" clId="{DA55E43B-C8DE-4D80-9128-ECDA62C62E22}" dt="2019-03-27T14:49:31.136" v="63" actId="27636"/>
          <ac:spMkLst>
            <pc:docMk/>
            <pc:sldMk cId="531099988" sldId="540"/>
            <ac:spMk id="8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D7459E93-AA69-43FA-AC63-A55E4031F879}"/>
    <pc:docChg chg="modSld">
      <pc:chgData name="Geiger, Michael J" userId="13cae92b-b37c-450b-a449-82fcae19569d" providerId="ADAL" clId="{D7459E93-AA69-43FA-AC63-A55E4031F879}" dt="2019-03-27T17:34:35.515" v="3" actId="20577"/>
      <pc:docMkLst>
        <pc:docMk/>
      </pc:docMkLst>
      <pc:sldChg chg="modSp">
        <pc:chgData name="Geiger, Michael J" userId="13cae92b-b37c-450b-a449-82fcae19569d" providerId="ADAL" clId="{D7459E93-AA69-43FA-AC63-A55E4031F879}" dt="2019-03-27T17:34:35.515" v="3" actId="20577"/>
        <pc:sldMkLst>
          <pc:docMk/>
          <pc:sldMk cId="0" sldId="410"/>
        </pc:sldMkLst>
        <pc:spChg chg="mod">
          <ac:chgData name="Geiger, Michael J" userId="13cae92b-b37c-450b-a449-82fcae19569d" providerId="ADAL" clId="{D7459E93-AA69-43FA-AC63-A55E4031F879}" dt="2019-03-27T17:34:35.515" v="3" actId="20577"/>
          <ac:spMkLst>
            <pc:docMk/>
            <pc:sldMk cId="0" sldId="410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46EE77-6206-45CD-A0CF-06A00B6AE28C}" type="datetime1">
              <a:rPr lang="en-US" smtClean="0"/>
              <a:t>3/27/2019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4C14-E7E7-4D08-9E55-4242E6F1DC62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7EE85-B120-48A2-93A5-663EC0433D91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41411-7B29-48DE-9D87-1ACC8E65B2A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388C8-6D06-4BAB-9574-5F165B59E361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76E8A-4CD9-41BF-B208-8AC649ED8959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11E5B-5EAD-4B46-B96F-93226FF5F092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4939D-75E8-4E62-B3B0-EE11D6AA3BB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E322B-81CF-48BA-9CA9-B68CC05C12D3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D7255-3CE2-439B-810E-C4A727B33D04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0BE13-F2A8-4FE6-9586-71C915EDE129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9AAB-80FA-4A72-8D89-B5F3349C0EC0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7A93-C226-4696-8338-AAE279078D2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45EBC75-A158-4866-81CA-011A134BC0B1}" type="datetime1">
              <a:rPr lang="en-US" smtClean="0"/>
              <a:t>3/27/2019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</a:p>
          <a:p>
            <a:pPr lvl="0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Pre-/post-increment: determines order of evaluation/change</a:t>
            </a: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</a:rPr>
              <a:t>y = x++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y = x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, 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 x = x + 1 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(post-</a:t>
            </a:r>
            <a:r>
              <a:rPr lang="en-US" dirty="0" err="1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inc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</a:rPr>
              <a:t>y = ++x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x = x + 1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, 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 y = x 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(pre-</a:t>
            </a:r>
            <a:r>
              <a:rPr lang="en-US" dirty="0" err="1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inc</a:t>
            </a:r>
            <a:r>
              <a:rPr lang="en-US" dirty="0">
                <a:solidFill>
                  <a:srgbClr val="000000"/>
                </a:solidFill>
                <a:ea typeface="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Clr>
                <a:srgbClr val="808080"/>
              </a:buClr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3ACCD9-9030-437A-BED4-F49F401AA113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Key points to understand: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 dirty="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 dirty="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Use pointers or address operator (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 dirty="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 be modified outside function—allows function to change &gt;1 value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Expression following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200" dirty="0">
                <a:latin typeface="Arial" charset="0"/>
              </a:rPr>
              <a:t> keyword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Value copied back to where function is called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Can be assigned to variable, used in another expression, etc.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82EC07-B2D4-43F0-BD40-3EA5B65F3C06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74A6D-0D6F-4177-95B5-617712BA06E6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pass by value;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y)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x = x + 2;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Change x only 					//  inside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return (x + y) /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 = f(a, b);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Given f()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above, c =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("%d", f(5, 15));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// Prints 11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	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(return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//  val. of f)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4B76A-8B40-4813-99E6-D684E54FBAB9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pass by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2400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f2(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*p1,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*p2)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*p1 = *p1 + 2;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*p2 = *p2 – 3;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return *p1 + *p2;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 = f2(&amp;a, &amp;b);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a = a + 2 = 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// b = b – 3 = 17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// c = a + b = 29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E14B2-43E3-409A-B866-67FE893F6ED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1D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Arrays: groups of data with same type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x[10]</a:t>
            </a:r>
            <a:r>
              <a:rPr lang="en-US" dirty="0">
                <a:latin typeface="Arial" charset="0"/>
              </a:rPr>
              <a:t> has 10 elements, </a:t>
            </a:r>
            <a:r>
              <a:rPr lang="en-US" dirty="0">
                <a:latin typeface="Courier New" charset="0"/>
                <a:cs typeface="Courier New" charset="0"/>
              </a:rPr>
              <a:t>x[0]</a:t>
            </a:r>
            <a:r>
              <a:rPr lang="en-US" dirty="0">
                <a:latin typeface="Arial" charset="0"/>
              </a:rPr>
              <a:t> through </a:t>
            </a:r>
            <a:r>
              <a:rPr lang="en-US" dirty="0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If array size &gt; initial list size, remaining values = 0</a:t>
            </a:r>
          </a:p>
          <a:p>
            <a:pPr lvl="3"/>
            <a:r>
              <a:rPr lang="en-US" dirty="0">
                <a:latin typeface="Arial" charset="0"/>
                <a:cs typeface="Courier New" charset="0"/>
              </a:rPr>
              <a:t>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 = {1, 2, 3}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br>
              <a:rPr lang="en-US" dirty="0">
                <a:latin typeface="Arial" charset="0"/>
                <a:cs typeface="Courier New" charset="0"/>
              </a:rPr>
            </a:br>
            <a:r>
              <a:rPr lang="en-US" dirty="0">
                <a:latin typeface="Arial" charset="0"/>
                <a:cs typeface="Courier New" charset="0"/>
              </a:rPr>
              <a:t>		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{1, 2, 3, 0, 0, 0}</a:t>
            </a:r>
            <a:r>
              <a:rPr lang="en-US" dirty="0">
                <a:latin typeface="Arial" charset="0"/>
                <a:cs typeface="Courier New" charset="0"/>
                <a:sym typeface="Wingdings" panose="05000000000000000000" pitchFamily="2" charset="2"/>
              </a:rPr>
              <a:t> 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0 is always index of first element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Maximum valid index is (array size) – 1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Commonly use for loops to go through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641A82-5FAC-48F7-B740-EA279E50CFE6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B3F63A-3DC0-4AE1-BA81-173A59302149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Exam 2</a:t>
            </a:r>
          </a:p>
          <a:p>
            <a:pPr lvl="1"/>
            <a:r>
              <a:rPr lang="en-US" b="1" u="sng" dirty="0">
                <a:latin typeface="Arial" charset="0"/>
              </a:rPr>
              <a:t>Please be on time</a:t>
            </a:r>
          </a:p>
          <a:p>
            <a:pPr lvl="1"/>
            <a:r>
              <a:rPr lang="en-US" b="1" u="sng" dirty="0">
                <a:latin typeface="Arial" charset="0"/>
              </a:rPr>
              <a:t>Please attend the section for which you are registered</a:t>
            </a:r>
            <a:endParaRPr lang="en-US" b="1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>
                <a:latin typeface="Arial" charset="0"/>
              </a:rPr>
              <a:t>due 4/5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83C8A3-F2D9-4BF3-8594-5537FF7A9FB7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2"/>
            <a:r>
              <a:rPr lang="en-US" dirty="0">
                <a:latin typeface="Arial" charset="0"/>
              </a:rPr>
              <a:t>Will cover lectures 13-22 (except lecture 14)</a:t>
            </a:r>
          </a:p>
          <a:p>
            <a:pPr lvl="2"/>
            <a:r>
              <a:rPr lang="en-US" b="1" u="sng" dirty="0">
                <a:latin typeface="Arial" charset="0"/>
              </a:rPr>
              <a:t>Please attend the section for which you are registered</a:t>
            </a:r>
          </a:p>
          <a:p>
            <a:pPr lvl="1"/>
            <a:r>
              <a:rPr lang="en-US" dirty="0">
                <a:latin typeface="Arial" charset="0"/>
              </a:rPr>
              <a:t>Program 5 due 4/5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Program 5 overview</a:t>
            </a:r>
          </a:p>
          <a:p>
            <a:pPr lvl="1"/>
            <a:r>
              <a:rPr lang="en-US" dirty="0">
                <a:latin typeface="Arial" charset="0"/>
              </a:rPr>
              <a:t>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CFDF90-079B-45ED-902C-959FE26481F7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approximation through trapezoidal method</a:t>
            </a:r>
          </a:p>
          <a:p>
            <a:r>
              <a:rPr lang="en-US" dirty="0"/>
              <a:t>Program split into three files</a:t>
            </a:r>
          </a:p>
          <a:p>
            <a:pPr lvl="1"/>
            <a:r>
              <a:rPr lang="en-US" dirty="0" err="1"/>
              <a:t>zyBooks</a:t>
            </a:r>
            <a:r>
              <a:rPr lang="en-US" dirty="0"/>
              <a:t> IDE allows you to view one at a time</a:t>
            </a:r>
          </a:p>
          <a:p>
            <a:pPr lvl="1"/>
            <a:r>
              <a:rPr lang="en-US" dirty="0"/>
              <a:t>prog5_integral.c: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main() </a:t>
            </a:r>
            <a:r>
              <a:rPr lang="en-US" dirty="0"/>
              <a:t>function only</a:t>
            </a:r>
          </a:p>
          <a:p>
            <a:pPr lvl="1"/>
            <a:r>
              <a:rPr lang="en-US" dirty="0"/>
              <a:t>prog5_functions.h: function prototypes</a:t>
            </a:r>
          </a:p>
          <a:p>
            <a:pPr lvl="2"/>
            <a:r>
              <a:rPr lang="en-US" dirty="0"/>
              <a:t>Do not need to modify unless you’re adding function(s)</a:t>
            </a:r>
          </a:p>
          <a:p>
            <a:pPr lvl="1"/>
            <a:r>
              <a:rPr lang="en-US" dirty="0"/>
              <a:t>prog5_functions.c: function definitions</a:t>
            </a:r>
          </a:p>
          <a:p>
            <a:pPr lvl="2"/>
            <a:r>
              <a:rPr lang="en-US" dirty="0"/>
              <a:t>Complete what’s already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8F49-F26F-4349-B9DD-2B99C992EB49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overview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program structure</a:t>
            </a:r>
          </a:p>
          <a:p>
            <a:pPr lvl="1"/>
            <a:r>
              <a:rPr lang="en-US" dirty="0"/>
              <a:t>Read input values (endpoints, # trapezoids)</a:t>
            </a:r>
          </a:p>
          <a:p>
            <a:pPr lvl="1"/>
            <a:r>
              <a:rPr lang="en-US" dirty="0"/>
              <a:t>Call integrate() from main() to perform integral</a:t>
            </a:r>
          </a:p>
          <a:p>
            <a:pPr lvl="1"/>
            <a:r>
              <a:rPr lang="en-US" dirty="0"/>
              <a:t>Repeat program?</a:t>
            </a:r>
          </a:p>
          <a:p>
            <a:pPr lvl="2"/>
            <a:r>
              <a:rPr lang="en-US" dirty="0"/>
              <a:t>User should answer Y/N (case insensitive)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main()</a:t>
            </a:r>
            <a:r>
              <a:rPr lang="en-US" dirty="0"/>
              <a:t> mostly responsible for input/output</a:t>
            </a:r>
          </a:p>
          <a:p>
            <a:pPr lvl="1"/>
            <a:r>
              <a:rPr lang="en-US" dirty="0"/>
              <a:t>1 large loop for most of main() repeats if ‘Y’/’y’</a:t>
            </a:r>
          </a:p>
          <a:p>
            <a:pPr lvl="1"/>
            <a:r>
              <a:rPr lang="en-US" dirty="0"/>
              <a:t>Smaller loops for each input prompt (like P4)</a:t>
            </a:r>
          </a:p>
          <a:p>
            <a:r>
              <a:rPr lang="en-US" dirty="0"/>
              <a:t>Error conditions</a:t>
            </a:r>
          </a:p>
          <a:p>
            <a:pPr lvl="1"/>
            <a:r>
              <a:rPr lang="en-US" dirty="0"/>
              <a:t>Formatting errors for each numeric input</a:t>
            </a:r>
          </a:p>
          <a:p>
            <a:pPr lvl="1"/>
            <a:r>
              <a:rPr lang="en-US" dirty="0"/>
              <a:t>Low endpoint must be &lt; high endpoint</a:t>
            </a:r>
          </a:p>
          <a:p>
            <a:pPr lvl="1"/>
            <a:r>
              <a:rPr lang="en-US" dirty="0"/>
              <a:t># trapezoids must be at least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FF2A5-29D9-4E4E-B515-F4CE54582CC1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integrate(min, max, trapezoids)</a:t>
            </a:r>
          </a:p>
          <a:p>
            <a:pPr lvl="1"/>
            <a:r>
              <a:rPr lang="en-US" dirty="0"/>
              <a:t>Performs actual integral approximation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f(x)</a:t>
            </a:r>
          </a:p>
          <a:p>
            <a:pPr lvl="1"/>
            <a:r>
              <a:rPr lang="en-US" dirty="0"/>
              <a:t>Function to be integrated</a:t>
            </a:r>
          </a:p>
          <a:p>
            <a:pPr lvl="1"/>
            <a:r>
              <a:rPr lang="en-US" dirty="0"/>
              <a:t>Always fixed as: sin(x) + x</a:t>
            </a:r>
            <a:r>
              <a:rPr lang="en-US" baseline="30000" dirty="0"/>
              <a:t>2</a:t>
            </a:r>
            <a:r>
              <a:rPr lang="en-US" dirty="0"/>
              <a:t> / 10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Used to clear line if formatting error occurs</a:t>
            </a:r>
          </a:p>
          <a:p>
            <a:pPr lvl="1"/>
            <a:r>
              <a:rPr lang="en-US" dirty="0"/>
              <a:t>If written correctly, can generally handle errors as: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(formatting error)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badInput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ABAC2-41AC-4E0F-B2D8-94D1BEAD4BB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trapezoidal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Range </a:t>
                </a:r>
                <a:r>
                  <a:rPr lang="en-US" i="1" dirty="0"/>
                  <a:t>[a, b]</a:t>
                </a:r>
                <a:r>
                  <a:rPr lang="en-US" dirty="0"/>
                  <a:t> split into </a:t>
                </a:r>
                <a:r>
                  <a:rPr lang="en-US" i="1" dirty="0"/>
                  <a:t>n</a:t>
                </a:r>
                <a:r>
                  <a:rPr lang="en-US" dirty="0"/>
                  <a:t> trapezoids</a:t>
                </a:r>
              </a:p>
              <a:p>
                <a:r>
                  <a:rPr lang="en-US" dirty="0"/>
                  <a:t>Trapezoid width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Trapezoid area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 × 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444" t="-6045" b="-4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D6958E-6B71-49DD-93E7-EFEAF65B091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trapezoidal method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Math here is just simplification of basic area calculation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 ×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× 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8600" y="3713163"/>
                <a:ext cx="8610600" cy="2417762"/>
              </a:xfrm>
              <a:blipFill>
                <a:blip r:embed="rId2"/>
                <a:stretch>
                  <a:fillRect t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75FC6C-C3CB-4986-80A4-A40C98FF9E57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 descr="http://images.wikia.com/trapezoidalmethod/images/b/b9/Trap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1143000"/>
            <a:ext cx="5095627" cy="241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9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P5: implementation warning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through x values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generate y values (trapezoid heights)</a:t>
            </a:r>
          </a:p>
          <a:p>
            <a:r>
              <a:rPr lang="en-US" dirty="0"/>
              <a:t>How should you code that process?</a:t>
            </a:r>
          </a:p>
          <a:p>
            <a:pPr lvl="1"/>
            <a:r>
              <a:rPr lang="en-US" dirty="0"/>
              <a:t>For loop can iterate over range, but be careful</a:t>
            </a:r>
          </a:p>
          <a:p>
            <a:pPr lvl="1"/>
            <a:r>
              <a:rPr lang="en-US" dirty="0"/>
              <a:t>Wrong idea: loop over x values, i.e.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(x = a; x &lt; b; x +=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{…}</a:t>
            </a:r>
          </a:p>
          <a:p>
            <a:pPr lvl="1"/>
            <a:r>
              <a:rPr lang="en-US" dirty="0"/>
              <a:t>What’s the potential problem?</a:t>
            </a:r>
          </a:p>
          <a:p>
            <a:pPr lvl="2"/>
            <a:r>
              <a:rPr lang="en-US" dirty="0"/>
              <a:t>What data type should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deltaX</a:t>
            </a:r>
            <a:r>
              <a:rPr lang="en-US" dirty="0"/>
              <a:t> be?</a:t>
            </a:r>
          </a:p>
          <a:p>
            <a:pPr lvl="2"/>
            <a:r>
              <a:rPr lang="en-US" dirty="0"/>
              <a:t>All variables of type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approximations</a:t>
            </a:r>
          </a:p>
          <a:p>
            <a:pPr lvl="3"/>
            <a:r>
              <a:rPr lang="en-US" dirty="0">
                <a:sym typeface="Wingdings"/>
              </a:rPr>
              <a:t>Rounding errors will affect # loop iterations</a:t>
            </a:r>
          </a:p>
          <a:p>
            <a:pPr lvl="1"/>
            <a:r>
              <a:rPr lang="en-US" dirty="0">
                <a:sym typeface="Wingdings"/>
              </a:rPr>
              <a:t>Is there a whole number you can use with loop?</a:t>
            </a:r>
          </a:p>
          <a:p>
            <a:pPr lvl="2"/>
            <a:r>
              <a:rPr lang="en-US" dirty="0">
                <a:sym typeface="Wingdings"/>
              </a:rPr>
              <a:t># iterations can (and should) be based 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</a:p>
          <a:p>
            <a:pPr lvl="2"/>
            <a:r>
              <a:rPr lang="en-US" dirty="0">
                <a:sym typeface="Wingdings"/>
              </a:rPr>
              <a:t>Iterations might not exactly =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 dirty="0">
                <a:sym typeface="Wingdings"/>
              </a:rPr>
              <a:t> (could be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 – 1</a:t>
            </a:r>
            <a:r>
              <a:rPr lang="en-US" dirty="0">
                <a:sym typeface="Wingdings"/>
              </a:rPr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 + 1</a:t>
            </a:r>
            <a:r>
              <a:rPr lang="en-US" dirty="0">
                <a:sym typeface="Wingdings"/>
              </a:rPr>
              <a:t>, ?)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27DAF0-4695-442E-8984-B2078DF17870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2AFB1-79C3-B348-9C1A-B976DA6D35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22 (lectures 13-22, except 14)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Same general format as Exam 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3 sections (each with multiple parts, so ~10 questions) + 1 extra credit question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For loops </a:t>
            </a:r>
            <a:r>
              <a:rPr lang="en-US" sz="2200" i="1" dirty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Functions </a:t>
            </a:r>
            <a:r>
              <a:rPr lang="en-US" sz="2200" i="1" dirty="0">
                <a:latin typeface="Arial" charset="0"/>
              </a:rPr>
              <a:t>(code reading/writing, MC)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Arrays </a:t>
            </a:r>
            <a:r>
              <a:rPr lang="en-US" sz="2200" i="1" dirty="0">
                <a:latin typeface="Arial" charset="0"/>
              </a:rPr>
              <a:t>(code reading, MC)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99C482-564B-4A4E-BC61-4832FA74DEE0}" type="datetime1">
              <a:rPr lang="en-US" sz="1200" smtClean="0">
                <a:latin typeface="Garamond" charset="0"/>
              </a:rPr>
              <a:t>3/27/2019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16464</TotalTime>
  <Words>1063</Words>
  <Application>Microsoft Office PowerPoint</Application>
  <PresentationFormat>On-screen Show (4:3)</PresentationFormat>
  <Paragraphs>247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P5 overview</vt:lpstr>
      <vt:lpstr>P5 overview (continued)</vt:lpstr>
      <vt:lpstr>P5: functions</vt:lpstr>
      <vt:lpstr>P5: trapezoidal method</vt:lpstr>
      <vt:lpstr>P5: trapezoidal method (continued)</vt:lpstr>
      <vt:lpstr>P5: implementation warning</vt:lpstr>
      <vt:lpstr>Exam 2 notes</vt:lpstr>
      <vt:lpstr>Review: for loops</vt:lpstr>
      <vt:lpstr>Review: functions</vt:lpstr>
      <vt:lpstr>Review: pointers</vt:lpstr>
      <vt:lpstr>Review: pass by value; return value</vt:lpstr>
      <vt:lpstr>Review: pass by address</vt:lpstr>
      <vt:lpstr>Review: 1D arrays</vt:lpstr>
      <vt:lpstr>Review: 2D arrays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1779</cp:revision>
  <dcterms:created xsi:type="dcterms:W3CDTF">2006-04-03T05:03:01Z</dcterms:created>
  <dcterms:modified xsi:type="dcterms:W3CDTF">2019-03-27T17:34:36Z</dcterms:modified>
</cp:coreProperties>
</file>