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18" r:id="rId12"/>
    <p:sldId id="515" r:id="rId13"/>
    <p:sldId id="516" r:id="rId14"/>
    <p:sldId id="517" r:id="rId15"/>
    <p:sldId id="507" r:id="rId16"/>
    <p:sldId id="508" r:id="rId17"/>
    <p:sldId id="410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91FEB-C67F-455A-8649-F2E29F0DE9AD}" v="2" dt="2019-04-05T15:36:05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19CE03D-AC03-4212-9400-EE67FE9B87AA}"/>
    <pc:docChg chg="undo addSld modSld">
      <pc:chgData name="Geiger, Michael J" userId="13cae92b-b37c-450b-a449-82fcae19569d" providerId="ADAL" clId="{719CE03D-AC03-4212-9400-EE67FE9B87AA}" dt="2019-04-05T15:35:56.289" v="72" actId="20577"/>
      <pc:docMkLst>
        <pc:docMk/>
      </pc:docMkLst>
      <pc:sldChg chg="modSp">
        <pc:chgData name="Geiger, Michael J" userId="13cae92b-b37c-450b-a449-82fcae19569d" providerId="ADAL" clId="{719CE03D-AC03-4212-9400-EE67FE9B87AA}" dt="2019-04-05T15:34:57.539" v="41" actId="20577"/>
        <pc:sldMkLst>
          <pc:docMk/>
          <pc:sldMk cId="0" sldId="257"/>
        </pc:sldMkLst>
        <pc:spChg chg="mod">
          <ac:chgData name="Geiger, Michael J" userId="13cae92b-b37c-450b-a449-82fcae19569d" providerId="ADAL" clId="{719CE03D-AC03-4212-9400-EE67FE9B87AA}" dt="2019-04-05T15:34:57.539" v="41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719CE03D-AC03-4212-9400-EE67FE9B87AA}" dt="2019-04-05T15:35:56.289" v="72" actId="20577"/>
        <pc:sldMkLst>
          <pc:docMk/>
          <pc:sldMk cId="0" sldId="410"/>
        </pc:sldMkLst>
        <pc:spChg chg="mod">
          <ac:chgData name="Geiger, Michael J" userId="13cae92b-b37c-450b-a449-82fcae19569d" providerId="ADAL" clId="{719CE03D-AC03-4212-9400-EE67FE9B87AA}" dt="2019-04-05T15:35:56.289" v="72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1141375807" sldId="542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1779253245" sldId="543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199504240" sldId="544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845788713" sldId="545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976639898" sldId="546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1169251665" sldId="547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2137363605" sldId="548"/>
        </pc:sldMkLst>
      </pc:sldChg>
      <pc:sldChg chg="add">
        <pc:chgData name="Geiger, Michael J" userId="13cae92b-b37c-450b-a449-82fcae19569d" providerId="ADAL" clId="{719CE03D-AC03-4212-9400-EE67FE9B87AA}" dt="2019-04-05T15:35:20.750" v="42"/>
        <pc:sldMkLst>
          <pc:docMk/>
          <pc:sldMk cId="1711145866" sldId="549"/>
        </pc:sldMkLst>
      </pc:sldChg>
    </pc:docChg>
  </pc:docChgLst>
  <pc:docChgLst>
    <pc:chgData name="Geiger, Michael J" userId="13cae92b-b37c-450b-a449-82fcae19569d" providerId="ADAL" clId="{6F491FEB-C67F-455A-8649-F2E29F0DE9AD}"/>
    <pc:docChg chg="modSld">
      <pc:chgData name="Geiger, Michael J" userId="13cae92b-b37c-450b-a449-82fcae19569d" providerId="ADAL" clId="{6F491FEB-C67F-455A-8649-F2E29F0DE9AD}" dt="2019-04-08T15:47:13.454" v="23" actId="20577"/>
      <pc:docMkLst>
        <pc:docMk/>
      </pc:docMkLst>
      <pc:sldChg chg="modSp">
        <pc:chgData name="Geiger, Michael J" userId="13cae92b-b37c-450b-a449-82fcae19569d" providerId="ADAL" clId="{6F491FEB-C67F-455A-8649-F2E29F0DE9AD}" dt="2019-04-08T15:47:13.454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6F491FEB-C67F-455A-8649-F2E29F0DE9AD}" dt="2019-04-08T15:47:13.454" v="23" actId="20577"/>
          <ac:spMkLst>
            <pc:docMk/>
            <pc:sldMk cId="0" sldId="256"/>
            <ac:spMk id="174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BE52F-C823-44C3-9D5B-C0A28628E2F0}" type="datetime1">
              <a:rPr lang="en-US" smtClean="0"/>
              <a:t>4/8/2019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A0451-093A-4AB1-B4EA-41995BEE22A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FEBB1-9C68-4AB3-B37D-BA53FDC9F67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F1542-B6A4-4596-9BB3-F42B96B42C0D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E984-2267-4772-B0A0-6797DB6E7450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7E64-53FE-4F02-AA8B-E556EDA0FEF1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DA65D-4CDD-49C0-B853-7C4F8549EC6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267AE-949E-4844-A532-9C47E7A77295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8C4C6-9EF4-408C-94D8-DF3D9A661D00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43D9-F65E-4539-8855-B48C903AEE7B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047E3-1FDC-42E2-9F0E-36E1B4131F5A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7C07-5FF0-4AC6-977A-0CD340A49C6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091B4-A45C-411C-8F7B-91D07992B307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804CE0B7-A5ED-4062-BDE4-65F7C430D29D}" type="datetime1">
              <a:rPr lang="en-US" smtClean="0"/>
              <a:t>4/8/2019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latin typeface="Arial" charset="0"/>
              </a:rPr>
              <a:t>Spring 2019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24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Character arrays and strings (continued)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DrawText</a:t>
            </a:r>
            <a:r>
              <a:rPr lang="en-US" dirty="0"/>
              <a:t>()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/>
              <a:t>Must print bar graph from top to bottom</a:t>
            </a:r>
          </a:p>
          <a:p>
            <a:r>
              <a:rPr lang="en-US" dirty="0"/>
              <a:t># rows based on max value in histogram</a:t>
            </a:r>
          </a:p>
          <a:p>
            <a:r>
              <a:rPr lang="en-US" dirty="0"/>
              <a:t>Printing </a:t>
            </a:r>
            <a:r>
              <a:rPr lang="en-US"/>
              <a:t>spaces necessary to </a:t>
            </a:r>
            <a:r>
              <a:rPr lang="en-US" dirty="0"/>
              <a:t>get everything to line up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9BD7B-F0F9-4EDD-B4FC-05E7A62C265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hello);</a:t>
            </a:r>
          </a:p>
          <a:p>
            <a:r>
              <a:rPr lang="en-US" altLang="ja-JP" sz="2800" dirty="0">
                <a:latin typeface="Arial"/>
                <a:cs typeface="Arial"/>
              </a:rPr>
              <a:t>Reading strings: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>
                <a:latin typeface="Arial"/>
                <a:cs typeface="Arial"/>
              </a:rPr>
              <a:t>Reads all characters up to (but not including) first space, tab, or newline</a:t>
            </a: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C464B3-6328-4009-B164-C6E5EDE723DB}" type="datetime1">
              <a:rPr lang="en-US" sz="1200" smtClean="0">
                <a:latin typeface="Garamond" charset="0"/>
              </a:rPr>
              <a:t>4/8/2019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303C05-FB2A-49F1-87A3-300B060A6764}" type="datetime1">
              <a:rPr lang="en-US" sz="1200" smtClean="0">
                <a:latin typeface="Garamond" charset="0"/>
                <a:cs typeface="Arial" charset="0"/>
              </a:rPr>
              <a:t>4/8/2019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6C8DEC-8BB0-48E4-AE3A-9ADE214FD1B8}" type="datetime1">
              <a:rPr lang="en-US" sz="1200" smtClean="0">
                <a:latin typeface="Garamond" charset="0"/>
                <a:cs typeface="Arial" charset="0"/>
              </a:rPr>
              <a:t>4/8/2019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F9A7DF-D35D-4488-992E-492F289F60BF}" type="datetime1">
              <a:rPr lang="en-US" sz="1200" smtClean="0">
                <a:latin typeface="Garamond" charset="0"/>
                <a:cs typeface="Arial" charset="0"/>
              </a:rPr>
              <a:t>4/8/2019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BC920C-9804-42C3-BF49-BC1E8F92252B}" type="datetime1">
              <a:rPr lang="en-US" sz="1200" smtClean="0">
                <a:latin typeface="Garamond" charset="0"/>
                <a:cs typeface="Arial" charset="0"/>
              </a:rPr>
              <a:t>4/8/2019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DE9FE8-EDF1-40E7-9106-183B9721F07F}" type="datetime1">
              <a:rPr lang="en-US" sz="1200" smtClean="0">
                <a:latin typeface="Garamond" charset="0"/>
                <a:cs typeface="Arial" charset="0"/>
              </a:rPr>
              <a:t>4/8/2019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Structures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4/15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1582D4-1C82-4C1B-B04C-5895F97B73F8}" type="datetime1">
              <a:rPr lang="en-US" sz="1200" smtClean="0">
                <a:latin typeface="Garamond" charset="0"/>
              </a:rPr>
              <a:t>4/8/2019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4/15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Program 6 overview</a:t>
            </a:r>
          </a:p>
          <a:p>
            <a:pPr lvl="1"/>
            <a:r>
              <a:rPr lang="en-US" dirty="0"/>
              <a:t>Review: String basics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EC1860-1FBF-436F-999B-12759D30759C}" type="datetime1">
              <a:rPr lang="en-US" sz="1200" smtClean="0">
                <a:latin typeface="Garamond"/>
              </a:rPr>
              <a:t>4/8/2019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26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8E4B5-312C-7642-92D5-9DCEDFEF1852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lines of text from input</a:t>
            </a:r>
          </a:p>
          <a:p>
            <a:r>
              <a:rPr lang="en-US" dirty="0"/>
              <a:t>Use array to track # times each letter occurs in input text</a:t>
            </a:r>
          </a:p>
          <a:p>
            <a:r>
              <a:rPr lang="en-US" dirty="0"/>
              <a:t>Use array contents to generate bar graph showing relative frequencies of each letter</a:t>
            </a:r>
          </a:p>
          <a:p>
            <a:endParaRPr lang="en-US" dirty="0"/>
          </a:p>
          <a:p>
            <a:r>
              <a:rPr lang="en-US" dirty="0"/>
              <a:t>Gives you practice using arrays and functions</a:t>
            </a:r>
          </a:p>
          <a:p>
            <a:r>
              <a:rPr lang="en-US" dirty="0"/>
              <a:t>Does </a:t>
            </a:r>
            <a:r>
              <a:rPr lang="en-US" u="sng"/>
              <a:t>not</a:t>
            </a:r>
            <a:r>
              <a:rPr lang="en-US"/>
              <a:t> require the use of strings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A86EFE-D38F-4E80-9EC3-57519D5DC24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main() should contain</a:t>
            </a:r>
          </a:p>
          <a:p>
            <a:pPr lvl="1"/>
            <a:r>
              <a:rPr lang="en-US" dirty="0"/>
              <a:t>Array to track letter frequency: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myHist</a:t>
            </a:r>
            <a:r>
              <a:rPr lang="en-US" dirty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/>
              <a:t>Maximum value in array: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Used to determine height of histogram output</a:t>
            </a:r>
          </a:p>
          <a:p>
            <a:r>
              <a:rPr lang="en-US" dirty="0"/>
              <a:t>Program uses four commands</a:t>
            </a:r>
          </a:p>
          <a:p>
            <a:pPr lvl="1"/>
            <a:r>
              <a:rPr lang="en-US" dirty="0"/>
              <a:t>‘R’, ‘r’: Read a single line of input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ReadText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myHist</a:t>
            </a:r>
            <a:r>
              <a:rPr lang="en-US" dirty="0">
                <a:latin typeface="Courier New"/>
                <a:cs typeface="Courier New"/>
              </a:rPr>
              <a:t>, &amp;</a:t>
            </a:r>
            <a:r>
              <a:rPr lang="en-US" dirty="0" err="1">
                <a:latin typeface="Courier New"/>
                <a:cs typeface="Courier New"/>
              </a:rPr>
              <a:t>myMax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; to read line</a:t>
            </a:r>
          </a:p>
          <a:p>
            <a:pPr lvl="1"/>
            <a:r>
              <a:rPr lang="en-US" dirty="0"/>
              <a:t>‘P’, ‘p’: Print histogram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DrawHist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myHist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myMax</a:t>
            </a:r>
            <a:r>
              <a:rPr lang="en-US" dirty="0">
                <a:latin typeface="Courier New"/>
                <a:cs typeface="Courier New"/>
              </a:rPr>
              <a:t>);</a:t>
            </a:r>
            <a:r>
              <a:rPr lang="en-US" dirty="0"/>
              <a:t> to print histogram</a:t>
            </a:r>
          </a:p>
          <a:p>
            <a:pPr lvl="1"/>
            <a:r>
              <a:rPr lang="en-US" dirty="0"/>
              <a:t>‘C’, ‘c’: Clear histogram (and max value)</a:t>
            </a:r>
          </a:p>
          <a:p>
            <a:pPr lvl="1"/>
            <a:r>
              <a:rPr lang="en-US" dirty="0"/>
              <a:t>‘Q’, ‘q’: Quit program</a:t>
            </a:r>
          </a:p>
          <a:p>
            <a:r>
              <a:rPr lang="en-US" dirty="0"/>
              <a:t>Only error checking: invalid command</a:t>
            </a:r>
          </a:p>
          <a:p>
            <a:pPr lvl="1"/>
            <a:r>
              <a:rPr lang="en-US" dirty="0"/>
              <a:t>All other input: reading characters, so no formatting errors</a:t>
            </a:r>
          </a:p>
          <a:p>
            <a:pPr lvl="1"/>
            <a:r>
              <a:rPr lang="en-US" dirty="0"/>
              <a:t>You may ignore some characters, but they’re not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991438-572F-4178-A7A5-BF96DDDEB0D9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ReadText</a:t>
            </a:r>
            <a:r>
              <a:rPr lang="en-US" dirty="0"/>
              <a:t>()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 </a:t>
            </a:r>
            <a:r>
              <a:rPr lang="en-US" b="1" u="sng" dirty="0"/>
              <a:t>single character</a:t>
            </a:r>
          </a:p>
          <a:p>
            <a:pPr marL="841375" lvl="1" indent="-514350"/>
            <a:r>
              <a:rPr lang="en-US" b="1" u="sng" dirty="0"/>
              <a:t>Do not use a string for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that character is </a:t>
            </a:r>
            <a:r>
              <a:rPr lang="en-US" u="sng" dirty="0"/>
              <a:t>not</a:t>
            </a:r>
            <a:r>
              <a:rPr lang="en-US" dirty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7B9021-EFB3-4E15-A512-D1F4F0C4BDE1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ReadText</a:t>
            </a:r>
            <a:r>
              <a:rPr lang="en-US" dirty="0"/>
              <a:t>()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ctype.h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/>
              <a:t> functions will help in </a:t>
            </a:r>
            <a:r>
              <a:rPr lang="en-US" dirty="0" err="1"/>
              <a:t>ReadText</a:t>
            </a:r>
            <a:r>
              <a:rPr lang="en-US" dirty="0"/>
              <a:t>()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isalpha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“true” 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letter, “false” otherwise</a:t>
            </a:r>
          </a:p>
          <a:p>
            <a:pPr lvl="2"/>
            <a:r>
              <a:rPr lang="en-US" dirty="0"/>
              <a:t>Directly applies to one step on previous slide</a:t>
            </a:r>
          </a:p>
          <a:p>
            <a:pPr lvl="1"/>
            <a:r>
              <a:rPr lang="en-US" dirty="0"/>
              <a:t>Converting each letter to same case makes it easier to find appropriate entry in histogram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toupper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uppercase letter 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lowercase letter;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>
                <a:latin typeface="Courier New"/>
                <a:cs typeface="Courier New"/>
              </a:rPr>
              <a:t>toupper</a:t>
            </a:r>
            <a:r>
              <a:rPr lang="en-US" dirty="0">
                <a:latin typeface="Courier New"/>
                <a:cs typeface="Courier New"/>
              </a:rPr>
              <a:t>('x') = 'X'; </a:t>
            </a:r>
            <a:r>
              <a:rPr lang="en-US" dirty="0" err="1">
                <a:latin typeface="Courier New"/>
                <a:cs typeface="Courier New"/>
              </a:rPr>
              <a:t>toupper</a:t>
            </a:r>
            <a:r>
              <a:rPr lang="en-US" dirty="0">
                <a:latin typeface="Courier New"/>
                <a:cs typeface="Courier New"/>
              </a:rPr>
              <a:t>('A') = 'A'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tolower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lowercase letter 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uppercase letter;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>
                <a:latin typeface="Courier New"/>
                <a:cs typeface="Courier New"/>
              </a:rPr>
              <a:t>tolower</a:t>
            </a:r>
            <a:r>
              <a:rPr lang="en-US" dirty="0">
                <a:latin typeface="Courier New"/>
                <a:cs typeface="Courier New"/>
              </a:rPr>
              <a:t>('x') = 'x'; </a:t>
            </a:r>
            <a:r>
              <a:rPr lang="en-US" dirty="0" err="1">
                <a:latin typeface="Courier New"/>
                <a:cs typeface="Courier New"/>
              </a:rPr>
              <a:t>tolower</a:t>
            </a:r>
            <a:r>
              <a:rPr lang="en-US" dirty="0">
                <a:latin typeface="Courier New"/>
                <a:cs typeface="Courier New"/>
              </a:rPr>
              <a:t>('A') = 'a'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F36CD-0DC9-4575-ABE0-B4AC412F190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ReadText</a:t>
            </a:r>
            <a:r>
              <a:rPr lang="en-US" dirty="0"/>
              <a:t>() hints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Finding appropriate entry in histogram does </a:t>
            </a:r>
            <a:r>
              <a:rPr lang="en-US" u="sng" dirty="0"/>
              <a:t>not</a:t>
            </a:r>
            <a:r>
              <a:rPr lang="en-US" dirty="0"/>
              <a:t> require conditional statement</a:t>
            </a:r>
          </a:p>
          <a:p>
            <a:pPr lvl="1"/>
            <a:r>
              <a:rPr lang="en-US" dirty="0"/>
              <a:t>You shouldn’t need to compare your input character to anything to find correct array index</a:t>
            </a:r>
          </a:p>
          <a:p>
            <a:pPr lvl="1"/>
            <a:r>
              <a:rPr lang="en-US" dirty="0"/>
              <a:t>Very basic “transformation” between ASCII value of letter and histogram index</a:t>
            </a:r>
          </a:p>
          <a:p>
            <a:pPr lvl="1"/>
            <a:r>
              <a:rPr lang="en-US" dirty="0"/>
              <a:t>Can treat a char variable as either </a:t>
            </a:r>
          </a:p>
          <a:p>
            <a:pPr lvl="2"/>
            <a:r>
              <a:rPr lang="en-US" dirty="0"/>
              <a:t>Character to be printed, or</a:t>
            </a:r>
          </a:p>
          <a:p>
            <a:pPr lvl="2"/>
            <a:r>
              <a:rPr lang="en-US" dirty="0"/>
              <a:t>Integer value corresponding to printed character</a:t>
            </a:r>
          </a:p>
          <a:p>
            <a:r>
              <a:rPr lang="en-US" dirty="0"/>
              <a:t>ASCII values</a:t>
            </a:r>
          </a:p>
          <a:p>
            <a:pPr lvl="1"/>
            <a:r>
              <a:rPr lang="en-US" dirty="0"/>
              <a:t>Uppercase and lowercase letters separate</a:t>
            </a:r>
          </a:p>
          <a:p>
            <a:pPr lvl="1"/>
            <a:r>
              <a:rPr lang="en-US" dirty="0"/>
              <a:t>Each set of letters is consecutive</a:t>
            </a:r>
          </a:p>
          <a:p>
            <a:pPr lvl="1"/>
            <a:r>
              <a:rPr lang="en-US" dirty="0"/>
              <a:t>‘A’ = 65, ‘B’ = 66, … ‘Z’ = 90</a:t>
            </a:r>
          </a:p>
          <a:p>
            <a:pPr lvl="1"/>
            <a:r>
              <a:rPr lang="en-US" dirty="0"/>
              <a:t>‘a’ = 97, ‘b’ = 98, … ‘z’ = 122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35649-74FC-47FA-8762-FF26E3A2DA5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do in </a:t>
            </a:r>
            <a:r>
              <a:rPr lang="en-US" dirty="0" err="1"/>
              <a:t>ReadText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Using brute force method to find appropriate histogram index will incur -10 deduction</a:t>
            </a:r>
          </a:p>
          <a:p>
            <a:pPr lvl="1"/>
            <a:r>
              <a:rPr lang="en-US" dirty="0"/>
              <a:t>Brute force methods basically compare input letter to all possible letters</a:t>
            </a:r>
          </a:p>
          <a:p>
            <a:r>
              <a:rPr lang="en-US" dirty="0"/>
              <a:t>Prohibited brute force method #1: giant conditional statement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switch(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 {			//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 = input char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case ‘A’: case ‘a’: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modify </a:t>
            </a:r>
            <a:r>
              <a:rPr lang="en-US" dirty="0" err="1">
                <a:latin typeface="Courier New"/>
                <a:cs typeface="Courier New"/>
              </a:rPr>
              <a:t>histo</a:t>
            </a:r>
            <a:r>
              <a:rPr lang="en-US" dirty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case ‘B’: case ‘b’: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modify </a:t>
            </a:r>
            <a:r>
              <a:rPr lang="en-US" dirty="0" err="1">
                <a:latin typeface="Courier New"/>
                <a:cs typeface="Courier New"/>
              </a:rPr>
              <a:t>histo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break;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7B0B0-CAF6-4315-B55C-939F42DDF5BC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do in </a:t>
            </a:r>
            <a:r>
              <a:rPr lang="en-US" dirty="0" err="1"/>
              <a:t>ReadText</a:t>
            </a:r>
            <a:r>
              <a:rPr lang="en-US" dirty="0"/>
              <a:t>()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brute force method to find appropriate histogram index will incur -10 deduction</a:t>
            </a:r>
          </a:p>
          <a:p>
            <a:pPr lvl="1"/>
            <a:r>
              <a:rPr lang="en-US" dirty="0"/>
              <a:t>Brute force methods basically compare input letter to all possible letters</a:t>
            </a:r>
          </a:p>
          <a:p>
            <a:r>
              <a:rPr lang="en-US" dirty="0"/>
              <a:t>Prohibited brute force method #2: loop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test = ‘A’;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26;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 == test)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modify </a:t>
            </a:r>
            <a:r>
              <a:rPr lang="en-US" dirty="0" err="1">
                <a:latin typeface="Courier New"/>
                <a:cs typeface="Courier New"/>
              </a:rPr>
              <a:t>histo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test++;		// Change test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				//  to next letter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DDE33D-3674-4616-B8B6-CF70CF85F73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360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17107</TotalTime>
  <Words>1119</Words>
  <Application>Microsoft Office PowerPoint</Application>
  <PresentationFormat>On-screen Show (4:3)</PresentationFormat>
  <Paragraphs>244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Program 6 overview</vt:lpstr>
      <vt:lpstr>Overall program structure</vt:lpstr>
      <vt:lpstr>ReadText() algorithm</vt:lpstr>
      <vt:lpstr>ReadText() hints</vt:lpstr>
      <vt:lpstr>ReadText() hints (continued)</vt:lpstr>
      <vt:lpstr>What not to do in ReadText()</vt:lpstr>
      <vt:lpstr>What not to do in ReadText() (cont)</vt:lpstr>
      <vt:lpstr>DrawText() algorithm</vt:lpstr>
      <vt:lpstr>Review: strings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1724</cp:revision>
  <dcterms:created xsi:type="dcterms:W3CDTF">2006-04-03T05:03:01Z</dcterms:created>
  <dcterms:modified xsi:type="dcterms:W3CDTF">2019-04-08T15:47:14Z</dcterms:modified>
</cp:coreProperties>
</file>