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handoutMasterIdLst>
    <p:handoutMasterId r:id="rId25"/>
  </p:handoutMasterIdLst>
  <p:sldIdLst>
    <p:sldId id="256" r:id="rId2"/>
    <p:sldId id="422" r:id="rId3"/>
    <p:sldId id="474" r:id="rId4"/>
    <p:sldId id="475" r:id="rId5"/>
    <p:sldId id="476" r:id="rId6"/>
    <p:sldId id="482" r:id="rId7"/>
    <p:sldId id="478" r:id="rId8"/>
    <p:sldId id="480" r:id="rId9"/>
    <p:sldId id="481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47" r:id="rId2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BEDF6-A242-43A1-B742-79D8AC24607B}" v="7" dt="2019-02-06T17:00:50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4" autoAdjust="0"/>
    <p:restoredTop sz="89522" autoAdjust="0"/>
  </p:normalViewPr>
  <p:slideViewPr>
    <p:cSldViewPr>
      <p:cViewPr varScale="1">
        <p:scale>
          <a:sx n="96" d="100"/>
          <a:sy n="96" d="100"/>
        </p:scale>
        <p:origin x="14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0" Type="http://schemas.microsoft.com/office/2016/11/relationships/changesInfo" Target="changesInfos/changesInfo1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18577BE3-7CD1-4503-8617-B7828BBFF173}"/>
    <pc:docChg chg="addSld delSld modSld">
      <pc:chgData name="Geiger, Michael J" userId="13cae92b-b37c-450b-a449-82fcae19569d" providerId="ADAL" clId="{18577BE3-7CD1-4503-8617-B7828BBFF173}" dt="2019-02-04T17:43:33.477" v="1" actId="2696"/>
      <pc:docMkLst>
        <pc:docMk/>
      </pc:docMkLst>
    </pc:docChg>
  </pc:docChgLst>
  <pc:docChgLst>
    <pc:chgData name="Geiger, Michael J" userId="13cae92b-b37c-450b-a449-82fcae19569d" providerId="ADAL" clId="{0EEBEDF6-A242-43A1-B742-79D8AC24607B}"/>
    <pc:docChg chg="undo custSel addSld delSld modSld sldOrd">
      <pc:chgData name="Geiger, Michael J" userId="13cae92b-b37c-450b-a449-82fcae19569d" providerId="ADAL" clId="{0EEBEDF6-A242-43A1-B742-79D8AC24607B}" dt="2019-02-06T17:00:50.864" v="480"/>
      <pc:docMkLst>
        <pc:docMk/>
      </pc:docMkLst>
      <pc:sldChg chg="modSp">
        <pc:chgData name="Geiger, Michael J" userId="13cae92b-b37c-450b-a449-82fcae19569d" providerId="ADAL" clId="{0EEBEDF6-A242-43A1-B742-79D8AC24607B}" dt="2019-02-06T01:00:26.721" v="29" actId="20577"/>
        <pc:sldMkLst>
          <pc:docMk/>
          <pc:sldMk cId="0" sldId="256"/>
        </pc:sldMkLst>
        <pc:spChg chg="mod">
          <ac:chgData name="Geiger, Michael J" userId="13cae92b-b37c-450b-a449-82fcae19569d" providerId="ADAL" clId="{0EEBEDF6-A242-43A1-B742-79D8AC24607B}" dt="2019-02-06T01:00:26.721" v="29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0EEBEDF6-A242-43A1-B742-79D8AC24607B}" dt="2019-02-06T01:02:39.845" v="96" actId="20577"/>
        <pc:sldMkLst>
          <pc:docMk/>
          <pc:sldMk cId="0" sldId="422"/>
        </pc:sldMkLst>
        <pc:spChg chg="mod">
          <ac:chgData name="Geiger, Michael J" userId="13cae92b-b37c-450b-a449-82fcae19569d" providerId="ADAL" clId="{0EEBEDF6-A242-43A1-B742-79D8AC24607B}" dt="2019-02-06T01:02:39.845" v="96" actId="20577"/>
          <ac:spMkLst>
            <pc:docMk/>
            <pc:sldMk cId="0" sldId="422"/>
            <ac:spMk id="4099" creationId="{00000000-0000-0000-0000-000000000000}"/>
          </ac:spMkLst>
        </pc:spChg>
      </pc:sldChg>
      <pc:sldChg chg="del">
        <pc:chgData name="Geiger, Michael J" userId="13cae92b-b37c-450b-a449-82fcae19569d" providerId="ADAL" clId="{0EEBEDF6-A242-43A1-B742-79D8AC24607B}" dt="2019-02-06T01:00:43.417" v="40" actId="2696"/>
        <pc:sldMkLst>
          <pc:docMk/>
          <pc:sldMk cId="0" sldId="426"/>
        </pc:sldMkLst>
      </pc:sldChg>
      <pc:sldChg chg="del">
        <pc:chgData name="Geiger, Michael J" userId="13cae92b-b37c-450b-a449-82fcae19569d" providerId="ADAL" clId="{0EEBEDF6-A242-43A1-B742-79D8AC24607B}" dt="2019-02-06T01:00:44.708" v="42" actId="2696"/>
        <pc:sldMkLst>
          <pc:docMk/>
          <pc:sldMk cId="0" sldId="436"/>
        </pc:sldMkLst>
      </pc:sldChg>
      <pc:sldChg chg="modSp">
        <pc:chgData name="Geiger, Michael J" userId="13cae92b-b37c-450b-a449-82fcae19569d" providerId="ADAL" clId="{0EEBEDF6-A242-43A1-B742-79D8AC24607B}" dt="2019-02-06T01:01:18.414" v="59" actId="20577"/>
        <pc:sldMkLst>
          <pc:docMk/>
          <pc:sldMk cId="0" sldId="447"/>
        </pc:sldMkLst>
        <pc:spChg chg="mod">
          <ac:chgData name="Geiger, Michael J" userId="13cae92b-b37c-450b-a449-82fcae19569d" providerId="ADAL" clId="{0EEBEDF6-A242-43A1-B742-79D8AC24607B}" dt="2019-02-06T01:01:18.414" v="59" actId="20577"/>
          <ac:spMkLst>
            <pc:docMk/>
            <pc:sldMk cId="0" sldId="447"/>
            <ac:spMk id="17411" creationId="{00000000-0000-0000-0000-000000000000}"/>
          </ac:spMkLst>
        </pc:spChg>
      </pc:sldChg>
      <pc:sldChg chg="del">
        <pc:chgData name="Geiger, Michael J" userId="13cae92b-b37c-450b-a449-82fcae19569d" providerId="ADAL" clId="{0EEBEDF6-A242-43A1-B742-79D8AC24607B}" dt="2019-02-06T01:00:45.437" v="43" actId="2696"/>
        <pc:sldMkLst>
          <pc:docMk/>
          <pc:sldMk cId="2851132668" sldId="459"/>
        </pc:sldMkLst>
      </pc:sldChg>
      <pc:sldChg chg="del">
        <pc:chgData name="Geiger, Michael J" userId="13cae92b-b37c-450b-a449-82fcae19569d" providerId="ADAL" clId="{0EEBEDF6-A242-43A1-B742-79D8AC24607B}" dt="2019-02-06T01:00:46.294" v="44" actId="2696"/>
        <pc:sldMkLst>
          <pc:docMk/>
          <pc:sldMk cId="3843668713" sldId="460"/>
        </pc:sldMkLst>
      </pc:sldChg>
      <pc:sldChg chg="del">
        <pc:chgData name="Geiger, Michael J" userId="13cae92b-b37c-450b-a449-82fcae19569d" providerId="ADAL" clId="{0EEBEDF6-A242-43A1-B742-79D8AC24607B}" dt="2019-02-06T01:00:47.226" v="45" actId="2696"/>
        <pc:sldMkLst>
          <pc:docMk/>
          <pc:sldMk cId="1518839813" sldId="461"/>
        </pc:sldMkLst>
      </pc:sldChg>
      <pc:sldChg chg="del">
        <pc:chgData name="Geiger, Michael J" userId="13cae92b-b37c-450b-a449-82fcae19569d" providerId="ADAL" clId="{0EEBEDF6-A242-43A1-B742-79D8AC24607B}" dt="2019-02-06T01:00:48.640" v="46" actId="2696"/>
        <pc:sldMkLst>
          <pc:docMk/>
          <pc:sldMk cId="2464187127" sldId="462"/>
        </pc:sldMkLst>
      </pc:sldChg>
      <pc:sldChg chg="del">
        <pc:chgData name="Geiger, Michael J" userId="13cae92b-b37c-450b-a449-82fcae19569d" providerId="ADAL" clId="{0EEBEDF6-A242-43A1-B742-79D8AC24607B}" dt="2019-02-06T01:00:43.965" v="41" actId="2696"/>
        <pc:sldMkLst>
          <pc:docMk/>
          <pc:sldMk cId="2048200632" sldId="463"/>
        </pc:sldMkLst>
      </pc:sldChg>
      <pc:sldChg chg="add del">
        <pc:chgData name="Geiger, Michael J" userId="13cae92b-b37c-450b-a449-82fcae19569d" providerId="ADAL" clId="{0EEBEDF6-A242-43A1-B742-79D8AC24607B}" dt="2019-02-06T01:03:35.972" v="124" actId="2696"/>
        <pc:sldMkLst>
          <pc:docMk/>
          <pc:sldMk cId="0" sldId="474"/>
        </pc:sldMkLst>
      </pc:sldChg>
      <pc:sldChg chg="del">
        <pc:chgData name="Geiger, Michael J" userId="13cae92b-b37c-450b-a449-82fcae19569d" providerId="ADAL" clId="{0EEBEDF6-A242-43A1-B742-79D8AC24607B}" dt="2019-02-06T01:00:42.676" v="39" actId="2696"/>
        <pc:sldMkLst>
          <pc:docMk/>
          <pc:sldMk cId="1287255033" sldId="474"/>
        </pc:sldMkLst>
      </pc:sldChg>
      <pc:sldChg chg="add del">
        <pc:chgData name="Geiger, Michael J" userId="13cae92b-b37c-450b-a449-82fcae19569d" providerId="ADAL" clId="{0EEBEDF6-A242-43A1-B742-79D8AC24607B}" dt="2019-02-06T01:03:35.955" v="123" actId="2696"/>
        <pc:sldMkLst>
          <pc:docMk/>
          <pc:sldMk cId="0" sldId="475"/>
        </pc:sldMkLst>
      </pc:sldChg>
      <pc:sldChg chg="add del">
        <pc:chgData name="Geiger, Michael J" userId="13cae92b-b37c-450b-a449-82fcae19569d" providerId="ADAL" clId="{0EEBEDF6-A242-43A1-B742-79D8AC24607B}" dt="2019-02-06T01:03:35.929" v="122" actId="2696"/>
        <pc:sldMkLst>
          <pc:docMk/>
          <pc:sldMk cId="0" sldId="476"/>
        </pc:sldMkLst>
      </pc:sldChg>
      <pc:sldChg chg="modSp add del ord">
        <pc:chgData name="Geiger, Michael J" userId="13cae92b-b37c-450b-a449-82fcae19569d" providerId="ADAL" clId="{0EEBEDF6-A242-43A1-B742-79D8AC24607B}" dt="2019-02-06T01:04:28.543" v="182" actId="20577"/>
        <pc:sldMkLst>
          <pc:docMk/>
          <pc:sldMk cId="0" sldId="477"/>
        </pc:sldMkLst>
        <pc:spChg chg="mod">
          <ac:chgData name="Geiger, Michael J" userId="13cae92b-b37c-450b-a449-82fcae19569d" providerId="ADAL" clId="{0EEBEDF6-A242-43A1-B742-79D8AC24607B}" dt="2019-02-06T01:04:28.543" v="182" actId="20577"/>
          <ac:spMkLst>
            <pc:docMk/>
            <pc:sldMk cId="0" sldId="477"/>
            <ac:spMk id="11" creationId="{00000000-0000-0000-0000-000000000000}"/>
          </ac:spMkLst>
        </pc:spChg>
        <pc:spChg chg="mod">
          <ac:chgData name="Geiger, Michael J" userId="13cae92b-b37c-450b-a449-82fcae19569d" providerId="ADAL" clId="{0EEBEDF6-A242-43A1-B742-79D8AC24607B}" dt="2019-02-06T01:03:50.538" v="169" actId="20577"/>
          <ac:spMkLst>
            <pc:docMk/>
            <pc:sldMk cId="0" sldId="477"/>
            <ac:spMk id="14338" creationId="{00000000-0000-0000-0000-000000000000}"/>
          </ac:spMkLst>
        </pc:spChg>
      </pc:sldChg>
      <pc:sldChg chg="add del">
        <pc:chgData name="Geiger, Michael J" userId="13cae92b-b37c-450b-a449-82fcae19569d" providerId="ADAL" clId="{0EEBEDF6-A242-43A1-B742-79D8AC24607B}" dt="2019-02-06T01:03:35.870" v="119" actId="2696"/>
        <pc:sldMkLst>
          <pc:docMk/>
          <pc:sldMk cId="0" sldId="478"/>
        </pc:sldMkLst>
      </pc:sldChg>
      <pc:sldChg chg="add del">
        <pc:chgData name="Geiger, Michael J" userId="13cae92b-b37c-450b-a449-82fcae19569d" providerId="ADAL" clId="{0EEBEDF6-A242-43A1-B742-79D8AC24607B}" dt="2019-02-06T01:03:35.855" v="118" actId="2696"/>
        <pc:sldMkLst>
          <pc:docMk/>
          <pc:sldMk cId="0" sldId="479"/>
        </pc:sldMkLst>
      </pc:sldChg>
      <pc:sldChg chg="add">
        <pc:chgData name="Geiger, Michael J" userId="13cae92b-b37c-450b-a449-82fcae19569d" providerId="ADAL" clId="{0EEBEDF6-A242-43A1-B742-79D8AC24607B}" dt="2019-02-06T01:02:23.282" v="60"/>
        <pc:sldMkLst>
          <pc:docMk/>
          <pc:sldMk cId="0" sldId="480"/>
        </pc:sldMkLst>
      </pc:sldChg>
      <pc:sldChg chg="add del">
        <pc:chgData name="Geiger, Michael J" userId="13cae92b-b37c-450b-a449-82fcae19569d" providerId="ADAL" clId="{0EEBEDF6-A242-43A1-B742-79D8AC24607B}" dt="2019-02-06T01:04:41.393" v="184"/>
        <pc:sldMkLst>
          <pc:docMk/>
          <pc:sldMk cId="2358385893" sldId="481"/>
        </pc:sldMkLst>
      </pc:sldChg>
      <pc:sldChg chg="modSp add">
        <pc:chgData name="Geiger, Michael J" userId="13cae92b-b37c-450b-a449-82fcae19569d" providerId="ADAL" clId="{0EEBEDF6-A242-43A1-B742-79D8AC24607B}" dt="2019-02-06T01:06:17.987" v="479" actId="15"/>
        <pc:sldMkLst>
          <pc:docMk/>
          <pc:sldMk cId="3117947323" sldId="481"/>
        </pc:sldMkLst>
        <pc:spChg chg="mod">
          <ac:chgData name="Geiger, Michael J" userId="13cae92b-b37c-450b-a449-82fcae19569d" providerId="ADAL" clId="{0EEBEDF6-A242-43A1-B742-79D8AC24607B}" dt="2019-02-06T01:06:01.261" v="403" actId="20577"/>
          <ac:spMkLst>
            <pc:docMk/>
            <pc:sldMk cId="3117947323" sldId="481"/>
            <ac:spMk id="2" creationId="{DA636B5E-402D-4B86-8DDA-A751734D9716}"/>
          </ac:spMkLst>
        </pc:spChg>
        <pc:spChg chg="mod">
          <ac:chgData name="Geiger, Michael J" userId="13cae92b-b37c-450b-a449-82fcae19569d" providerId="ADAL" clId="{0EEBEDF6-A242-43A1-B742-79D8AC24607B}" dt="2019-02-06T01:06:17.987" v="479" actId="15"/>
          <ac:spMkLst>
            <pc:docMk/>
            <pc:sldMk cId="3117947323" sldId="481"/>
            <ac:spMk id="3" creationId="{5160FA91-481C-4142-88AD-B6D8E4733F41}"/>
          </ac:spMkLst>
        </pc:spChg>
      </pc:sldChg>
      <pc:sldChg chg="add">
        <pc:chgData name="Geiger, Michael J" userId="13cae92b-b37c-450b-a449-82fcae19569d" providerId="ADAL" clId="{0EEBEDF6-A242-43A1-B742-79D8AC24607B}" dt="2019-02-06T17:00:50.864" v="480"/>
        <pc:sldMkLst>
          <pc:docMk/>
          <pc:sldMk cId="2496187615" sldId="482"/>
        </pc:sldMkLst>
      </pc:sldChg>
      <pc:sldMasterChg chg="addSldLayout delSldLayout">
        <pc:chgData name="Geiger, Michael J" userId="13cae92b-b37c-450b-a449-82fcae19569d" providerId="ADAL" clId="{0EEBEDF6-A242-43A1-B742-79D8AC24607B}" dt="2019-02-06T01:03:35.890" v="121" actId="2696"/>
        <pc:sldMasterMkLst>
          <pc:docMk/>
          <pc:sldMasterMk cId="0" sldId="2147483792"/>
        </pc:sldMasterMkLst>
        <pc:sldLayoutChg chg="add del">
          <pc:chgData name="Geiger, Michael J" userId="13cae92b-b37c-450b-a449-82fcae19569d" providerId="ADAL" clId="{0EEBEDF6-A242-43A1-B742-79D8AC24607B}" dt="2019-02-06T01:03:35.890" v="121" actId="2696"/>
          <pc:sldLayoutMkLst>
            <pc:docMk/>
            <pc:sldMasterMk cId="0" sldId="2147483792"/>
            <pc:sldLayoutMk cId="543992688" sldId="2147484464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7C4EA7-ABC3-D643-94C8-CF3E4D6FF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83D57-F8BC-E847-A213-F807A496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3D57-F8BC-E847-A213-F807A49688E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78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3D57-F8BC-E847-A213-F807A49688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1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4439A8-A82C-8D49-B62E-C58F19FDF739}" type="datetime1">
              <a:rPr lang="en-US" smtClean="0"/>
              <a:t>2/7/19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F3B8-B8CA-F044-AA6D-67670218B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E4F51-56FF-B943-B1B2-AE08DB602200}" type="datetime1">
              <a:rPr lang="en-US" smtClean="0"/>
              <a:t>2/7/19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19C9-A808-6E4A-96B3-B23AA5C7F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839F4-2C6B-AD4A-A1BF-E9C1FE38AB21}" type="datetime1">
              <a:rPr lang="en-US" smtClean="0"/>
              <a:t>2/7/19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B28FF-1B62-454E-8484-66EDB438E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EC4DD-22EC-A045-97BB-F1CE93F0AFE5}" type="datetime1">
              <a:rPr lang="en-US" smtClean="0"/>
              <a:t>2/7/19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9202B-0146-BE43-8EB8-2BB15FB27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70E7D-B790-B444-8DC0-1F26D5BB435C}" type="datetime1">
              <a:rPr lang="en-US" smtClean="0"/>
              <a:t>2/7/19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1F129-A661-3E4F-9A06-402DBDD1F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4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8881205-6D01-8541-85D6-2433C108210E}" type="datetime1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Lecture 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B89C419-ECD0-4241-83F7-60F4329A8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D3F84-BCB0-8E46-B9FC-C036F77692B5}" type="datetime1">
              <a:rPr lang="en-US" smtClean="0"/>
              <a:t>2/7/19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ADDE5-9B44-254B-89B4-A83241312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55BCA-011B-5041-8696-34E0F6053675}" type="datetime1">
              <a:rPr lang="en-US" smtClean="0"/>
              <a:t>2/7/19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F779-090F-7042-8450-16CC40A5E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E60E0C-7546-104A-92A4-89BF078CE72E}" type="datetime1">
              <a:rPr lang="en-US" smtClean="0"/>
              <a:t>2/7/19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4D504-3A92-ED49-B604-393030B9A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45F56D-4991-874D-824E-E5181F48FA98}" type="datetime1">
              <a:rPr lang="en-US" smtClean="0"/>
              <a:t>2/7/19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B923E-B0FF-854E-9F99-C787366CB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DCD8E-70B2-7B40-A59D-02F86D0DE129}" type="datetime1">
              <a:rPr lang="en-US" smtClean="0"/>
              <a:t>2/7/19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1BB86-7C69-6C40-A55B-34B212FBB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00FCF-84D6-A042-95FC-7C8499BAEAEF}" type="datetime1">
              <a:rPr lang="en-US" smtClean="0"/>
              <a:t>2/7/19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8C4D9-EB73-CA48-8472-3AC668BCA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642BA-E557-C240-9EB2-8E2BFF3AFC6B}" type="datetime1">
              <a:rPr lang="en-US" smtClean="0"/>
              <a:t>2/7/19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3E85-5500-4548-980E-D9668CBDD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C0AF5D-AC6C-DD43-892D-5BD4BB906C7E}" type="datetime1">
              <a:rPr lang="en-US" smtClean="0"/>
              <a:t>2/7/19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C6F62-ECB0-2642-AF89-7337C5048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3FC55D7-245C-B149-ABCB-48914081A21B}" type="datetime1">
              <a:rPr lang="en-US" smtClean="0"/>
              <a:t>2/7/19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CDD6332-CD1D-AB43-A1EA-8054F88CDD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  <p:sldLayoutId id="2147484464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1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7: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Debugging </a:t>
            </a:r>
            <a:r>
              <a:rPr lang="en-US" dirty="0">
                <a:latin typeface="Arial" charset="0"/>
              </a:rPr>
              <a:t>basics (PE1</a:t>
            </a:r>
            <a:r>
              <a:rPr lang="en-US" dirty="0" smtClean="0">
                <a:latin typeface="Arial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If statements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</a:t>
            </a:r>
          </a:p>
        </p:txBody>
      </p:sp>
      <p:sp>
        <p:nvSpPr>
          <p:cNvPr id="512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Conditionally </a:t>
            </a:r>
            <a:r>
              <a:rPr lang="en-US" dirty="0">
                <a:latin typeface="Arial" charset="0"/>
              </a:rPr>
              <a:t>execute some path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May want to:</a:t>
            </a:r>
          </a:p>
          <a:p>
            <a:pPr lvl="1"/>
            <a:r>
              <a:rPr lang="en-US" dirty="0">
                <a:latin typeface="Arial" charset="0"/>
              </a:rPr>
              <a:t>Only perform operation if condition is true: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776085-1F3D-A045-9090-E7913CE21978}" type="datetime1">
              <a:rPr lang="en-US" smtClean="0">
                <a:latin typeface="Garamond" charset="0"/>
              </a:rPr>
              <a:t>2/7/19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F82310-066E-A64B-A369-0C2FC5D4B4B7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5127" name="AutoShape 14"/>
          <p:cNvSpPr>
            <a:spLocks noChangeArrowheads="1"/>
          </p:cNvSpPr>
          <p:nvPr/>
        </p:nvSpPr>
        <p:spPr bwMode="auto">
          <a:xfrm>
            <a:off x="990600" y="1905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28" name="Line 15"/>
          <p:cNvSpPr>
            <a:spLocks noChangeShapeType="1"/>
          </p:cNvSpPr>
          <p:nvPr/>
        </p:nvSpPr>
        <p:spPr bwMode="auto">
          <a:xfrm>
            <a:off x="2362200" y="228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6"/>
          <p:cNvSpPr>
            <a:spLocks noChangeShapeType="1"/>
          </p:cNvSpPr>
          <p:nvPr/>
        </p:nvSpPr>
        <p:spPr bwMode="auto">
          <a:xfrm>
            <a:off x="16764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17"/>
          <p:cNvSpPr txBox="1">
            <a:spLocks noChangeArrowheads="1"/>
          </p:cNvSpPr>
          <p:nvPr/>
        </p:nvSpPr>
        <p:spPr bwMode="auto">
          <a:xfrm>
            <a:off x="2057400" y="1981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1" name="Text Box 18"/>
          <p:cNvSpPr txBox="1">
            <a:spLocks noChangeArrowheads="1"/>
          </p:cNvSpPr>
          <p:nvPr/>
        </p:nvSpPr>
        <p:spPr bwMode="auto">
          <a:xfrm>
            <a:off x="914400" y="2667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2" name="AutoShape 14"/>
          <p:cNvSpPr>
            <a:spLocks noChangeArrowheads="1"/>
          </p:cNvSpPr>
          <p:nvPr/>
        </p:nvSpPr>
        <p:spPr bwMode="auto">
          <a:xfrm>
            <a:off x="990600" y="4648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33" name="Line 16"/>
          <p:cNvSpPr>
            <a:spLocks noChangeShapeType="1"/>
          </p:cNvSpPr>
          <p:nvPr/>
        </p:nvSpPr>
        <p:spPr bwMode="auto">
          <a:xfrm>
            <a:off x="167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2057400" y="4724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5" name="Text Box 18"/>
          <p:cNvSpPr txBox="1">
            <a:spLocks noChangeArrowheads="1"/>
          </p:cNvSpPr>
          <p:nvPr/>
        </p:nvSpPr>
        <p:spPr bwMode="auto">
          <a:xfrm>
            <a:off x="914400" y="5410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6" name="TextBox 24"/>
          <p:cNvSpPr txBox="1">
            <a:spLocks noChangeArrowheads="1"/>
          </p:cNvSpPr>
          <p:nvPr/>
        </p:nvSpPr>
        <p:spPr bwMode="auto">
          <a:xfrm>
            <a:off x="2286000" y="52578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29" name="Elbow Connector 28"/>
          <p:cNvCxnSpPr>
            <a:stCxn id="5132" idx="3"/>
            <a:endCxn id="5136" idx="0"/>
          </p:cNvCxnSpPr>
          <p:nvPr/>
        </p:nvCxnSpPr>
        <p:spPr>
          <a:xfrm>
            <a:off x="2362200" y="50292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136" idx="2"/>
          </p:cNvCxnSpPr>
          <p:nvPr/>
        </p:nvCxnSpPr>
        <p:spPr>
          <a:xfrm rot="5400000">
            <a:off x="2283619" y="5020469"/>
            <a:ext cx="195262" cy="1409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Perform one operation if condition is true, another if false: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407362-F97E-F44D-A4EE-D55E002548D0}" type="datetime1">
              <a:rPr lang="en-US" smtClean="0">
                <a:latin typeface="Garamond" charset="0"/>
              </a:rPr>
              <a:t>2/7/19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A9FFBE-F8D9-F548-99F9-A4FE9E1ED577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6151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6152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6153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6151" idx="3"/>
            <a:endCxn id="6154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154" idx="2"/>
          </p:cNvCxnSpPr>
          <p:nvPr/>
        </p:nvCxnSpPr>
        <p:spPr>
          <a:xfrm rot="5400000">
            <a:off x="1810544" y="3442494"/>
            <a:ext cx="1147762" cy="14033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7" name="TextBox 14"/>
          <p:cNvSpPr txBox="1">
            <a:spLocks noChangeArrowheads="1"/>
          </p:cNvSpPr>
          <p:nvPr/>
        </p:nvSpPr>
        <p:spPr bwMode="auto">
          <a:xfrm>
            <a:off x="914400" y="38100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19" name="Straight Arrow Connector 18"/>
          <p:cNvCxnSpPr>
            <a:stCxn id="6157" idx="2"/>
          </p:cNvCxnSpPr>
          <p:nvPr/>
        </p:nvCxnSpPr>
        <p:spPr>
          <a:xfrm>
            <a:off x="1714500" y="4179888"/>
            <a:ext cx="6350" cy="773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151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Check multiple conditions, in order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CFD709-9558-6A4B-9B0B-1D200B27193C}" type="datetime1">
              <a:rPr lang="en-US" smtClean="0">
                <a:latin typeface="Garamond" charset="0"/>
              </a:rPr>
              <a:t>2/7/19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38BBB0-8127-B24D-95F5-C6FF1E257CC4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7175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7176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77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7175" idx="3"/>
            <a:endCxn id="7178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178" idx="3"/>
          </p:cNvCxnSpPr>
          <p:nvPr/>
        </p:nvCxnSpPr>
        <p:spPr>
          <a:xfrm>
            <a:off x="3886200" y="3384550"/>
            <a:ext cx="914400" cy="2635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TextBox 14"/>
          <p:cNvSpPr txBox="1">
            <a:spLocks noChangeArrowheads="1"/>
          </p:cNvSpPr>
          <p:nvPr/>
        </p:nvSpPr>
        <p:spPr bwMode="auto">
          <a:xfrm>
            <a:off x="2286000" y="44196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22" name="Straight Arrow Connector 21"/>
          <p:cNvCxnSpPr>
            <a:stCxn id="7175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3" name="AutoShape 14"/>
          <p:cNvSpPr>
            <a:spLocks noChangeArrowheads="1"/>
          </p:cNvSpPr>
          <p:nvPr/>
        </p:nvSpPr>
        <p:spPr bwMode="auto">
          <a:xfrm>
            <a:off x="990600" y="3810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B=1?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2057400" y="3886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9144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2362200" y="41910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676400" y="5399088"/>
            <a:ext cx="3124200" cy="239712"/>
          </a:xfrm>
          <a:prstGeom prst="bentConnector3">
            <a:avLst>
              <a:gd name="adj1" fmla="val -2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181" idx="2"/>
          </p:cNvCxnSpPr>
          <p:nvPr/>
        </p:nvCxnSpPr>
        <p:spPr>
          <a:xfrm>
            <a:off x="3086100" y="4789488"/>
            <a:ext cx="0" cy="849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TextBox 31"/>
          <p:cNvSpPr txBox="1">
            <a:spLocks noChangeArrowheads="1"/>
          </p:cNvSpPr>
          <p:nvPr/>
        </p:nvSpPr>
        <p:spPr bwMode="auto">
          <a:xfrm>
            <a:off x="914400" y="5029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0</a:t>
            </a:r>
          </a:p>
        </p:txBody>
      </p:sp>
      <p:cxnSp>
        <p:nvCxnSpPr>
          <p:cNvPr id="36" name="Straight Arrow Connector 35"/>
          <p:cNvCxnSpPr>
            <a:stCxn id="7183" idx="2"/>
            <a:endCxn id="7189" idx="0"/>
          </p:cNvCxnSpPr>
          <p:nvPr/>
        </p:nvCxnSpPr>
        <p:spPr>
          <a:xfrm>
            <a:off x="1676400" y="4572000"/>
            <a:ext cx="381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Frequently want to conditionally execute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Range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Error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Different decisions based on input, or result of operation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conditional execution: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dirty="0" smtClean="0">
                <a:ea typeface="+mn-ea"/>
              </a:rPr>
              <a:t>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F6EB9-362C-BE48-B051-D83FCCD055EF}" type="datetime1">
              <a:rPr lang="en-US" smtClean="0">
                <a:latin typeface="Garamond" charset="0"/>
              </a:rPr>
              <a:t>2/7/19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383527-FDCC-B249-8BF7-C24A23F5C14A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can be any valid expression</a:t>
            </a:r>
          </a:p>
          <a:p>
            <a:pPr lvl="1"/>
            <a:r>
              <a:rPr lang="en-US">
                <a:latin typeface="Arial" charset="0"/>
              </a:rPr>
              <a:t>Considered “false” if 0, “true” if nonzero</a:t>
            </a:r>
          </a:p>
          <a:p>
            <a:pPr lvl="1"/>
            <a:r>
              <a:rPr lang="en-US">
                <a:latin typeface="Arial" charset="0"/>
              </a:rPr>
              <a:t>Can use comparisons:</a:t>
            </a:r>
          </a:p>
          <a:p>
            <a:pPr lvl="2"/>
            <a:r>
              <a:rPr lang="en-US">
                <a:latin typeface="Arial" charset="0"/>
              </a:rPr>
              <a:t>Greater than/less than:  </a:t>
            </a:r>
            <a:r>
              <a:rPr lang="en-US">
                <a:latin typeface="Courier New" charset="0"/>
                <a:cs typeface="Courier New" charset="0"/>
              </a:rPr>
              <a:t>&gt;   &lt;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(a &lt; b)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Greater than or equal/less than or equal:	</a:t>
            </a:r>
            <a:r>
              <a:rPr lang="en-US">
                <a:latin typeface="Courier New" charset="0"/>
                <a:cs typeface="Courier New" charset="0"/>
              </a:rPr>
              <a:t>&gt;=   &lt;=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(x &lt;= 20)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Equal/not equal:  </a:t>
            </a:r>
            <a:r>
              <a:rPr lang="en-US">
                <a:latin typeface="Courier New" charset="0"/>
                <a:cs typeface="Courier New" charset="0"/>
              </a:rPr>
              <a:t>==   !=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(var ==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D13204-1778-994F-952B-C41CE4711A68}" type="datetime1">
              <a:rPr lang="en-US" smtClean="0">
                <a:latin typeface="Garamond" charset="0"/>
              </a:rPr>
              <a:t>2/7/19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6C8A69-C35B-F14F-981B-502E2261F577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9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&lt;expression&gt;</a:t>
            </a:r>
            <a:r>
              <a:rPr lang="en-US" dirty="0">
                <a:latin typeface="Arial" charset="0"/>
              </a:rPr>
              <a:t> can be any valid expression</a:t>
            </a:r>
            <a:endParaRPr lang="en-US" dirty="0"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combine multiple conditions using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AND: </a:t>
            </a:r>
            <a:r>
              <a:rPr lang="en-US" dirty="0">
                <a:latin typeface="Courier New" charset="0"/>
                <a:cs typeface="Courier New" charset="0"/>
              </a:rPr>
              <a:t>&amp;&amp;</a:t>
            </a:r>
            <a:endParaRPr lang="en-US" dirty="0">
              <a:latin typeface="Arial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OR: </a:t>
            </a:r>
            <a:r>
              <a:rPr lang="en-US" dirty="0">
                <a:latin typeface="Courier New" charset="0"/>
                <a:cs typeface="Courier New" charset="0"/>
              </a:rPr>
              <a:t>||</a:t>
            </a:r>
          </a:p>
          <a:p>
            <a:pPr lvl="3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((x &lt; 3) &amp;&amp; (y &gt; 5</a:t>
            </a:r>
            <a:r>
              <a:rPr lang="en-US" dirty="0" smtClean="0">
                <a:latin typeface="Courier New" charset="0"/>
                <a:cs typeface="Courier New" charset="0"/>
              </a:rPr>
              <a:t>))</a:t>
            </a:r>
            <a:endParaRPr lang="en-US" dirty="0">
              <a:solidFill>
                <a:srgbClr val="FF0000"/>
              </a:solidFill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test inverse of condition using logical NOT: !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(!(x &lt; 3))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dirty="0">
                <a:latin typeface="Arial" charset="0"/>
                <a:cs typeface="Courier New" charset="0"/>
                <a:sym typeface="Wingdings" charset="0"/>
              </a:rPr>
              <a:t>equivalent to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if (x &gt;= 3)</a:t>
            </a:r>
            <a:endParaRPr lang="en-US" dirty="0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These operators: </a:t>
            </a:r>
            <a:r>
              <a:rPr lang="en-US" u="sng" dirty="0">
                <a:latin typeface="Arial" charset="0"/>
              </a:rPr>
              <a:t>not</a:t>
            </a:r>
            <a:r>
              <a:rPr lang="en-US" dirty="0">
                <a:latin typeface="Arial" charset="0"/>
              </a:rPr>
              <a:t> bitwise operators!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 B</a:t>
            </a:r>
            <a:r>
              <a:rPr lang="en-US" dirty="0">
                <a:latin typeface="Arial" charset="0"/>
              </a:rPr>
              <a:t> is a bitwise operation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&amp;&amp; B</a:t>
            </a:r>
            <a:r>
              <a:rPr lang="en-US" dirty="0">
                <a:latin typeface="Arial" charset="0"/>
              </a:rPr>
              <a:t> has only 2 possible results: 0 or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non-zero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226496-AD45-A448-8C15-7E1DC4DB9AAA}" type="datetime1">
              <a:rPr lang="en-US" smtClean="0">
                <a:latin typeface="Garamond" charset="0"/>
              </a:rPr>
              <a:t>2/7/19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4729FC-98FA-E548-AB29-2CF34F08D77B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7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&lt;statement&gt; </a:t>
            </a:r>
            <a:r>
              <a:rPr lang="en-US">
                <a:latin typeface="Arial" charset="0"/>
              </a:rPr>
              <a:t>can be one or more lines</a:t>
            </a:r>
          </a:p>
          <a:p>
            <a:pPr lvl="1"/>
            <a:r>
              <a:rPr lang="en-US">
                <a:latin typeface="Arial" charset="0"/>
              </a:rPr>
              <a:t>If just one line, no additional formatting needed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If multiple lines, statement is block enclosed by { }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	 {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x = x + 3;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r>
              <a:rPr lang="en-US">
                <a:latin typeface="Courier New" charset="0"/>
                <a:cs typeface="Courier New" charset="0"/>
              </a:rPr>
              <a:t>else</a:t>
            </a:r>
            <a:r>
              <a:rPr lang="en-US">
                <a:latin typeface="Arial" charset="0"/>
                <a:cs typeface="Courier New" charset="0"/>
              </a:rPr>
              <a:t> part is optional—covers cases if condition is not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506713-35C9-7B4D-94E9-084AC5009A96}" type="datetime1">
              <a:rPr lang="en-US" smtClean="0">
                <a:latin typeface="Garamond" charset="0"/>
              </a:rPr>
              <a:t>2/7/19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87E618-74C8-924D-946D-51F1B146BE6D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 &gt;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a;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b;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(a+6*3-43)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printf("wow is this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printf("this 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30560A-105C-2F40-AA0A-A2BA3D8C2FB0}" type="datetime1">
              <a:rPr lang="en-US" smtClean="0">
                <a:latin typeface="Garamond" charset="0"/>
              </a:rPr>
              <a:t>2/7/19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914567-F7BB-3C4E-B9A2-863BFFB3E022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7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(common pitfalls)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x=12345;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(x=3)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not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This code will ALWAYS print:</a:t>
            </a:r>
            <a:br>
              <a:rPr lang="en-US" sz="1800"/>
            </a:br>
            <a:r>
              <a:rPr lang="en-US" sz="1800">
                <a:latin typeface="Courier New" charset="0"/>
              </a:rPr>
              <a:t>x is 3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0" y="1219200"/>
            <a:ext cx="4267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 single equals means ASSIGN.</a:t>
            </a:r>
          </a:p>
          <a:p>
            <a:pPr>
              <a:spcBef>
                <a:spcPct val="50000"/>
              </a:spcBef>
            </a:pPr>
            <a:r>
              <a:rPr lang="en-US" sz="1800"/>
              <a:t>a double equal must be used to check for equality.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1524000" y="1447800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B5D3AF-2FC3-B847-BBBA-0A4D3879BB07}" type="datetime1">
              <a:rPr lang="en-US" smtClean="0">
                <a:latin typeface="Garamond" charset="0"/>
              </a:rPr>
              <a:t>2/7/19</a:t>
            </a:fld>
            <a:endParaRPr lang="en-US">
              <a:latin typeface="Garamond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ADECEB-20E9-5241-A87C-DA70ECD9CCD5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5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40386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(example)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42900" y="381000"/>
            <a:ext cx="8458200" cy="627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float a,b,c,disc;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scanf("%f %f %f",&amp;a,&amp;b,&amp;c);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if (a==0)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disc = b*b-4*a*c;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if (  disc &lt; 0 )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049E13-A885-7546-B964-67E3A09C0C6D}" type="datetime1">
              <a:rPr lang="en-US" smtClean="0">
                <a:latin typeface="Garamond" charset="0"/>
              </a:rPr>
              <a:t>2/7/19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7248EA-B196-7C47-93CF-1FA25E8F44A1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6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Textbook exercises due 3 days after each lecture</a:t>
            </a:r>
          </a:p>
          <a:p>
            <a:pPr lvl="1"/>
            <a:r>
              <a:rPr lang="en-US" dirty="0"/>
              <a:t>Program 2 due Monday, 2/11</a:t>
            </a:r>
          </a:p>
          <a:p>
            <a:pPr lvl="1"/>
            <a:endParaRPr lang="en-US" dirty="0"/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 smtClean="0"/>
              <a:t>Brief flowchart review</a:t>
            </a:r>
          </a:p>
          <a:p>
            <a:pPr lvl="1"/>
            <a:r>
              <a:rPr lang="en-US" dirty="0" smtClean="0"/>
              <a:t>Debugging basics</a:t>
            </a:r>
          </a:p>
          <a:p>
            <a:pPr lvl="1"/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FE483C6-EB43-1545-9763-48A442780E54}" type="datetime1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code print?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CBD1C5-EC19-2445-B249-37E33B7E0EC1}" type="datetime1">
              <a:rPr lang="en-US" smtClean="0">
                <a:latin typeface="Garamond" charset="0"/>
              </a:rPr>
              <a:t>2/7/19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4A14EC-9402-2944-911E-0A2AB516C2A8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 is true, since 3 &gt; 2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set to 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Tests if y is an odd number--true condition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	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set to -1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 part of condition is true,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	   second part is false--overall false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  </a:t>
            </a:r>
            <a:r>
              <a:rPr lang="es-E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s-E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Prints</a:t>
            </a:r>
            <a:r>
              <a:rPr lang="es-E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 x = 1, y = -1</a:t>
            </a: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41AB5E-6D72-5F40-80FB-FC83D1CBD044}" type="datetime1">
              <a:rPr lang="en-US" smtClean="0">
                <a:latin typeface="Garamond" charset="0"/>
              </a:rPr>
              <a:t>2/7/19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AD4E12-6A1E-8448-A737-D0BFF7821C6F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Range checking with if statements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Textbook exercises due 3 days after each lecture</a:t>
            </a:r>
          </a:p>
          <a:p>
            <a:pPr lvl="1"/>
            <a:r>
              <a:rPr lang="en-US" dirty="0"/>
              <a:t>Program 2 due Monday, 2/11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1193A9-2EC1-524D-B391-EC6E69FD6839}" type="datetime1">
              <a:rPr lang="en-US" smtClean="0">
                <a:latin typeface="Garamond" charset="0"/>
              </a:rPr>
              <a:t>2/7/19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D74FDE-FEE1-CB45-8B27-E9C911E01F27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Graphical representation of process</a:t>
            </a:r>
          </a:p>
          <a:p>
            <a:pPr lvl="1"/>
            <a:r>
              <a:rPr lang="en-US">
                <a:latin typeface="Arial" charset="0"/>
              </a:rPr>
              <a:t>Shows all steps and their order</a:t>
            </a:r>
          </a:p>
          <a:p>
            <a:pPr lvl="1"/>
            <a:r>
              <a:rPr lang="en-US">
                <a:latin typeface="Arial" charset="0"/>
              </a:rPr>
              <a:t>In programming, use to organize program before writing code</a:t>
            </a:r>
          </a:p>
          <a:p>
            <a:r>
              <a:rPr lang="en-US">
                <a:latin typeface="Arial" charset="0"/>
              </a:rPr>
              <a:t>Basic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745E36-7328-064B-A0C6-CE1F795F5896}" type="datetime1">
              <a:rPr lang="en-US" smtClean="0">
                <a:latin typeface="Garamond" charset="0"/>
              </a:rPr>
              <a:t>2/7/19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FA24FA-708E-2F43-AF89-AB905AA28E32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11271" name="AutoShape 4"/>
          <p:cNvSpPr>
            <a:spLocks noChangeArrowheads="1"/>
          </p:cNvSpPr>
          <p:nvPr/>
        </p:nvSpPr>
        <p:spPr bwMode="auto">
          <a:xfrm>
            <a:off x="1295400" y="3657600"/>
            <a:ext cx="1371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5"/>
          <p:cNvSpPr>
            <a:spLocks noChangeArrowheads="1"/>
          </p:cNvSpPr>
          <p:nvPr/>
        </p:nvSpPr>
        <p:spPr bwMode="auto">
          <a:xfrm>
            <a:off x="1295400" y="5257800"/>
            <a:ext cx="1371600" cy="457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auto">
          <a:xfrm>
            <a:off x="1295400" y="4495800"/>
            <a:ext cx="1371600" cy="4572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>
            <a:off x="4495800" y="3733800"/>
            <a:ext cx="1371600" cy="304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AutoShape 10"/>
          <p:cNvSpPr>
            <a:spLocks noChangeArrowheads="1"/>
          </p:cNvSpPr>
          <p:nvPr/>
        </p:nvSpPr>
        <p:spPr bwMode="auto">
          <a:xfrm>
            <a:off x="4876800" y="4495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AutoShape 11"/>
          <p:cNvSpPr>
            <a:spLocks noChangeArrowheads="1"/>
          </p:cNvSpPr>
          <p:nvPr/>
        </p:nvSpPr>
        <p:spPr bwMode="auto">
          <a:xfrm>
            <a:off x="4906963" y="5257800"/>
            <a:ext cx="381000" cy="457200"/>
          </a:xfrm>
          <a:prstGeom prst="flowChartOffpage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667000" y="3657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Process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2667000" y="5257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Decision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2667000" y="4495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Input/Output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Terminator (start/end)</a:t>
            </a:r>
          </a:p>
        </p:txBody>
      </p:sp>
      <p:sp>
        <p:nvSpPr>
          <p:cNvPr id="11281" name="Text Box 22"/>
          <p:cNvSpPr txBox="1">
            <a:spLocks noChangeArrowheads="1"/>
          </p:cNvSpPr>
          <p:nvPr/>
        </p:nvSpPr>
        <p:spPr bwMode="auto">
          <a:xfrm>
            <a:off x="5867400" y="4495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</a:t>
            </a:r>
          </a:p>
        </p:txBody>
      </p:sp>
      <p:sp>
        <p:nvSpPr>
          <p:cNvPr id="11282" name="Text Box 23"/>
          <p:cNvSpPr txBox="1">
            <a:spLocks noChangeArrowheads="1"/>
          </p:cNvSpPr>
          <p:nvPr/>
        </p:nvSpPr>
        <p:spPr bwMode="auto">
          <a:xfrm>
            <a:off x="5867400" y="5257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 (off page)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Example: Quadratic Equation Solver</a:t>
            </a: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1447800" y="22098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“Quadratic Equation Solver”</a:t>
            </a:r>
          </a:p>
        </p:txBody>
      </p:sp>
      <p:sp>
        <p:nvSpPr>
          <p:cNvPr id="12292" name="AutoShape 21"/>
          <p:cNvSpPr>
            <a:spLocks noChangeArrowheads="1"/>
          </p:cNvSpPr>
          <p:nvPr/>
        </p:nvSpPr>
        <p:spPr bwMode="auto">
          <a:xfrm>
            <a:off x="1447800" y="3200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“Enter A, B, C: ”</a:t>
            </a:r>
          </a:p>
        </p:txBody>
      </p:sp>
      <p:sp>
        <p:nvSpPr>
          <p:cNvPr id="12293" name="AutoShape 22"/>
          <p:cNvSpPr>
            <a:spLocks noChangeArrowheads="1"/>
          </p:cNvSpPr>
          <p:nvPr/>
        </p:nvSpPr>
        <p:spPr bwMode="auto">
          <a:xfrm>
            <a:off x="1447800" y="4191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Input A, B, C</a:t>
            </a:r>
          </a:p>
        </p:txBody>
      </p:sp>
      <p:sp>
        <p:nvSpPr>
          <p:cNvPr id="12294" name="AutoShape 34"/>
          <p:cNvSpPr>
            <a:spLocks noChangeArrowheads="1"/>
          </p:cNvSpPr>
          <p:nvPr/>
        </p:nvSpPr>
        <p:spPr bwMode="auto">
          <a:xfrm>
            <a:off x="1600200" y="1371600"/>
            <a:ext cx="2209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12295" name="Line 36"/>
          <p:cNvSpPr>
            <a:spLocks noChangeShapeType="1"/>
          </p:cNvSpPr>
          <p:nvPr/>
        </p:nvSpPr>
        <p:spPr bwMode="auto">
          <a:xfrm>
            <a:off x="2743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37"/>
          <p:cNvSpPr>
            <a:spLocks noChangeShapeType="1"/>
          </p:cNvSpPr>
          <p:nvPr/>
        </p:nvSpPr>
        <p:spPr bwMode="auto">
          <a:xfrm>
            <a:off x="2743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38"/>
          <p:cNvSpPr>
            <a:spLocks noChangeShapeType="1"/>
          </p:cNvSpPr>
          <p:nvPr/>
        </p:nvSpPr>
        <p:spPr bwMode="auto">
          <a:xfrm>
            <a:off x="2743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39"/>
          <p:cNvSpPr>
            <a:spLocks noChangeShapeType="1"/>
          </p:cNvSpPr>
          <p:nvPr/>
        </p:nvSpPr>
        <p:spPr bwMode="auto">
          <a:xfrm>
            <a:off x="2743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BEA879-1EA7-DE4E-94D3-FA801AB8455C}" type="datetime1">
              <a:rPr lang="en-US" smtClean="0">
                <a:latin typeface="Garamond" charset="0"/>
              </a:rPr>
              <a:t>2/7/19</a:t>
            </a:fld>
            <a:endParaRPr lang="en-US">
              <a:latin typeface="Garamond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59139-E1FB-344A-91C8-B121C58C171F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pic>
        <p:nvPicPr>
          <p:cNvPr id="12302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105400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/>
          <p:cNvSpPr>
            <a:spLocks noChangeArrowheads="1"/>
          </p:cNvSpPr>
          <p:nvPr/>
        </p:nvSpPr>
        <p:spPr bwMode="auto">
          <a:xfrm>
            <a:off x="2209800" y="35052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5" name="AutoShape 58"/>
          <p:cNvSpPr>
            <a:spLocks noChangeArrowheads="1"/>
          </p:cNvSpPr>
          <p:nvPr/>
        </p:nvSpPr>
        <p:spPr bwMode="auto">
          <a:xfrm>
            <a:off x="1828800" y="5486400"/>
            <a:ext cx="35052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21"/>
          <p:cNvSpPr>
            <a:spLocks noChangeArrowheads="1"/>
          </p:cNvSpPr>
          <p:nvPr/>
        </p:nvSpPr>
        <p:spPr bwMode="auto">
          <a:xfrm>
            <a:off x="2209800" y="4495800"/>
            <a:ext cx="2895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09800" y="274638"/>
            <a:ext cx="68580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Quadratic Equation Solver (cont.)</a:t>
            </a:r>
          </a:p>
        </p:txBody>
      </p:sp>
      <p:graphicFrame>
        <p:nvGraphicFramePr>
          <p:cNvPr id="13318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38400" y="3581400"/>
          <a:ext cx="762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571252" imgH="393529" progId="Equation.3">
                  <p:embed/>
                </p:oleObj>
              </mc:Choice>
              <mc:Fallback>
                <p:oleObj name="Equation" r:id="rId3" imgW="571252" imgH="393529" progId="Equation.3">
                  <p:embed/>
                  <p:pic>
                    <p:nvPicPr>
                      <p:cNvPr id="133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762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4572000"/>
          <a:ext cx="2667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5" imgW="2463800" imgH="431800" progId="Equation.3">
                  <p:embed/>
                </p:oleObj>
              </mc:Choice>
              <mc:Fallback>
                <p:oleObj name="Equation" r:id="rId5" imgW="2463800" imgH="431800" progId="Equation.3">
                  <p:embed/>
                  <p:pic>
                    <p:nvPicPr>
                      <p:cNvPr id="133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2667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81200" y="5530850"/>
          <a:ext cx="2895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7" imgW="2222500" imgH="431800" progId="Equation.3">
                  <p:embed/>
                </p:oleObj>
              </mc:Choice>
              <mc:Fallback>
                <p:oleObj name="Equation" r:id="rId7" imgW="2222500" imgH="431800" progId="Equation.3">
                  <p:embed/>
                  <p:pic>
                    <p:nvPicPr>
                      <p:cNvPr id="133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30850"/>
                        <a:ext cx="2895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Line 7"/>
          <p:cNvSpPr>
            <a:spLocks noChangeShapeType="1"/>
          </p:cNvSpPr>
          <p:nvPr/>
        </p:nvSpPr>
        <p:spPr bwMode="auto">
          <a:xfrm>
            <a:off x="8382000" y="18288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AutoShape 14"/>
          <p:cNvSpPr>
            <a:spLocks noChangeArrowheads="1"/>
          </p:cNvSpPr>
          <p:nvPr/>
        </p:nvSpPr>
        <p:spPr bwMode="auto">
          <a:xfrm>
            <a:off x="533400" y="13716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>
            <a:off x="19050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>
            <a:off x="12192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1600200" y="14478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4572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27" name="AutoShape 20"/>
          <p:cNvSpPr>
            <a:spLocks noChangeArrowheads="1"/>
          </p:cNvSpPr>
          <p:nvPr/>
        </p:nvSpPr>
        <p:spPr bwMode="auto">
          <a:xfrm>
            <a:off x="2209800" y="14478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8" name="AutoShape 23"/>
          <p:cNvSpPr>
            <a:spLocks noChangeArrowheads="1"/>
          </p:cNvSpPr>
          <p:nvPr/>
        </p:nvSpPr>
        <p:spPr bwMode="auto">
          <a:xfrm>
            <a:off x="152400" y="2438400"/>
            <a:ext cx="20574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DISC=B*B-4*A*C</a:t>
            </a:r>
          </a:p>
        </p:txBody>
      </p:sp>
      <p:sp>
        <p:nvSpPr>
          <p:cNvPr id="13329" name="AutoShape 24"/>
          <p:cNvSpPr>
            <a:spLocks noChangeArrowheads="1"/>
          </p:cNvSpPr>
          <p:nvPr/>
        </p:nvSpPr>
        <p:spPr bwMode="auto">
          <a:xfrm>
            <a:off x="3810000" y="1524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30" name="AutoShape 25"/>
          <p:cNvSpPr>
            <a:spLocks noChangeArrowheads="1"/>
          </p:cNvSpPr>
          <p:nvPr/>
        </p:nvSpPr>
        <p:spPr bwMode="auto">
          <a:xfrm>
            <a:off x="533400" y="3429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 = 0?</a:t>
            </a:r>
          </a:p>
        </p:txBody>
      </p:sp>
      <p:sp>
        <p:nvSpPr>
          <p:cNvPr id="13331" name="Line 26"/>
          <p:cNvSpPr>
            <a:spLocks noChangeShapeType="1"/>
          </p:cNvSpPr>
          <p:nvPr/>
        </p:nvSpPr>
        <p:spPr bwMode="auto">
          <a:xfrm>
            <a:off x="1905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7"/>
          <p:cNvSpPr>
            <a:spLocks noChangeShapeType="1"/>
          </p:cNvSpPr>
          <p:nvPr/>
        </p:nvSpPr>
        <p:spPr bwMode="auto">
          <a:xfrm>
            <a:off x="1219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4" name="Text Box 29"/>
          <p:cNvSpPr txBox="1">
            <a:spLocks noChangeArrowheads="1"/>
          </p:cNvSpPr>
          <p:nvPr/>
        </p:nvSpPr>
        <p:spPr bwMode="auto">
          <a:xfrm>
            <a:off x="457200" y="4191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35" name="AutoShape 30"/>
          <p:cNvSpPr>
            <a:spLocks noChangeArrowheads="1"/>
          </p:cNvSpPr>
          <p:nvPr/>
        </p:nvSpPr>
        <p:spPr bwMode="auto">
          <a:xfrm>
            <a:off x="533400" y="4495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DISC&gt;0?</a:t>
            </a:r>
          </a:p>
        </p:txBody>
      </p:sp>
      <p:sp>
        <p:nvSpPr>
          <p:cNvPr id="13336" name="Line 31"/>
          <p:cNvSpPr>
            <a:spLocks noChangeShapeType="1"/>
          </p:cNvSpPr>
          <p:nvPr/>
        </p:nvSpPr>
        <p:spPr bwMode="auto">
          <a:xfrm>
            <a:off x="19050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32"/>
          <p:cNvSpPr>
            <a:spLocks noChangeShapeType="1"/>
          </p:cNvSpPr>
          <p:nvPr/>
        </p:nvSpPr>
        <p:spPr bwMode="auto">
          <a:xfrm>
            <a:off x="1219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Text Box 33"/>
          <p:cNvSpPr txBox="1">
            <a:spLocks noChangeArrowheads="1"/>
          </p:cNvSpPr>
          <p:nvPr/>
        </p:nvSpPr>
        <p:spPr bwMode="auto">
          <a:xfrm>
            <a:off x="1600200" y="4572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9" name="Text Box 34"/>
          <p:cNvSpPr txBox="1">
            <a:spLocks noChangeArrowheads="1"/>
          </p:cNvSpPr>
          <p:nvPr/>
        </p:nvSpPr>
        <p:spPr bwMode="auto">
          <a:xfrm>
            <a:off x="457200" y="5257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40" name="Line 35"/>
          <p:cNvSpPr>
            <a:spLocks noChangeShapeType="1"/>
          </p:cNvSpPr>
          <p:nvPr/>
        </p:nvSpPr>
        <p:spPr bwMode="auto">
          <a:xfrm>
            <a:off x="1219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AutoShape 44"/>
          <p:cNvSpPr>
            <a:spLocks noChangeArrowheads="1"/>
          </p:cNvSpPr>
          <p:nvPr/>
        </p:nvSpPr>
        <p:spPr bwMode="auto">
          <a:xfrm>
            <a:off x="3810000" y="3581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42" name="AutoShape 50"/>
          <p:cNvSpPr>
            <a:spLocks noChangeArrowheads="1"/>
          </p:cNvSpPr>
          <p:nvPr/>
        </p:nvSpPr>
        <p:spPr bwMode="auto">
          <a:xfrm>
            <a:off x="5257800" y="4572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X1,X2</a:t>
            </a:r>
          </a:p>
        </p:txBody>
      </p:sp>
      <p:sp>
        <p:nvSpPr>
          <p:cNvPr id="13343" name="Line 51"/>
          <p:cNvSpPr>
            <a:spLocks noChangeShapeType="1"/>
          </p:cNvSpPr>
          <p:nvPr/>
        </p:nvSpPr>
        <p:spPr bwMode="auto">
          <a:xfrm>
            <a:off x="35814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52"/>
          <p:cNvSpPr>
            <a:spLocks noChangeShapeType="1"/>
          </p:cNvSpPr>
          <p:nvPr/>
        </p:nvSpPr>
        <p:spPr bwMode="auto">
          <a:xfrm>
            <a:off x="35814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53"/>
          <p:cNvSpPr>
            <a:spLocks noChangeShapeType="1"/>
          </p:cNvSpPr>
          <p:nvPr/>
        </p:nvSpPr>
        <p:spPr bwMode="auto">
          <a:xfrm>
            <a:off x="5105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54"/>
          <p:cNvSpPr>
            <a:spLocks noChangeShapeType="1"/>
          </p:cNvSpPr>
          <p:nvPr/>
        </p:nvSpPr>
        <p:spPr bwMode="auto">
          <a:xfrm>
            <a:off x="12192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AutoShape 59"/>
          <p:cNvSpPr>
            <a:spLocks noChangeArrowheads="1"/>
          </p:cNvSpPr>
          <p:nvPr/>
        </p:nvSpPr>
        <p:spPr bwMode="auto">
          <a:xfrm>
            <a:off x="5486400" y="55626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XREAL + XIMAG i</a:t>
            </a:r>
          </a:p>
          <a:p>
            <a:pPr algn="ctr"/>
            <a:r>
              <a:rPr lang="en-US" sz="1200"/>
              <a:t>XREAL – XIMAG i</a:t>
            </a:r>
          </a:p>
        </p:txBody>
      </p:sp>
      <p:sp>
        <p:nvSpPr>
          <p:cNvPr id="13348" name="Line 60"/>
          <p:cNvSpPr>
            <a:spLocks noChangeShapeType="1"/>
          </p:cNvSpPr>
          <p:nvPr/>
        </p:nvSpPr>
        <p:spPr bwMode="auto">
          <a:xfrm>
            <a:off x="12192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61"/>
          <p:cNvSpPr>
            <a:spLocks noChangeShapeType="1"/>
          </p:cNvSpPr>
          <p:nvPr/>
        </p:nvSpPr>
        <p:spPr bwMode="auto">
          <a:xfrm>
            <a:off x="6096000" y="182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62"/>
          <p:cNvSpPr>
            <a:spLocks noChangeShapeType="1"/>
          </p:cNvSpPr>
          <p:nvPr/>
        </p:nvSpPr>
        <p:spPr bwMode="auto">
          <a:xfrm>
            <a:off x="6096000" y="3886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63"/>
          <p:cNvSpPr>
            <a:spLocks noChangeShapeType="1"/>
          </p:cNvSpPr>
          <p:nvPr/>
        </p:nvSpPr>
        <p:spPr bwMode="auto">
          <a:xfrm>
            <a:off x="74676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64"/>
          <p:cNvSpPr>
            <a:spLocks noChangeShapeType="1"/>
          </p:cNvSpPr>
          <p:nvPr/>
        </p:nvSpPr>
        <p:spPr bwMode="auto">
          <a:xfrm>
            <a:off x="7696200" y="586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65"/>
          <p:cNvSpPr>
            <a:spLocks noChangeShapeType="1"/>
          </p:cNvSpPr>
          <p:nvPr/>
        </p:nvSpPr>
        <p:spPr bwMode="auto">
          <a:xfrm>
            <a:off x="53340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AutoShape 66"/>
          <p:cNvSpPr>
            <a:spLocks noChangeArrowheads="1"/>
          </p:cNvSpPr>
          <p:nvPr/>
        </p:nvSpPr>
        <p:spPr bwMode="auto">
          <a:xfrm>
            <a:off x="7848600" y="6172200"/>
            <a:ext cx="1066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Done</a:t>
            </a:r>
          </a:p>
        </p:txBody>
      </p:sp>
      <p:graphicFrame>
        <p:nvGraphicFramePr>
          <p:cNvPr id="1335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38400" y="1520825"/>
          <a:ext cx="685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9" imgW="571252" imgH="393529" progId="Equation.3">
                  <p:embed/>
                </p:oleObj>
              </mc:Choice>
              <mc:Fallback>
                <p:oleObj name="Equation" r:id="rId9" imgW="571252" imgH="393529" progId="Equation.3">
                  <p:embed/>
                  <p:pic>
                    <p:nvPicPr>
                      <p:cNvPr id="1335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0825"/>
                        <a:ext cx="685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Date Placeholder 4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1BBE-058E-C547-9471-241F09017CAA}" type="datetime1">
              <a:rPr lang="en-US" smtClean="0">
                <a:latin typeface="Garamond" charset="0"/>
              </a:rPr>
              <a:t>2/7/19</a:t>
            </a:fld>
            <a:endParaRPr lang="en-US">
              <a:latin typeface="Garamond" charset="0"/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DF596-AA13-FB43-951C-D6783C773A39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7</a:t>
            </a:r>
            <a:endParaRPr lang="en-US"/>
          </a:p>
        </p:txBody>
      </p:sp>
      <p:pic>
        <p:nvPicPr>
          <p:cNvPr id="13359" name="Picture 1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20675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Sample program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latin typeface="Arial" charset="0"/>
              </a:rPr>
              <a:t>Prompts user to enter four numbers on a single line, which represent the contents of a 2x2 array</a:t>
            </a:r>
          </a:p>
          <a:p>
            <a:r>
              <a:rPr lang="en-US" sz="2800" dirty="0">
                <a:latin typeface="Arial" charset="0"/>
              </a:rPr>
              <a:t>After reading values, program prints matrix represented by these values</a:t>
            </a:r>
          </a:p>
          <a:p>
            <a:pPr lvl="1"/>
            <a:r>
              <a:rPr lang="en-US" sz="2400" dirty="0">
                <a:latin typeface="Arial" charset="0"/>
              </a:rPr>
              <a:t>For example, if the user enters </a:t>
            </a:r>
            <a:r>
              <a:rPr lang="ja-JP" altLang="en-US" sz="2400" dirty="0">
                <a:latin typeface="Arial" charset="0"/>
              </a:rPr>
              <a:t>“</a:t>
            </a:r>
            <a:r>
              <a:rPr lang="en-US" sz="2400" dirty="0">
                <a:latin typeface="Courier New" charset="0"/>
                <a:cs typeface="Courier New" charset="0"/>
              </a:rPr>
              <a:t>1 2 3 4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sz="2400" dirty="0">
                <a:latin typeface="Arial" charset="0"/>
              </a:rPr>
              <a:t>, print:</a:t>
            </a:r>
            <a:r>
              <a:rPr lang="en-US" sz="2400" dirty="0">
                <a:latin typeface="Courier New" charset="0"/>
                <a:cs typeface="Courier New" charset="0"/>
              </a:rPr>
              <a:t> </a:t>
            </a:r>
          </a:p>
          <a:p>
            <a:pPr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      1  2</a:t>
            </a:r>
          </a:p>
          <a:p>
            <a:pPr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    3  4</a:t>
            </a:r>
          </a:p>
          <a:p>
            <a:pPr lvl="1"/>
            <a:r>
              <a:rPr lang="en-US" sz="2400" dirty="0">
                <a:latin typeface="Arial" charset="0"/>
              </a:rPr>
              <a:t>Assume all values have the same number of digits</a:t>
            </a:r>
          </a:p>
          <a:p>
            <a:r>
              <a:rPr lang="en-US" sz="2800" dirty="0">
                <a:latin typeface="Arial" charset="0"/>
              </a:rPr>
              <a:t>Also, calculate the matrix determinant and print it on a separate line</a:t>
            </a:r>
          </a:p>
          <a:p>
            <a:pPr lvl="1"/>
            <a:r>
              <a:rPr lang="en-US" sz="2400" dirty="0">
                <a:latin typeface="Arial" charset="0"/>
              </a:rPr>
              <a:t>In example above, determinant = (1x4) - (2x3) = 4-6 = -2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B63CB5-C9D1-D64D-94CC-0D46D8D5CB90}" type="datetime1">
              <a:rPr lang="en-US" smtClean="0">
                <a:latin typeface="Garamond" charset="0"/>
              </a:rPr>
              <a:t>2/7/19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B7CD94-676C-A646-B10D-34D18983B456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6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Sample program: flowchart</a:t>
            </a:r>
            <a:endParaRPr lang="en-US" dirty="0">
              <a:latin typeface="Garamond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138489-48F1-8441-9271-7EACF1244108}" type="datetime1">
              <a:rPr lang="en-US" smtClean="0">
                <a:latin typeface="Garamond" charset="0"/>
              </a:rPr>
              <a:t>2/7/19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67A257-41A8-5E4E-9B9A-CB0D6312BC0F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050925"/>
            <a:ext cx="3475037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Most IDEs allow ability to view state of program while running through </a:t>
            </a:r>
            <a:r>
              <a:rPr lang="en-US" dirty="0">
                <a:solidFill>
                  <a:srgbClr val="0000FF"/>
                </a:solidFill>
                <a:ea typeface="+mn-ea"/>
              </a:rPr>
              <a:t>debugger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View variable values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Execute program: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One line at a time (</a:t>
            </a:r>
            <a:r>
              <a:rPr lang="en-US" dirty="0">
                <a:solidFill>
                  <a:srgbClr val="0000FF"/>
                </a:solidFill>
              </a:rPr>
              <a:t>single step</a:t>
            </a:r>
            <a:r>
              <a:rPr lang="en-US" dirty="0"/>
              <a:t>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By running until reaching a pre-defined stopping point (</a:t>
            </a:r>
            <a:r>
              <a:rPr lang="en-US" dirty="0">
                <a:solidFill>
                  <a:srgbClr val="0000FF"/>
                </a:solidFill>
              </a:rPr>
              <a:t>breakpoint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Can isolate bugs without altering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Alternate solution: inserting print statements to show program state at various points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Disadvantages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Inefficient--repeated compilation, must keep adding statements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May actually alter operation of other 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5F88AA-08D0-1149-A508-09FB87308CAC}" type="datetime1">
              <a:rPr lang="en-US" smtClean="0">
                <a:latin typeface="Garamond" charset="0"/>
              </a:rPr>
              <a:t>2/7/19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92467D-A545-7545-B1A9-C912DDFF68B3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636B5E-402D-4B86-8DDA-A751734D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60FA91-481C-4142-88AD-B6D8E473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use sample program to demonstrate use of following key features</a:t>
            </a:r>
          </a:p>
          <a:p>
            <a:pPr lvl="1"/>
            <a:r>
              <a:rPr lang="en-US" dirty="0"/>
              <a:t>Breakpoints</a:t>
            </a:r>
          </a:p>
          <a:p>
            <a:pPr lvl="1"/>
            <a:r>
              <a:rPr lang="en-US" dirty="0"/>
              <a:t>Single stepping through program</a:t>
            </a:r>
          </a:p>
          <a:p>
            <a:pPr lvl="1"/>
            <a:r>
              <a:rPr lang="en-US" dirty="0"/>
              <a:t>Viewing program state (variable values)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2E6A72-6231-4156-AEB1-02A43D4C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879D-6FEC-9949-95D9-DBAC7201F34A}" type="datetime1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3C4811-06CA-4A87-B8D0-764BE7F2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039936-F9E4-4B16-81C6-DE9E74BD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E5-9B44-254B-89B4-A832413121C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4732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7324</TotalTime>
  <Words>912</Words>
  <Application>Microsoft Macintosh PowerPoint</Application>
  <PresentationFormat>On-screen Show (4:3)</PresentationFormat>
  <Paragraphs>291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Courier New</vt:lpstr>
      <vt:lpstr>Garamond</vt:lpstr>
      <vt:lpstr>ＭＳ Ｐゴシック</vt:lpstr>
      <vt:lpstr>Wingdings</vt:lpstr>
      <vt:lpstr>Arial</vt:lpstr>
      <vt:lpstr>Edge</vt:lpstr>
      <vt:lpstr>Equation</vt:lpstr>
      <vt:lpstr>EECE.2160 ECE Application Programming</vt:lpstr>
      <vt:lpstr>Lecture outline</vt:lpstr>
      <vt:lpstr>Flowcharts</vt:lpstr>
      <vt:lpstr>Example: Quadratic Equation Solver</vt:lpstr>
      <vt:lpstr>Quadratic Equation Solver (cont.)</vt:lpstr>
      <vt:lpstr>Sample program</vt:lpstr>
      <vt:lpstr>Sample program: flowchart</vt:lpstr>
      <vt:lpstr>Debugging</vt:lpstr>
      <vt:lpstr>Debug demonstration</vt:lpstr>
      <vt:lpstr>Decisions</vt:lpstr>
      <vt:lpstr>Decisions (cont.)</vt:lpstr>
      <vt:lpstr>Decisions (cont.)</vt:lpstr>
      <vt:lpstr>if statements</vt:lpstr>
      <vt:lpstr>if statements (cont.)</vt:lpstr>
      <vt:lpstr>if statements (cont.) </vt:lpstr>
      <vt:lpstr>if statements (cont.)</vt:lpstr>
      <vt:lpstr>if  </vt:lpstr>
      <vt:lpstr>if  (common pitfalls) </vt:lpstr>
      <vt:lpstr>if  (example) </vt:lpstr>
      <vt:lpstr>Example: if statements </vt:lpstr>
      <vt:lpstr>Example solution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1603</cp:revision>
  <dcterms:created xsi:type="dcterms:W3CDTF">2006-04-03T05:03:01Z</dcterms:created>
  <dcterms:modified xsi:type="dcterms:W3CDTF">2019-02-08T00:54:01Z</dcterms:modified>
</cp:coreProperties>
</file>