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414" r:id="rId4"/>
    <p:sldId id="416" r:id="rId5"/>
    <p:sldId id="427" r:id="rId6"/>
    <p:sldId id="428" r:id="rId7"/>
    <p:sldId id="429" r:id="rId8"/>
    <p:sldId id="417" r:id="rId9"/>
    <p:sldId id="422" r:id="rId10"/>
    <p:sldId id="418" r:id="rId11"/>
    <p:sldId id="415" r:id="rId12"/>
    <p:sldId id="423" r:id="rId13"/>
    <p:sldId id="424" r:id="rId14"/>
    <p:sldId id="425" r:id="rId15"/>
    <p:sldId id="426" r:id="rId16"/>
    <p:sldId id="385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1F416F-3372-472E-A3AF-6D80CF5904C4}" v="6" dt="2019-01-30T15:26:40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91" d="100"/>
          <a:sy n="91" d="100"/>
        </p:scale>
        <p:origin x="63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501F416F-3372-472E-A3AF-6D80CF5904C4}"/>
    <pc:docChg chg="undo custSel addSld delSld modSld">
      <pc:chgData name="Geiger, Michael J" userId="13cae92b-b37c-450b-a449-82fcae19569d" providerId="ADAL" clId="{501F416F-3372-472E-A3AF-6D80CF5904C4}" dt="2019-01-30T15:26:52.186" v="178" actId="20577"/>
      <pc:docMkLst>
        <pc:docMk/>
      </pc:docMkLst>
      <pc:sldChg chg="modSp">
        <pc:chgData name="Geiger, Michael J" userId="13cae92b-b37c-450b-a449-82fcae19569d" providerId="ADAL" clId="{501F416F-3372-472E-A3AF-6D80CF5904C4}" dt="2019-01-30T14:55:56.357" v="3" actId="20577"/>
        <pc:sldMkLst>
          <pc:docMk/>
          <pc:sldMk cId="0" sldId="256"/>
        </pc:sldMkLst>
        <pc:spChg chg="mod">
          <ac:chgData name="Geiger, Michael J" userId="13cae92b-b37c-450b-a449-82fcae19569d" providerId="ADAL" clId="{501F416F-3372-472E-A3AF-6D80CF5904C4}" dt="2019-01-30T14:55:56.357" v="3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501F416F-3372-472E-A3AF-6D80CF5904C4}" dt="2019-01-30T15:01:36.255" v="134" actId="20577"/>
        <pc:sldMkLst>
          <pc:docMk/>
          <pc:sldMk cId="0" sldId="257"/>
        </pc:sldMkLst>
        <pc:spChg chg="mod">
          <ac:chgData name="Geiger, Michael J" userId="13cae92b-b37c-450b-a449-82fcae19569d" providerId="ADAL" clId="{501F416F-3372-472E-A3AF-6D80CF5904C4}" dt="2019-01-30T15:01:36.255" v="134" actId="20577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501F416F-3372-472E-A3AF-6D80CF5904C4}" dt="2019-01-30T15:26:52.186" v="178" actId="20577"/>
        <pc:sldMkLst>
          <pc:docMk/>
          <pc:sldMk cId="0" sldId="385"/>
        </pc:sldMkLst>
        <pc:spChg chg="mod">
          <ac:chgData name="Geiger, Michael J" userId="13cae92b-b37c-450b-a449-82fcae19569d" providerId="ADAL" clId="{501F416F-3372-472E-A3AF-6D80CF5904C4}" dt="2019-01-30T15:26:52.186" v="178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modSp add">
        <pc:chgData name="Geiger, Michael J" userId="13cae92b-b37c-450b-a449-82fcae19569d" providerId="ADAL" clId="{501F416F-3372-472E-A3AF-6D80CF5904C4}" dt="2019-01-30T15:04:27.344" v="151" actId="20577"/>
        <pc:sldMkLst>
          <pc:docMk/>
          <pc:sldMk cId="559217756" sldId="414"/>
        </pc:sldMkLst>
        <pc:spChg chg="mod">
          <ac:chgData name="Geiger, Michael J" userId="13cae92b-b37c-450b-a449-82fcae19569d" providerId="ADAL" clId="{501F416F-3372-472E-A3AF-6D80CF5904C4}" dt="2019-01-30T15:04:15.750" v="136" actId="20577"/>
          <ac:spMkLst>
            <pc:docMk/>
            <pc:sldMk cId="559217756" sldId="414"/>
            <ac:spMk id="2" creationId="{00000000-0000-0000-0000-000000000000}"/>
          </ac:spMkLst>
        </pc:spChg>
        <pc:spChg chg="mod">
          <ac:chgData name="Geiger, Michael J" userId="13cae92b-b37c-450b-a449-82fcae19569d" providerId="ADAL" clId="{501F416F-3372-472E-A3AF-6D80CF5904C4}" dt="2019-01-30T15:04:27.344" v="151" actId="20577"/>
          <ac:spMkLst>
            <pc:docMk/>
            <pc:sldMk cId="559217756" sldId="414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501F416F-3372-472E-A3AF-6D80CF5904C4}" dt="2019-01-30T15:08:28.901" v="159" actId="20577"/>
        <pc:sldMkLst>
          <pc:docMk/>
          <pc:sldMk cId="427466556" sldId="416"/>
        </pc:sldMkLst>
        <pc:spChg chg="mod">
          <ac:chgData name="Geiger, Michael J" userId="13cae92b-b37c-450b-a449-82fcae19569d" providerId="ADAL" clId="{501F416F-3372-472E-A3AF-6D80CF5904C4}" dt="2019-01-30T15:08:28.901" v="159" actId="20577"/>
          <ac:spMkLst>
            <pc:docMk/>
            <pc:sldMk cId="427466556" sldId="416"/>
            <ac:spMk id="20481" creationId="{00000000-0000-0000-0000-000000000000}"/>
          </ac:spMkLst>
        </pc:spChg>
      </pc:sldChg>
      <pc:sldChg chg="del">
        <pc:chgData name="Geiger, Michael J" userId="13cae92b-b37c-450b-a449-82fcae19569d" providerId="ADAL" clId="{501F416F-3372-472E-A3AF-6D80CF5904C4}" dt="2019-01-30T15:09:09.205" v="161" actId="2696"/>
        <pc:sldMkLst>
          <pc:docMk/>
          <pc:sldMk cId="2121570790" sldId="419"/>
        </pc:sldMkLst>
      </pc:sldChg>
      <pc:sldChg chg="modSp">
        <pc:chgData name="Geiger, Michael J" userId="13cae92b-b37c-450b-a449-82fcae19569d" providerId="ADAL" clId="{501F416F-3372-472E-A3AF-6D80CF5904C4}" dt="2019-01-30T15:09:49.189" v="163" actId="20577"/>
        <pc:sldMkLst>
          <pc:docMk/>
          <pc:sldMk cId="3141560016" sldId="423"/>
        </pc:sldMkLst>
        <pc:spChg chg="mod">
          <ac:chgData name="Geiger, Michael J" userId="13cae92b-b37c-450b-a449-82fcae19569d" providerId="ADAL" clId="{501F416F-3372-472E-A3AF-6D80CF5904C4}" dt="2019-01-30T15:09:49.189" v="163" actId="20577"/>
          <ac:spMkLst>
            <pc:docMk/>
            <pc:sldMk cId="3141560016" sldId="423"/>
            <ac:spMk id="3" creationId="{00000000-0000-0000-0000-000000000000}"/>
          </ac:spMkLst>
        </pc:spChg>
      </pc:sldChg>
      <pc:sldChg chg="modSp">
        <pc:chgData name="Geiger, Michael J" userId="13cae92b-b37c-450b-a449-82fcae19569d" providerId="ADAL" clId="{501F416F-3372-472E-A3AF-6D80CF5904C4}" dt="2019-01-30T15:25:52.959" v="174" actId="20577"/>
        <pc:sldMkLst>
          <pc:docMk/>
          <pc:sldMk cId="3242980277" sldId="426"/>
        </pc:sldMkLst>
        <pc:spChg chg="mod">
          <ac:chgData name="Geiger, Michael J" userId="13cae92b-b37c-450b-a449-82fcae19569d" providerId="ADAL" clId="{501F416F-3372-472E-A3AF-6D80CF5904C4}" dt="2019-01-30T15:25:52.959" v="174" actId="20577"/>
          <ac:spMkLst>
            <pc:docMk/>
            <pc:sldMk cId="3242980277" sldId="426"/>
            <ac:spMk id="3" creationId="{00000000-0000-0000-0000-000000000000}"/>
          </ac:spMkLst>
        </pc:spChg>
      </pc:sldChg>
      <pc:sldChg chg="add">
        <pc:chgData name="Geiger, Michael J" userId="13cae92b-b37c-450b-a449-82fcae19569d" providerId="ADAL" clId="{501F416F-3372-472E-A3AF-6D80CF5904C4}" dt="2019-01-30T15:09:06.440" v="160"/>
        <pc:sldMkLst>
          <pc:docMk/>
          <pc:sldMk cId="1914067159" sldId="427"/>
        </pc:sldMkLst>
      </pc:sldChg>
      <pc:sldChg chg="add">
        <pc:chgData name="Geiger, Michael J" userId="13cae92b-b37c-450b-a449-82fcae19569d" providerId="ADAL" clId="{501F416F-3372-472E-A3AF-6D80CF5904C4}" dt="2019-01-30T15:09:06.440" v="160"/>
        <pc:sldMkLst>
          <pc:docMk/>
          <pc:sldMk cId="940062356" sldId="428"/>
        </pc:sldMkLst>
      </pc:sldChg>
      <pc:sldChg chg="add">
        <pc:chgData name="Geiger, Michael J" userId="13cae92b-b37c-450b-a449-82fcae19569d" providerId="ADAL" clId="{501F416F-3372-472E-A3AF-6D80CF5904C4}" dt="2019-01-30T15:09:06.440" v="160"/>
        <pc:sldMkLst>
          <pc:docMk/>
          <pc:sldMk cId="3122944833" sldId="42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999719-A7C5-4DDC-8659-4785F003E054}" type="datetime1">
              <a:rPr lang="en-US" smtClean="0"/>
              <a:t>1/30/2019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3A096A-5097-41D4-8305-D1C64D6BF0F8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B4796-82DA-4228-B8BD-0CFAB3AF98E3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E5430-386C-4E10-A170-38E9FEF14778}" type="datetime1">
              <a:rPr lang="en-US" smtClean="0"/>
              <a:t>1/30/2019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91DEC-6A62-45DB-ADEA-D11B0670DC5A}" type="datetime1">
              <a:rPr lang="en-US" smtClean="0"/>
              <a:t>1/30/2019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E40A2-C48F-4196-82B1-2D0716F40BDB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7FE1D-7839-424C-BF99-2904A9BD1E11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487E2-CFAF-499F-BA05-0EB6A99840B8}" type="datetime1">
              <a:rPr lang="en-US" smtClean="0"/>
              <a:t>1/30/2019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5A451C-F89F-43CB-A1DA-CF56DD8E63CC}" type="datetime1">
              <a:rPr lang="en-US" smtClean="0"/>
              <a:t>1/30/2019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B5D900-9E20-49C2-87C9-013315FE16FE}" type="datetime1">
              <a:rPr lang="en-US" smtClean="0"/>
              <a:t>1/30/2019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87C92E-A99E-41F0-AFDC-348EA0144CDC}" type="datetime1">
              <a:rPr lang="en-US" smtClean="0"/>
              <a:t>1/30/2019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AC830-A7FB-4D96-B751-52AD51E32343}" type="datetime1">
              <a:rPr lang="en-US" smtClean="0"/>
              <a:t>1/30/2019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089D1-6B6B-47B6-A00E-750B3CA6D852}" type="datetime1">
              <a:rPr lang="en-US" smtClean="0"/>
              <a:t>1/30/2019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B1DE761D-FF04-4937-BD5C-12FB107DEC6D}" type="datetime1">
              <a:rPr lang="en-US" smtClean="0"/>
              <a:t>1/30/2019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4: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Functions in C++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pointers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Pointer:</a:t>
            </a:r>
            <a:r>
              <a:rPr lang="en-US" dirty="0">
                <a:latin typeface="Arial" charset="0"/>
              </a:rPr>
              <a:t> address of a variable</a:t>
            </a:r>
          </a:p>
          <a:p>
            <a:pPr lvl="1"/>
            <a:r>
              <a:rPr lang="en-US" dirty="0">
                <a:latin typeface="Arial" charset="0"/>
              </a:rPr>
              <a:t>Can get address of existing object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 dirty="0">
                <a:latin typeface="Arial" charset="0"/>
              </a:rPr>
              <a:t>Can get value of existing pointer using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 dirty="0">
                <a:latin typeface="Arial" charset="0"/>
              </a:rPr>
              <a:t>Can assign pointers of same type to each other</a:t>
            </a:r>
          </a:p>
          <a:p>
            <a:pPr lvl="1"/>
            <a:r>
              <a:rPr lang="en-US" dirty="0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 dirty="0">
                <a:latin typeface="Courier New" charset="0"/>
                <a:cs typeface="Courier New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Base type determines how reference is interpreted</a:t>
            </a:r>
            <a:r>
              <a:rPr lang="en-US" dirty="0">
                <a:latin typeface="Arial" charset="0"/>
              </a:rPr>
              <a:t> 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Use pointers as function arguments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pass by address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C68434-7A7A-4EF3-8767-4735B6FD0579}" type="datetime1">
              <a:rPr lang="en-US" sz="1200" smtClean="0">
                <a:latin typeface="Garamond" charset="0"/>
              </a:rPr>
              <a:t>1/30/2019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9CA720-62F7-2346-83AB-8FE9F299E4B6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3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Pointer(s) as function argument(s)</a:t>
            </a:r>
          </a:p>
          <a:p>
            <a:pPr lvl="1"/>
            <a:r>
              <a:rPr lang="en-US" dirty="0">
                <a:latin typeface="Arial"/>
                <a:cs typeface="Arial"/>
              </a:rPr>
              <a:t>Ex.: </a:t>
            </a:r>
            <a:r>
              <a:rPr lang="en-US" dirty="0">
                <a:latin typeface="Courier New"/>
                <a:cs typeface="Courier New"/>
              </a:rPr>
              <a:t>p1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>
                <a:latin typeface="Courier New"/>
                <a:cs typeface="Courier New"/>
              </a:rPr>
              <a:t>p2</a:t>
            </a:r>
            <a:r>
              <a:rPr lang="en-US" dirty="0">
                <a:latin typeface="Arial"/>
                <a:cs typeface="Arial"/>
              </a:rPr>
              <a:t> in: </a:t>
            </a:r>
            <a:r>
              <a:rPr lang="en-US" dirty="0">
                <a:latin typeface="Courier New"/>
                <a:cs typeface="Courier New"/>
              </a:rPr>
              <a:t>void f3(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*p2);</a:t>
            </a:r>
          </a:p>
          <a:p>
            <a:r>
              <a:rPr lang="en-US" dirty="0"/>
              <a:t>Function can modify contents of data at address</a:t>
            </a:r>
          </a:p>
          <a:p>
            <a:pPr lvl="1"/>
            <a:r>
              <a:rPr lang="en-US" dirty="0"/>
              <a:t>Example: say </a:t>
            </a:r>
            <a:r>
              <a:rPr lang="en-US" dirty="0">
                <a:latin typeface="Courier New"/>
                <a:cs typeface="Courier New"/>
              </a:rPr>
              <a:t>f3()</a:t>
            </a:r>
            <a:r>
              <a:rPr lang="en-US" dirty="0"/>
              <a:t> is swap routine: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void f3(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*p2)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temp = *p1;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*p1 = *p2;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*p2 = temp;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latin typeface="Arial"/>
                <a:cs typeface="Arial"/>
              </a:rPr>
              <a:t>Function call requires passing pointers: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v1 = 32;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v2 = 20;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f3(&amp;v1, &amp;v2);		// v1 = 20, v2 = 32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		//  after f3 is done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0C64-9BFF-4F0B-B632-91DD1B5347B1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 (C++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Similar to pass by address—gives function ability to modify contents of arguments</a:t>
            </a:r>
          </a:p>
          <a:p>
            <a:r>
              <a:rPr lang="en-US" dirty="0"/>
              <a:t>References are </a:t>
            </a:r>
            <a:r>
              <a:rPr lang="en-US" dirty="0">
                <a:solidFill>
                  <a:srgbClr val="0000FF"/>
                </a:solidFill>
              </a:rPr>
              <a:t>aliases</a:t>
            </a:r>
            <a:r>
              <a:rPr lang="en-US" dirty="0"/>
              <a:t> of arguments</a:t>
            </a:r>
          </a:p>
          <a:p>
            <a:pPr lvl="1"/>
            <a:r>
              <a:rPr lang="en-US" dirty="0"/>
              <a:t>Can refer to argument by name—no need for extra operators</a:t>
            </a:r>
          </a:p>
          <a:p>
            <a:pPr lvl="1"/>
            <a:r>
              <a:rPr lang="en-US" dirty="0"/>
              <a:t>Not as obvious function can modify arguments</a:t>
            </a:r>
          </a:p>
          <a:p>
            <a:r>
              <a:rPr lang="en-US" dirty="0"/>
              <a:t>Example: 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void f4(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&amp;r2)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temp = r1;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r1 = r2;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r2 = temp;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cs typeface="Arial"/>
              </a:rPr>
              <a:t>Function call requires passing pointers: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v1 = 32;</a:t>
            </a:r>
          </a:p>
          <a:p>
            <a:pPr marL="344487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v2 = 20;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f4(v1, v2);		// v1 = 20, v2 = 32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			//  after f4 is done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AD52-6837-4020-87FA-C53C0E106D6E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6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#include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&lt;</a:t>
            </a:r>
            <a:r>
              <a:rPr lang="en-US" b="1" dirty="0" err="1">
                <a:solidFill>
                  <a:srgbClr val="C41A16"/>
                </a:solidFill>
                <a:latin typeface="Courier New"/>
                <a:cs typeface="Courier New"/>
              </a:rPr>
              <a:t>iostream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&gt;</a:t>
            </a:r>
            <a:endParaRPr lang="en-US" b="1" dirty="0">
              <a:solidFill>
                <a:srgbClr val="0000FF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namespace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std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f1(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f2(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f3(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&amp;ref2);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 =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bar = 57;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fr-FR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fr-F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hu-HU" b="1" dirty="0">
                <a:solidFill>
                  <a:srgbClr val="000000"/>
                </a:solidFill>
                <a:latin typeface="Courier New"/>
                <a:cs typeface="Courier New"/>
              </a:rPr>
              <a:t>	baz = </a:t>
            </a:r>
            <a:r>
              <a:rPr lang="hu-HU" b="1" dirty="0">
                <a:solidFill>
                  <a:srgbClr val="26474B"/>
                </a:solidFill>
                <a:latin typeface="Courier New"/>
                <a:cs typeface="Courier New"/>
              </a:rPr>
              <a:t>f1</a:t>
            </a:r>
            <a:r>
              <a:rPr lang="hu-HU" b="1" dirty="0">
                <a:solidFill>
                  <a:srgbClr val="000000"/>
                </a:solidFill>
                <a:latin typeface="Courier New"/>
                <a:cs typeface="Courier New"/>
              </a:rPr>
              <a:t>(foo, 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f1(),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foo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", bar = " </a:t>
            </a: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&lt;&lt; bar 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tr-TR" b="1" dirty="0">
                <a:solidFill>
                  <a:srgbClr val="C41A16"/>
                </a:solidFill>
                <a:latin typeface="Courier New"/>
                <a:cs typeface="Courier New"/>
              </a:rPr>
              <a:t>", baz = "</a:t>
            </a: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 &lt;&lt; baz &lt;&lt; </a:t>
            </a:r>
            <a:r>
              <a:rPr lang="tr-TR" b="1" dirty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tr-TR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26474B"/>
                </a:solidFill>
                <a:latin typeface="Courier New"/>
                <a:cs typeface="Courier New"/>
              </a:rPr>
              <a:t>f2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, &amp;bar);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f2(),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foo 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", bar = "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 bar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b="1" dirty="0">
                <a:solidFill>
                  <a:srgbClr val="26474B"/>
                </a:solidFill>
                <a:latin typeface="Courier New"/>
                <a:cs typeface="Courier New"/>
              </a:rPr>
              <a:t>f3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b="1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nl-NL" b="1" dirty="0">
                <a:solidFill>
                  <a:srgbClr val="000000"/>
                </a:solidFill>
                <a:latin typeface="Courier New"/>
                <a:cs typeface="Courier New"/>
              </a:rPr>
              <a:t>, bar);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err="1">
                <a:solidFill>
                  <a:srgbClr val="5C2699"/>
                </a:solidFill>
                <a:latin typeface="Courier New"/>
                <a:cs typeface="Courier New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"After f3(), foo = 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&lt;&lt; foo 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", bar = "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&lt;&lt; bar &lt;&lt; </a:t>
            </a:r>
            <a:r>
              <a:rPr lang="en-US" b="1" dirty="0">
                <a:solidFill>
                  <a:srgbClr val="C41A16"/>
                </a:solidFill>
                <a:latin typeface="Courier New"/>
                <a:cs typeface="Courier New"/>
              </a:rPr>
              <a:t>"\n"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pPr marL="0" indent="0">
              <a:buNone/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419600" cy="49879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f1(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v2)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is-I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 (v1 + v2) / 2.0;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is-I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is-I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f2(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*ptr2)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(*ptr1 &gt; 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*ptr2 -= 3;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(*ptr1)--;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f3(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&amp;ref1,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&amp;ref2)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(ref1 == 5 &amp;&amp; ref2 &gt;= 45)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ref1++;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ref2--;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(ref1 == 5)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ref1--;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	ref2++;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a-DK" b="1" dirty="0" err="1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	ref1 = ref2 - 10;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	ref2 = ref1 + 10;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230188" algn="l"/>
                <a:tab pos="461963" algn="l"/>
                <a:tab pos="692150" algn="l"/>
              </a:tabLst>
            </a:pPr>
            <a:r>
              <a:rPr lang="da-DK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F7AB-8EED-4BE5-946E-267E3E8E8DA0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9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f1(), foo = 10, bar = 57, </a:t>
            </a:r>
            <a:r>
              <a:rPr lang="en-US" sz="2400" b="1" dirty="0" err="1">
                <a:latin typeface="Courier New"/>
                <a:cs typeface="Courier New"/>
              </a:rPr>
              <a:t>baz</a:t>
            </a:r>
            <a:r>
              <a:rPr lang="en-US" sz="2400" b="1" dirty="0">
                <a:latin typeface="Courier New"/>
                <a:cs typeface="Courier New"/>
              </a:rPr>
              <a:t> = 33.5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f2(), foo = 5, bar = 42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After f3(), foo = 4, bar = 43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70A20-2C82-4C82-8BED-C585BCD4ACF9}" type="datetime1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66FD-8371-0D43-B157-ACE940524EB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Refresher on structures</a:t>
            </a:r>
          </a:p>
          <a:p>
            <a:r>
              <a:rPr lang="en-US" dirty="0"/>
              <a:t>Gain familiarity with basic C++ I/O</a:t>
            </a:r>
          </a:p>
          <a:p>
            <a:r>
              <a:rPr lang="en-US" dirty="0"/>
              <a:t>Will use two structures</a:t>
            </a:r>
          </a:p>
          <a:p>
            <a:pPr lvl="1"/>
            <a:r>
              <a:rPr lang="en-US" dirty="0"/>
              <a:t>Point: simple point in 2D plane</a:t>
            </a:r>
          </a:p>
          <a:p>
            <a:pPr lvl="1"/>
            <a:r>
              <a:rPr lang="en-US" dirty="0"/>
              <a:t>Polygon: collection of Point structures +</a:t>
            </a:r>
          </a:p>
          <a:p>
            <a:pPr lvl="2"/>
            <a:r>
              <a:rPr lang="en-US" dirty="0"/>
              <a:t>Number of points</a:t>
            </a:r>
          </a:p>
          <a:p>
            <a:pPr lvl="2"/>
            <a:r>
              <a:rPr lang="en-US" dirty="0"/>
              <a:t>Bounding box (min/max X &amp; Y values) </a:t>
            </a:r>
            <a:r>
              <a:rPr lang="en-US" i="1" dirty="0"/>
              <a:t>(optional)</a:t>
            </a:r>
            <a:endParaRPr lang="en-US" dirty="0"/>
          </a:p>
          <a:p>
            <a:r>
              <a:rPr lang="en-US" dirty="0"/>
              <a:t>Will write functions to</a:t>
            </a:r>
          </a:p>
          <a:p>
            <a:pPr lvl="1"/>
            <a:r>
              <a:rPr lang="en-US" dirty="0"/>
              <a:t>Add Points to a Polygon</a:t>
            </a:r>
          </a:p>
          <a:p>
            <a:pPr lvl="1"/>
            <a:r>
              <a:rPr lang="en-US" dirty="0"/>
              <a:t>Display Point and Polygon structures</a:t>
            </a:r>
          </a:p>
          <a:p>
            <a:pPr lvl="1"/>
            <a:r>
              <a:rPr lang="en-US" dirty="0"/>
              <a:t>Test if given Point is inside given Polygon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F467-5D5E-4546-A2E0-C6124ECA06B7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80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Alternate input functions</a:t>
            </a:r>
          </a:p>
          <a:p>
            <a:pPr lvl="1"/>
            <a:r>
              <a:rPr lang="en-US" dirty="0"/>
              <a:t>I/O manipulators for output formatting</a:t>
            </a:r>
          </a:p>
          <a:p>
            <a:pPr lvl="1"/>
            <a:r>
              <a:rPr lang="en-US" dirty="0"/>
              <a:t>C++ strings </a:t>
            </a:r>
            <a:r>
              <a:rPr lang="en-US"/>
              <a:t>(time permitting</a:t>
            </a:r>
            <a:r>
              <a:rPr lang="en-US" dirty="0"/>
              <a:t>)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Reminders: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Friday, 2/8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All programs to be submitted via Blackboard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Submit a single .zip file containing all files for this assignment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BAC345B-61E4-423D-B0B2-0475F46537E8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Announcements/reminders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Friday, 2/8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All programs to be submitted via Blackboard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Submit a single .zip file containing all files for this assignment</a:t>
            </a:r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Review: structures</a:t>
            </a:r>
            <a:endParaRPr lang="en-US" sz="20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Nested structures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Functions in C++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Declarations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Argument passing: by value, by address, and by reference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A571BE-E5A0-4485-ABB5-D9C3EFA39FD7}" type="datetime1">
              <a:rPr lang="en-US" smtClean="0">
                <a:latin typeface="Garamond" charset="0"/>
              </a:rPr>
              <a:t>1/30/2019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4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</a:rPr>
              <a:t>User-defined types; e</a:t>
            </a:r>
            <a:r>
              <a:rPr lang="en-US" sz="2100" dirty="0">
                <a:latin typeface="Arial" charset="0"/>
                <a:cs typeface="Courier New" charset="0"/>
              </a:rPr>
              <a:t>xample: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Arial" charset="0"/>
                <a:cs typeface="Courier New" charset="0"/>
              </a:rPr>
              <a:t>		</a:t>
            </a:r>
            <a:r>
              <a:rPr lang="en-US" sz="2100" dirty="0">
                <a:latin typeface="Courier New" charset="0"/>
                <a:cs typeface="Courier New" charset="0"/>
              </a:rPr>
              <a:t>struct </a:t>
            </a:r>
            <a:r>
              <a:rPr lang="en-US" sz="21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100" dirty="0">
                <a:latin typeface="Courier New" charset="0"/>
                <a:cs typeface="Courier New" charset="0"/>
              </a:rPr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first[50];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middle;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char last[50];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unsigned </a:t>
            </a:r>
            <a:r>
              <a:rPr lang="en-US" sz="2100" dirty="0" err="1">
                <a:latin typeface="Courier New" charset="0"/>
                <a:cs typeface="Courier New" charset="0"/>
              </a:rPr>
              <a:t>int</a:t>
            </a:r>
            <a:r>
              <a:rPr lang="en-US" sz="2100" dirty="0">
                <a:latin typeface="Courier New" charset="0"/>
                <a:cs typeface="Courier New" charset="0"/>
              </a:rPr>
              <a:t> ID;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	double GPA;</a:t>
            </a:r>
          </a:p>
          <a:p>
            <a:pPr>
              <a:lnSpc>
                <a:spcPct val="80000"/>
              </a:lnSpc>
              <a:buNone/>
            </a:pPr>
            <a:r>
              <a:rPr lang="en-US" sz="2100" dirty="0">
                <a:latin typeface="Courier New" charset="0"/>
                <a:cs typeface="Courier New" charset="0"/>
              </a:rPr>
              <a:t>		};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Can define variables of that type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Scalar: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student1;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Array: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cs typeface="Courier New" charset="0"/>
              </a:rPr>
              <a:t>classList</a:t>
            </a:r>
            <a:r>
              <a:rPr lang="en-US" sz="1800" dirty="0">
                <a:latin typeface="Courier New" charset="0"/>
                <a:cs typeface="Courier New" charset="0"/>
              </a:rPr>
              <a:t>[10];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Pointer: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StudentInfo</a:t>
            </a:r>
            <a:r>
              <a:rPr lang="en-US" sz="1800" dirty="0">
                <a:latin typeface="Courier New" charset="0"/>
                <a:cs typeface="Courier New" charset="0"/>
              </a:rPr>
              <a:t> *</a:t>
            </a:r>
            <a:r>
              <a:rPr lang="en-US" sz="1800" dirty="0" err="1">
                <a:latin typeface="Courier New" charset="0"/>
                <a:cs typeface="Courier New" charset="0"/>
              </a:rPr>
              <a:t>sPtr</a:t>
            </a:r>
            <a:r>
              <a:rPr lang="en-US" sz="1800" dirty="0">
                <a:latin typeface="Courier New" charset="0"/>
                <a:cs typeface="Courier New" charset="0"/>
              </a:rPr>
              <a:t>;</a:t>
            </a:r>
            <a:r>
              <a:rPr lang="en-US" sz="1800" dirty="0">
                <a:latin typeface="Arial" charset="0"/>
                <a:cs typeface="Courier New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Access members using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Dot operator: </a:t>
            </a:r>
            <a:r>
              <a:rPr lang="en-US" sz="1800" dirty="0">
                <a:latin typeface="Courier New" charset="0"/>
                <a:cs typeface="Courier New" charset="0"/>
              </a:rPr>
              <a:t>student1.middle = </a:t>
            </a:r>
            <a:r>
              <a:rPr lang="ja-JP" altLang="en-US" sz="1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1800" dirty="0">
                <a:latin typeface="Courier New" charset="0"/>
                <a:cs typeface="Courier New" charset="0"/>
              </a:rPr>
              <a:t>J</a:t>
            </a:r>
            <a:r>
              <a:rPr lang="ja-JP" altLang="en-US" sz="1800" dirty="0">
                <a:latin typeface="Courier New" charset="0"/>
                <a:cs typeface="Courier New" charset="0"/>
              </a:rPr>
              <a:t>’</a:t>
            </a:r>
            <a:r>
              <a:rPr lang="en-US" altLang="ja-JP" sz="1800" dirty="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  <a:cs typeface="Courier New" charset="0"/>
              </a:rPr>
              <a:t>Arrow (if pointers): </a:t>
            </a:r>
            <a:r>
              <a:rPr lang="en-US" sz="1800" dirty="0" err="1">
                <a:latin typeface="Courier New" charset="0"/>
                <a:cs typeface="Courier New" charset="0"/>
              </a:rPr>
              <a:t>sPtr</a:t>
            </a:r>
            <a:r>
              <a:rPr lang="en-US" sz="1800" dirty="0">
                <a:latin typeface="Courier New" charset="0"/>
                <a:cs typeface="Courier New" charset="0"/>
              </a:rPr>
              <a:t>-&gt;GPA = 3.5;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Arial" charset="0"/>
                <a:cs typeface="Courier New" charset="0"/>
              </a:rPr>
              <a:t>Typically passed to functions by address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FD98-FE53-4F58-887E-A286D42B26FA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1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>
                <a:latin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cs typeface="Courier New" charset="0"/>
              </a:rPr>
              <a:t> Name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};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SINew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unsigned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pPr>
              <a:defRPr/>
            </a:pPr>
            <a:endParaRPr lang="en-US" dirty="0">
              <a:cs typeface="Arial"/>
            </a:endParaRPr>
          </a:p>
          <a:p>
            <a:pPr>
              <a:defRPr/>
            </a:pPr>
            <a:r>
              <a:rPr lang="en-US" dirty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>
                <a:cs typeface="Arial"/>
              </a:rPr>
              <a:t>Given </a:t>
            </a:r>
            <a:r>
              <a:rPr lang="en-US" dirty="0" err="1">
                <a:latin typeface="Courier New"/>
                <a:cs typeface="Courier New"/>
              </a:rPr>
              <a:t>SINew</a:t>
            </a:r>
            <a:r>
              <a:rPr lang="en-US" dirty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</a:rPr>
              <a:t>s1.sname </a:t>
            </a:r>
            <a:r>
              <a:rPr lang="en-US" dirty="0">
                <a:cs typeface="Arial"/>
                <a:sym typeface="Wingdings"/>
              </a:rPr>
              <a:t> Name structure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>
                <a:cs typeface="Arial"/>
                <a:sym typeface="Wingdings"/>
              </a:rPr>
              <a:t> middle initial of name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  <a:endParaRPr lang="en-US" dirty="0">
              <a:latin typeface="Courier New"/>
              <a:cs typeface="Courier New"/>
            </a:endParaRPr>
          </a:p>
          <a:p>
            <a:pPr lvl="1">
              <a:defRPr/>
            </a:pPr>
            <a:endParaRPr lang="en-US" dirty="0">
              <a:cs typeface="Arial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8E7BAA-690D-4168-BA88-80E81ECBB712}" type="datetime1">
              <a:rPr lang="en-US" sz="1200" smtClean="0">
                <a:latin typeface="Garamond" charset="0"/>
              </a:rPr>
              <a:t>1/30/2019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9AEB7B-35F2-E541-A4F2-1D67BEF5BC8F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Typical file usage with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Each structure has its own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files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file (i.e.,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SINew.h</a:t>
            </a:r>
            <a:r>
              <a:rPr lang="en-US" dirty="0"/>
              <a:t>) contains structure definition and prototypes of related functions</a:t>
            </a:r>
          </a:p>
          <a:p>
            <a:pPr lvl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file (i.e.,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Name.cpp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SINew.cpp</a:t>
            </a:r>
            <a:r>
              <a:rPr lang="en-US" dirty="0"/>
              <a:t>) contains function definitions</a:t>
            </a:r>
          </a:p>
          <a:p>
            <a:pPr>
              <a:defRPr/>
            </a:pPr>
            <a:r>
              <a:rPr lang="en-US" dirty="0"/>
              <a:t>To use struct type and functions,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file</a:t>
            </a:r>
          </a:p>
          <a:p>
            <a:pPr lvl="1"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SINew.h</a:t>
            </a:r>
            <a:r>
              <a:rPr lang="en-US" dirty="0"/>
              <a:t> would include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defRPr/>
            </a:pPr>
            <a:r>
              <a:rPr lang="en-US" dirty="0"/>
              <a:t>Allows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variable inside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SINew</a:t>
            </a:r>
            <a:r>
              <a:rPr lang="en-US" dirty="0"/>
              <a:t> structures</a:t>
            </a:r>
          </a:p>
          <a:p>
            <a:pPr lvl="1">
              <a:defRPr/>
            </a:pPr>
            <a:r>
              <a:rPr lang="en-US" dirty="0"/>
              <a:t>Main program could include both …</a:t>
            </a:r>
          </a:p>
          <a:p>
            <a:pPr lvl="2">
              <a:defRPr/>
            </a:pPr>
            <a:r>
              <a:rPr lang="en-US" dirty="0"/>
              <a:t>… although that’s redundant—including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SINew.h</a:t>
            </a:r>
            <a:r>
              <a:rPr lang="en-US" dirty="0"/>
              <a:t> implicitly includes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/>
              <a:t>Will organize classes similarly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24AA36-9CB4-4D9D-9960-E6E04E29C2BD}" type="datetime1">
              <a:rPr lang="en-US" sz="1200" smtClean="0">
                <a:latin typeface="Garamond" charset="0"/>
              </a:rPr>
              <a:t>1/30/2019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8F6C111-FF90-EB49-801B-2E50201BB16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6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multiple inclusion of .h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we have two files that start as shown: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file1.h</a:t>
            </a:r>
            <a:r>
              <a:rPr lang="en-US" dirty="0"/>
              <a:t>: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/>
                <a:cs typeface="Courier New"/>
              </a:rPr>
              <a:t>#include "file2.h"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...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myprogram.cpp</a:t>
            </a:r>
            <a:r>
              <a:rPr lang="en-US" dirty="0"/>
              <a:t>: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/>
                <a:cs typeface="Courier New"/>
              </a:rPr>
              <a:t>#include "file1.h"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#include "file2.h"</a:t>
            </a:r>
          </a:p>
          <a:p>
            <a:r>
              <a:rPr lang="en-US" dirty="0">
                <a:latin typeface="Arial"/>
                <a:cs typeface="Arial"/>
              </a:rPr>
              <a:t>What’s the problem?</a:t>
            </a:r>
          </a:p>
          <a:p>
            <a:pPr lvl="1"/>
            <a:r>
              <a:rPr lang="en-US" dirty="0">
                <a:latin typeface="Arial"/>
                <a:cs typeface="Arial"/>
              </a:rPr>
              <a:t>What does an </a:t>
            </a:r>
            <a:r>
              <a:rPr lang="en-US" dirty="0">
                <a:latin typeface="Courier New"/>
                <a:cs typeface="Courier New"/>
              </a:rPr>
              <a:t>#include</a:t>
            </a:r>
            <a:r>
              <a:rPr lang="en-US" dirty="0">
                <a:latin typeface="Arial"/>
                <a:cs typeface="Arial"/>
              </a:rPr>
              <a:t> directive really do?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EFF6-6FD6-46AA-A530-1A166167713C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6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multiple inclusion of .h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Anything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file2.h</a:t>
            </a:r>
            <a:r>
              <a:rPr lang="en-US" dirty="0"/>
              <a:t> is included twice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#include</a:t>
            </a:r>
            <a:r>
              <a:rPr lang="en-US" dirty="0">
                <a:latin typeface="Arial"/>
                <a:cs typeface="Arial"/>
              </a:rPr>
              <a:t> directive copies/pastes contents of file</a:t>
            </a:r>
          </a:p>
          <a:p>
            <a:pPr lvl="1"/>
            <a:r>
              <a:rPr lang="en-US" dirty="0">
                <a:latin typeface="Arial"/>
                <a:cs typeface="Arial"/>
              </a:rPr>
              <a:t>Compiler will think program redefines structures, function prototypes, etc.</a:t>
            </a:r>
          </a:p>
          <a:p>
            <a:r>
              <a:rPr lang="en-US" dirty="0">
                <a:latin typeface="Arial"/>
                <a:cs typeface="Arial"/>
              </a:rPr>
              <a:t>Solution: conditional compilation</a:t>
            </a:r>
          </a:p>
          <a:p>
            <a:pPr lvl="1"/>
            <a:r>
              <a:rPr lang="en-US" dirty="0">
                <a:latin typeface="Arial"/>
                <a:cs typeface="Arial"/>
              </a:rPr>
              <a:t>Header files include </a:t>
            </a: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header guard</a:t>
            </a:r>
            <a:r>
              <a:rPr lang="en-US" dirty="0">
                <a:latin typeface="Arial"/>
                <a:cs typeface="Arial"/>
              </a:rPr>
              <a:t> code to ensure they’re only compiled once</a:t>
            </a:r>
          </a:p>
          <a:p>
            <a:pPr lvl="1"/>
            <a:r>
              <a:rPr lang="en-US" dirty="0">
                <a:latin typeface="Arial"/>
                <a:cs typeface="Arial"/>
              </a:rPr>
              <a:t>Example code for fictional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file2.h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 marL="344487" lvl="1" indent="0">
              <a:buNone/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>
                <a:latin typeface="Courier New"/>
                <a:cs typeface="Courier New"/>
              </a:rPr>
              <a:t>#</a:t>
            </a:r>
            <a:r>
              <a:rPr lang="en-US" dirty="0" err="1">
                <a:latin typeface="Courier New"/>
                <a:cs typeface="Courier New"/>
              </a:rPr>
              <a:t>ifndef</a:t>
            </a:r>
            <a:r>
              <a:rPr lang="en-US" dirty="0">
                <a:latin typeface="Courier New"/>
                <a:cs typeface="Courier New"/>
              </a:rPr>
              <a:t> file2_h	// Start of file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#define file2_h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...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#</a:t>
            </a:r>
            <a:r>
              <a:rPr lang="en-US" dirty="0" err="1">
                <a:latin typeface="Courier New"/>
                <a:cs typeface="Courier New"/>
              </a:rPr>
              <a:t>endif</a:t>
            </a:r>
            <a:r>
              <a:rPr lang="en-US" dirty="0">
                <a:latin typeface="Courier New"/>
                <a:cs typeface="Courier New"/>
              </a:rPr>
              <a:t>		// End of file</a:t>
            </a:r>
          </a:p>
          <a:p>
            <a:pPr lvl="1"/>
            <a:r>
              <a:rPr lang="en-US" dirty="0">
                <a:latin typeface="Arial"/>
                <a:cs typeface="Arial"/>
              </a:rPr>
              <a:t>Code between </a:t>
            </a:r>
            <a:r>
              <a:rPr lang="en-US" dirty="0">
                <a:latin typeface="Courier New"/>
                <a:cs typeface="Courier New"/>
              </a:rPr>
              <a:t>#</a:t>
            </a:r>
            <a:r>
              <a:rPr lang="en-US" dirty="0" err="1">
                <a:latin typeface="Courier New"/>
                <a:cs typeface="Courier New"/>
              </a:rPr>
              <a:t>ifndef</a:t>
            </a:r>
            <a:r>
              <a:rPr lang="en-US" dirty="0">
                <a:latin typeface="Arial"/>
                <a:cs typeface="Arial"/>
              </a:rPr>
              <a:t> &amp; </a:t>
            </a:r>
            <a:r>
              <a:rPr lang="en-US" dirty="0">
                <a:latin typeface="Courier New"/>
                <a:cs typeface="Courier New"/>
              </a:rPr>
              <a:t>#</a:t>
            </a:r>
            <a:r>
              <a:rPr lang="en-US" dirty="0" err="1">
                <a:latin typeface="Courier New"/>
                <a:cs typeface="Courier New"/>
              </a:rPr>
              <a:t>endif</a:t>
            </a:r>
            <a:r>
              <a:rPr lang="en-US" dirty="0">
                <a:latin typeface="Arial"/>
                <a:cs typeface="Arial"/>
              </a:rPr>
              <a:t> only compiled once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D41EE-5904-401A-A965-F290E480A604}" type="datetime1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4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Used to break programs into smaller pieces</a:t>
            </a:r>
          </a:p>
          <a:p>
            <a:pPr lvl="1"/>
            <a:r>
              <a:rPr lang="en-US" dirty="0"/>
              <a:t>Useful when code sequences repeated</a:t>
            </a:r>
          </a:p>
          <a:p>
            <a:r>
              <a:rPr lang="en-US" dirty="0"/>
              <a:t>Functions have:</a:t>
            </a:r>
          </a:p>
          <a:p>
            <a:pPr lvl="1"/>
            <a:r>
              <a:rPr lang="en-US" dirty="0"/>
              <a:t>An optional</a:t>
            </a:r>
            <a:r>
              <a:rPr lang="en-US" dirty="0">
                <a:solidFill>
                  <a:srgbClr val="0000FF"/>
                </a:solidFill>
              </a:rPr>
              <a:t> return value</a:t>
            </a:r>
          </a:p>
          <a:p>
            <a:pPr lvl="1"/>
            <a:r>
              <a:rPr lang="en-US" dirty="0"/>
              <a:t>A name</a:t>
            </a:r>
          </a:p>
          <a:p>
            <a:pPr lvl="1"/>
            <a:r>
              <a:rPr lang="en-US" dirty="0"/>
              <a:t>Optional </a:t>
            </a:r>
            <a:r>
              <a:rPr lang="en-US" dirty="0">
                <a:solidFill>
                  <a:srgbClr val="0000FF"/>
                </a:solidFill>
              </a:rPr>
              <a:t>arguments</a:t>
            </a:r>
          </a:p>
          <a:p>
            <a:r>
              <a:rPr lang="en-US" dirty="0"/>
              <a:t>Must be </a:t>
            </a:r>
            <a:r>
              <a:rPr lang="en-US" dirty="0">
                <a:solidFill>
                  <a:srgbClr val="0000FF"/>
                </a:solidFill>
              </a:rPr>
              <a:t>prototyped</a:t>
            </a:r>
            <a:r>
              <a:rPr lang="en-US" dirty="0"/>
              <a:t> or written completely prior to use</a:t>
            </a:r>
          </a:p>
          <a:p>
            <a:r>
              <a:rPr lang="en-US" dirty="0"/>
              <a:t>C++ supports three forms of argument passing</a:t>
            </a:r>
          </a:p>
          <a:p>
            <a:pPr lvl="1"/>
            <a:r>
              <a:rPr lang="en-US" dirty="0"/>
              <a:t>Pass by value </a:t>
            </a:r>
            <a:r>
              <a:rPr lang="en-US" i="1" dirty="0"/>
              <a:t>(also supported in C)</a:t>
            </a:r>
            <a:endParaRPr lang="en-US" dirty="0"/>
          </a:p>
          <a:p>
            <a:pPr lvl="1"/>
            <a:r>
              <a:rPr lang="en-US" dirty="0"/>
              <a:t>Pass by address </a:t>
            </a:r>
            <a:r>
              <a:rPr lang="en-US" i="1" dirty="0"/>
              <a:t>(also supported in C)</a:t>
            </a:r>
            <a:endParaRPr lang="en-US" dirty="0"/>
          </a:p>
          <a:p>
            <a:pPr lvl="1"/>
            <a:r>
              <a:rPr lang="en-US" dirty="0"/>
              <a:t>Pass by reference</a:t>
            </a:r>
          </a:p>
          <a:p>
            <a:endParaRPr lang="en-US" dirty="0"/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CBB6966-5655-4DBD-96FA-F4651F8700A0}" type="datetime1">
              <a:rPr lang="en-US" sz="1200" smtClean="0">
                <a:latin typeface="Garamond"/>
              </a:rPr>
              <a:t>1/30/2019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4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644713-1B7A-A34D-A2F7-836F0E143166}" type="slidenum">
              <a:rPr lang="en-US" sz="1200" smtClean="0">
                <a:latin typeface="Garamond"/>
                <a:cs typeface="Garamond"/>
              </a:rPr>
              <a:pPr/>
              <a:t>8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4137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 examples below are function </a:t>
            </a:r>
            <a:r>
              <a:rPr lang="en-US" dirty="0">
                <a:solidFill>
                  <a:srgbClr val="0000FF"/>
                </a:solidFill>
              </a:rPr>
              <a:t>prototypes</a:t>
            </a:r>
          </a:p>
          <a:p>
            <a:pPr lvl="1"/>
            <a:r>
              <a:rPr lang="en-US" dirty="0"/>
              <a:t>Contain information about how to call function</a:t>
            </a:r>
          </a:p>
          <a:p>
            <a:pPr lvl="2"/>
            <a:r>
              <a:rPr lang="en-US" dirty="0"/>
              <a:t>Return type, name, and argument list </a:t>
            </a:r>
          </a:p>
          <a:p>
            <a:pPr lvl="2"/>
            <a:r>
              <a:rPr lang="en-US" dirty="0"/>
              <a:t>Only </a:t>
            </a:r>
            <a:r>
              <a:rPr lang="en-US" dirty="0" err="1"/>
              <a:t>arg</a:t>
            </a:r>
            <a:r>
              <a:rPr lang="en-US" dirty="0"/>
              <a:t> types required, but good practice to list names</a:t>
            </a:r>
          </a:p>
          <a:p>
            <a:pPr lvl="1"/>
            <a:r>
              <a:rPr lang="en-US" dirty="0"/>
              <a:t>No details on operation of function (</a:t>
            </a:r>
            <a:r>
              <a:rPr lang="en-US" dirty="0">
                <a:solidFill>
                  <a:srgbClr val="0000FF"/>
                </a:solidFill>
              </a:rPr>
              <a:t>definition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f1();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double f2(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y);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f3(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*p2);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void f4(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&amp;r1,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&amp;r2);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What’s the </a:t>
            </a:r>
            <a:r>
              <a:rPr lang="en-US" dirty="0">
                <a:latin typeface="Courier New"/>
                <a:cs typeface="Courier New"/>
              </a:rPr>
              <a:t>*</a:t>
            </a:r>
            <a:r>
              <a:rPr lang="en-US" dirty="0">
                <a:latin typeface="Arial"/>
                <a:cs typeface="Arial"/>
              </a:rPr>
              <a:t> in </a:t>
            </a:r>
            <a:r>
              <a:rPr lang="en-US" dirty="0">
                <a:latin typeface="Courier New"/>
                <a:cs typeface="Courier New"/>
              </a:rPr>
              <a:t>f3()</a:t>
            </a:r>
            <a:r>
              <a:rPr lang="en-US" dirty="0">
                <a:latin typeface="Arial"/>
                <a:cs typeface="Arial"/>
              </a:rPr>
              <a:t>?</a:t>
            </a:r>
          </a:p>
          <a:p>
            <a:pPr lvl="1"/>
            <a:r>
              <a:rPr lang="en-US" dirty="0">
                <a:latin typeface="Arial"/>
                <a:cs typeface="Arial"/>
              </a:rPr>
              <a:t>Argument is passed by address</a:t>
            </a:r>
          </a:p>
          <a:p>
            <a:r>
              <a:rPr lang="en-US" dirty="0">
                <a:latin typeface="Arial"/>
                <a:cs typeface="Arial"/>
              </a:rPr>
              <a:t>What’s the </a:t>
            </a:r>
            <a:r>
              <a:rPr lang="en-US" dirty="0">
                <a:latin typeface="Courier New"/>
                <a:cs typeface="Courier New"/>
              </a:rPr>
              <a:t>&amp;</a:t>
            </a:r>
            <a:r>
              <a:rPr lang="en-US" dirty="0">
                <a:latin typeface="Arial"/>
                <a:cs typeface="Arial"/>
              </a:rPr>
              <a:t> in </a:t>
            </a:r>
            <a:r>
              <a:rPr lang="en-US" dirty="0">
                <a:latin typeface="Courier New"/>
                <a:cs typeface="Courier New"/>
              </a:rPr>
              <a:t>f4()</a:t>
            </a:r>
            <a:r>
              <a:rPr lang="en-US" dirty="0">
                <a:latin typeface="Arial"/>
                <a:cs typeface="Arial"/>
              </a:rPr>
              <a:t>?</a:t>
            </a:r>
          </a:p>
          <a:p>
            <a:pPr lvl="1"/>
            <a:r>
              <a:rPr lang="en-US" dirty="0">
                <a:latin typeface="Arial"/>
                <a:cs typeface="Arial"/>
              </a:rPr>
              <a:t>Argument is passed by reference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70EC-DAE5-4BA2-B42C-41571D84B50F}" type="datetime1">
              <a:rPr lang="en-US" smtClean="0"/>
              <a:t>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6770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9735</TotalTime>
  <Words>915</Words>
  <Application>Microsoft Office PowerPoint</Application>
  <PresentationFormat>On-screen Show (4:3)</PresentationFormat>
  <Paragraphs>280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Garamond</vt:lpstr>
      <vt:lpstr>Wingdings</vt:lpstr>
      <vt:lpstr>Edge</vt:lpstr>
      <vt:lpstr>EECE.3220 Data Structures</vt:lpstr>
      <vt:lpstr>Lecture outline</vt:lpstr>
      <vt:lpstr>Review: Structures</vt:lpstr>
      <vt:lpstr>Nested structures</vt:lpstr>
      <vt:lpstr>Typical file usage with structures</vt:lpstr>
      <vt:lpstr>Avoiding multiple inclusion of .h files </vt:lpstr>
      <vt:lpstr>Avoiding multiple inclusion of .h files </vt:lpstr>
      <vt:lpstr>Functions</vt:lpstr>
      <vt:lpstr>Function examples</vt:lpstr>
      <vt:lpstr>Review: pointers</vt:lpstr>
      <vt:lpstr>Pass by address</vt:lpstr>
      <vt:lpstr>Pass by reference (C++ only)</vt:lpstr>
      <vt:lpstr>Function example</vt:lpstr>
      <vt:lpstr>Example output</vt:lpstr>
      <vt:lpstr>Program 1 basics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2148</cp:revision>
  <dcterms:created xsi:type="dcterms:W3CDTF">2006-04-03T05:03:01Z</dcterms:created>
  <dcterms:modified xsi:type="dcterms:W3CDTF">2019-01-30T15:26:53Z</dcterms:modified>
</cp:coreProperties>
</file>