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39" r:id="rId4"/>
    <p:sldId id="449" r:id="rId5"/>
    <p:sldId id="450" r:id="rId6"/>
    <p:sldId id="448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E06EC-D6CE-45BC-9260-047E90FBA57F}" v="36" dt="2019-02-01T20:38:38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9522" autoAdjust="0"/>
  </p:normalViewPr>
  <p:slideViewPr>
    <p:cSldViewPr>
      <p:cViewPr varScale="1">
        <p:scale>
          <a:sx n="82" d="100"/>
          <a:sy n="82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FAE06EC-D6CE-45BC-9260-047E90FBA57F}"/>
    <pc:docChg chg="undo custSel addSld delSld modSld">
      <pc:chgData name="Geiger, Michael J" userId="13cae92b-b37c-450b-a449-82fcae19569d" providerId="ADAL" clId="{BFAE06EC-D6CE-45BC-9260-047E90FBA57F}" dt="2019-02-01T20:38:38.919" v="624" actId="20577"/>
      <pc:docMkLst>
        <pc:docMk/>
      </pc:docMkLst>
      <pc:sldChg chg="modSp">
        <pc:chgData name="Geiger, Michael J" userId="13cae92b-b37c-450b-a449-82fcae19569d" providerId="ADAL" clId="{BFAE06EC-D6CE-45BC-9260-047E90FBA57F}" dt="2019-01-31T21:40:57.314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BFAE06EC-D6CE-45BC-9260-047E90FBA57F}" dt="2019-01-31T21:40:57.314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BFAE06EC-D6CE-45BC-9260-047E90FBA57F}" dt="2019-01-31T23:55:30.739" v="597" actId="20577"/>
        <pc:sldMkLst>
          <pc:docMk/>
          <pc:sldMk cId="0" sldId="257"/>
        </pc:sldMkLst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2" creationId="{5887BFE4-6117-461E-A0E1-D4D9E9509FBC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3" creationId="{25984F5E-0ECC-4589-BC4F-7BCC9A74768D}"/>
          </ac:spMkLst>
        </pc:spChg>
        <pc:spChg chg="mod">
          <ac:chgData name="Geiger, Michael J" userId="13cae92b-b37c-450b-a449-82fcae19569d" providerId="ADAL" clId="{BFAE06EC-D6CE-45BC-9260-047E90FBA57F}" dt="2019-01-31T21:58:11.838" v="445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1:58:15.958" v="446" actId="2711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7" creationId="{A5F5FBFF-3473-42F3-8B46-0102F67892AB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8" creationId="{C6A990B6-10BF-48B9-9F75-B517AD7ED7FA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9" creationId="{443D8EB5-BBA7-43CC-A8FA-E77D26730AFE}"/>
          </ac:spMkLst>
        </pc:spChg>
        <pc:spChg chg="mod">
          <ac:chgData name="Geiger, Michael J" userId="13cae92b-b37c-450b-a449-82fcae19569d" providerId="ADAL" clId="{BFAE06EC-D6CE-45BC-9260-047E90FBA57F}" dt="2019-01-31T21:56:24.512" v="201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5:30.739" v="59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2-01T15:22:31.145" v="600" actId="15"/>
        <pc:sldMkLst>
          <pc:docMk/>
          <pc:sldMk cId="0" sldId="385"/>
        </pc:sldMkLst>
        <pc:spChg chg="mod">
          <ac:chgData name="Geiger, Michael J" userId="13cae92b-b37c-450b-a449-82fcae19569d" providerId="ADAL" clId="{BFAE06EC-D6CE-45BC-9260-047E90FBA57F}" dt="2019-02-01T15:22:31.145" v="600" actId="15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BFAE06EC-D6CE-45BC-9260-047E90FBA57F}" dt="2019-01-31T21:43:46.164" v="66" actId="2696"/>
        <pc:sldMkLst>
          <pc:docMk/>
          <pc:sldMk cId="3541378371" sldId="417"/>
        </pc:sldMkLst>
      </pc:sldChg>
      <pc:sldChg chg="modSp">
        <pc:chgData name="Geiger, Michael J" userId="13cae92b-b37c-450b-a449-82fcae19569d" providerId="ADAL" clId="{BFAE06EC-D6CE-45BC-9260-047E90FBA57F}" dt="2019-01-31T21:43:51.691" v="68" actId="20577"/>
        <pc:sldMkLst>
          <pc:docMk/>
          <pc:sldMk cId="362306770" sldId="422"/>
        </pc:sldMkLst>
        <pc:spChg chg="mod">
          <ac:chgData name="Geiger, Michael J" userId="13cae92b-b37c-450b-a449-82fcae19569d" providerId="ADAL" clId="{BFAE06EC-D6CE-45BC-9260-047E90FBA57F}" dt="2019-01-31T21:43:51.691" v="68" actId="20577"/>
          <ac:spMkLst>
            <pc:docMk/>
            <pc:sldMk cId="362306770" sldId="422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4:03.775" v="78" actId="20577"/>
        <pc:sldMkLst>
          <pc:docMk/>
          <pc:sldMk cId="3041896214" sldId="424"/>
        </pc:sldMkLst>
        <pc:spChg chg="mod">
          <ac:chgData name="Geiger, Michael J" userId="13cae92b-b37c-450b-a449-82fcae19569d" providerId="ADAL" clId="{BFAE06EC-D6CE-45BC-9260-047E90FBA57F}" dt="2019-01-31T21:44:03.775" v="78" actId="20577"/>
          <ac:spMkLst>
            <pc:docMk/>
            <pc:sldMk cId="3041896214" sldId="424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3:54:00.016" v="501" actId="20577"/>
        <pc:sldMkLst>
          <pc:docMk/>
          <pc:sldMk cId="3978252366" sldId="427"/>
        </pc:sldMkLst>
        <pc:spChg chg="mod">
          <ac:chgData name="Geiger, Michael J" userId="13cae92b-b37c-450b-a449-82fcae19569d" providerId="ADAL" clId="{BFAE06EC-D6CE-45BC-9260-047E90FBA57F}" dt="2019-01-31T23:54:00.016" v="501" actId="20577"/>
          <ac:spMkLst>
            <pc:docMk/>
            <pc:sldMk cId="3978252366" sldId="427"/>
            <ac:spMk id="21510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3:38.501" v="497" actId="1076"/>
          <ac:spMkLst>
            <pc:docMk/>
            <pc:sldMk cId="3978252366" sldId="427"/>
            <ac:spMk id="41994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3:46.630" v="498" actId="1076"/>
          <ac:spMkLst>
            <pc:docMk/>
            <pc:sldMk cId="3978252366" sldId="427"/>
            <ac:spMk id="41995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8:36.354" v="127" actId="20577"/>
        <pc:sldMkLst>
          <pc:docMk/>
          <pc:sldMk cId="784864806" sldId="431"/>
        </pc:sldMkLst>
        <pc:spChg chg="mod">
          <ac:chgData name="Geiger, Michael J" userId="13cae92b-b37c-450b-a449-82fcae19569d" providerId="ADAL" clId="{BFAE06EC-D6CE-45BC-9260-047E90FBA57F}" dt="2019-01-31T21:48:36.354" v="127" actId="20577"/>
          <ac:spMkLst>
            <pc:docMk/>
            <pc:sldMk cId="784864806" sldId="431"/>
            <ac:spMk id="9219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9:48.919" v="130" actId="2711"/>
        <pc:sldMkLst>
          <pc:docMk/>
          <pc:sldMk cId="2131078837" sldId="436"/>
        </pc:sldMkLst>
        <pc:spChg chg="mod">
          <ac:chgData name="Geiger, Michael J" userId="13cae92b-b37c-450b-a449-82fcae19569d" providerId="ADAL" clId="{BFAE06EC-D6CE-45BC-9260-047E90FBA57F}" dt="2019-01-31T21:49:48.919" v="130" actId="2711"/>
          <ac:spMkLst>
            <pc:docMk/>
            <pc:sldMk cId="2131078837" sldId="436"/>
            <ac:spMk id="24579" creationId="{00000000-0000-0000-0000-000000000000}"/>
          </ac:spMkLst>
        </pc:spChg>
      </pc:sldChg>
      <pc:sldChg chg="delSp modSp delAnim modAnim">
        <pc:chgData name="Geiger, Michael J" userId="13cae92b-b37c-450b-a449-82fcae19569d" providerId="ADAL" clId="{BFAE06EC-D6CE-45BC-9260-047E90FBA57F}" dt="2019-02-01T20:38:38.919" v="624" actId="20577"/>
        <pc:sldMkLst>
          <pc:docMk/>
          <pc:sldMk cId="263503649" sldId="437"/>
        </pc:sldMkLst>
        <pc:spChg chg="mod">
          <ac:chgData name="Geiger, Michael J" userId="13cae92b-b37c-450b-a449-82fcae19569d" providerId="ADAL" clId="{BFAE06EC-D6CE-45BC-9260-047E90FBA57F}" dt="2019-02-01T20:38:38.919" v="624" actId="20577"/>
          <ac:spMkLst>
            <pc:docMk/>
            <pc:sldMk cId="263503649" sldId="437"/>
            <ac:spMk id="3" creationId="{00000000-0000-0000-0000-000000000000}"/>
          </ac:spMkLst>
        </pc:spChg>
        <pc:spChg chg="del mod">
          <ac:chgData name="Geiger, Michael J" userId="13cae92b-b37c-450b-a449-82fcae19569d" providerId="ADAL" clId="{BFAE06EC-D6CE-45BC-9260-047E90FBA57F}" dt="2019-01-31T22:02:00.800" v="495" actId="478"/>
          <ac:spMkLst>
            <pc:docMk/>
            <pc:sldMk cId="263503649" sldId="437"/>
            <ac:spMk id="7" creationId="{00000000-0000-0000-0000-000000000000}"/>
          </ac:spMkLst>
        </pc:spChg>
      </pc:sldChg>
      <pc:sldChg chg="modSp add">
        <pc:chgData name="Geiger, Michael J" userId="13cae92b-b37c-450b-a449-82fcae19569d" providerId="ADAL" clId="{BFAE06EC-D6CE-45BC-9260-047E90FBA57F}" dt="2019-01-31T21:56:33.723" v="205" actId="14"/>
        <pc:sldMkLst>
          <pc:docMk/>
          <pc:sldMk cId="502274454" sldId="439"/>
        </pc:sldMkLst>
        <pc:spChg chg="mod">
          <ac:chgData name="Geiger, Michael J" userId="13cae92b-b37c-450b-a449-82fcae19569d" providerId="ADAL" clId="{BFAE06EC-D6CE-45BC-9260-047E90FBA57F}" dt="2019-01-31T21:56:14.898" v="178" actId="20577"/>
          <ac:spMkLst>
            <pc:docMk/>
            <pc:sldMk cId="502274454" sldId="439"/>
            <ac:spMk id="2" creationId="{5AA5A07D-5E50-4713-A654-A9A0D802948F}"/>
          </ac:spMkLst>
        </pc:spChg>
        <pc:spChg chg="mod">
          <ac:chgData name="Geiger, Michael J" userId="13cae92b-b37c-450b-a449-82fcae19569d" providerId="ADAL" clId="{BFAE06EC-D6CE-45BC-9260-047E90FBA57F}" dt="2019-01-31T21:56:33.723" v="205" actId="14"/>
          <ac:spMkLst>
            <pc:docMk/>
            <pc:sldMk cId="502274454" sldId="439"/>
            <ac:spMk id="3" creationId="{C45D59EB-A857-4F60-81A1-488E871E4124}"/>
          </ac:spMkLst>
        </pc:spChg>
      </pc:sldChg>
      <pc:sldChg chg="add del">
        <pc:chgData name="Geiger, Michael J" userId="13cae92b-b37c-450b-a449-82fcae19569d" providerId="ADAL" clId="{BFAE06EC-D6CE-45BC-9260-047E90FBA57F}" dt="2019-01-31T21:45:12.232" v="100"/>
        <pc:sldMkLst>
          <pc:docMk/>
          <pc:sldMk cId="3710293266" sldId="4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59031C-06D4-8441-913F-ACE4C9CE61FF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502538-E243-5842-A611-1E0925759086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DD93A-D6C6-1945-8C9C-49844E3C4979}" type="datetime1">
              <a:rPr lang="en-US" smtClean="0"/>
              <a:t>2/4/19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70806-FB1A-AF46-A6B7-3D4661719DBF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1D7C0-6DC5-FC4A-9A97-9E51FF161B1C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64A54-67FA-6149-AD5F-2CAAEDF4B52D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1A9E9-ACD1-EB4A-AC7B-F4C8FEA08273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2AFFC-6863-924E-9B7C-C60C801FADCD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8EA7A-1435-D143-AEA8-6F7C09A576A5}" type="datetime1">
              <a:rPr lang="en-US" smtClean="0"/>
              <a:t>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ED2D5-D9F9-9145-A0FB-5959F5C576F7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3452C-FA68-844F-B186-F3FC846D896A}" type="datetime1">
              <a:rPr lang="en-US" smtClean="0"/>
              <a:t>2/4/19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87156-8BE3-C644-A44B-157C0563A02C}" type="datetime1">
              <a:rPr lang="en-US" smtClean="0"/>
              <a:t>2/4/19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67EC1-60F7-514C-9141-88714A31E89C}" type="datetime1">
              <a:rPr lang="en-US" smtClean="0"/>
              <a:t>2/4/19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A5215-7448-834C-B4F8-1C5C3B6E740A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A8B5D-8550-9741-86AB-220DA5320B79}" type="datetime1">
              <a:rPr lang="en-US" smtClean="0"/>
              <a:t>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C6D3817-ED35-4445-8346-862D293702EE}" type="datetime1">
              <a:rPr lang="en-US" smtClean="0"/>
              <a:t>2/4/19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46E687-A0A9-074E-8D0D-5C076F71DE0E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555871-2112-5D49-B3DD-DE7DA6717A9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3360738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s2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birthday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; 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results of comparing s1 and s2: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==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!=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 s1 yields true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&gt;= s1 yields false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s2 &lt;= s1 yields true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empty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nTesting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s3.empty():"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( s3.empty()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empty; assigning s1 to s3;"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s3 = s1;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assign s1 to s3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"s3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if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overloaded string concatenation operator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s2 yields s1 =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 += s2;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concatenation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s1;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test concatenation operator with C-style string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"\n\ns1 += \" to you\" yields"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 +=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to you";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=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201D99-3B82-6D48-AF75-6DF02A39F278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CC711-6F02-0B42-A12E-8FD8B8DA421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A16ED7-F392-3749-A14B-F7CC42316D6C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4C6821-4A79-3F4F-B247-46DA38F7448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2695575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Testing s3.empty():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empty; assigning s1 to s3;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s3 is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happy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s2 yields s1 = happy birthday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+= </a:t>
            </a:r>
            <a:r>
              <a:rPr lang="ja-JP" altLang="en-US" sz="1800" b="1"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latin typeface="Courier New" charset="0"/>
                <a:cs typeface="Courier New" charset="0"/>
              </a:rPr>
              <a:t> to you</a:t>
            </a:r>
            <a:r>
              <a:rPr lang="ja-JP" altLang="en-US" sz="1800" b="1">
                <a:latin typeface="Courier New" charset="0"/>
                <a:cs typeface="Courier New" charset="0"/>
              </a:rPr>
              <a:t>”</a:t>
            </a:r>
            <a:r>
              <a:rPr lang="en-US" sz="1800" b="1">
                <a:latin typeface="Courier New" charset="0"/>
                <a:cs typeface="Courier New" charset="0"/>
              </a:rPr>
              <a:t> yields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= happy birthday to you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string member function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 location 0 for\n"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"14 characters, s1.substr(0, 14),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s1.substr( 0, 14 )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"to-end-of-string" option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"The substring of s1 starting at\n"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"location 15, s1.substr(15), is:\n"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s1.substr( 15 ) &lt;&lt; 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using subscript operator to create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lvalue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s1[ 0 ] 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'H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';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s1[ 6 ] 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'B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';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"\ns1 after s1[0] = 'H' and s1[6] = 'B' is: 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"\n\n";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subscript out of range with string member function "at"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"Attempt to assign 'd' to s1.at( 30 ) yields:"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s1.at( 30 ) =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'd'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ERROR: subscript out of range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D98FF5-17C9-9B4E-84FC-4CF410E5FD40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D86769-34FD-3849-9A60-7D92BD51B0A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004B0E-6CF8-8E44-AB5B-A7E7A30CBF85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556521-52AF-6647-B603-0FF477F21F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76200" y="1143000"/>
            <a:ext cx="8991600" cy="4691063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sz="1800" b="1">
                <a:solidFill>
                  <a:srgbClr val="FF0000"/>
                </a:solidFill>
                <a:latin typeface="Arial" charset="0"/>
                <a:cs typeface="Arial" charset="0"/>
              </a:rPr>
              <a:t>Output from previous slide: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location 0 for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14 characters, s1.substr(0, 14),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happy birthday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The substring of s1 starting at 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location 15, s1.substr(15), is: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s1 after s1[0]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H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and s1[6] =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B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is: Happy Birthday to you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Attempt to assign </a:t>
            </a:r>
            <a:r>
              <a:rPr lang="ja-JP" altLang="en-US" sz="1800" b="1">
                <a:latin typeface="Courier New" charset="0"/>
                <a:cs typeface="Courier New" charset="0"/>
              </a:rPr>
              <a:t>‘</a:t>
            </a:r>
            <a:r>
              <a:rPr lang="en-US" sz="1800" b="1">
                <a:latin typeface="Courier New" charset="0"/>
                <a:cs typeface="Courier New" charset="0"/>
              </a:rPr>
              <a:t>d</a:t>
            </a:r>
            <a:r>
              <a:rPr lang="ja-JP" altLang="en-US" sz="1800" b="1">
                <a:latin typeface="Courier New" charset="0"/>
                <a:cs typeface="Courier New" charset="0"/>
              </a:rPr>
              <a:t>’</a:t>
            </a:r>
            <a:r>
              <a:rPr lang="en-US" sz="1800" b="1">
                <a:latin typeface="Courier New" charset="0"/>
                <a:cs typeface="Courier New" charset="0"/>
              </a:rPr>
              <a:t> to s1.at(30) yields</a:t>
            </a:r>
          </a:p>
          <a:p>
            <a:pPr>
              <a:buFont typeface="Wingdings" charset="0"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abnormal program completion</a:t>
            </a:r>
          </a:p>
        </p:txBody>
      </p:sp>
    </p:spTree>
    <p:extLst>
      <p:ext uri="{BB962C8B-B14F-4D97-AF65-F5344CB8AC3E}">
        <p14:creationId xmlns:p14="http://schemas.microsoft.com/office/powerpoint/2010/main" val="18409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 smtClean="0"/>
              <a:t>Algorithmic complexity intro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Friday, 2/8</a:t>
            </a:r>
          </a:p>
          <a:p>
            <a:pPr lvl="2"/>
            <a:r>
              <a:rPr lang="en-US" dirty="0"/>
              <a:t>All programs to be submitted via Blackboard</a:t>
            </a:r>
          </a:p>
          <a:p>
            <a:pPr lvl="2"/>
            <a:r>
              <a:rPr lang="en-US" dirty="0"/>
              <a:t>Submit a single .zip file containing all files for this assignment</a:t>
            </a:r>
          </a:p>
          <a:p>
            <a:pPr lvl="1"/>
            <a:r>
              <a:rPr lang="en-US" dirty="0"/>
              <a:t>Additional instructor support for course</a:t>
            </a:r>
          </a:p>
          <a:p>
            <a:pPr lvl="2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3"/>
            <a:r>
              <a:rPr lang="en-US" dirty="0"/>
              <a:t>Office hours: Tues 9-11 AM, Ball 301E (ECE Conf Rm)</a:t>
            </a:r>
          </a:p>
          <a:p>
            <a:pPr lvl="2"/>
            <a:r>
              <a:rPr lang="en-US" dirty="0"/>
              <a:t>Tutor: Felipe Loera</a:t>
            </a:r>
          </a:p>
          <a:p>
            <a:pPr lvl="3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A67303-AB39-3244-BCE8-801923C49A8D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due Friday, 2/8</a:t>
            </a:r>
          </a:p>
          <a:p>
            <a:pPr lvl="1"/>
            <a:r>
              <a:rPr lang="en-US" dirty="0"/>
              <a:t>All programs to be submitted via Blackboard</a:t>
            </a:r>
          </a:p>
          <a:p>
            <a:pPr lvl="1"/>
            <a:r>
              <a:rPr lang="en-US" dirty="0"/>
              <a:t>Submit a single .zip file containing all files for this assignment</a:t>
            </a:r>
          </a:p>
          <a:p>
            <a:r>
              <a:rPr lang="en-US" dirty="0"/>
              <a:t>Additional instructor support for course</a:t>
            </a:r>
          </a:p>
          <a:p>
            <a:pPr lvl="1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2"/>
            <a:r>
              <a:rPr lang="en-US" dirty="0"/>
              <a:t>Office hours: Tues 9-11 AM, Ball 301E (ECE Conf Rm)</a:t>
            </a:r>
          </a:p>
          <a:p>
            <a:pPr lvl="1"/>
            <a:r>
              <a:rPr lang="en-US" dirty="0"/>
              <a:t>Tutor: Felipe Loera</a:t>
            </a:r>
          </a:p>
          <a:p>
            <a:pPr lvl="2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66F98C0-5F34-0443-8034-9DEF56E03FE0}" type="datetime1">
              <a:rPr lang="en-US" smtClean="0">
                <a:latin typeface="+mj-lt"/>
              </a:rPr>
              <a:t>2/4/19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A5A07D-5E50-4713-A654-A9A0D80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D59EB-A857-4F60-81A1-488E871E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  <a:p>
            <a:pPr lvl="1"/>
            <a:r>
              <a:rPr lang="en-US" dirty="0" smtClean="0"/>
              <a:t>Output manipulators</a:t>
            </a:r>
          </a:p>
          <a:p>
            <a:pPr lvl="1"/>
            <a:r>
              <a:rPr lang="en-US" dirty="0" smtClean="0"/>
              <a:t>Other input methods</a:t>
            </a:r>
            <a:endParaRPr lang="en-US" dirty="0"/>
          </a:p>
          <a:p>
            <a:r>
              <a:rPr lang="en-US" dirty="0" smtClean="0"/>
              <a:t>C++ s</a:t>
            </a:r>
            <a:r>
              <a:rPr lang="en-US" dirty="0" smtClean="0"/>
              <a:t>trings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136654-9435-4F8A-AE22-408A5FD3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B36-3ADA-D84A-9308-409604227C97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82754-9265-4F23-B9AD-8FBA8FE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EADBCD-CCAA-4C28-BEB6-EF19A26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setprecision</a:t>
            </a:r>
            <a:r>
              <a:rPr lang="en-US" dirty="0" smtClean="0">
                <a:latin typeface="Arial" charset="0"/>
              </a:rPr>
              <a:t>: change number </a:t>
            </a:r>
            <a:r>
              <a:rPr lang="en-US" dirty="0">
                <a:latin typeface="Arial" charset="0"/>
              </a:rPr>
              <a:t>of digits displayed to the right of the decimal point</a:t>
            </a:r>
          </a:p>
          <a:p>
            <a:pPr eaLnBrk="1" hangingPunct="1"/>
            <a:r>
              <a:rPr lang="en-US" dirty="0" smtClean="0">
                <a:latin typeface="Courier New"/>
                <a:cs typeface="Courier New"/>
              </a:rPr>
              <a:t>fixed</a:t>
            </a:r>
            <a:r>
              <a:rPr lang="en-US" dirty="0" smtClean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behavior (without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Default precision (with </a:t>
            </a:r>
            <a:r>
              <a:rPr lang="en-US" dirty="0" err="1" smtClean="0">
                <a:latin typeface="Courier New"/>
                <a:cs typeface="Courier New"/>
              </a:rPr>
              <a:t>showpoint</a:t>
            </a:r>
            <a:r>
              <a:rPr lang="en-US" dirty="0" smtClean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Reset with </a:t>
            </a:r>
            <a:r>
              <a:rPr lang="en-US" dirty="0" err="1" smtClean="0">
                <a:latin typeface="Courier New"/>
                <a:cs typeface="Courier New"/>
              </a:rPr>
              <a:t>noshowpoint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1331F9-01A1-8548-B9E9-FDAC59886024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0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Clarifying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dirty="0" smtClean="0"/>
              <a:t> does </a:t>
            </a:r>
            <a:r>
              <a:rPr lang="en-US" u="sng" dirty="0" smtClean="0"/>
              <a:t>not</a:t>
            </a:r>
            <a:r>
              <a:rPr lang="en-US" dirty="0" smtClean="0"/>
              <a:t> imply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fixed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Could be fixed point, could be scientific notation</a:t>
            </a:r>
          </a:p>
          <a:p>
            <a:pPr lvl="1"/>
            <a:r>
              <a:rPr lang="en-US" dirty="0" smtClean="0"/>
              <a:t>Scientific notation used if 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precision &lt; # digits before decimal point</a:t>
            </a:r>
          </a:p>
          <a:p>
            <a:r>
              <a:rPr lang="en-US" dirty="0" smtClean="0"/>
              <a:t>Default behavior: precision = sig. figures</a:t>
            </a:r>
          </a:p>
          <a:p>
            <a:r>
              <a:rPr lang="en-US" dirty="0" smtClean="0">
                <a:sym typeface="Wingdings"/>
              </a:rPr>
              <a:t>After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showpoint</a:t>
            </a:r>
            <a:r>
              <a:rPr lang="en-US" dirty="0" smtClean="0">
                <a:sym typeface="Wingdings"/>
              </a:rPr>
              <a:t>: precision = digits after point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Clearing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 smtClean="0">
                <a:sym typeface="Wingdings"/>
              </a:rPr>
              <a:t> flag: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defaultfloat</a:t>
            </a:r>
            <a:endParaRPr lang="en-US" dirty="0" smtClean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r>
              <a:rPr lang="en-US" dirty="0" smtClean="0"/>
              <a:t>There aren’t just two options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r>
              <a:rPr lang="en-US" smtClean="0"/>
              <a:t> but we’re not going to discuss the other ones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AFFC-6863-924E-9B7C-C60C801FADCD}" type="datetime1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Characters </a:t>
            </a:r>
            <a:r>
              <a:rPr lang="en-US" dirty="0">
                <a:latin typeface="Garamond" charset="0"/>
              </a:rPr>
              <a:t>and </a:t>
            </a:r>
            <a:r>
              <a:rPr lang="en-US" dirty="0" smtClean="0">
                <a:latin typeface="Garamond" charset="0"/>
              </a:rPr>
              <a:t>input</a:t>
            </a:r>
            <a:endParaRPr lang="en-US" dirty="0">
              <a:latin typeface="Garamond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Input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) streams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to read values into variables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Skips whitespace characters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 value must be compatible with type of 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n characters: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n);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Reading 1 character: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an entire line (at most m characters):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May need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>
                <a:cs typeface="Courier New" pitchFamily="49" charset="0"/>
              </a:rPr>
              <a:t> to skip characters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B4082-2248-F343-8BF7-8B3633C3D12F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D85A5895-1E10-0044-85FC-04D4247BDC35}" type="slidenum">
              <a:rPr lang="en-US">
                <a:latin typeface="Garamond" charset="0"/>
              </a:rPr>
              <a:pPr algn="l"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Standard Library Class </a:t>
            </a:r>
            <a:r>
              <a:rPr lang="en-US" sz="3200">
                <a:latin typeface="Lucida Console" charset="0"/>
              </a:rPr>
              <a:t>string</a:t>
            </a:r>
            <a:endParaRPr lang="en-US" sz="3200">
              <a:latin typeface="Garamond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Class </a:t>
            </a:r>
            <a:r>
              <a:rPr lang="en-US" dirty="0">
                <a:latin typeface="Lucida Console" charset="0"/>
              </a:rPr>
              <a:t>string</a:t>
            </a:r>
          </a:p>
          <a:p>
            <a:pPr lvl="1" eaLnBrk="1" hangingPunct="1"/>
            <a:r>
              <a:rPr lang="en-US" dirty="0">
                <a:latin typeface="Arial" charset="0"/>
              </a:rPr>
              <a:t>Header </a:t>
            </a:r>
            <a:r>
              <a:rPr lang="en-US" dirty="0">
                <a:latin typeface="Lucida Console" charset="0"/>
              </a:rPr>
              <a:t>&lt;string&gt;</a:t>
            </a:r>
            <a:r>
              <a:rPr lang="en-US" dirty="0">
                <a:latin typeface="Arial" charset="0"/>
              </a:rPr>
              <a:t>, namespace </a:t>
            </a:r>
            <a:r>
              <a:rPr lang="en-US" dirty="0" err="1">
                <a:latin typeface="Lucida Console" charset="0"/>
              </a:rPr>
              <a:t>std</a:t>
            </a:r>
            <a:endParaRPr lang="en-US" dirty="0">
              <a:latin typeface="Lucida Console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Basic uses: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Initialization: </a:t>
            </a:r>
            <a:r>
              <a:rPr lang="en-US" dirty="0">
                <a:latin typeface="Lucida Console" charset="0"/>
              </a:rPr>
              <a:t>string s1( "hi" );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Input/output (as in </a:t>
            </a:r>
            <a:r>
              <a:rPr lang="en-US" dirty="0" err="1">
                <a:latin typeface="Lucida Console" charset="0"/>
              </a:rPr>
              <a:t>cout</a:t>
            </a:r>
            <a:r>
              <a:rPr lang="en-US" dirty="0">
                <a:latin typeface="Lucida Console" charset="0"/>
              </a:rPr>
              <a:t> &lt;&lt; s1</a:t>
            </a:r>
            <a:r>
              <a:rPr lang="en-US" dirty="0">
                <a:latin typeface="Arial" charset="0"/>
              </a:rPr>
              <a:t>)</a:t>
            </a:r>
          </a:p>
          <a:p>
            <a:pPr lvl="2" eaLnBrk="1" hangingPunct="1"/>
            <a:r>
              <a:rPr lang="en-US" dirty="0">
                <a:latin typeface="Arial" charset="0"/>
              </a:rPr>
              <a:t>Assignment: </a:t>
            </a:r>
            <a:r>
              <a:rPr lang="en-US" dirty="0">
                <a:latin typeface="Lucida Console" charset="0"/>
              </a:rPr>
              <a:t>s1 = "hi";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Can also use:</a:t>
            </a:r>
          </a:p>
          <a:p>
            <a:pPr lvl="2" eaLnBrk="1" hangingPunct="1"/>
            <a:r>
              <a:rPr lang="en-US" dirty="0">
                <a:latin typeface="Arial" charset="0"/>
              </a:rPr>
              <a:t>Relational operators: </a:t>
            </a:r>
            <a:r>
              <a:rPr lang="en-US" dirty="0">
                <a:latin typeface="Lucida Console" charset="0"/>
              </a:rPr>
              <a:t>==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!=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&gt;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&lt;</a:t>
            </a:r>
          </a:p>
          <a:p>
            <a:pPr lvl="3" eaLnBrk="1" hangingPunct="1"/>
            <a:r>
              <a:rPr lang="en-US" dirty="0">
                <a:latin typeface="Arial" charset="0"/>
              </a:rPr>
              <a:t>Perform char-by-char comparison using ASCII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Concatenation: </a:t>
            </a:r>
            <a:r>
              <a:rPr lang="en-US" dirty="0">
                <a:latin typeface="Lucida Console" charset="0"/>
              </a:rPr>
              <a:t>+=</a:t>
            </a:r>
            <a:endParaRPr lang="en-US" dirty="0">
              <a:latin typeface="Arial" charset="0"/>
            </a:endParaRPr>
          </a:p>
          <a:p>
            <a:pPr lvl="3" eaLnBrk="1" hangingPunct="1"/>
            <a:r>
              <a:rPr lang="en-US" dirty="0">
                <a:latin typeface="Arial" charset="0"/>
              </a:rPr>
              <a:t>E.g.: </a:t>
            </a:r>
            <a:r>
              <a:rPr lang="en-US" dirty="0">
                <a:latin typeface="Courier New" charset="0"/>
                <a:cs typeface="Courier New" charset="0"/>
              </a:rPr>
              <a:t>s1 +=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 err="1">
                <a:latin typeface="Courier New" charset="0"/>
                <a:cs typeface="Courier New" charset="0"/>
              </a:rPr>
              <a:t>lly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s1 = 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hilly</a:t>
            </a:r>
            <a:r>
              <a:rPr lang="ja-JP" altLang="en-US" dirty="0">
                <a:latin typeface="Courier New" charset="0"/>
                <a:cs typeface="Courier New" charset="0"/>
                <a:sym typeface="Wingdings" charset="0"/>
              </a:rPr>
              <a:t>”</a:t>
            </a:r>
            <a:endParaRPr lang="en-US" dirty="0">
              <a:latin typeface="Courier New" charset="0"/>
              <a:cs typeface="Courier New" charset="0"/>
              <a:sym typeface="Wingdings" charset="0"/>
            </a:endParaRP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264CD3-9E77-7642-812B-7A8C6F860CEF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Standard Library Class </a:t>
            </a:r>
            <a:r>
              <a:rPr lang="en-US" sz="3200">
                <a:latin typeface="Lucida Console" charset="0"/>
              </a:rPr>
              <a:t>string</a:t>
            </a:r>
            <a:r>
              <a:rPr lang="en-US" sz="3200">
                <a:latin typeface="Garamond" charset="0"/>
              </a:rPr>
              <a:t>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Class </a:t>
            </a:r>
            <a:r>
              <a:rPr lang="en-US" sz="2400" dirty="0">
                <a:latin typeface="Lucida Console" charset="0"/>
              </a:rPr>
              <a:t>string</a:t>
            </a:r>
            <a:r>
              <a:rPr lang="en-US" sz="2400" dirty="0">
                <a:latin typeface="Arial" charset="0"/>
              </a:rPr>
              <a:t>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Substring member function </a:t>
            </a:r>
            <a:r>
              <a:rPr lang="en-US" sz="2400" dirty="0" err="1">
                <a:latin typeface="Lucida Console" charset="0"/>
              </a:rPr>
              <a:t>substr</a:t>
            </a:r>
            <a:endParaRPr lang="en-US" sz="2400" dirty="0">
              <a:latin typeface="Lucida Console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s1.substr( 0, 14 );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Starts at location 0, gets 14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s1.substr( 15 );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Substring beginning at location 15, to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Overloaded </a:t>
            </a:r>
            <a:r>
              <a:rPr lang="en-US" sz="2400" dirty="0">
                <a:latin typeface="Lucida Console" charset="0"/>
              </a:rPr>
              <a:t>[]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Access one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No range checking (if subscript invalid)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Member function </a:t>
            </a:r>
            <a:r>
              <a:rPr lang="en-US" sz="2400" dirty="0">
                <a:latin typeface="Lucida Console" charset="0"/>
              </a:rPr>
              <a:t>at</a:t>
            </a:r>
            <a:endParaRPr lang="en-US" sz="2400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Accesses one character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Example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800" dirty="0">
                <a:latin typeface="Lucida Console" charset="0"/>
              </a:rPr>
              <a:t>s1.at( 10 );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Has bounds checking, throws an exception if subscript is </a:t>
            </a:r>
            <a:r>
              <a:rPr lang="en-US" sz="1800" dirty="0" smtClean="0">
                <a:latin typeface="Arial" charset="0"/>
              </a:rPr>
              <a:t>invalid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Member function </a:t>
            </a:r>
            <a:r>
              <a:rPr lang="en-US" dirty="0" smtClean="0">
                <a:latin typeface="Courier New"/>
                <a:cs typeface="Courier New"/>
              </a:rPr>
              <a:t>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Returns true if no characters in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Member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Returns number of characters in 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 = “Hello”;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</a:t>
            </a:r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= 5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0356B673-5815-1B4B-9008-89703C747FFF}" type="slidenum">
              <a:rPr lang="en-US">
                <a:latin typeface="Garamond" charset="0"/>
              </a:rPr>
              <a:pPr algn="l"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718806-7F53-A249-BB56-D25E240BB46C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2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s1(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"happy"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s2(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 birthday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"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string s3;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test overloaded equality and relational operators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"s1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s1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s2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"\"; s3 is \""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s3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'\"'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"\n\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nThe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results of comparing s2 and s1:"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==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==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!=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!=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&gt; 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&gt;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 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&lt;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"\ns2 &gt;=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&gt;=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"\ns2 &lt;= s1 yields 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( s2 &lt;= s1 ?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"true"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"false"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2845D8-B34E-6B4E-B05D-2D69C262ACCA}" type="datetime1">
              <a:rPr lang="en-US" smtClean="0">
                <a:latin typeface="Garamond" charset="0"/>
              </a:rPr>
              <a:t>2/4/19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36A173-0F6D-5746-B4CD-38B85FFCB447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10893</TotalTime>
  <Words>1339</Words>
  <Application>Microsoft Macintosh PowerPoint</Application>
  <PresentationFormat>On-screen Show (4:3)</PresentationFormat>
  <Paragraphs>234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Courier New</vt:lpstr>
      <vt:lpstr>Garamond</vt:lpstr>
      <vt:lpstr>Lucida Console</vt:lpstr>
      <vt:lpstr>ＭＳ Ｐゴシック</vt:lpstr>
      <vt:lpstr>Wingdings</vt:lpstr>
      <vt:lpstr>Arial</vt:lpstr>
      <vt:lpstr>Edge</vt:lpstr>
      <vt:lpstr>EECE.3220 Data Structures</vt:lpstr>
      <vt:lpstr>Announcements/reminders</vt:lpstr>
      <vt:lpstr>Lecture outline</vt:lpstr>
      <vt:lpstr>Review: Output manipulators</vt:lpstr>
      <vt:lpstr>Clarifying manipulators</vt:lpstr>
      <vt:lpstr>Review: Characters and input</vt:lpstr>
      <vt:lpstr>Standard Library Class string</vt:lpstr>
      <vt:lpstr>Standard Library Class string (Cont.)</vt:lpstr>
      <vt:lpstr>Example: Strings &amp; functions</vt:lpstr>
      <vt:lpstr>Example (cont.)</vt:lpstr>
      <vt:lpstr>Example (cont.)</vt:lpstr>
      <vt:lpstr>Example (cont.)</vt:lpstr>
      <vt:lpstr>Example (cont.)</vt:lpstr>
      <vt:lpstr>Example (cont.)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2227</cp:revision>
  <dcterms:created xsi:type="dcterms:W3CDTF">2006-04-03T05:03:01Z</dcterms:created>
  <dcterms:modified xsi:type="dcterms:W3CDTF">2019-02-04T16:51:42Z</dcterms:modified>
</cp:coreProperties>
</file>