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61" r:id="rId4"/>
    <p:sldId id="369" r:id="rId5"/>
    <p:sldId id="381" r:id="rId6"/>
    <p:sldId id="382" r:id="rId7"/>
    <p:sldId id="383" r:id="rId8"/>
    <p:sldId id="380" r:id="rId9"/>
    <p:sldId id="362" r:id="rId10"/>
    <p:sldId id="366" r:id="rId11"/>
    <p:sldId id="367" r:id="rId12"/>
    <p:sldId id="363" r:id="rId13"/>
    <p:sldId id="368" r:id="rId14"/>
    <p:sldId id="370" r:id="rId15"/>
    <p:sldId id="371" r:id="rId16"/>
    <p:sldId id="324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DB36F7E-EB82-42EB-9745-95F20DA8A43C}"/>
    <pc:docChg chg="custSel modSld">
      <pc:chgData name="Geiger, Michael J" userId="13cae92b-b37c-450b-a449-82fcae19569d" providerId="ADAL" clId="{CDB36F7E-EB82-42EB-9745-95F20DA8A43C}" dt="2019-12-10T23:11:06.928" v="20" actId="20577"/>
      <pc:docMkLst>
        <pc:docMk/>
      </pc:docMkLst>
      <pc:sldChg chg="modSp">
        <pc:chgData name="Geiger, Michael J" userId="13cae92b-b37c-450b-a449-82fcae19569d" providerId="ADAL" clId="{CDB36F7E-EB82-42EB-9745-95F20DA8A43C}" dt="2019-12-10T23:10:53.864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CDB36F7E-EB82-42EB-9745-95F20DA8A43C}" dt="2019-12-10T23:10:53.864" v="17" actId="20577"/>
          <ac:spMkLst>
            <pc:docMk/>
            <pc:sldMk cId="0" sldId="256"/>
            <ac:spMk id="3075" creationId="{231F88DD-17EC-481E-AF5C-1FEAC6C1E6E9}"/>
          </ac:spMkLst>
        </pc:spChg>
      </pc:sldChg>
      <pc:sldChg chg="modSp">
        <pc:chgData name="Geiger, Michael J" userId="13cae92b-b37c-450b-a449-82fcae19569d" providerId="ADAL" clId="{CDB36F7E-EB82-42EB-9745-95F20DA8A43C}" dt="2019-12-10T23:10:59.043" v="19" actId="27636"/>
        <pc:sldMkLst>
          <pc:docMk/>
          <pc:sldMk cId="0" sldId="257"/>
        </pc:sldMkLst>
        <pc:spChg chg="mod">
          <ac:chgData name="Geiger, Michael J" userId="13cae92b-b37c-450b-a449-82fcae19569d" providerId="ADAL" clId="{CDB36F7E-EB82-42EB-9745-95F20DA8A43C}" dt="2019-12-10T23:10:59.043" v="19" actId="27636"/>
          <ac:spMkLst>
            <pc:docMk/>
            <pc:sldMk cId="0" sldId="257"/>
            <ac:spMk id="18434" creationId="{37DBEEF7-EDE9-4E5B-9D49-FE1B270C857C}"/>
          </ac:spMkLst>
        </pc:spChg>
      </pc:sldChg>
      <pc:sldChg chg="modSp">
        <pc:chgData name="Geiger, Michael J" userId="13cae92b-b37c-450b-a449-82fcae19569d" providerId="ADAL" clId="{CDB36F7E-EB82-42EB-9745-95F20DA8A43C}" dt="2019-12-10T23:11:06.928" v="20" actId="20577"/>
        <pc:sldMkLst>
          <pc:docMk/>
          <pc:sldMk cId="0" sldId="324"/>
        </pc:sldMkLst>
        <pc:spChg chg="mod">
          <ac:chgData name="Geiger, Michael J" userId="13cae92b-b37c-450b-a449-82fcae19569d" providerId="ADAL" clId="{CDB36F7E-EB82-42EB-9745-95F20DA8A43C}" dt="2019-12-10T23:11:06.928" v="20" actId="20577"/>
          <ac:spMkLst>
            <pc:docMk/>
            <pc:sldMk cId="0" sldId="324"/>
            <ac:spMk id="18435" creationId="{033FE1FD-47F7-4688-9923-F934947551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F00BD90E-AC9B-413D-80BF-A164E910EE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41B121AB-A2DC-4B59-B4DF-FF778598FE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E9EF379E-1D48-42F8-AB16-90E962D345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D9451200-438B-4C54-A89D-C2D88835AD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CB49684-595C-4D80-AAF3-3A539889B9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B00ACE3-83AF-4A9D-80E6-D2902C9AA8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0704593-019F-4A09-BBFF-917AC0F9BC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B59E22A-5653-4351-A3E0-35989D770F7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2A87456-31E3-4FEF-BFDA-2F67F88BAC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98F4C361-1DA7-4791-A63D-DDDBBD7C31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74795215-910B-4380-803D-A7BECAE14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DDF2602E-FAD9-4864-A979-DFD65E05D8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3C1A2FD-2093-4288-89D3-633D7226B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407E47-7086-4B92-B02D-B7C8D7A574B8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4B0D908-D4DD-457F-9ACB-109A611BDE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1F00E14-1156-477D-9899-3C6172487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4B21BEF-A072-48D6-9321-EE3A66B7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C2E93BD0-F7EF-4E31-9E2F-18AD9D9FF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0D375-10CF-402C-9CEC-FBFF4A5C4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E5B1BA-A38D-4BC4-83C4-C53A2D1EC214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A078A3-3754-4F3A-9039-74BEA3FDA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869C4FA-1748-479A-879E-A3E21798A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0A667-DC6D-42F7-9C25-BD558BABF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8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D577F0-A6E0-44AA-BF1B-28B6F2CEF7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6CE3A-353C-49AA-86D6-545A8A182B4C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846073-F6A7-4E5F-851F-BF7A2F419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133E3B-BCFA-430E-9998-8FD8F3FEF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DECF-5D30-4914-8597-558F671F5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02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226B98-D449-4F4F-BE2F-32F242023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E38DB-50E2-4D5D-8DC0-AE0C812204BE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32B82B-EE56-4AEF-8F2E-A0966C415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D87926-B173-42D5-B2F6-387AABEB2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C0B9F-7118-4B4E-AF98-940C291D7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1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19502-0A34-41D9-B09C-8997481B3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5BE6-B8E1-489C-B2B6-DDBE66F78C09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596ED-3FD0-492C-9CD1-3A8F042EA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74AEA-2E39-45CD-8F68-E7D14A2DF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375F8-0276-4759-95DA-6CAC1106A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89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7ACAD-3D25-4380-8664-453DD0D03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EB01-7ED4-4B0E-97CF-A21A8C6DA3E2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FD02F-0A5B-4646-934D-151E2DD57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C7108-EF6B-4E21-84B8-32D101D9E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FCD5C-1F1D-4852-B959-FAF5C52F0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29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2B9585-18EB-41D8-8F13-2E3369983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E58A8-CB79-4B44-BEA3-6225825254A8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BA7EDA-FBFC-4A0A-810E-4979DCFAE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9317BA-3772-423C-A6A6-7C4D25549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7958F-AF4B-4479-9665-BFFD958772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28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30CD90-52C6-4654-BF99-06D29A831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3480-2434-423A-BE20-9CF403E6E844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CB38F9-CB72-460A-94A7-43F169719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68A926-7BDB-4DB6-81E2-92705ADA6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AF7CE-FA89-43EF-A603-498D67D39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75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9DE75-AB2B-4464-9430-9715D49A9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1201-19D8-4963-ACD8-4A26FDC12E03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4B22-2E96-428A-81FC-1403F0E1D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95E23-4301-4948-B6D3-59D7D6DC4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FAFA0-19F5-4C50-80F0-136CB368B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0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5F07C6-CA6B-4E33-9005-18A148151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AFE01-0E21-4D2D-B115-5841D814D54C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67EC9C-294F-47EC-B357-D5DF8FED3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53636D-0E06-4122-A63A-7E52A5A9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E1C53-DE5F-4F4D-AAEE-BBE045907B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1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0624A7-541A-4816-9257-5EAD222B74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CFE8D-B9FC-4BC4-AE33-5D88447CB6BA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85ACFD-9373-4328-B922-E4C90983B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BB6C35-2AA4-4E0A-ADC1-90FC86302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64106-B17F-444F-9ECF-5EA0AC7C6F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12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6B7CCA-C24B-497D-B03B-0116F28A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FA1CA-875F-4A96-BD98-71188D523393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CDC969-562F-44E8-AD48-2B91112A5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C1FB48-769C-4A3A-8E7A-F96B156C0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33EE9-85CB-4ABB-ADA6-B50C7DC0B4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9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018B3-6C72-432C-982D-BA4CEAB60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7AC0-13A5-4917-BB3E-B6491445A81C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0D57F-4F18-4966-9025-37B976999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0D61F-8B0D-4BDA-8ABE-DF8FF7D9E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40B4B-61E7-4297-A495-6320442A9F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9EDA7-375F-4F71-A2C4-6D7C96F05D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CAC5-5E41-4A63-97AC-169911E2F1BC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67B7A-E8B8-462F-8230-AD003FDEF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43924-CACD-4962-B488-3DFBC88E5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80B9E-70BF-4BED-92DE-5EDB28896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4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B21935-5A8B-426F-B409-3F6AD80CA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14491C-4EEB-4120-A9C9-8D25FA522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3B62B021-1A3B-432F-B74B-D73DBB158A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6F6448DB-99AE-41B1-9150-80D970BE2110}" type="datetime1">
              <a:rPr lang="en-US" altLang="en-US"/>
              <a:pPr>
                <a:defRPr/>
              </a:pPr>
              <a:t>12/10/2019</a:t>
            </a:fld>
            <a:endParaRPr lang="en-US" altLang="en-US"/>
          </a:p>
        </p:txBody>
      </p:sp>
      <p:sp>
        <p:nvSpPr>
          <p:cNvPr id="326661" name="Rectangle 5">
            <a:extLst>
              <a:ext uri="{FF2B5EF4-FFF2-40B4-BE49-F238E27FC236}">
                <a16:creationId xmlns:a16="http://schemas.microsoft.com/office/drawing/2014/main" id="{8B3DBC11-C3A5-4F7D-BA01-22C8890203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id="{C4705FB0-B0FE-40A9-9CE6-EDAD42451C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19A886DE-DA61-485B-B112-8AC64C133A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9DFF271A-F007-4B3C-BC8B-2C87CAF9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68F76FC-0722-4299-820B-F5340A983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9" r:id="rId1"/>
    <p:sldLayoutId id="2147485177" r:id="rId2"/>
    <p:sldLayoutId id="2147485178" r:id="rId3"/>
    <p:sldLayoutId id="2147485179" r:id="rId4"/>
    <p:sldLayoutId id="2147485180" r:id="rId5"/>
    <p:sldLayoutId id="2147485181" r:id="rId6"/>
    <p:sldLayoutId id="2147485182" r:id="rId7"/>
    <p:sldLayoutId id="2147485183" r:id="rId8"/>
    <p:sldLayoutId id="2147485184" r:id="rId9"/>
    <p:sldLayoutId id="2147485185" r:id="rId10"/>
    <p:sldLayoutId id="2147485186" r:id="rId11"/>
    <p:sldLayoutId id="2147485187" r:id="rId12"/>
    <p:sldLayoutId id="214748518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2EB5326-4F6F-4182-A7EB-98ED11DD2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panose="020B0600070205080204" pitchFamily="34" charset="-128"/>
              </a:rPr>
              <a:t>EECE.3170</a:t>
            </a:r>
            <a:br>
              <a:rPr lang="en-US" altLang="en-US" sz="4600">
                <a:ea typeface="ＭＳ Ｐゴシック" panose="020B0600070205080204" pitchFamily="34" charset="-128"/>
              </a:rPr>
            </a:br>
            <a:r>
              <a:rPr lang="en-US" altLang="en-US" sz="4600">
                <a:ea typeface="ＭＳ Ｐゴシック" panose="020B0600070205080204" pitchFamily="34" charset="-128"/>
              </a:rPr>
              <a:t>Microprocessor Systems Design I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1F88DD-17EC-481E-AF5C-1FEAC6C1E6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Fall 2019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Lecture 34: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Working with delay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756153C-FF3B-4289-BAD2-B48E5DAE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Rotate LEDs with delay loop (asm)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A30D-7516-4B4E-A1F9-7324BB57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OSCCON              ;bank1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b'00111000'         ;set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clock speed of 500KHz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OSCCON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LATC                ;select the bank where LATC is (bank2)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the rotation by setting DS4 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LATC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Delay1,f            ;Delay loop ~ 1.5 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Delay2,f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Rotate: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LATC,F              ;shift LEDs &amp; turn on LED to the right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STATUS,C            ;Is carry 1? (was DS1 just lit?)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LATC, 3             ;if so, start the sequence over again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section</a:t>
            </a: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3EE4348A-C4F9-4BCC-AC6D-12BB45CDE5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3BEA63-8BD3-40D7-8443-5CC466E00F41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67EE-5500-415A-A658-CE640FCB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2294" name="Slide Number Placeholder 5">
            <a:extLst>
              <a:ext uri="{FF2B5EF4-FFF2-40B4-BE49-F238E27FC236}">
                <a16:creationId xmlns:a16="http://schemas.microsoft.com/office/drawing/2014/main" id="{7E4B67A0-7D44-46E3-BA52-7892E119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7557FD-D3FE-4EEB-A8D6-D52A35832B21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E0FC055-A88D-404A-A46E-041E6C24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Rotate LEDs with delay loop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BBE4-BF99-489A-9D70-282AA27E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TRISC = 0;		//all pins are outputs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LATC = 0b0001000;	//start rotation by setting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//DS4 ON - rotate from the right to left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__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(500); //delay 500ms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LATC &gt;&gt; = 1; 	//shift to the right by 1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// When last LED is lit, restart pattern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if(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LATCbits.LATC3 = 1;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029BAC91-F300-4F9D-9049-49B688199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240A1F4-AAD7-47E3-B97F-AA888A7484F8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FD7F-A011-4744-9D71-64F4E77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AEC9AC8C-568F-4260-8A73-C63097C6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82F35AB-353F-43A0-A086-A243A7F5271A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24A91E7-4806-436A-B54F-53FE4AEF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Timer module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28AFE5B-DC3E-43DA-9CCA-FB37F631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Run at particular speed relative to system clock (</a:t>
            </a:r>
            <a:r>
              <a:rPr lang="en-US" altLang="en-US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prescaled</a:t>
            </a:r>
            <a:r>
              <a:rPr lang="en-US" altLang="en-US" sz="220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PIC 16F1829 has 5 timers (four 8 bit, one 16 bit)</a:t>
            </a:r>
          </a:p>
        </p:txBody>
      </p:sp>
      <p:sp>
        <p:nvSpPr>
          <p:cNvPr id="14340" name="Date Placeholder 3">
            <a:extLst>
              <a:ext uri="{FF2B5EF4-FFF2-40B4-BE49-F238E27FC236}">
                <a16:creationId xmlns:a16="http://schemas.microsoft.com/office/drawing/2014/main" id="{5F697BC6-699E-40F0-B8F3-9397BFF86B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13C79D-816B-424B-BE9E-29F7AD618758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3C66-EAFC-4B3B-8020-23362B0C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5A1AF43F-64C0-44F3-8975-399A6C8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13356D-CABA-4BB9-A620-7E7286F60839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450C-8E50-46FD-8820-0A01DA39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timer-based delay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 (1/2)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504C1F7-956C-4150-BB5B-60817A3A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movlw		b'00111000</a:t>
            </a:r>
            <a:r>
              <a:rPr lang="ja-JP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altLang="en-US" sz="170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movlw		b'00001000</a:t>
            </a:r>
            <a:r>
              <a:rPr lang="ja-JP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altLang="en-US" sz="170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movlw		b'00000111</a:t>
            </a:r>
            <a:r>
              <a:rPr lang="ja-JP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’</a:t>
            </a:r>
            <a:endParaRPr lang="en-US" altLang="ja-JP" sz="170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7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altLang="en-US" sz="170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7C8E1285-A724-4CF2-B6E8-C55D15E509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ECECDB-8779-4CF7-8E64-3E1EEE9DC83B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395A-934B-4440-A35F-252F789B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65C2CAEB-5018-47B6-9F71-1E5D54F3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22DFC9-0FF3-44E1-BD11-C25244F074CF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9306-C201-4444-A0A3-26BC2324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timer-based delay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C839-109A-43C8-A658-97A12E5C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38866789-BBED-4511-B2C2-0E5D45BDC6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8A0659-8D6F-4FC2-9E8C-3FE2AD85EFE4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E61A-6094-4DCD-A1EF-BF6A5725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7F8CDAA4-B9B6-4152-8054-BE5A1444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2C0BD0-BD5D-498E-BF87-95FFA276E0E8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F6A8F8C-312D-468D-A0C2-2876EBD0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Rotate with timer-based delay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C487-49D4-497F-98EB-B0C77E85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  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LATCbits.LATC4 = 1;	//start with DS4 lit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while (!INTCONbits.TMR0IF) continue;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64A4F3DF-35A7-44E6-B16A-56B4F21F8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ED817D-3858-4FF1-97CF-5051C2B1DC8C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9856-B4EA-482D-BF4F-78E61CBF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11899988-8F5C-44B7-B67F-22F1021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5F4C84-5EF8-465C-8B77-23165111BD20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D922A96-5F04-41FC-AC6F-D3F8AE3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Final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33FE1FD-47F7-4688-9923-F9349475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Next time: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PIC interrupts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AAE207B0-5D90-48F3-85D8-D38E34D07F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F41A56-B956-4404-BD68-E96C7C53F32A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5A70-A712-49B5-899D-9F28C6FC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C7C503F3-A920-4E69-B846-7801311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F48537-9C87-4F56-A16E-849782DE892A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FDE500F7-4CB2-413A-B6EC-A565B0DA0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37DBEEF7-EDE9-4E5B-9D49-FE1B270C8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Review: working with </a:t>
            </a:r>
            <a:r>
              <a:rPr lang="en-US" altLang="en-US" sz="2800" dirty="0" err="1">
                <a:ea typeface="ＭＳ Ｐゴシック" pitchFamily="34" charset="-128"/>
              </a:rPr>
              <a:t>PICkit</a:t>
            </a:r>
            <a:endParaRPr lang="en-US" altLang="en-US" sz="28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Assembler/MPLAB basics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Use of MPLAB IDE</a:t>
            </a:r>
          </a:p>
          <a:p>
            <a:pPr lvl="2">
              <a:lnSpc>
                <a:spcPct val="80000"/>
              </a:lnSpc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Today’</a:t>
            </a:r>
            <a:r>
              <a:rPr lang="en-US" altLang="ja-JP" sz="2800" dirty="0">
                <a:ea typeface="ＭＳ Ｐゴシック" pitchFamily="34" charset="-128"/>
              </a:rPr>
              <a:t>s lecture: different ways of managing delay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Instruction count-based delay loop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Timer-based delay loop</a:t>
            </a:r>
          </a:p>
          <a:p>
            <a:pPr lvl="2">
              <a:lnSpc>
                <a:spcPct val="80000"/>
              </a:lnSpc>
              <a:defRPr/>
            </a:pP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100" name="Date Placeholder 3">
            <a:extLst>
              <a:ext uri="{FF2B5EF4-FFF2-40B4-BE49-F238E27FC236}">
                <a16:creationId xmlns:a16="http://schemas.microsoft.com/office/drawing/2014/main" id="{98BB570E-C428-44A9-81E5-73A4E7B45A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923A3-7865-406F-BA09-F15CC6A287F7}" type="datetime1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3054-3D4B-4245-B512-D89EF9FF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  <a:endParaRPr lang="en-US" altLang="en-US" dirty="0"/>
          </a:p>
        </p:txBody>
      </p:sp>
      <p:sp>
        <p:nvSpPr>
          <p:cNvPr id="4102" name="Slide Number Placeholder 5">
            <a:extLst>
              <a:ext uri="{FF2B5EF4-FFF2-40B4-BE49-F238E27FC236}">
                <a16:creationId xmlns:a16="http://schemas.microsoft.com/office/drawing/2014/main" id="{B00759D3-BEB7-45EF-B97C-F4CD7EE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B76195-4D74-4A08-8BC1-A3B28351175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09A1D78-44D0-429B-90A2-07EA964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Review: PIC assembler/MPLAB basics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B877F55-9782-44BB-911D-1F19E602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Selecting bank of particular register: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banksel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i="1" dirty="0">
                <a:solidFill>
                  <a:srgbClr val="FF0000"/>
                </a:solidFill>
                <a:ea typeface="+mn-ea"/>
                <a:cs typeface="+mn-cs"/>
              </a:rPr>
              <a:t>label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Defining starting address of code: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org </a:t>
            </a:r>
            <a:r>
              <a:rPr lang="en-US" i="1" dirty="0">
                <a:solidFill>
                  <a:srgbClr val="FF0000"/>
                </a:solidFill>
                <a:ea typeface="+mn-ea"/>
                <a:cs typeface="+mn-cs"/>
              </a:rPr>
              <a:t>address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Definitions added with: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#include </a:t>
            </a:r>
            <a:r>
              <a:rPr lang="en-US" i="1" dirty="0">
                <a:solidFill>
                  <a:srgbClr val="FF0000"/>
                </a:solidFill>
                <a:ea typeface="+mn-ea"/>
                <a:cs typeface="+mn-cs"/>
              </a:rPr>
              <a:t>file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Basic configuration setup: Window 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 PIC Memory Views  Configuration Bits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Can set bits one by one, then generate code to paste into your program</a:t>
            </a:r>
            <a:endParaRPr 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91C3FFFC-4759-47EE-B768-979C0F90D5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214939-9229-40D9-AA02-FBC22661025A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5C6F-AACE-4A21-807F-229FC73F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5126" name="Slide Number Placeholder 5">
            <a:extLst>
              <a:ext uri="{FF2B5EF4-FFF2-40B4-BE49-F238E27FC236}">
                <a16:creationId xmlns:a16="http://schemas.microsoft.com/office/drawing/2014/main" id="{BDA3839C-791C-4670-BD75-B27EC7B7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C69BE7-4B3D-49C5-A156-D10F64A94772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1FD8CF4-3CD9-48AE-B657-62937FDC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Running PIC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48FA-630B-4B8E-B9FD-7CCCDDF8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Choose target device under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File 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 Project Properties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Either use PICkit3 or Simulator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  <a:sym typeface="Wingdings" pitchFamily="2" charset="2"/>
              </a:rPr>
              <a:t>Compilation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Clean and Build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Make and Program Device (PICkit3 only)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Separate options required for debug configuration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Click arrow on right of button to build/make for debug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Window 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ea typeface="+mn-ea"/>
                <a:cs typeface="+mn-cs"/>
              </a:rPr>
              <a:t>PIC Memory Views</a:t>
            </a:r>
          </a:p>
          <a:p>
            <a:pPr lvl="1">
              <a:defRPr/>
            </a:pPr>
            <a:r>
              <a:rPr lang="en-US" dirty="0"/>
              <a:t>Allows you to view file registers and/or SFRs</a:t>
            </a:r>
          </a:p>
        </p:txBody>
      </p:sp>
      <p:sp>
        <p:nvSpPr>
          <p:cNvPr id="6148" name="Date Placeholder 3">
            <a:extLst>
              <a:ext uri="{FF2B5EF4-FFF2-40B4-BE49-F238E27FC236}">
                <a16:creationId xmlns:a16="http://schemas.microsoft.com/office/drawing/2014/main" id="{01205735-48FB-4DF0-B024-AC875433FE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BEB8CD7-7521-4BDE-858B-F72E5C4F3D7A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B05D-076D-4844-A91C-A12AF458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6150" name="Slide Number Placeholder 5">
            <a:extLst>
              <a:ext uri="{FF2B5EF4-FFF2-40B4-BE49-F238E27FC236}">
                <a16:creationId xmlns:a16="http://schemas.microsoft.com/office/drawing/2014/main" id="{F202A5E1-4753-4CAD-85C6-1AD45C3C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395525-40EE-4645-B096-5E4CB19E1CFA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DAEBB4A-41EF-43BB-8B92-73E4521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Blink LED (.asm)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2D3E-2019-474A-9186-9BBDCE44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0x70    ;shared memory accessible from all banks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Delay1          ;Two registers for delay loop in shared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mem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Delay2    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ORG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OSCCON     	;bank1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b'00111000'  	;set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speed of 500KHz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OSCCON      	;OSCCON configures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	;  internal clock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TRISC,0     	;Pin C0 = output for DS1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LATC         	;bank2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LATC       	;Turn off all of the LEDs</a:t>
            </a:r>
          </a:p>
        </p:txBody>
      </p:sp>
      <p:sp>
        <p:nvSpPr>
          <p:cNvPr id="7172" name="Date Placeholder 3">
            <a:extLst>
              <a:ext uri="{FF2B5EF4-FFF2-40B4-BE49-F238E27FC236}">
                <a16:creationId xmlns:a16="http://schemas.microsoft.com/office/drawing/2014/main" id="{11E1CEF8-7103-4EA9-A66B-A306A0D82E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046D7C-509C-4035-833D-BF13C9496007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D72E-7D08-46A9-9E04-43FED06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174" name="Slide Number Placeholder 5">
            <a:extLst>
              <a:ext uri="{FF2B5EF4-FFF2-40B4-BE49-F238E27FC236}">
                <a16:creationId xmlns:a16="http://schemas.microsoft.com/office/drawing/2014/main" id="{FCA62D6A-581E-469D-A97E-45B84C4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7981C9-9F90-44BB-B0B1-F09A4F32617D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86AA95-7230-4E28-85A9-6DA7717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2: Blink LED (.asm)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BCB1-1150-45D2-8D6C-3A11E311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LATC, 0             ;turn on DS1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Delay1,f     	;Waste time.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	;Inner loop takes 3 instructions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; per loop * 256 loops = 768 instructions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Delay2,f     	;The outer loop takes an additional 3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; instructions per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loopp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* 256 loops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OndelayLoop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	;(768+3) * 256 = 197376 instructions /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; 125K instructions per second =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;   1.579 sec.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LATC,0	;Turn off LED C0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OffDelayLoop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Delay1,f	;same delay as above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OffDelayLoop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decfsz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Delay2,f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OffDelayLoop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bra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;Do it again...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end</a:t>
            </a: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AA6D2617-7730-4A12-AB70-9EA044512B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8E56B5-80CA-45A0-8BC7-907D519E3406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6162-C2A8-4513-9EC3-D47D68DC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8198" name="Slide Number Placeholder 5">
            <a:extLst>
              <a:ext uri="{FF2B5EF4-FFF2-40B4-BE49-F238E27FC236}">
                <a16:creationId xmlns:a16="http://schemas.microsoft.com/office/drawing/2014/main" id="{45C61FD2-9955-4492-A5F0-3AC6928C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8DA7AB-0868-4051-8BDB-CD187D26D769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6FE80E-FACF-41C6-9E06-7FBA02C4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2: Blink LED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B5F5-E65E-4DE0-9833-E37EE8A0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unsigned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delay;	// 16 bit variable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TRISCbits.TRISC0 = 0;	//using pin as output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delay = 11250;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//each instruction is 8us  (1/(500KHz/4))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	while(delay-- != 0)continue;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LATCbits.LATC0 ^= 1;	//toggle LED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	delay = 11250;		//reset delay counter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FE32D7BD-4891-4880-B387-4CFA79009C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0FF488-8922-48E9-A602-6385A84DB583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569A-CB28-4122-A249-7AD32653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9222" name="Slide Number Placeholder 5">
            <a:extLst>
              <a:ext uri="{FF2B5EF4-FFF2-40B4-BE49-F238E27FC236}">
                <a16:creationId xmlns:a16="http://schemas.microsoft.com/office/drawing/2014/main" id="{17087DA6-FF48-47FB-BDEF-06958286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71A1E9-4656-4766-99CA-E2D8344A5A77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EB148E3-F191-4514-A709-E5E5E30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Oscillator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CC5D-8B34-4EBE-9B06-619BBFCE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Configurable oscillators to determine controller speed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Internal or external oscillator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Multiple scalable internal clocks</a:t>
            </a:r>
          </a:p>
          <a:p>
            <a:pPr lvl="1">
              <a:defRPr/>
            </a:pPr>
            <a:r>
              <a:rPr lang="en-US" dirty="0"/>
              <a:t>Low frequency: 31 kHz</a:t>
            </a:r>
          </a:p>
          <a:p>
            <a:pPr lvl="1">
              <a:defRPr/>
            </a:pPr>
            <a:r>
              <a:rPr lang="en-US" dirty="0"/>
              <a:t>Medium frequency: 500 kHz</a:t>
            </a:r>
          </a:p>
          <a:p>
            <a:pPr lvl="1">
              <a:defRPr/>
            </a:pPr>
            <a:r>
              <a:rPr lang="en-US" dirty="0"/>
              <a:t>High frequency: 16 MHz</a:t>
            </a:r>
          </a:p>
          <a:p>
            <a:pPr lvl="2">
              <a:defRPr/>
            </a:pPr>
            <a:r>
              <a:rPr lang="en-US" dirty="0"/>
              <a:t>Generated from medium frequency</a:t>
            </a:r>
          </a:p>
          <a:p>
            <a:pPr lvl="1">
              <a:defRPr/>
            </a:pPr>
            <a:r>
              <a:rPr lang="en-US" dirty="0"/>
              <a:t>Low and medium can be divided to produce frequencies from 16 MHz to 31.25 kHz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Clock selected using appropriate bits in OSCCON register</a:t>
            </a:r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369AA5CB-4A15-48C6-95F1-29B7F0AE6D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0FC5B3-BE76-4F1E-89BB-D1EA1E65ED0E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809F-696E-4C4A-B702-370E0C0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0246" name="Slide Number Placeholder 5">
            <a:extLst>
              <a:ext uri="{FF2B5EF4-FFF2-40B4-BE49-F238E27FC236}">
                <a16:creationId xmlns:a16="http://schemas.microsoft.com/office/drawing/2014/main" id="{732F4C77-0ACB-4BC6-A984-FFC2EBA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AF2CE8-C34B-453B-91E9-6E4A310A4B36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3B44D0B-1486-4504-8A14-13557D27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“Simplified diagram” of clock sources</a:t>
            </a:r>
          </a:p>
        </p:txBody>
      </p:sp>
      <p:sp>
        <p:nvSpPr>
          <p:cNvPr id="11267" name="Date Placeholder 3">
            <a:extLst>
              <a:ext uri="{FF2B5EF4-FFF2-40B4-BE49-F238E27FC236}">
                <a16:creationId xmlns:a16="http://schemas.microsoft.com/office/drawing/2014/main" id="{CCEE4E7A-47EA-4BDD-BAE4-32813E31C6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6C657B-3423-4252-9AE6-09AD0FAAD04B}" type="datetime1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6D84-62E7-4EFC-94A6-09672365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29</a:t>
            </a:r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22784078-E41C-4E10-ABD4-EF83D070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E1FE47-4768-4D69-A989-21D0DEBD3B3B}" type="slidenum">
              <a:rPr lang="en-US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1270" name="Picture 7">
            <a:extLst>
              <a:ext uri="{FF2B5EF4-FFF2-40B4-BE49-F238E27FC236}">
                <a16:creationId xmlns:a16="http://schemas.microsoft.com/office/drawing/2014/main" id="{E6CEA12F-2D71-4185-90AE-6A607CF3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11726</TotalTime>
  <Words>1542</Words>
  <Application>Microsoft Office PowerPoint</Application>
  <PresentationFormat>On-screen Show (4:3)</PresentationFormat>
  <Paragraphs>255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ＭＳ Ｐゴシック</vt:lpstr>
      <vt:lpstr>Garamond</vt:lpstr>
      <vt:lpstr>Wingdings</vt:lpstr>
      <vt:lpstr>Courier New</vt:lpstr>
      <vt:lpstr>Times New Roman</vt:lpstr>
      <vt:lpstr>Edge</vt:lpstr>
      <vt:lpstr>EECE.3170 Microprocessor Systems Design I</vt:lpstr>
      <vt:lpstr>Lecture outline</vt:lpstr>
      <vt:lpstr>Review: PIC assembler/MPLAB basics</vt:lpstr>
      <vt:lpstr>Review: Running PIC programs</vt:lpstr>
      <vt:lpstr>Example: Blink LED (.asm) (1 of 2)</vt:lpstr>
      <vt:lpstr>Example 2: Blink LED (.asm) (2 of 2)</vt:lpstr>
      <vt:lpstr>Example 2: Blink LED (C)</vt:lpstr>
      <vt:lpstr>Oscillator module</vt:lpstr>
      <vt:lpstr>“Simplified diagram” of clock sources</vt:lpstr>
      <vt:lpstr>Rotate LEDs with delay loop (asm)</vt:lpstr>
      <vt:lpstr>Rotate LEDs with delay loop (C)</vt:lpstr>
      <vt:lpstr>Timer module</vt:lpstr>
      <vt:lpstr>Rotate with timer-based delay (asm) (1/2)</vt:lpstr>
      <vt:lpstr>Rotate with timer-based delay (asm) (2/2)</vt:lpstr>
      <vt:lpstr>Rotate with timer-based delay (C)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1996</cp:revision>
  <dcterms:created xsi:type="dcterms:W3CDTF">2006-04-03T05:03:01Z</dcterms:created>
  <dcterms:modified xsi:type="dcterms:W3CDTF">2019-12-10T23:11:07Z</dcterms:modified>
</cp:coreProperties>
</file>