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507" r:id="rId4"/>
    <p:sldId id="508" r:id="rId5"/>
    <p:sldId id="483" r:id="rId6"/>
    <p:sldId id="487" r:id="rId7"/>
    <p:sldId id="501" r:id="rId8"/>
    <p:sldId id="502" r:id="rId9"/>
    <p:sldId id="503" r:id="rId10"/>
    <p:sldId id="509" r:id="rId11"/>
    <p:sldId id="510" r:id="rId12"/>
    <p:sldId id="538" r:id="rId13"/>
    <p:sldId id="539" r:id="rId14"/>
    <p:sldId id="511" r:id="rId15"/>
    <p:sldId id="512" r:id="rId16"/>
    <p:sldId id="513" r:id="rId17"/>
    <p:sldId id="514" r:id="rId18"/>
    <p:sldId id="515" r:id="rId19"/>
    <p:sldId id="516" r:id="rId20"/>
    <p:sldId id="517" r:id="rId21"/>
    <p:sldId id="518" r:id="rId22"/>
    <p:sldId id="519" r:id="rId23"/>
    <p:sldId id="385" r:id="rId24"/>
    <p:sldId id="488" r:id="rId2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80" d="100"/>
          <a:sy n="80" d="100"/>
        </p:scale>
        <p:origin x="-1704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4072A65-60FE-BF45-AB67-884DF436EDC6}" type="slidenum">
              <a:rPr lang="en-US">
                <a:latin typeface="Times New Roman" charset="0"/>
              </a:rPr>
              <a:pPr/>
              <a:t>17</a:t>
            </a:fld>
            <a:endParaRPr lang="en-US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29F7E6AA-F1C2-3B41-9EBA-ED7E57D52241}" type="slidenum">
              <a:rPr lang="en-US">
                <a:latin typeface="Times New Roman" charset="0"/>
              </a:rPr>
              <a:pPr/>
              <a:t>18</a:t>
            </a:fld>
            <a:endParaRPr lang="en-US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BB786AB-62DB-DA49-9570-48DA961AB727}" type="slidenum">
              <a:rPr lang="en-US">
                <a:latin typeface="Times New Roman" charset="0"/>
              </a:rPr>
              <a:pPr/>
              <a:t>19</a:t>
            </a:fld>
            <a:endParaRPr lang="en-US">
              <a:latin typeface="Times New Roman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69F0CC-E8E7-954E-824A-0702EEA46F90}" type="datetime1">
              <a:rPr lang="en-US" smtClean="0"/>
              <a:t>2/28/18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9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E14CA0-3647-2B40-8961-2C48141AC0E8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3713E-AA69-EA44-852C-BBD35731C50B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8E6615-9662-1D4D-8426-7A1A9D7E63D0}" type="datetime1">
              <a:rPr lang="en-US" smtClean="0"/>
              <a:t>2/28/18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8828E9-5275-3E4D-9662-5D6D380F75B7}" type="datetime1">
              <a:rPr lang="en-US" smtClean="0"/>
              <a:t>2/28/18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82532D-C146-BB4C-BB3A-A6979B5E8CA5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E34E9B-9914-284C-BBE4-13EBFECBD033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638C64-90BD-C140-BFDE-5B0083AD7203}" type="datetime1">
              <a:rPr lang="en-US" smtClean="0"/>
              <a:t>2/28/18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C53AE-6ED6-F546-A14A-C5232FC2B412}" type="datetime1">
              <a:rPr lang="en-US" smtClean="0"/>
              <a:t>2/28/18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9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C6047A-2674-FD4B-9F2E-20FE531EE813}" type="datetime1">
              <a:rPr lang="en-US" smtClean="0"/>
              <a:t>2/28/18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9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8BEA47-5AE2-5C49-A75E-48ED866C5FD0}" type="datetime1">
              <a:rPr lang="en-US" smtClean="0"/>
              <a:t>2/28/18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9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E89533-F7F9-C84C-96D1-D78B8822ECB0}" type="datetime1">
              <a:rPr lang="en-US" smtClean="0"/>
              <a:t>2/28/18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76AF00-1532-B849-A254-2BA134444A9C}" type="datetime1">
              <a:rPr lang="en-US" smtClean="0"/>
              <a:t>2/28/18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1CF90C51-FA42-014E-B23D-035B7FD7251C}" type="datetime1">
              <a:rPr lang="en-US" smtClean="0"/>
              <a:t>2/28/18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9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mputing.llnl.gov/tutorials/pthread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smtClean="0">
                <a:solidFill>
                  <a:srgbClr val="0000FF"/>
                </a:solidFill>
                <a:latin typeface="Arial" charset="0"/>
              </a:rPr>
              <a:t>9: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Synchronization (continued)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Generalized lock/unlock</a:t>
            </a:r>
          </a:p>
          <a:p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Integer initialized to user-specific value</a:t>
            </a:r>
          </a:p>
          <a:p>
            <a:pPr lvl="1"/>
            <a:r>
              <a:rPr lang="en-US" dirty="0" smtClean="0"/>
              <a:t>Supports two atomic operations</a:t>
            </a:r>
          </a:p>
          <a:p>
            <a:pPr lvl="2"/>
            <a:r>
              <a:rPr lang="en-US" dirty="0" smtClean="0"/>
              <a:t>down(): wait for semaphore value to become positive, then atomically decrement by 1</a:t>
            </a:r>
          </a:p>
          <a:p>
            <a:pPr lvl="3"/>
            <a:r>
              <a:rPr lang="en-US" dirty="0" smtClean="0"/>
              <a:t>Sometimes called wait(); originally P()</a:t>
            </a:r>
          </a:p>
          <a:p>
            <a:pPr lvl="3"/>
            <a:r>
              <a:rPr lang="en-US" dirty="0" smtClean="0"/>
              <a:t>To avoid busy waiting, semaphore can maintain list of waiters</a:t>
            </a:r>
          </a:p>
          <a:p>
            <a:pPr lvl="3"/>
            <a:r>
              <a:rPr lang="en-US" dirty="0" smtClean="0"/>
              <a:t>Process calls block() once added to list</a:t>
            </a:r>
          </a:p>
          <a:p>
            <a:pPr lvl="2"/>
            <a:r>
              <a:rPr lang="en-US" dirty="0" smtClean="0"/>
              <a:t>up(): increment semaphore value</a:t>
            </a:r>
          </a:p>
          <a:p>
            <a:pPr lvl="3"/>
            <a:r>
              <a:rPr lang="en-US" dirty="0" smtClean="0"/>
              <a:t>Sometimes called signal(); originally V()</a:t>
            </a:r>
          </a:p>
          <a:p>
            <a:pPr lvl="3"/>
            <a:r>
              <a:rPr lang="en-US" dirty="0" smtClean="0"/>
              <a:t>If maintaining list, remove process from list and wake up</a:t>
            </a:r>
          </a:p>
          <a:p>
            <a:pPr lvl="3"/>
            <a:r>
              <a:rPr lang="en-US" dirty="0" smtClean="0"/>
              <a:t>wakeup() call signals blocked process</a:t>
            </a:r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2A7B-B612-B147-AF82-583939717953}" type="datetime1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9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2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Semaphore types</a:t>
            </a:r>
          </a:p>
          <a:p>
            <a:pPr lvl="1"/>
            <a:r>
              <a:rPr lang="en-US" dirty="0"/>
              <a:t>Counting semaphore: Range of values unrestricted</a:t>
            </a:r>
          </a:p>
          <a:p>
            <a:pPr lvl="1"/>
            <a:r>
              <a:rPr lang="en-US" dirty="0"/>
              <a:t>Binary semaphore: values == 0 or 1 (same as lock)</a:t>
            </a:r>
          </a:p>
          <a:p>
            <a:r>
              <a:rPr lang="en-US" dirty="0" smtClean="0"/>
              <a:t>Can implement both mutual exclusion and ordering</a:t>
            </a:r>
          </a:p>
          <a:p>
            <a:r>
              <a:rPr lang="en-US" dirty="0" smtClean="0"/>
              <a:t>Mutual exclusion</a:t>
            </a:r>
          </a:p>
          <a:p>
            <a:pPr lvl="1"/>
            <a:r>
              <a:rPr lang="en-US" dirty="0" smtClean="0"/>
              <a:t>Initialize semaphore to 1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down();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critical section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up();</a:t>
            </a:r>
          </a:p>
          <a:p>
            <a:r>
              <a:rPr lang="en-US" dirty="0" smtClean="0"/>
              <a:t>Ordering</a:t>
            </a:r>
          </a:p>
          <a:p>
            <a:pPr lvl="1"/>
            <a:r>
              <a:rPr lang="en-US" dirty="0" smtClean="0"/>
              <a:t>Typically initialize to 0</a:t>
            </a:r>
          </a:p>
          <a:p>
            <a:pPr lvl="1"/>
            <a:r>
              <a:rPr lang="en-US" dirty="0" smtClean="0"/>
              <a:t>Say thread A must wait for thread B</a:t>
            </a:r>
          </a:p>
          <a:p>
            <a:pPr lvl="1"/>
            <a:endParaRPr lang="en-US" dirty="0"/>
          </a:p>
          <a:p>
            <a:pPr marL="344487" lvl="1" indent="0">
              <a:buNone/>
            </a:pPr>
            <a:r>
              <a:rPr lang="en-US" u="sng" dirty="0" smtClean="0"/>
              <a:t>Thread A</a:t>
            </a:r>
            <a:r>
              <a:rPr lang="en-US" dirty="0" smtClean="0"/>
              <a:t>			</a:t>
            </a:r>
            <a:r>
              <a:rPr lang="en-US" u="sng" dirty="0" smtClean="0"/>
              <a:t>Thread B</a:t>
            </a:r>
            <a:endParaRPr lang="en-US" dirty="0" smtClean="0"/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down();			complete task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continue work		up();</a:t>
            </a:r>
          </a:p>
          <a:p>
            <a:pPr marL="344487" lvl="1" indent="0">
              <a:buNone/>
            </a:pPr>
            <a:endParaRPr lang="en-US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F4F2-1E44-504A-B7CC-C3BEEEEB53D6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04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Servers </a:t>
            </a:r>
            <a:r>
              <a:rPr lang="en-US" dirty="0" smtClean="0"/>
              <a:t>often </a:t>
            </a:r>
            <a:r>
              <a:rPr lang="en-US" dirty="0"/>
              <a:t>designed to limit </a:t>
            </a:r>
            <a:r>
              <a:rPr lang="en-US" dirty="0" smtClean="0"/>
              <a:t>max # number </a:t>
            </a:r>
            <a:r>
              <a:rPr lang="en-US" dirty="0"/>
              <a:t>of </a:t>
            </a:r>
            <a:r>
              <a:rPr lang="en-US" dirty="0" smtClean="0"/>
              <a:t>connections</a:t>
            </a:r>
          </a:p>
          <a:p>
            <a:pPr lvl="1"/>
            <a:r>
              <a:rPr lang="en-US" dirty="0" smtClean="0"/>
              <a:t>Accept </a:t>
            </a:r>
            <a:r>
              <a:rPr lang="en-US" dirty="0"/>
              <a:t>up to N connections </a:t>
            </a:r>
            <a:endParaRPr lang="en-US" dirty="0" smtClean="0"/>
          </a:p>
          <a:p>
            <a:pPr lvl="1"/>
            <a:r>
              <a:rPr lang="en-US" dirty="0" smtClean="0"/>
              <a:t>Other </a:t>
            </a:r>
            <a:r>
              <a:rPr lang="en-US" dirty="0"/>
              <a:t>requests </a:t>
            </a:r>
            <a:r>
              <a:rPr lang="en-US" dirty="0" smtClean="0"/>
              <a:t>wait </a:t>
            </a:r>
            <a:r>
              <a:rPr lang="en-US" dirty="0"/>
              <a:t>if </a:t>
            </a:r>
            <a:r>
              <a:rPr lang="en-US" dirty="0" smtClean="0"/>
              <a:t>max # </a:t>
            </a:r>
            <a:r>
              <a:rPr lang="en-US" dirty="0"/>
              <a:t>has been </a:t>
            </a:r>
            <a:r>
              <a:rPr lang="en-US" dirty="0" smtClean="0"/>
              <a:t>reached</a:t>
            </a:r>
          </a:p>
          <a:p>
            <a:r>
              <a:rPr lang="en-US" dirty="0" smtClean="0"/>
              <a:t>How can </a:t>
            </a:r>
            <a:r>
              <a:rPr lang="en-US" dirty="0"/>
              <a:t>semaphores </a:t>
            </a:r>
            <a:r>
              <a:rPr lang="en-US" dirty="0" smtClean="0"/>
              <a:t>be </a:t>
            </a:r>
            <a:r>
              <a:rPr lang="en-US" dirty="0"/>
              <a:t>used to limit the number of simultaneous </a:t>
            </a:r>
            <a:r>
              <a:rPr lang="en-US" dirty="0" smtClean="0"/>
              <a:t>connections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532D-C146-BB4C-BB3A-A6979B5E8CA5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68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semaphore initialized to max #</a:t>
            </a:r>
          </a:p>
          <a:p>
            <a:r>
              <a:rPr lang="en-US" dirty="0" smtClean="0"/>
              <a:t>Each connection request: call down()</a:t>
            </a:r>
          </a:p>
          <a:p>
            <a:pPr lvl="1"/>
            <a:r>
              <a:rPr lang="en-US" dirty="0" smtClean="0"/>
              <a:t>Any request &gt; max # will block</a:t>
            </a:r>
          </a:p>
          <a:p>
            <a:r>
              <a:rPr lang="en-US" dirty="0" smtClean="0"/>
              <a:t>Each released connection: call up()</a:t>
            </a:r>
          </a:p>
          <a:p>
            <a:pPr lvl="1"/>
            <a:r>
              <a:rPr lang="en-US" dirty="0" smtClean="0"/>
              <a:t>Semaphore increments</a:t>
            </a:r>
          </a:p>
          <a:p>
            <a:pPr lvl="1"/>
            <a:r>
              <a:rPr lang="en-US" dirty="0" smtClean="0"/>
              <a:t>One blocked request allowed to proceed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532D-C146-BB4C-BB3A-A6979B5E8CA5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11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Producer-consumer with 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three semaphores</a:t>
            </a:r>
          </a:p>
          <a:p>
            <a:pPr lvl="1"/>
            <a:r>
              <a:rPr lang="en-US" dirty="0" err="1" smtClean="0"/>
              <a:t>mutex</a:t>
            </a:r>
            <a:r>
              <a:rPr lang="en-US" dirty="0" smtClean="0"/>
              <a:t>: ensures mutual exclusion around code manipulating buffer</a:t>
            </a:r>
          </a:p>
          <a:p>
            <a:pPr lvl="1"/>
            <a:r>
              <a:rPr lang="en-US" dirty="0" smtClean="0"/>
              <a:t>full: counts number of full slots in buffer</a:t>
            </a:r>
          </a:p>
          <a:p>
            <a:pPr lvl="2"/>
            <a:r>
              <a:rPr lang="en-US" dirty="0" smtClean="0"/>
              <a:t>Initialized to 0</a:t>
            </a:r>
          </a:p>
          <a:p>
            <a:pPr lvl="1"/>
            <a:r>
              <a:rPr lang="en-US" dirty="0" smtClean="0"/>
              <a:t>empty: counts number of empty slots in buffer</a:t>
            </a:r>
          </a:p>
          <a:p>
            <a:pPr lvl="2"/>
            <a:r>
              <a:rPr lang="en-US" dirty="0" smtClean="0"/>
              <a:t>Initialized to maximum value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4986-7F60-124D-82D4-2AA072E4C4CE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66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Producer-consumer with semaphores (2)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Producer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add Coke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Consumer</a:t>
            </a: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take coke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A438-9972-7A4D-892B-07321C09B94A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44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Producer-consumer with semaphores (3)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Producer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down(empty)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down(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mutex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add Coke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up(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mutex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up(full)</a:t>
            </a:r>
          </a:p>
          <a:p>
            <a:pPr marL="0" indent="0">
              <a:buNone/>
            </a:pPr>
            <a:endParaRPr lang="en-US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Consumer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down(full)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down(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mutex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take Coke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up(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mutex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up(empty)</a:t>
            </a:r>
            <a:endParaRPr lang="en-US" b="1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3F4C-BC84-5745-996D-3DE52C7316D0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5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MS PGothic" charset="0"/>
              </a:rPr>
              <a:t>Readers-Writers Problem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A data set is shared among a number of concurrent processes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Readers – only read the data set; they do </a:t>
            </a:r>
            <a:r>
              <a:rPr lang="en-US" b="1" i="1" dirty="0">
                <a:latin typeface="Helvetica" charset="0"/>
                <a:ea typeface="MS PGothic" charset="0"/>
              </a:rPr>
              <a:t>not</a:t>
            </a:r>
            <a:r>
              <a:rPr lang="en-US" b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perform any updates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Writers   – can both read and write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Problem – allow multiple readers to read at the same time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Only one single writer can access the shared data at the same time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Shared </a:t>
            </a:r>
            <a:r>
              <a:rPr lang="en-US" dirty="0">
                <a:latin typeface="Helvetica" charset="0"/>
                <a:ea typeface="MS PGothic" charset="0"/>
              </a:rPr>
              <a:t>Data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Data set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Semaphore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ea typeface="MS PGothic" charset="0"/>
              </a:rPr>
              <a:t>rw_mutex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initialized to 1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Semaphore 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ea typeface="MS PGothic" charset="0"/>
              </a:rPr>
              <a:t>mutex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initialized to 1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Integer 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ea typeface="MS PGothic" charset="0"/>
              </a:rPr>
              <a:t>read_count</a:t>
            </a:r>
            <a:r>
              <a:rPr lang="en-US" dirty="0">
                <a:latin typeface="Helvetica" charset="0"/>
                <a:ea typeface="MS PGothic" charset="0"/>
              </a:rPr>
              <a:t> initialized to 0</a:t>
            </a: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B0AE-CDBA-6D44-BD8C-A74895DAAD8B}" type="datetime1">
              <a:rPr lang="en-US" smtClean="0"/>
              <a:t>2/28/18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9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63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Readers-Writers Problem (Cont.)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Helvetica" charset="0"/>
                <a:ea typeface="MS PGothic" charset="0"/>
              </a:rPr>
              <a:t>The structure of a writer process</a:t>
            </a:r>
          </a:p>
          <a:p>
            <a:pPr>
              <a:buFont typeface="Monotype Sorts" charset="0"/>
              <a:buNone/>
            </a:pPr>
            <a:r>
              <a:rPr lang="en-US" sz="1800" dirty="0">
                <a:solidFill>
                  <a:srgbClr val="0000FF"/>
                </a:solidFill>
                <a:latin typeface="Helvetica" charset="0"/>
                <a:ea typeface="MS PGothic" charset="0"/>
              </a:rPr>
              <a:t>        </a:t>
            </a:r>
          </a:p>
          <a:p>
            <a:pPr>
              <a:buFont typeface="Monotype Sorts" charset="0"/>
              <a:buNone/>
            </a:pPr>
            <a:r>
              <a:rPr lang="en-US" sz="1800" b="1" dirty="0">
                <a:latin typeface="Courier New" charset="0"/>
                <a:ea typeface="MS PGothic" charset="0"/>
                <a:cs typeface="Courier New" charset="0"/>
              </a:rPr>
              <a:t>     </a:t>
            </a:r>
            <a:r>
              <a:rPr lang="en-US" sz="1800" b="1" dirty="0" smtClean="0">
                <a:latin typeface="Courier New" charset="0"/>
                <a:ea typeface="MS PGothic" charset="0"/>
                <a:cs typeface="Courier New" charset="0"/>
              </a:rPr>
              <a:t>do </a:t>
            </a:r>
            <a:r>
              <a:rPr lang="en-US" sz="1800" b="1" dirty="0">
                <a:latin typeface="Courier New" charset="0"/>
                <a:ea typeface="MS PGothic" charset="0"/>
                <a:cs typeface="Courier New" charset="0"/>
              </a:rPr>
              <a:t>{</a:t>
            </a:r>
            <a:br>
              <a:rPr lang="en-US" sz="1800" b="1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800" b="1" dirty="0">
                <a:latin typeface="Courier New" charset="0"/>
                <a:ea typeface="MS PGothic" charset="0"/>
                <a:cs typeface="Courier New" charset="0"/>
              </a:rPr>
              <a:t>       </a:t>
            </a:r>
            <a:r>
              <a:rPr lang="en-US" sz="1800" b="1" dirty="0" smtClean="0">
                <a:latin typeface="Courier New" charset="0"/>
                <a:ea typeface="MS PGothic" charset="0"/>
                <a:cs typeface="Courier New" charset="0"/>
              </a:rPr>
              <a:t>down(</a:t>
            </a:r>
            <a:r>
              <a:rPr lang="en-US" sz="1800" b="1" dirty="0" err="1">
                <a:latin typeface="Courier New" charset="0"/>
                <a:ea typeface="MS PGothic" charset="0"/>
                <a:cs typeface="Courier New" charset="0"/>
              </a:rPr>
              <a:t>rw_mutex</a:t>
            </a:r>
            <a:r>
              <a:rPr lang="en-US" sz="1800" b="1" dirty="0">
                <a:latin typeface="Courier New" charset="0"/>
                <a:ea typeface="MS PGothic" charset="0"/>
                <a:cs typeface="Courier New" charset="0"/>
              </a:rPr>
              <a:t>); </a:t>
            </a:r>
          </a:p>
          <a:p>
            <a:pPr>
              <a:buFont typeface="Monotype Sorts" charset="0"/>
              <a:buNone/>
            </a:pPr>
            <a:r>
              <a:rPr lang="en-US" sz="1800" b="1" dirty="0">
                <a:latin typeface="Courier New" charset="0"/>
                <a:ea typeface="MS PGothic" charset="0"/>
                <a:cs typeface="Courier New" charset="0"/>
              </a:rPr>
              <a:t>               ...</a:t>
            </a:r>
            <a:br>
              <a:rPr lang="en-US" sz="1800" b="1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800" b="1" dirty="0">
                <a:latin typeface="Courier New" charset="0"/>
                <a:ea typeface="MS PGothic" charset="0"/>
                <a:cs typeface="Courier New" charset="0"/>
              </a:rPr>
              <a:t>       </a:t>
            </a:r>
            <a:r>
              <a:rPr lang="en-US" sz="1800" b="1" dirty="0" smtClean="0">
                <a:latin typeface="Courier New" charset="0"/>
                <a:ea typeface="MS PGothic" charset="0"/>
                <a:cs typeface="Courier New" charset="0"/>
              </a:rPr>
              <a:t>/</a:t>
            </a:r>
            <a:r>
              <a:rPr lang="en-US" sz="1800" b="1" dirty="0">
                <a:latin typeface="Courier New" charset="0"/>
                <a:ea typeface="MS PGothic" charset="0"/>
                <a:cs typeface="Courier New" charset="0"/>
              </a:rPr>
              <a:t>* writing is performed */ </a:t>
            </a:r>
          </a:p>
          <a:p>
            <a:pPr>
              <a:buFont typeface="Monotype Sorts" charset="0"/>
              <a:buNone/>
            </a:pPr>
            <a:r>
              <a:rPr lang="en-US" sz="1800" b="1" dirty="0">
                <a:latin typeface="Courier New" charset="0"/>
                <a:ea typeface="MS PGothic" charset="0"/>
                <a:cs typeface="Courier New" charset="0"/>
              </a:rPr>
              <a:t>               ... </a:t>
            </a:r>
          </a:p>
          <a:p>
            <a:pPr>
              <a:buFont typeface="Monotype Sorts" charset="0"/>
              <a:buNone/>
            </a:pPr>
            <a:r>
              <a:rPr lang="en-US" sz="1800" b="1" dirty="0">
                <a:latin typeface="Courier New" charset="0"/>
                <a:ea typeface="MS PGothic" charset="0"/>
                <a:cs typeface="Courier New" charset="0"/>
              </a:rPr>
              <a:t>          </a:t>
            </a:r>
            <a:r>
              <a:rPr lang="en-US" sz="1800" b="1" dirty="0" smtClean="0">
                <a:latin typeface="Courier New" charset="0"/>
                <a:ea typeface="MS PGothic" charset="0"/>
                <a:cs typeface="Courier New" charset="0"/>
              </a:rPr>
              <a:t>up(</a:t>
            </a:r>
            <a:r>
              <a:rPr lang="en-US" sz="1800" b="1" dirty="0" err="1">
                <a:latin typeface="Courier New" charset="0"/>
                <a:ea typeface="MS PGothic" charset="0"/>
                <a:cs typeface="Courier New" charset="0"/>
              </a:rPr>
              <a:t>rw_mutex</a:t>
            </a:r>
            <a:r>
              <a:rPr lang="en-US" sz="1800" b="1" dirty="0">
                <a:latin typeface="Courier New" charset="0"/>
                <a:ea typeface="MS PGothic" charset="0"/>
                <a:cs typeface="Courier New" charset="0"/>
              </a:rPr>
              <a:t>); </a:t>
            </a:r>
          </a:p>
          <a:p>
            <a:pPr>
              <a:buFont typeface="Monotype Sorts" charset="0"/>
              <a:buNone/>
            </a:pPr>
            <a:r>
              <a:rPr lang="en-US" sz="1800" b="1" dirty="0">
                <a:latin typeface="Courier New" charset="0"/>
                <a:ea typeface="MS PGothic" charset="0"/>
                <a:cs typeface="Courier New" charset="0"/>
              </a:rPr>
              <a:t>     } while (true);</a:t>
            </a:r>
            <a:br>
              <a:rPr lang="en-US" sz="1800" b="1" dirty="0">
                <a:latin typeface="Courier New" charset="0"/>
                <a:ea typeface="MS PGothic" charset="0"/>
                <a:cs typeface="Courier New" charset="0"/>
              </a:rPr>
            </a:br>
            <a:endParaRPr lang="en-US" sz="1800" b="1" dirty="0">
              <a:latin typeface="Courier New" charset="0"/>
              <a:ea typeface="MS PGothic" charset="0"/>
              <a:cs typeface="Courier New" charset="0"/>
            </a:endParaRPr>
          </a:p>
          <a:p>
            <a:pPr>
              <a:buFont typeface="Monotype Sorts" charset="0"/>
              <a:buNone/>
            </a:pPr>
            <a:endParaRPr lang="en-US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</a:pPr>
            <a:endParaRPr lang="en-US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</a:pPr>
            <a:r>
              <a:rPr lang="en-US" dirty="0">
                <a:solidFill>
                  <a:srgbClr val="0000FF"/>
                </a:solidFill>
                <a:latin typeface="Helvetica" charset="0"/>
                <a:ea typeface="MS PGothic" charset="0"/>
              </a:rPr>
              <a:t>   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51B0-3DE2-AF45-A97B-A7C088A80957}" type="datetime1">
              <a:rPr lang="en-US" smtClean="0"/>
              <a:t>2/28/18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9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29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Readers-Writers Problem (Cont.)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Helvetica" charset="0"/>
                <a:ea typeface="MS PGothic" charset="0"/>
              </a:rPr>
              <a:t>The structure of a reader process</a:t>
            </a:r>
            <a:endParaRPr lang="en-US" sz="1600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do {</a:t>
            </a:r>
            <a:br>
              <a:rPr lang="en-US" sz="1600" b="1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</a:t>
            </a:r>
            <a:r>
              <a:rPr lang="en-US" sz="1600" b="1" dirty="0" smtClean="0">
                <a:latin typeface="Courier New" charset="0"/>
                <a:ea typeface="MS PGothic" charset="0"/>
                <a:cs typeface="Courier New" charset="0"/>
              </a:rPr>
              <a:t>down(</a:t>
            </a:r>
            <a:r>
              <a:rPr lang="en-US" sz="1600" b="1" dirty="0" err="1">
                <a:latin typeface="Courier New" charset="0"/>
                <a:ea typeface="MS PGothic" charset="0"/>
                <a:cs typeface="Courier New" charset="0"/>
              </a:rPr>
              <a:t>mutex</a:t>
            </a: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);</a:t>
            </a:r>
            <a:br>
              <a:rPr lang="en-US" sz="1600" b="1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</a:t>
            </a:r>
            <a:r>
              <a:rPr lang="en-US" sz="1600" b="1" dirty="0" err="1">
                <a:latin typeface="Courier New" charset="0"/>
                <a:ea typeface="MS PGothic" charset="0"/>
                <a:cs typeface="Courier New" charset="0"/>
              </a:rPr>
              <a:t>read_count</a:t>
            </a: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++;</a:t>
            </a:r>
            <a:br>
              <a:rPr lang="en-US" sz="1600" b="1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if (</a:t>
            </a:r>
            <a:r>
              <a:rPr lang="en-US" sz="1600" b="1" dirty="0" err="1">
                <a:latin typeface="Courier New" charset="0"/>
                <a:ea typeface="MS PGothic" charset="0"/>
                <a:cs typeface="Courier New" charset="0"/>
              </a:rPr>
              <a:t>read_count</a:t>
            </a: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== 1) </a:t>
            </a:r>
          </a:p>
          <a:p>
            <a:pPr>
              <a:buFont typeface="Monotype Sorts" charset="0"/>
              <a:buNone/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   </a:t>
            </a:r>
            <a:r>
              <a:rPr lang="en-US" sz="1600" b="1" dirty="0" smtClean="0">
                <a:latin typeface="Courier New" charset="0"/>
                <a:ea typeface="MS PGothic" charset="0"/>
                <a:cs typeface="Courier New" charset="0"/>
              </a:rPr>
              <a:t>	 down(</a:t>
            </a:r>
            <a:r>
              <a:rPr lang="en-US" sz="1600" b="1" dirty="0" err="1">
                <a:latin typeface="Courier New" charset="0"/>
                <a:ea typeface="MS PGothic" charset="0"/>
                <a:cs typeface="Courier New" charset="0"/>
              </a:rPr>
              <a:t>rw_mutex</a:t>
            </a: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); </a:t>
            </a:r>
          </a:p>
          <a:p>
            <a:pPr>
              <a:buFont typeface="Monotype Sorts" charset="0"/>
              <a:buNone/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 </a:t>
            </a:r>
            <a:r>
              <a:rPr lang="en-US" sz="1600" b="1" dirty="0" smtClean="0">
                <a:latin typeface="Courier New" charset="0"/>
                <a:ea typeface="MS PGothic" charset="0"/>
                <a:cs typeface="Courier New" charset="0"/>
              </a:rPr>
              <a:t>  up(</a:t>
            </a:r>
            <a:r>
              <a:rPr lang="en-US" sz="1600" b="1" dirty="0" err="1">
                <a:latin typeface="Courier New" charset="0"/>
                <a:ea typeface="MS PGothic" charset="0"/>
                <a:cs typeface="Courier New" charset="0"/>
              </a:rPr>
              <a:t>mutex</a:t>
            </a: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); </a:t>
            </a:r>
          </a:p>
          <a:p>
            <a:pPr>
              <a:buFont typeface="Monotype Sorts" charset="0"/>
              <a:buNone/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    ...</a:t>
            </a:r>
            <a:br>
              <a:rPr lang="en-US" sz="1600" b="1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/* reading is performed */ </a:t>
            </a:r>
          </a:p>
          <a:p>
            <a:pPr>
              <a:buFont typeface="Monotype Sorts" charset="0"/>
              <a:buNone/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    ... </a:t>
            </a:r>
          </a:p>
          <a:p>
            <a:pPr>
              <a:buFont typeface="Monotype Sorts" charset="0"/>
              <a:buNone/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</a:t>
            </a:r>
            <a:r>
              <a:rPr lang="en-US" sz="1600" b="1" dirty="0" smtClean="0">
                <a:latin typeface="Courier New" charset="0"/>
                <a:ea typeface="MS PGothic" charset="0"/>
                <a:cs typeface="Courier New" charset="0"/>
              </a:rPr>
              <a:t>   down(</a:t>
            </a:r>
            <a:r>
              <a:rPr lang="en-US" sz="1600" b="1" dirty="0" err="1">
                <a:latin typeface="Courier New" charset="0"/>
                <a:ea typeface="MS PGothic" charset="0"/>
                <a:cs typeface="Courier New" charset="0"/>
              </a:rPr>
              <a:t>mutex</a:t>
            </a: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);</a:t>
            </a:r>
            <a:br>
              <a:rPr lang="en-US" sz="1600" b="1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read count--;</a:t>
            </a:r>
            <a:br>
              <a:rPr lang="en-US" sz="1600" b="1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if (</a:t>
            </a:r>
            <a:r>
              <a:rPr lang="en-US" sz="1600" b="1" dirty="0" err="1">
                <a:latin typeface="Courier New" charset="0"/>
                <a:ea typeface="MS PGothic" charset="0"/>
                <a:cs typeface="Courier New" charset="0"/>
              </a:rPr>
              <a:t>read_count</a:t>
            </a: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== 0) </a:t>
            </a:r>
          </a:p>
          <a:p>
            <a:pPr>
              <a:buFont typeface="Monotype Sorts" charset="0"/>
              <a:buNone/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</a:t>
            </a:r>
            <a:r>
              <a:rPr lang="en-US" sz="1600" b="1" dirty="0" smtClean="0">
                <a:latin typeface="Courier New" charset="0"/>
                <a:ea typeface="MS PGothic" charset="0"/>
                <a:cs typeface="Courier New" charset="0"/>
              </a:rPr>
              <a:t>	 up(</a:t>
            </a:r>
            <a:r>
              <a:rPr lang="en-US" sz="1600" b="1" dirty="0" err="1">
                <a:latin typeface="Courier New" charset="0"/>
                <a:ea typeface="MS PGothic" charset="0"/>
                <a:cs typeface="Courier New" charset="0"/>
              </a:rPr>
              <a:t>rw_mutex</a:t>
            </a: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); </a:t>
            </a:r>
          </a:p>
          <a:p>
            <a:pPr>
              <a:buFont typeface="Monotype Sorts" charset="0"/>
              <a:buNone/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</a:t>
            </a:r>
            <a:r>
              <a:rPr lang="en-US" sz="1600" b="1" dirty="0" smtClean="0">
                <a:latin typeface="Courier New" charset="0"/>
                <a:ea typeface="MS PGothic" charset="0"/>
                <a:cs typeface="Courier New" charset="0"/>
              </a:rPr>
              <a:t>   up(</a:t>
            </a:r>
            <a:r>
              <a:rPr lang="en-US" sz="1600" b="1" dirty="0" err="1">
                <a:latin typeface="Courier New" charset="0"/>
                <a:ea typeface="MS PGothic" charset="0"/>
                <a:cs typeface="Courier New" charset="0"/>
              </a:rPr>
              <a:t>mutex</a:t>
            </a: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); </a:t>
            </a:r>
          </a:p>
          <a:p>
            <a:pPr>
              <a:buFont typeface="Monotype Sorts" charset="0"/>
              <a:buNone/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} while (true);</a:t>
            </a:r>
            <a:r>
              <a:rPr lang="en-US" sz="1400" b="1" dirty="0">
                <a:latin typeface="Courier New" charset="0"/>
                <a:ea typeface="MS PGothic" charset="0"/>
                <a:cs typeface="Courier New" charset="0"/>
              </a:rPr>
              <a:t/>
            </a:r>
            <a:br>
              <a:rPr lang="en-US" sz="1400" b="1" dirty="0">
                <a:latin typeface="Courier New" charset="0"/>
                <a:ea typeface="MS PGothic" charset="0"/>
                <a:cs typeface="Courier New" charset="0"/>
              </a:rPr>
            </a:br>
            <a:endParaRPr lang="en-US" sz="1400" b="1" dirty="0">
              <a:latin typeface="Courier New" charset="0"/>
              <a:ea typeface="MS PGothic" charset="0"/>
              <a:cs typeface="Courier New" charset="0"/>
            </a:endParaRPr>
          </a:p>
          <a:p>
            <a:pPr>
              <a:lnSpc>
                <a:spcPct val="80000"/>
              </a:lnSpc>
              <a:buFont typeface="Monotype Sorts" charset="0"/>
              <a:buNone/>
            </a:pPr>
            <a:endParaRPr lang="en-US" sz="1600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>
              <a:lnSpc>
                <a:spcPct val="80000"/>
              </a:lnSpc>
              <a:buFont typeface="Monotype Sorts" charset="0"/>
              <a:buNone/>
            </a:pPr>
            <a:endParaRPr lang="en-US" sz="1600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1600" dirty="0">
                <a:solidFill>
                  <a:srgbClr val="0000FF"/>
                </a:solidFill>
                <a:latin typeface="Helvetica" charset="0"/>
                <a:ea typeface="MS PGothic" charset="0"/>
              </a:rPr>
              <a:t>   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A7EA-E063-F345-9919-403C34BD2E45}" type="datetime1">
              <a:rPr lang="en-US" smtClean="0"/>
              <a:t>2/28/18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9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38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2 to be posted; due 3/19</a:t>
            </a:r>
          </a:p>
          <a:p>
            <a:pPr lvl="2"/>
            <a:r>
              <a:rPr lang="en-US" dirty="0" smtClean="0"/>
              <a:t>3/19 = Monday after Spring Break</a:t>
            </a:r>
          </a:p>
          <a:p>
            <a:pPr lvl="2"/>
            <a:r>
              <a:rPr lang="en-US" dirty="0" smtClean="0"/>
              <a:t>Start the program early!</a:t>
            </a:r>
          </a:p>
          <a:p>
            <a:pPr lvl="1"/>
            <a:r>
              <a:rPr lang="en-US" dirty="0">
                <a:latin typeface="Arial" charset="0"/>
              </a:rPr>
              <a:t>No Thursday office hours this week</a:t>
            </a:r>
          </a:p>
          <a:p>
            <a:pPr lvl="2"/>
            <a:r>
              <a:rPr lang="en-US" dirty="0">
                <a:latin typeface="Arial" charset="0"/>
              </a:rPr>
              <a:t>If normal office hours don’t work, please make an appointment for another </a:t>
            </a:r>
            <a:r>
              <a:rPr lang="en-US" dirty="0" smtClean="0">
                <a:latin typeface="Arial" charset="0"/>
              </a:rPr>
              <a:t>day</a:t>
            </a:r>
            <a:endParaRPr lang="en-US" dirty="0" smtClean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Program 2 intro</a:t>
            </a:r>
            <a:endParaRPr lang="en-US" dirty="0"/>
          </a:p>
          <a:p>
            <a:pPr lvl="1"/>
            <a:r>
              <a:rPr lang="en-US" dirty="0" smtClean="0"/>
              <a:t>More on synchronization</a:t>
            </a:r>
          </a:p>
          <a:p>
            <a:pPr lvl="2"/>
            <a:r>
              <a:rPr lang="en-US" dirty="0" smtClean="0"/>
              <a:t>Monitors</a:t>
            </a:r>
          </a:p>
          <a:p>
            <a:pPr lvl="2"/>
            <a:r>
              <a:rPr lang="en-US" dirty="0" smtClean="0"/>
              <a:t>Semaphores</a:t>
            </a:r>
          </a:p>
          <a:p>
            <a:pPr lvl="2"/>
            <a:r>
              <a:rPr lang="en-US" dirty="0" smtClean="0"/>
              <a:t>Deadlock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07EC58B-35EA-374A-A95C-2BD6B4DCE69D}" type="datetime1">
              <a:rPr lang="en-US" smtClean="0">
                <a:latin typeface="Garamond"/>
                <a:cs typeface="Garamond"/>
              </a:rPr>
              <a:t>2/28/18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Readers-Writers Problem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mutex</a:t>
            </a:r>
            <a:r>
              <a:rPr lang="en-US" dirty="0" smtClean="0"/>
              <a:t> used to restrict access to </a:t>
            </a:r>
            <a:r>
              <a:rPr lang="en-US" dirty="0" err="1" smtClean="0"/>
              <a:t>read_count</a:t>
            </a:r>
            <a:r>
              <a:rPr lang="en-US" dirty="0" smtClean="0"/>
              <a:t> variable</a:t>
            </a:r>
          </a:p>
          <a:p>
            <a:r>
              <a:rPr lang="en-US" dirty="0" err="1" smtClean="0"/>
              <a:t>rw_mutex</a:t>
            </a:r>
            <a:r>
              <a:rPr lang="en-US" dirty="0" smtClean="0"/>
              <a:t> uses:</a:t>
            </a:r>
          </a:p>
          <a:p>
            <a:pPr lvl="1"/>
            <a:r>
              <a:rPr lang="en-US" dirty="0" smtClean="0"/>
              <a:t>Ensure only one writer active at a time</a:t>
            </a:r>
          </a:p>
          <a:p>
            <a:pPr lvl="1"/>
            <a:r>
              <a:rPr lang="en-US" dirty="0" smtClean="0"/>
              <a:t>Decremented by 1</a:t>
            </a:r>
            <a:r>
              <a:rPr lang="en-US" baseline="30000" dirty="0" smtClean="0"/>
              <a:t>st</a:t>
            </a:r>
            <a:r>
              <a:rPr lang="en-US" dirty="0" smtClean="0"/>
              <a:t> reader to enter critical section</a:t>
            </a:r>
          </a:p>
          <a:p>
            <a:pPr lvl="2"/>
            <a:r>
              <a:rPr lang="en-US" dirty="0" smtClean="0"/>
              <a:t>Prevents writer from overwriting data as it’s read</a:t>
            </a:r>
          </a:p>
          <a:p>
            <a:pPr lvl="1"/>
            <a:r>
              <a:rPr lang="en-US" dirty="0" smtClean="0"/>
              <a:t>Incremented by last reader to exit critical section</a:t>
            </a:r>
          </a:p>
          <a:p>
            <a:pPr lvl="2"/>
            <a:r>
              <a:rPr lang="en-US" dirty="0" smtClean="0"/>
              <a:t>Allows writer to update data again</a:t>
            </a:r>
          </a:p>
          <a:p>
            <a:r>
              <a:rPr lang="en-US" dirty="0" smtClean="0"/>
              <a:t>If writer is writing and n readers waiting</a:t>
            </a:r>
          </a:p>
          <a:p>
            <a:pPr lvl="1"/>
            <a:r>
              <a:rPr lang="en-US" dirty="0" smtClean="0"/>
              <a:t>1 reader waiting on </a:t>
            </a:r>
            <a:r>
              <a:rPr lang="en-US" dirty="0" err="1" smtClean="0"/>
              <a:t>rw_mutex</a:t>
            </a:r>
            <a:endParaRPr lang="en-US" dirty="0" smtClean="0"/>
          </a:p>
          <a:p>
            <a:pPr lvl="1"/>
            <a:r>
              <a:rPr lang="en-US" dirty="0" smtClean="0"/>
              <a:t>n-1 readers waiting on </a:t>
            </a:r>
            <a:r>
              <a:rPr lang="en-US" dirty="0" err="1" smtClean="0"/>
              <a:t>mutex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B105-CF64-814F-94F2-61249CA184A5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64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monitors/semaphores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Semaphores provide 1 mechanism for both mutual exclusion and ordering, while monitors use separate mechanisms for each</a:t>
            </a:r>
          </a:p>
          <a:p>
            <a:pPr lvl="1"/>
            <a:r>
              <a:rPr lang="en-US" dirty="0" smtClean="0"/>
              <a:t>Elegant mechanism</a:t>
            </a:r>
          </a:p>
          <a:p>
            <a:pPr lvl="1"/>
            <a:r>
              <a:rPr lang="en-US" dirty="0" smtClean="0"/>
              <a:t>Can be difficult to use</a:t>
            </a:r>
          </a:p>
          <a:p>
            <a:r>
              <a:rPr lang="en-US" dirty="0" smtClean="0"/>
              <a:t>Monitor lock = binary semaphore (</a:t>
            </a:r>
            <a:r>
              <a:rPr lang="en-US" dirty="0" err="1" smtClean="0"/>
              <a:t>init</a:t>
            </a:r>
            <a:r>
              <a:rPr lang="en-US" dirty="0" smtClean="0"/>
              <a:t> to 1)</a:t>
            </a:r>
          </a:p>
          <a:p>
            <a:pPr lvl="1"/>
            <a:r>
              <a:rPr lang="en-US" dirty="0" smtClean="0"/>
              <a:t>lock() = down()</a:t>
            </a:r>
          </a:p>
          <a:p>
            <a:pPr lvl="1"/>
            <a:r>
              <a:rPr lang="en-US" dirty="0" smtClean="0"/>
              <a:t>unlock() = up()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2FA4-45E7-0F45-A232-30EF82DB8942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49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CVs/semaphores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smtClean="0"/>
              <a:t>Condition variable</a:t>
            </a:r>
            <a:endParaRPr lang="en-US" dirty="0" smtClean="0"/>
          </a:p>
          <a:p>
            <a:r>
              <a:rPr lang="en-US" dirty="0" smtClean="0"/>
              <a:t>while (</a:t>
            </a:r>
            <a:r>
              <a:rPr lang="en-US" dirty="0" err="1" smtClean="0"/>
              <a:t>cond</a:t>
            </a:r>
            <a:r>
              <a:rPr lang="en-US" dirty="0" smtClean="0"/>
              <a:t>) {wait();}</a:t>
            </a:r>
          </a:p>
          <a:p>
            <a:r>
              <a:rPr lang="en-US" dirty="0" smtClean="0"/>
              <a:t>Conditional code in user program</a:t>
            </a:r>
          </a:p>
          <a:p>
            <a:r>
              <a:rPr lang="en-US" dirty="0" smtClean="0"/>
              <a:t>User writes customized condition </a:t>
            </a:r>
            <a:r>
              <a:rPr lang="en-US" dirty="0" smtClean="0">
                <a:sym typeface="Wingdings"/>
              </a:rPr>
              <a:t> more flexible</a:t>
            </a:r>
          </a:p>
          <a:p>
            <a:r>
              <a:rPr lang="en-US" dirty="0" smtClean="0">
                <a:sym typeface="Wingdings"/>
              </a:rPr>
              <a:t>User provides shared </a:t>
            </a:r>
            <a:r>
              <a:rPr lang="en-US" dirty="0" err="1" smtClean="0">
                <a:sym typeface="Wingdings"/>
              </a:rPr>
              <a:t>var</a:t>
            </a:r>
            <a:r>
              <a:rPr lang="en-US" dirty="0" smtClean="0">
                <a:sym typeface="Wingdings"/>
              </a:rPr>
              <a:t> and protects with lock</a:t>
            </a:r>
          </a:p>
          <a:p>
            <a:r>
              <a:rPr lang="en-US" dirty="0" smtClean="0">
                <a:sym typeface="Wingdings"/>
              </a:rPr>
              <a:t>No memory of past signals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smtClean="0"/>
              <a:t>Semaphore</a:t>
            </a:r>
          </a:p>
          <a:p>
            <a:r>
              <a:rPr lang="en-US" dirty="0" smtClean="0"/>
              <a:t>down()</a:t>
            </a:r>
          </a:p>
          <a:p>
            <a:r>
              <a:rPr lang="en-US" dirty="0" smtClean="0"/>
              <a:t>Conditional code in semaphore definition</a:t>
            </a:r>
          </a:p>
          <a:p>
            <a:r>
              <a:rPr lang="en-US" dirty="0" smtClean="0"/>
              <a:t>Condition specified by semaphore definition</a:t>
            </a:r>
          </a:p>
          <a:p>
            <a:r>
              <a:rPr lang="en-US" dirty="0" smtClean="0"/>
              <a:t>Semaphore provides shared </a:t>
            </a:r>
            <a:r>
              <a:rPr lang="en-US" dirty="0" err="1" smtClean="0"/>
              <a:t>var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) and thread-safe ops (down, up)</a:t>
            </a:r>
          </a:p>
          <a:p>
            <a:r>
              <a:rPr lang="en-US" dirty="0" smtClean="0"/>
              <a:t>Remembers past up calls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3989-B1A1-EE42-8EA1-6C041BF0EB79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95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 </a:t>
            </a:r>
          </a:p>
          <a:p>
            <a:pPr lvl="1"/>
            <a:r>
              <a:rPr lang="en-US" smtClean="0"/>
              <a:t>Deadlock</a:t>
            </a:r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Program 2 to be posted; due 3/19</a:t>
            </a:r>
          </a:p>
          <a:p>
            <a:pPr lvl="2"/>
            <a:r>
              <a:rPr lang="en-US" dirty="0"/>
              <a:t>3/19 = Monday after Spring Break</a:t>
            </a:r>
          </a:p>
          <a:p>
            <a:pPr lvl="2"/>
            <a:r>
              <a:rPr lang="en-US" dirty="0"/>
              <a:t>Start the program early!</a:t>
            </a:r>
          </a:p>
          <a:p>
            <a:pPr lvl="1"/>
            <a:r>
              <a:rPr lang="en-US" dirty="0">
                <a:latin typeface="Arial" charset="0"/>
              </a:rPr>
              <a:t>No Thursday office hours this week</a:t>
            </a:r>
          </a:p>
          <a:p>
            <a:pPr lvl="2"/>
            <a:r>
              <a:rPr lang="en-US" dirty="0">
                <a:latin typeface="Arial" charset="0"/>
              </a:rPr>
              <a:t>If normal office hours don’t work, please make an appointment for another day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E916E1A-3407-934C-A4F7-F6CB6B5AE5F8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the following sources:</a:t>
            </a:r>
          </a:p>
          <a:p>
            <a:pPr lvl="1"/>
            <a:r>
              <a:rPr lang="en-US" dirty="0" err="1" smtClean="0"/>
              <a:t>Silberschatz</a:t>
            </a:r>
            <a:r>
              <a:rPr lang="en-US" dirty="0" smtClean="0"/>
              <a:t>, Galvin, &amp; Gagne, </a:t>
            </a:r>
            <a:r>
              <a:rPr lang="en-US" i="1" dirty="0" smtClean="0"/>
              <a:t>Operating Systems Concepts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Chen &amp; </a:t>
            </a:r>
            <a:r>
              <a:rPr lang="en-US" dirty="0" err="1" smtClean="0"/>
              <a:t>Madhyastha</a:t>
            </a:r>
            <a:r>
              <a:rPr lang="en-US" dirty="0" smtClean="0"/>
              <a:t>, EECS 482 lecture notes, University of Michigan, Fall 2016</a:t>
            </a:r>
          </a:p>
          <a:p>
            <a:r>
              <a:rPr lang="en-US" dirty="0" err="1" smtClean="0"/>
              <a:t>Pthread</a:t>
            </a:r>
            <a:r>
              <a:rPr lang="en-US" dirty="0" smtClean="0"/>
              <a:t> example programs obtained from: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https://computing.llnl.gov/tutorials/pthreads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DAED-D8DE-BC4C-8ABE-5A3618B0A3A0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 2: MT producer-consumer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producer-consumer problem to incorporate synchronization</a:t>
            </a:r>
          </a:p>
          <a:p>
            <a:r>
              <a:rPr lang="en-US" dirty="0"/>
              <a:t>M</a:t>
            </a:r>
            <a:r>
              <a:rPr lang="en-US" dirty="0" smtClean="0"/>
              <a:t>ultithreaded, not </a:t>
            </a:r>
            <a:r>
              <a:rPr lang="en-US" dirty="0" err="1" smtClean="0"/>
              <a:t>multiprocess</a:t>
            </a:r>
            <a:endParaRPr lang="en-US" dirty="0" smtClean="0"/>
          </a:p>
          <a:p>
            <a:r>
              <a:rPr lang="en-US" dirty="0" smtClean="0"/>
              <a:t>Increasing degrees of complexity</a:t>
            </a:r>
          </a:p>
          <a:p>
            <a:pPr lvl="1"/>
            <a:r>
              <a:rPr lang="en-US" dirty="0" smtClean="0"/>
              <a:t>1 producer followed by 1 consumer</a:t>
            </a:r>
          </a:p>
          <a:p>
            <a:pPr lvl="2"/>
            <a:r>
              <a:rPr lang="en-US" dirty="0" smtClean="0"/>
              <a:t>MT adaptation of IPC example</a:t>
            </a:r>
          </a:p>
          <a:p>
            <a:pPr lvl="1"/>
            <a:r>
              <a:rPr lang="en-US" dirty="0" smtClean="0"/>
              <a:t>Concurrent multithreaded solutions</a:t>
            </a:r>
          </a:p>
          <a:p>
            <a:pPr lvl="2"/>
            <a:r>
              <a:rPr lang="en-US" dirty="0" smtClean="0"/>
              <a:t>1 producer, 1 consumer</a:t>
            </a:r>
          </a:p>
          <a:p>
            <a:pPr lvl="2"/>
            <a:r>
              <a:rPr lang="en-US" dirty="0" smtClean="0"/>
              <a:t>1 producer, N consumers</a:t>
            </a:r>
          </a:p>
          <a:p>
            <a:pPr lvl="2"/>
            <a:r>
              <a:rPr lang="en-US" dirty="0" smtClean="0"/>
              <a:t>M producers, N consumers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3A52-BCAE-0A4A-ABDC-7A2466CC6108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3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2: MT producer-consumer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Pthread</a:t>
            </a:r>
            <a:r>
              <a:rPr lang="en-US" dirty="0" smtClean="0"/>
              <a:t> library for implementation</a:t>
            </a:r>
          </a:p>
          <a:p>
            <a:r>
              <a:rPr lang="en-US" dirty="0" smtClean="0"/>
              <a:t>Locks: </a:t>
            </a:r>
            <a:r>
              <a:rPr lang="en-US" dirty="0" err="1" smtClean="0">
                <a:latin typeface="Courier New"/>
                <a:cs typeface="Courier New"/>
              </a:rPr>
              <a:t>pthread_mutex_t</a:t>
            </a:r>
            <a:r>
              <a:rPr lang="en-US" dirty="0" smtClean="0"/>
              <a:t> type</a:t>
            </a:r>
          </a:p>
          <a:p>
            <a:pPr lvl="1"/>
            <a:r>
              <a:rPr lang="en-US" dirty="0" smtClean="0"/>
              <a:t>Must initialize/destroy lock at start/end</a:t>
            </a:r>
          </a:p>
          <a:p>
            <a:pPr lvl="1"/>
            <a:r>
              <a:rPr lang="en-US" dirty="0" smtClean="0"/>
              <a:t>Functions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pthread_mutex_lock</a:t>
            </a:r>
            <a:r>
              <a:rPr lang="en-US" dirty="0" smtClean="0">
                <a:latin typeface="Courier New"/>
                <a:cs typeface="Courier New"/>
              </a:rPr>
              <a:t>(&amp;lock)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pthread_mutex_unlock</a:t>
            </a:r>
            <a:r>
              <a:rPr lang="en-US" dirty="0" smtClean="0">
                <a:latin typeface="Courier New"/>
                <a:cs typeface="Courier New"/>
              </a:rPr>
              <a:t>(&amp;lock)</a:t>
            </a:r>
          </a:p>
          <a:p>
            <a:r>
              <a:rPr lang="en-US" dirty="0" smtClean="0"/>
              <a:t>Condition variables: </a:t>
            </a:r>
            <a:r>
              <a:rPr lang="en-US" dirty="0" err="1" smtClean="0">
                <a:latin typeface="Courier New"/>
                <a:cs typeface="Courier New"/>
              </a:rPr>
              <a:t>pthread_cond_t</a:t>
            </a:r>
            <a:r>
              <a:rPr lang="en-US" dirty="0" smtClean="0"/>
              <a:t> type</a:t>
            </a:r>
          </a:p>
          <a:p>
            <a:pPr lvl="1"/>
            <a:r>
              <a:rPr lang="en-US" dirty="0" smtClean="0"/>
              <a:t>Must initialize/destroy CV at start/end</a:t>
            </a:r>
          </a:p>
          <a:p>
            <a:pPr lvl="1"/>
            <a:r>
              <a:rPr lang="en-US" dirty="0" smtClean="0"/>
              <a:t>Functions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pthread_cond_wait</a:t>
            </a:r>
            <a:r>
              <a:rPr lang="en-US" dirty="0" smtClean="0">
                <a:latin typeface="Courier New"/>
                <a:cs typeface="Courier New"/>
              </a:rPr>
              <a:t>(&amp;CV, &amp;lock)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pthread_cond_signal</a:t>
            </a:r>
            <a:r>
              <a:rPr lang="en-US" dirty="0" smtClean="0">
                <a:latin typeface="Courier New"/>
                <a:cs typeface="Courier New"/>
              </a:rPr>
              <a:t>(&amp;CV)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pthread_cond_broadcast</a:t>
            </a:r>
            <a:r>
              <a:rPr lang="en-US" dirty="0" smtClean="0">
                <a:latin typeface="Courier New"/>
                <a:cs typeface="Courier New"/>
              </a:rPr>
              <a:t>(&amp;CV)</a:t>
            </a:r>
          </a:p>
          <a:p>
            <a:r>
              <a:rPr lang="en-US" dirty="0" smtClean="0"/>
              <a:t>Implement bounded buffer </a:t>
            </a:r>
            <a:r>
              <a:rPr lang="en-US" dirty="0" smtClean="0">
                <a:solidFill>
                  <a:srgbClr val="FF0000"/>
                </a:solidFill>
              </a:rPr>
              <a:t>monitor</a:t>
            </a:r>
          </a:p>
          <a:p>
            <a:pPr lvl="1"/>
            <a:r>
              <a:rPr lang="en-US" dirty="0" smtClean="0"/>
              <a:t>Shared data + synchronization primitives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6AD2-2E72-2245-B775-97FBE605857B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0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Mutual exclusion</a:t>
            </a:r>
          </a:p>
          <a:p>
            <a:pPr lvl="1"/>
            <a:r>
              <a:rPr lang="en-US" dirty="0" smtClean="0"/>
              <a:t>Ensures only one thread in critical section</a:t>
            </a:r>
          </a:p>
          <a:p>
            <a:pPr lvl="1"/>
            <a:r>
              <a:rPr lang="en-US" dirty="0" smtClean="0"/>
              <a:t>“Not at the same time”</a:t>
            </a:r>
          </a:p>
          <a:p>
            <a:pPr lvl="1"/>
            <a:r>
              <a:rPr lang="en-US" dirty="0" smtClean="0"/>
              <a:t>lock/unlock</a:t>
            </a:r>
          </a:p>
          <a:p>
            <a:r>
              <a:rPr lang="en-US" dirty="0" smtClean="0"/>
              <a:t>Condition variables</a:t>
            </a:r>
          </a:p>
          <a:p>
            <a:pPr lvl="1"/>
            <a:r>
              <a:rPr lang="en-US" dirty="0" smtClean="0"/>
              <a:t>Used when one thread must wait for another to do something</a:t>
            </a:r>
          </a:p>
          <a:p>
            <a:pPr lvl="1"/>
            <a:r>
              <a:rPr lang="en-US" dirty="0" smtClean="0"/>
              <a:t>“Before/after”</a:t>
            </a:r>
          </a:p>
          <a:p>
            <a:pPr lvl="1"/>
            <a:r>
              <a:rPr lang="en-US" dirty="0" err="1" smtClean="0"/>
              <a:t>dequeue</a:t>
            </a:r>
            <a:r>
              <a:rPr lang="en-US" dirty="0" smtClean="0"/>
              <a:t>() must wait for </a:t>
            </a:r>
            <a:r>
              <a:rPr lang="en-US" dirty="0" err="1" smtClean="0"/>
              <a:t>enqueue</a:t>
            </a:r>
            <a:r>
              <a:rPr lang="en-US" dirty="0" smtClean="0"/>
              <a:t>() if empty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3FF6-3E8A-C348-B418-E89E497FFAD8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9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two types of synchronization</a:t>
            </a:r>
          </a:p>
          <a:p>
            <a:pPr lvl="1"/>
            <a:r>
              <a:rPr lang="en-US" dirty="0" smtClean="0"/>
              <a:t>Lock for mutual exclusion</a:t>
            </a:r>
          </a:p>
          <a:p>
            <a:pPr lvl="1"/>
            <a:r>
              <a:rPr lang="en-US" dirty="0" smtClean="0"/>
              <a:t>Condition variables for ordering constraints</a:t>
            </a:r>
          </a:p>
          <a:p>
            <a:endParaRPr lang="en-US" dirty="0"/>
          </a:p>
          <a:p>
            <a:r>
              <a:rPr lang="en-US" dirty="0" smtClean="0"/>
              <a:t>Monitor = shared data + 1+ locks + CVs associated with lock</a:t>
            </a:r>
          </a:p>
          <a:p>
            <a:pPr lvl="1"/>
            <a:r>
              <a:rPr lang="en-US" dirty="0" smtClean="0"/>
              <a:t>In OOP, “shared objects”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9E4-2652-4045-B333-D5EECC046F35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48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with monitors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List shared data needed for problem</a:t>
            </a:r>
          </a:p>
          <a:p>
            <a:r>
              <a:rPr lang="en-US" dirty="0" smtClean="0"/>
              <a:t>Assign locks to each group of shared data</a:t>
            </a:r>
          </a:p>
          <a:p>
            <a:pPr lvl="1"/>
            <a:r>
              <a:rPr lang="en-US" dirty="0" smtClean="0"/>
              <a:t>Enforces mutual exclusion</a:t>
            </a:r>
          </a:p>
          <a:p>
            <a:r>
              <a:rPr lang="en-US" dirty="0" smtClean="0"/>
              <a:t>Assign condition variables for every condition thread holding lock may have to wait on</a:t>
            </a:r>
          </a:p>
          <a:p>
            <a:pPr lvl="1"/>
            <a:r>
              <a:rPr lang="en-US" dirty="0" smtClean="0"/>
              <a:t>Before/after conditions: while (!condition) wait</a:t>
            </a:r>
          </a:p>
          <a:p>
            <a:r>
              <a:rPr lang="en-US" dirty="0" smtClean="0"/>
              <a:t>Call signal() or broadcast() when thread changes something another thread might be waiting for</a:t>
            </a:r>
          </a:p>
          <a:p>
            <a:r>
              <a:rPr lang="en-US" dirty="0" smtClean="0"/>
              <a:t>Need queue of threads associated with every lock, condition variable</a:t>
            </a:r>
          </a:p>
          <a:p>
            <a:pPr lvl="1"/>
            <a:r>
              <a:rPr lang="en-US" dirty="0" smtClean="0"/>
              <a:t>Implicitly handled in common thread libraries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160B-D786-CD46-BF8C-3DB35C5DDA88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35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queues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8679-0213-6E4E-AA55-6D2F6B2B7875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0972"/>
            <a:ext cx="9144000" cy="521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9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monitor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lock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while (!condition)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wait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do work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signal other thread(s) about work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unlock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FE03-24CB-F54B-B641-953738A69310}" type="datetime1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14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11554</TotalTime>
  <Words>1316</Words>
  <Application>Microsoft Macintosh PowerPoint</Application>
  <PresentationFormat>On-screen Show (4:3)</PresentationFormat>
  <Paragraphs>309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Edge</vt:lpstr>
      <vt:lpstr>EECE.4810/EECE.5730 Operating Systems</vt:lpstr>
      <vt:lpstr>Lecture outline</vt:lpstr>
      <vt:lpstr>Program 2: MT producer-consumer</vt:lpstr>
      <vt:lpstr>Program 2: MT producer-consumer</vt:lpstr>
      <vt:lpstr>Synchronization types</vt:lpstr>
      <vt:lpstr>Monitors</vt:lpstr>
      <vt:lpstr>Programming with monitors</vt:lpstr>
      <vt:lpstr>Monitor queues</vt:lpstr>
      <vt:lpstr>Typical monitor programming</vt:lpstr>
      <vt:lpstr>Semaphores</vt:lpstr>
      <vt:lpstr>Using semaphores</vt:lpstr>
      <vt:lpstr>Semaphore example</vt:lpstr>
      <vt:lpstr>Example solution</vt:lpstr>
      <vt:lpstr>Producer-consumer with semaphores</vt:lpstr>
      <vt:lpstr>Producer-consumer with semaphores (2)</vt:lpstr>
      <vt:lpstr>Producer-consumer with semaphores (3)</vt:lpstr>
      <vt:lpstr>Readers-Writers Problem</vt:lpstr>
      <vt:lpstr>Readers-Writers Problem (Cont.)</vt:lpstr>
      <vt:lpstr>Readers-Writers Problem (Cont.)</vt:lpstr>
      <vt:lpstr>Readers-Writers Problem notes</vt:lpstr>
      <vt:lpstr>Comparing monitors/semaphores</vt:lpstr>
      <vt:lpstr>Comparing CVs/semaphores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3022</cp:revision>
  <dcterms:created xsi:type="dcterms:W3CDTF">2006-04-03T05:03:01Z</dcterms:created>
  <dcterms:modified xsi:type="dcterms:W3CDTF">2018-03-01T03:40:56Z</dcterms:modified>
</cp:coreProperties>
</file>