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68" r:id="rId4"/>
    <p:sldId id="565" r:id="rId5"/>
    <p:sldId id="566" r:id="rId6"/>
    <p:sldId id="567" r:id="rId7"/>
    <p:sldId id="556" r:id="rId8"/>
    <p:sldId id="557" r:id="rId9"/>
    <p:sldId id="562" r:id="rId10"/>
    <p:sldId id="563" r:id="rId11"/>
    <p:sldId id="564" r:id="rId12"/>
    <p:sldId id="555" r:id="rId13"/>
    <p:sldId id="546" r:id="rId14"/>
    <p:sldId id="590" r:id="rId15"/>
    <p:sldId id="5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E25D7A-B8BB-A14B-BA60-87E8117D5E3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8D14A-A7EB-1E40-9ADF-70B727D4E397}" type="datetime1">
              <a:rPr lang="en-US" smtClean="0"/>
              <a:t>3/20/18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CE590-855C-C646-BF3C-D9C6045CC76D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1817B-70A4-3E4D-935B-8D76676C0720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17A17-B633-5C41-88A6-7FA674E0A737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DAE32-FC1F-3248-882D-60E3A9C10DEF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C0661-277A-AE4C-B3A3-9ED227C8033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E7EFB-90CC-CD43-819F-5469ACA0D8A4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2FF80-10F7-7B4C-ADCD-1E2ADFE93101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02D01-2C54-B247-BD6C-4A41BD326703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C9CB3-3D3C-BF47-B887-838C2BC702F5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423F-C9F0-334C-80D3-D8835F289EF4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58208-B661-5B4C-BCD5-BBB1DF990E2B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849CE-F201-6A47-9A8E-C6A4D18677BD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024FF57-1D53-9446-A17C-280E2463D888}" type="datetime1">
              <a:rPr lang="en-US" smtClean="0"/>
              <a:t>3/20/18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Scheduling examples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1325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FCFS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SJF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STCF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RR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Proc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4BED-EBBE-3A4C-9379-CD6FDAC9B3AE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 (2)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6707759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/>
                <a:gridCol w="1055914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275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1         3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6      11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12      16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17       26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Process (time)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P2 (1-3)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P4 (1)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P3 (2-7)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P5 (1-5)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P1 (1-10)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630237"/>
          </a:xfrm>
        </p:spPr>
        <p:txBody>
          <a:bodyPr/>
          <a:lstStyle/>
          <a:p>
            <a:r>
              <a:rPr lang="en-US" dirty="0" smtClean="0"/>
              <a:t>Detailed STCF schedule: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C1C0-A0E2-094A-BD20-3609109716F6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 Placeholder 7"/>
          <p:cNvSpPr txBox="1">
            <a:spLocks/>
          </p:cNvSpPr>
          <p:nvPr/>
        </p:nvSpPr>
        <p:spPr bwMode="auto">
          <a:xfrm>
            <a:off x="457200" y="2590800"/>
            <a:ext cx="8229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Detailed RR schedule:</a:t>
            </a:r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137701"/>
              </p:ext>
            </p:extLst>
          </p:nvPr>
        </p:nvGraphicFramePr>
        <p:xfrm>
          <a:off x="457201" y="3276600"/>
          <a:ext cx="8229598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3400"/>
                <a:gridCol w="434788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  <a:gridCol w="484094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7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8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9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11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12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13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14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15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16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thus far on average wait time/turnaround time</a:t>
            </a:r>
          </a:p>
          <a:p>
            <a:r>
              <a:rPr lang="en-US" dirty="0" smtClean="0"/>
              <a:t>Real-time systems require tasks to meet deadlines</a:t>
            </a:r>
          </a:p>
          <a:p>
            <a:pPr lvl="1"/>
            <a:r>
              <a:rPr lang="en-US" dirty="0" smtClean="0"/>
              <a:t>Video or audio output</a:t>
            </a:r>
          </a:p>
          <a:p>
            <a:pPr lvl="1"/>
            <a:r>
              <a:rPr lang="en-US" dirty="0" smtClean="0"/>
              <a:t>Control of physical systems</a:t>
            </a:r>
          </a:p>
          <a:p>
            <a:r>
              <a:rPr lang="en-US" dirty="0" smtClean="0"/>
              <a:t>Requires worst-case analysis</a:t>
            </a:r>
          </a:p>
          <a:p>
            <a:pPr lvl="1"/>
            <a:r>
              <a:rPr lang="en-US" dirty="0" smtClean="0"/>
              <a:t>How do we schedule for deadlines in life?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0F3-AF07-B14E-801E-D9ED7367EF1C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Earliest Deadline First Scheduling (EDF)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Priorities </a:t>
            </a:r>
            <a:r>
              <a:rPr lang="en-US" dirty="0" smtClean="0">
                <a:latin typeface="Helvetica" charset="0"/>
                <a:ea typeface="MS PGothic" charset="0"/>
              </a:rPr>
              <a:t>assigned </a:t>
            </a:r>
            <a:r>
              <a:rPr lang="en-US" dirty="0">
                <a:latin typeface="Helvetica" charset="0"/>
                <a:ea typeface="MS PGothic" charset="0"/>
              </a:rPr>
              <a:t>according to </a:t>
            </a:r>
            <a:r>
              <a:rPr lang="en-US" dirty="0" smtClean="0">
                <a:latin typeface="Helvetica" charset="0"/>
                <a:ea typeface="MS PGothic" charset="0"/>
              </a:rPr>
              <a:t>deadlines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Preempt current job if new job arrives with earlier deadline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Optimal: will meet all deadlines if possible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AE8-9C07-8D48-94F4-5412A5D4BE95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0184" r="711" b="39867"/>
          <a:stretch>
            <a:fillRect/>
          </a:stretch>
        </p:blipFill>
        <p:spPr bwMode="auto">
          <a:xfrm>
            <a:off x="1295400" y="4343400"/>
            <a:ext cx="6772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3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dirty="0" smtClean="0"/>
              <a:t>time: </a:t>
            </a:r>
            <a:r>
              <a:rPr lang="en-US" smtClean="0"/>
              <a:t>Memory management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due 3/21</a:t>
            </a:r>
          </a:p>
          <a:p>
            <a:pPr lvl="1"/>
            <a:r>
              <a:rPr lang="en-US" dirty="0"/>
              <a:t>Exam 2: Wednesday, 3/28 in class</a:t>
            </a:r>
          </a:p>
          <a:p>
            <a:pPr lvl="2"/>
            <a:r>
              <a:rPr lang="en-US" dirty="0"/>
              <a:t>Will cover everything after Exam 1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15F2FC-845C-1247-9115-6060211670D4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6F46-1EF8-5E47-803C-9A8AE2D51EA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due </a:t>
            </a:r>
            <a:r>
              <a:rPr lang="en-US" dirty="0"/>
              <a:t>3/</a:t>
            </a:r>
            <a:r>
              <a:rPr lang="en-US" dirty="0" smtClean="0"/>
              <a:t>21</a:t>
            </a:r>
          </a:p>
          <a:p>
            <a:pPr lvl="1"/>
            <a:r>
              <a:rPr lang="en-US" dirty="0" smtClean="0"/>
              <a:t>Exam 2: Wednesday, 3/28 in class</a:t>
            </a:r>
          </a:p>
          <a:p>
            <a:pPr lvl="2"/>
            <a:r>
              <a:rPr lang="en-US" dirty="0" smtClean="0"/>
              <a:t>Will cover everything after Exam 1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/>
              <a:t>Review</a:t>
            </a:r>
          </a:p>
          <a:p>
            <a:pPr lvl="2"/>
            <a:r>
              <a:rPr lang="en-US" dirty="0"/>
              <a:t>Scheduling metrics</a:t>
            </a:r>
          </a:p>
          <a:p>
            <a:pPr lvl="2"/>
            <a:r>
              <a:rPr lang="en-US" dirty="0"/>
              <a:t>Scheduling algorithms</a:t>
            </a:r>
          </a:p>
          <a:p>
            <a:pPr lvl="1"/>
            <a:r>
              <a:rPr lang="en-US" dirty="0"/>
              <a:t>Scheduling</a:t>
            </a:r>
          </a:p>
          <a:p>
            <a:pPr lvl="2"/>
            <a:r>
              <a:rPr lang="en-US" dirty="0"/>
              <a:t>Example problem</a:t>
            </a:r>
          </a:p>
          <a:p>
            <a:pPr lvl="2"/>
            <a:r>
              <a:rPr lang="en-US" dirty="0"/>
              <a:t>Real time scheduling</a:t>
            </a:r>
          </a:p>
          <a:p>
            <a:pPr lvl="1"/>
            <a:r>
              <a:rPr lang="en-US" dirty="0"/>
              <a:t>Memory management intro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775C993-050B-8447-8433-EB0B37628EDB}" type="datetime1">
              <a:rPr lang="en-US" smtClean="0">
                <a:latin typeface="Garamond"/>
                <a:cs typeface="Garamond"/>
              </a:rPr>
              <a:t>3/20/18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Exam </a:t>
            </a:r>
            <a:r>
              <a:rPr lang="en-US" dirty="0" smtClean="0">
                <a:latin typeface="Garamond" charset="0"/>
              </a:rPr>
              <a:t>1 stats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EECE.4810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76.2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79.5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12.1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95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21.1 </a:t>
            </a:r>
            <a:r>
              <a:rPr lang="en-US" dirty="0"/>
              <a:t>/ </a:t>
            </a:r>
            <a:r>
              <a:rPr lang="en-US" dirty="0" smtClean="0"/>
              <a:t>28 (75%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15.6 </a:t>
            </a:r>
            <a:r>
              <a:rPr lang="en-US" dirty="0"/>
              <a:t>/ </a:t>
            </a:r>
            <a:r>
              <a:rPr lang="en-US" dirty="0" smtClean="0"/>
              <a:t>20 (78%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21.1 </a:t>
            </a:r>
            <a:r>
              <a:rPr lang="en-US" dirty="0"/>
              <a:t>/ </a:t>
            </a:r>
            <a:r>
              <a:rPr lang="en-US" dirty="0" smtClean="0"/>
              <a:t>26 (81%)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18.5 / 26 (71%)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4987925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EECE.5730 stats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Average: </a:t>
            </a:r>
            <a:r>
              <a:rPr lang="en-US" dirty="0" smtClean="0"/>
              <a:t>77.6/115 (67%)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Median: </a:t>
            </a:r>
            <a:r>
              <a:rPr lang="en-US" dirty="0" smtClean="0"/>
              <a:t>80/115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Std. deviation: </a:t>
            </a:r>
            <a:r>
              <a:rPr lang="en-US" dirty="0" smtClean="0"/>
              <a:t>20.6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Max</a:t>
            </a:r>
            <a:r>
              <a:rPr lang="en-US" dirty="0" smtClean="0"/>
              <a:t>: 109/115 (94.7%)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23.4 </a:t>
            </a:r>
            <a:r>
              <a:rPr lang="en-US" dirty="0"/>
              <a:t>/ </a:t>
            </a:r>
            <a:r>
              <a:rPr lang="en-US" dirty="0" smtClean="0"/>
              <a:t>36 (65%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14.9 / 20 (74%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20.0 / 26 (77%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Q4: </a:t>
            </a:r>
            <a:r>
              <a:rPr lang="en-US" dirty="0" smtClean="0"/>
              <a:t>19.3 </a:t>
            </a:r>
            <a:r>
              <a:rPr lang="en-US" dirty="0"/>
              <a:t>/ </a:t>
            </a:r>
            <a:r>
              <a:rPr lang="en-US" dirty="0" smtClean="0"/>
              <a:t>33 (58%)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F50CF4-8CE4-FC47-9123-5FBAE9EA8C59}" type="datetime1">
              <a:rPr lang="en-US" smtClean="0">
                <a:latin typeface="Garamond" charset="0"/>
              </a:rPr>
              <a:t>3/20/18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9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 </a:t>
            </a:r>
            <a:r>
              <a:rPr lang="en-US" dirty="0" smtClean="0">
                <a:solidFill>
                  <a:srgbClr val="0000FF"/>
                </a:solidFill>
              </a:rPr>
              <a:t>CPU burst</a:t>
            </a:r>
            <a:r>
              <a:rPr lang="en-US" dirty="0" smtClean="0"/>
              <a:t> times according to one or more metrics</a:t>
            </a:r>
          </a:p>
          <a:p>
            <a:r>
              <a:rPr lang="en-US" dirty="0" smtClean="0"/>
              <a:t>Classifying schedulers by decision timing</a:t>
            </a:r>
          </a:p>
          <a:p>
            <a:pPr lvl="1"/>
            <a:r>
              <a:rPr lang="en-US" dirty="0" smtClean="0"/>
              <a:t>When is next process chosen to run?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Nonpreemptive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scheduler </a:t>
            </a:r>
          </a:p>
          <a:p>
            <a:pPr lvl="2"/>
            <a:r>
              <a:rPr lang="en-US" dirty="0" smtClean="0"/>
              <a:t>Only make decision when process switches from running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waiting state (interrupt, I/O request, etc.)</a:t>
            </a:r>
          </a:p>
          <a:p>
            <a:pPr lvl="2"/>
            <a:r>
              <a:rPr lang="en-US" dirty="0" smtClean="0"/>
              <a:t>Processes are not forced to give up CPU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Preemptive</a:t>
            </a:r>
            <a:r>
              <a:rPr lang="en-US" dirty="0" smtClean="0"/>
              <a:t> scheduler</a:t>
            </a:r>
          </a:p>
          <a:p>
            <a:pPr lvl="2"/>
            <a:r>
              <a:rPr lang="en-US" dirty="0" smtClean="0"/>
              <a:t>Make decision when new process arrives in ready queue (waiting </a:t>
            </a:r>
            <a:r>
              <a:rPr lang="en-US" dirty="0" smtClean="0">
                <a:sym typeface="Wingdings"/>
              </a:rPr>
              <a:t> ready) or predefined time quantum expires (running  ready)</a:t>
            </a:r>
          </a:p>
          <a:p>
            <a:pPr lvl="2"/>
            <a:r>
              <a:rPr lang="en-US" dirty="0" smtClean="0">
                <a:sym typeface="Wingdings"/>
              </a:rPr>
              <a:t>Processes can be forced to give up CPU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8A36-76DD-E743-BA08-8E286C88EF6D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Scheduling </a:t>
            </a:r>
            <a:r>
              <a:rPr lang="en-US" dirty="0">
                <a:ea typeface="MS PGothic" charset="0"/>
              </a:rPr>
              <a:t>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2DC8-5DF0-5545-AB5D-BF5DE966F052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First-come, first-served (FCFS)</a:t>
            </a:r>
            <a:r>
              <a:rPr lang="en-US" dirty="0" smtClean="0"/>
              <a:t> or FIFO</a:t>
            </a:r>
          </a:p>
          <a:p>
            <a:pPr lvl="1"/>
            <a:r>
              <a:rPr lang="en-US" dirty="0" smtClean="0"/>
              <a:t>Schedule tasks in order they arrive in ready queue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pPr lvl="1"/>
            <a:r>
              <a:rPr lang="en-US" dirty="0" smtClean="0"/>
              <a:t>Always schedule job with shortest remaining burst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remaining time first (SRTF)</a:t>
            </a:r>
            <a:r>
              <a:rPr lang="en-US" dirty="0" smtClean="0"/>
              <a:t> or STCF</a:t>
            </a:r>
          </a:p>
          <a:p>
            <a:pPr lvl="1"/>
            <a:r>
              <a:rPr lang="en-US" dirty="0" smtClean="0"/>
              <a:t>Preemptive version of SJF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Priority scheduling</a:t>
            </a:r>
          </a:p>
          <a:p>
            <a:pPr lvl="1"/>
            <a:r>
              <a:rPr lang="en-US" dirty="0" smtClean="0"/>
              <a:t>Priority associated with process; highest priority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Round robin</a:t>
            </a:r>
          </a:p>
          <a:p>
            <a:pPr lvl="1"/>
            <a:r>
              <a:rPr lang="en-US" dirty="0" smtClean="0"/>
              <a:t>Each process gets CPU for fixed period of time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E1E2-7145-0044-BB39-34FB501D1994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Consider following processes with the </a:t>
            </a:r>
            <a:r>
              <a:rPr lang="en-US" dirty="0"/>
              <a:t>length of the </a:t>
            </a:r>
            <a:r>
              <a:rPr lang="en-US" dirty="0" smtClean="0"/>
              <a:t>CPU burst </a:t>
            </a:r>
            <a:r>
              <a:rPr lang="en-US" dirty="0"/>
              <a:t>time given in milliseconds: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</a:t>
            </a:r>
            <a:r>
              <a:rPr lang="en-US" dirty="0" smtClean="0"/>
              <a:t>		</a:t>
            </a:r>
            <a:r>
              <a:rPr lang="en-US" u="sng" dirty="0" smtClean="0"/>
              <a:t>Priority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P1		10		3</a:t>
            </a:r>
          </a:p>
          <a:p>
            <a:pPr marL="0" indent="0">
              <a:buNone/>
            </a:pPr>
            <a:r>
              <a:rPr lang="en-US" dirty="0" smtClean="0"/>
              <a:t>	P2		1		1</a:t>
            </a:r>
          </a:p>
          <a:p>
            <a:pPr marL="0" indent="0">
              <a:buNone/>
            </a:pPr>
            <a:r>
              <a:rPr lang="en-US" dirty="0" smtClean="0"/>
              <a:t>	P3		2		3</a:t>
            </a:r>
          </a:p>
          <a:p>
            <a:pPr marL="0" indent="0">
              <a:buNone/>
            </a:pPr>
            <a:r>
              <a:rPr lang="en-US" dirty="0" smtClean="0"/>
              <a:t>	P4		1		4</a:t>
            </a:r>
          </a:p>
          <a:p>
            <a:pPr marL="0" indent="0">
              <a:buNone/>
            </a:pPr>
            <a:r>
              <a:rPr lang="en-US" dirty="0" smtClean="0"/>
              <a:t>	P5		5		2</a:t>
            </a:r>
          </a:p>
          <a:p>
            <a:r>
              <a:rPr lang="en-US" dirty="0" smtClean="0"/>
              <a:t>Assume processes arrive at same time, in order P1 </a:t>
            </a:r>
            <a:r>
              <a:rPr lang="en-US" dirty="0" smtClean="0">
                <a:sym typeface="Wingdings"/>
              </a:rPr>
              <a:t> P5</a:t>
            </a:r>
          </a:p>
          <a:p>
            <a:r>
              <a:rPr lang="en-US" dirty="0" smtClean="0">
                <a:sym typeface="Wingdings"/>
              </a:rPr>
              <a:t>What is turnaround time of each process for:</a:t>
            </a:r>
          </a:p>
          <a:p>
            <a:pPr lvl="1"/>
            <a:r>
              <a:rPr lang="en-US" dirty="0" smtClean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Round Robin (quantum = 1)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Non-preemptive priority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EC-9BE3-5849-876A-F85536D11FC3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5447929"/>
              </p:ext>
            </p:extLst>
          </p:nvPr>
        </p:nvGraphicFramePr>
        <p:xfrm>
          <a:off x="457200" y="1143000"/>
          <a:ext cx="823032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0215"/>
                <a:gridCol w="1922527"/>
                <a:gridCol w="1922527"/>
                <a:gridCol w="1922527"/>
                <a:gridCol w="1922527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FCFS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SJF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Priority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10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17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18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19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14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sym typeface="Wingdings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106807" marR="10680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entry shows start/end time under given scheduling algorithm</a:t>
            </a:r>
          </a:p>
          <a:p>
            <a:pPr lvl="1"/>
            <a:r>
              <a:rPr lang="en-US" dirty="0" smtClean="0"/>
              <a:t>Start at beginning of given time step, end at end of given time step</a:t>
            </a:r>
          </a:p>
          <a:p>
            <a:pPr lvl="1"/>
            <a:r>
              <a:rPr lang="en-US" dirty="0" smtClean="0"/>
              <a:t>So process with burst time of 1 (i.e., P2, P4) will appear to start and end in same “cycle”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DC36-9A5A-314F-83F1-F21B8E8DAD0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264764"/>
              </p:ext>
            </p:extLst>
          </p:nvPr>
        </p:nvGraphicFramePr>
        <p:xfrm>
          <a:off x="457200" y="1143000"/>
          <a:ext cx="8229600" cy="1645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Process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Burst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Arrival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971800"/>
            <a:ext cx="8229600" cy="31591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/>
              </a:rPr>
              <a:t>Now consider processes with different arrival times</a:t>
            </a:r>
          </a:p>
          <a:p>
            <a:pPr lvl="1"/>
            <a:r>
              <a:rPr lang="en-US" dirty="0" smtClean="0">
                <a:sym typeface="Wingdings"/>
              </a:rPr>
              <a:t>Assume all times in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process can start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 after it arrives (e.g., process arriving at time 0 can start at time 1)</a:t>
            </a: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is turnaround time of each process for:</a:t>
            </a:r>
          </a:p>
          <a:p>
            <a:pPr lvl="1"/>
            <a:r>
              <a:rPr lang="en-US" dirty="0">
                <a:sym typeface="Wingdings"/>
              </a:rPr>
              <a:t>FCFS</a:t>
            </a:r>
          </a:p>
          <a:p>
            <a:pPr lvl="1"/>
            <a:r>
              <a:rPr lang="en-US" dirty="0" smtClean="0">
                <a:sym typeface="Wingdings"/>
              </a:rPr>
              <a:t>SJF</a:t>
            </a:r>
          </a:p>
          <a:p>
            <a:pPr lvl="1"/>
            <a:r>
              <a:rPr lang="en-US" dirty="0" smtClean="0">
                <a:sym typeface="Wingdings"/>
              </a:rPr>
              <a:t>STCF (remember, this scheme is preemptive!)</a:t>
            </a:r>
          </a:p>
          <a:p>
            <a:pPr lvl="1"/>
            <a:r>
              <a:rPr lang="en-US" dirty="0" smtClean="0">
                <a:sym typeface="Wingdings"/>
              </a:rPr>
              <a:t>RR (time quantum: 1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; assume ready queue ordered based on </a:t>
            </a:r>
            <a:r>
              <a:rPr lang="en-US" u="sng" dirty="0" smtClean="0">
                <a:sym typeface="Wingdings"/>
              </a:rPr>
              <a:t>arrival</a:t>
            </a:r>
            <a:r>
              <a:rPr lang="en-US" dirty="0" smtClean="0">
                <a:sym typeface="Wingdings"/>
              </a:rPr>
              <a:t> order)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Non-preemptive priority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C70-0B61-C047-9991-AE0C1416B92F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13234</TotalTime>
  <Words>1216</Words>
  <Application>Microsoft Macintosh PowerPoint</Application>
  <PresentationFormat>On-screen Show (4:3)</PresentationFormat>
  <Paragraphs>428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EECE.4810/EECE.5730 Operating Systems</vt:lpstr>
      <vt:lpstr>Lecture outline</vt:lpstr>
      <vt:lpstr>Review: Exam 1 stats</vt:lpstr>
      <vt:lpstr>Review: Scheduling</vt:lpstr>
      <vt:lpstr>Review: Scheduling Criteria</vt:lpstr>
      <vt:lpstr>Review: Scheduling algorithms</vt:lpstr>
      <vt:lpstr>Example</vt:lpstr>
      <vt:lpstr>Solution</vt:lpstr>
      <vt:lpstr>Example 2</vt:lpstr>
      <vt:lpstr>Example solution</vt:lpstr>
      <vt:lpstr>Example solution (2)</vt:lpstr>
      <vt:lpstr>Real-time scheduling</vt:lpstr>
      <vt:lpstr>Earliest Deadline First Scheduling (EDF)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3501</cp:revision>
  <dcterms:created xsi:type="dcterms:W3CDTF">2006-04-03T05:03:01Z</dcterms:created>
  <dcterms:modified xsi:type="dcterms:W3CDTF">2018-03-21T02:30:35Z</dcterms:modified>
</cp:coreProperties>
</file>