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42"/>
  </p:notesMasterIdLst>
  <p:handoutMasterIdLst>
    <p:handoutMasterId r:id="rId43"/>
  </p:handoutMasterIdLst>
  <p:sldIdLst>
    <p:sldId id="256" r:id="rId2"/>
    <p:sldId id="257" r:id="rId3"/>
    <p:sldId id="570" r:id="rId4"/>
    <p:sldId id="571" r:id="rId5"/>
    <p:sldId id="572" r:id="rId6"/>
    <p:sldId id="573" r:id="rId7"/>
    <p:sldId id="574" r:id="rId8"/>
    <p:sldId id="575" r:id="rId9"/>
    <p:sldId id="576" r:id="rId10"/>
    <p:sldId id="577" r:id="rId11"/>
    <p:sldId id="578" r:id="rId12"/>
    <p:sldId id="579" r:id="rId13"/>
    <p:sldId id="580" r:id="rId14"/>
    <p:sldId id="581" r:id="rId15"/>
    <p:sldId id="582" r:id="rId16"/>
    <p:sldId id="583" r:id="rId17"/>
    <p:sldId id="584" r:id="rId18"/>
    <p:sldId id="585" r:id="rId19"/>
    <p:sldId id="586" r:id="rId20"/>
    <p:sldId id="587" r:id="rId21"/>
    <p:sldId id="588" r:id="rId22"/>
    <p:sldId id="591" r:id="rId23"/>
    <p:sldId id="592" r:id="rId24"/>
    <p:sldId id="589" r:id="rId25"/>
    <p:sldId id="593" r:id="rId26"/>
    <p:sldId id="594" r:id="rId27"/>
    <p:sldId id="595" r:id="rId28"/>
    <p:sldId id="596" r:id="rId29"/>
    <p:sldId id="597" r:id="rId30"/>
    <p:sldId id="598" r:id="rId31"/>
    <p:sldId id="599" r:id="rId32"/>
    <p:sldId id="600" r:id="rId33"/>
    <p:sldId id="601" r:id="rId34"/>
    <p:sldId id="602" r:id="rId35"/>
    <p:sldId id="603" r:id="rId36"/>
    <p:sldId id="604" r:id="rId37"/>
    <p:sldId id="605" r:id="rId38"/>
    <p:sldId id="606" r:id="rId39"/>
    <p:sldId id="590" r:id="rId40"/>
    <p:sldId id="547" r:id="rId41"/>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47" autoAdjust="0"/>
    <p:restoredTop sz="89537" autoAdjust="0"/>
  </p:normalViewPr>
  <p:slideViewPr>
    <p:cSldViewPr>
      <p:cViewPr>
        <p:scale>
          <a:sx n="95" d="100"/>
          <a:sy n="95" d="100"/>
        </p:scale>
        <p:origin x="-127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1548"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207875"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p>
        </p:txBody>
      </p:sp>
      <p:sp>
        <p:nvSpPr>
          <p:cNvPr id="207876"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207877"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ABA2F21-F15B-E342-9114-50BEDBE0508E}" type="slidenum">
              <a:rPr lang="en-US"/>
              <a:pPr/>
              <a:t>‹#›</a:t>
            </a:fld>
            <a:endParaRPr lang="en-US"/>
          </a:p>
        </p:txBody>
      </p:sp>
    </p:spTree>
    <p:extLst>
      <p:ext uri="{BB962C8B-B14F-4D97-AF65-F5344CB8AC3E}">
        <p14:creationId xmlns:p14="http://schemas.microsoft.com/office/powerpoint/2010/main" val="21244965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48131"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3"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p>
        </p:txBody>
      </p:sp>
      <p:sp>
        <p:nvSpPr>
          <p:cNvPr id="48135"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0D8D728-0E1B-5948-9614-5C28E8BA371C}" type="slidenum">
              <a:rPr lang="en-US"/>
              <a:pPr/>
              <a:t>‹#›</a:t>
            </a:fld>
            <a:endParaRPr lang="en-US"/>
          </a:p>
        </p:txBody>
      </p:sp>
    </p:spTree>
    <p:extLst>
      <p:ext uri="{BB962C8B-B14F-4D97-AF65-F5344CB8AC3E}">
        <p14:creationId xmlns:p14="http://schemas.microsoft.com/office/powerpoint/2010/main" val="39056018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371192DB-C40F-5747-9547-ACED72E03579}" type="slidenum">
              <a:rPr lang="en-US"/>
              <a:pPr/>
              <a:t>2</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r>
              <a:rPr lang="en-US" sz="1200" i="1" kern="1200" dirty="0" smtClean="0">
                <a:solidFill>
                  <a:schemeClr val="tx1"/>
                </a:solidFill>
                <a:latin typeface="+mn-lt"/>
                <a:ea typeface="+mn-ea"/>
                <a:cs typeface="+mn-cs"/>
              </a:rPr>
              <a:t>Simpler, because allows use of a bitmap.  What's a bitmap?</a:t>
            </a:r>
          </a:p>
          <a:p>
            <a:r>
              <a:rPr lang="en-US" sz="1200" i="1" kern="1200" dirty="0" smtClean="0">
                <a:solidFill>
                  <a:schemeClr val="tx1"/>
                </a:solidFill>
                <a:latin typeface="+mn-lt"/>
                <a:ea typeface="+mn-ea"/>
                <a:cs typeface="+mn-cs"/>
              </a:rPr>
              <a:t>       001111100000001100</a:t>
            </a:r>
          </a:p>
          <a:p>
            <a:r>
              <a:rPr lang="en-US" sz="1200" i="1" kern="1200" dirty="0" smtClean="0">
                <a:solidFill>
                  <a:schemeClr val="tx1"/>
                </a:solidFill>
                <a:latin typeface="+mn-lt"/>
                <a:ea typeface="+mn-ea"/>
                <a:cs typeface="+mn-cs"/>
              </a:rPr>
              <a:t>Each bit represents one page of physical memory -- 1 means allocated, 0 means unallocated.  Lots simpler than </a:t>
            </a:r>
            <a:r>
              <a:rPr lang="en-US" sz="1200" i="1" kern="1200" dirty="0" err="1" smtClean="0">
                <a:solidFill>
                  <a:schemeClr val="tx1"/>
                </a:solidFill>
                <a:latin typeface="+mn-lt"/>
                <a:ea typeface="+mn-ea"/>
                <a:cs typeface="+mn-cs"/>
              </a:rPr>
              <a:t>base&amp;bounds</a:t>
            </a:r>
            <a:r>
              <a:rPr lang="en-US" sz="1200" i="1" kern="1200" dirty="0" smtClean="0">
                <a:solidFill>
                  <a:schemeClr val="tx1"/>
                </a:solidFill>
                <a:latin typeface="+mn-lt"/>
                <a:ea typeface="+mn-ea"/>
                <a:cs typeface="+mn-cs"/>
              </a:rPr>
              <a:t> or segmentation</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latin typeface="+mn-lt"/>
                <a:ea typeface="+mn-ea"/>
                <a:cs typeface="+mn-cs"/>
              </a:rPr>
              <a:t>Means lots of space taken up with page table entries.</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MS PGothic" charset="0"/>
                <a:cs typeface="MS PGothic" charset="0"/>
              </a:defRPr>
            </a:lvl1pPr>
            <a:lvl2pPr marL="742950" indent="-285750" defTabSz="930275">
              <a:defRPr>
                <a:solidFill>
                  <a:schemeClr val="tx1"/>
                </a:solidFill>
                <a:latin typeface="Verdana" charset="0"/>
                <a:ea typeface="MS PGothic" charset="0"/>
                <a:cs typeface="MS PGothic" charset="0"/>
              </a:defRPr>
            </a:lvl2pPr>
            <a:lvl3pPr marL="1143000" indent="-228600" defTabSz="930275">
              <a:defRPr>
                <a:solidFill>
                  <a:schemeClr val="tx1"/>
                </a:solidFill>
                <a:latin typeface="Verdana" charset="0"/>
                <a:ea typeface="MS PGothic" charset="0"/>
                <a:cs typeface="MS PGothic" charset="0"/>
              </a:defRPr>
            </a:lvl3pPr>
            <a:lvl4pPr marL="1600200" indent="-228600" defTabSz="930275">
              <a:defRPr>
                <a:solidFill>
                  <a:schemeClr val="tx1"/>
                </a:solidFill>
                <a:latin typeface="Verdana" charset="0"/>
                <a:ea typeface="MS PGothic" charset="0"/>
                <a:cs typeface="MS PGothic" charset="0"/>
              </a:defRPr>
            </a:lvl4pPr>
            <a:lvl5pPr marL="2057400" indent="-228600" defTabSz="930275">
              <a:defRPr>
                <a:solidFill>
                  <a:schemeClr val="tx1"/>
                </a:solidFill>
                <a:latin typeface="Verdana" charset="0"/>
                <a:ea typeface="MS PGothic" charset="0"/>
                <a:cs typeface="MS PGothic" charset="0"/>
              </a:defRPr>
            </a:lvl5pPr>
            <a:lvl6pPr marL="25146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9pPr>
          </a:lstStyle>
          <a:p>
            <a:fld id="{6B65BE02-1E0F-9447-9CFD-D7B6EF152DB5}" type="slidenum">
              <a:rPr lang="en-US">
                <a:latin typeface="Helvetica" charset="0"/>
              </a:rPr>
              <a:pPr/>
              <a:t>3</a:t>
            </a:fld>
            <a:endParaRPr lang="en-US">
              <a:latin typeface="Helvetica" charset="0"/>
            </a:endParaRPr>
          </a:p>
        </p:txBody>
      </p:sp>
      <p:sp>
        <p:nvSpPr>
          <p:cNvPr id="79875" name="Rectangle 2"/>
          <p:cNvSpPr>
            <a:spLocks noGrp="1" noRot="1" noChangeAspect="1" noChangeArrowheads="1" noTextEdit="1"/>
          </p:cNvSpPr>
          <p:nvPr>
            <p:ph type="sldImg"/>
          </p:nvPr>
        </p:nvSpPr>
        <p:spPr>
          <a:xfrm>
            <a:off x="2857500" y="514350"/>
            <a:ext cx="3429000" cy="257175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MS PGothic" charset="0"/>
                <a:cs typeface="MS PGothic" charset="0"/>
              </a:defRPr>
            </a:lvl1pPr>
            <a:lvl2pPr marL="742950" indent="-285750" defTabSz="930275">
              <a:defRPr>
                <a:solidFill>
                  <a:schemeClr val="tx1"/>
                </a:solidFill>
                <a:latin typeface="Verdana" charset="0"/>
                <a:ea typeface="MS PGothic" charset="0"/>
                <a:cs typeface="MS PGothic" charset="0"/>
              </a:defRPr>
            </a:lvl2pPr>
            <a:lvl3pPr marL="1143000" indent="-228600" defTabSz="930275">
              <a:defRPr>
                <a:solidFill>
                  <a:schemeClr val="tx1"/>
                </a:solidFill>
                <a:latin typeface="Verdana" charset="0"/>
                <a:ea typeface="MS PGothic" charset="0"/>
                <a:cs typeface="MS PGothic" charset="0"/>
              </a:defRPr>
            </a:lvl3pPr>
            <a:lvl4pPr marL="1600200" indent="-228600" defTabSz="930275">
              <a:defRPr>
                <a:solidFill>
                  <a:schemeClr val="tx1"/>
                </a:solidFill>
                <a:latin typeface="Verdana" charset="0"/>
                <a:ea typeface="MS PGothic" charset="0"/>
                <a:cs typeface="MS PGothic" charset="0"/>
              </a:defRPr>
            </a:lvl4pPr>
            <a:lvl5pPr marL="2057400" indent="-228600" defTabSz="930275">
              <a:defRPr>
                <a:solidFill>
                  <a:schemeClr val="tx1"/>
                </a:solidFill>
                <a:latin typeface="Verdana" charset="0"/>
                <a:ea typeface="MS PGothic" charset="0"/>
                <a:cs typeface="MS PGothic" charset="0"/>
              </a:defRPr>
            </a:lvl5pPr>
            <a:lvl6pPr marL="25146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9pPr>
          </a:lstStyle>
          <a:p>
            <a:fld id="{12981760-B3D2-F04C-B93F-7FD9663D5B5E}" type="slidenum">
              <a:rPr lang="en-US">
                <a:latin typeface="Helvetica" charset="0"/>
              </a:rPr>
              <a:pPr/>
              <a:t>6</a:t>
            </a:fld>
            <a:endParaRPr lang="en-US">
              <a:latin typeface="Helvetica"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endParaRPr lang="en-US" sz="1200" i="1"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7D3955F-9E14-2048-A3C7-B473A3FD9833}"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fontScale="92500"/>
          </a:bodyPr>
          <a:lstStyle/>
          <a:p>
            <a:r>
              <a:rPr lang="en-US" sz="1200" i="1" kern="1200" dirty="0" smtClean="0">
                <a:solidFill>
                  <a:schemeClr val="tx1"/>
                </a:solidFill>
                <a:latin typeface="+mn-lt"/>
                <a:ea typeface="+mn-ea"/>
                <a:cs typeface="+mn-cs"/>
              </a:rPr>
              <a:t>Provides level of indirection: OS can move bits around behind the program's back, for instance, if program needs to grow beyond its bounds, or if need to coalesce fragments of memory.  Stop program, copy bits, change base and bounds registers, restart.</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Because OS manages the translation, we control the vertical, we control the horizontal.</a:t>
            </a:r>
          </a:p>
          <a:p>
            <a:r>
              <a:rPr lang="en-US" sz="1200" i="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Hardware cost:</a:t>
            </a:r>
          </a:p>
          <a:p>
            <a:r>
              <a:rPr lang="en-US" sz="1200" kern="1200" dirty="0" smtClean="0">
                <a:solidFill>
                  <a:schemeClr val="tx1"/>
                </a:solidFill>
                <a:latin typeface="+mn-lt"/>
                <a:ea typeface="+mn-ea"/>
                <a:cs typeface="+mn-cs"/>
              </a:rPr>
              <a:t>	2 registers</a:t>
            </a:r>
          </a:p>
          <a:p>
            <a:r>
              <a:rPr lang="en-US" sz="1200" kern="1200" dirty="0" smtClean="0">
                <a:solidFill>
                  <a:schemeClr val="tx1"/>
                </a:solidFill>
                <a:latin typeface="+mn-lt"/>
                <a:ea typeface="+mn-ea"/>
                <a:cs typeface="+mn-cs"/>
              </a:rPr>
              <a:t>       	adder, comparator</a:t>
            </a:r>
          </a:p>
          <a:p>
            <a:r>
              <a:rPr lang="en-US" sz="1200" kern="1200" dirty="0" smtClean="0">
                <a:solidFill>
                  <a:schemeClr val="tx1"/>
                </a:solidFill>
                <a:latin typeface="+mn-lt"/>
                <a:ea typeface="+mn-ea"/>
                <a:cs typeface="+mn-cs"/>
              </a:rPr>
              <a:t>Plus, slows down hardware because need to take time to do add/compare on every memory reference.</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In 60's, thought to be too expensive!</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But get better use of memory, and you get protection.  These are really important.  CPU speed (especially now) is the easy part.</a:t>
            </a:r>
          </a:p>
          <a:p>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fontScale="92500"/>
          </a:bodyPr>
          <a:lstStyle/>
          <a:p>
            <a:r>
              <a:rPr lang="en-US" sz="1200" i="1" kern="1200" dirty="0" smtClean="0">
                <a:solidFill>
                  <a:schemeClr val="tx1"/>
                </a:solidFill>
                <a:latin typeface="+mn-lt"/>
                <a:ea typeface="+mn-ea"/>
                <a:cs typeface="+mn-cs"/>
              </a:rPr>
              <a:t>Provides level of indirection: OS can move bits around behind the program's back, for instance, if program needs to grow beyond its bounds, or if need to coalesce fragments of memory.  Stop program, copy bits, change base and bounds registers, restart.</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Because OS manages the translation, we control the vertical, we control the horizontal.</a:t>
            </a:r>
          </a:p>
          <a:p>
            <a:r>
              <a:rPr lang="en-US" sz="1200" i="1"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Hardware cost:</a:t>
            </a:r>
          </a:p>
          <a:p>
            <a:r>
              <a:rPr lang="en-US" sz="1200" kern="1200" dirty="0" smtClean="0">
                <a:solidFill>
                  <a:schemeClr val="tx1"/>
                </a:solidFill>
                <a:latin typeface="+mn-lt"/>
                <a:ea typeface="+mn-ea"/>
                <a:cs typeface="+mn-cs"/>
              </a:rPr>
              <a:t>	2 registers</a:t>
            </a:r>
          </a:p>
          <a:p>
            <a:r>
              <a:rPr lang="en-US" sz="1200" kern="1200" dirty="0" smtClean="0">
                <a:solidFill>
                  <a:schemeClr val="tx1"/>
                </a:solidFill>
                <a:latin typeface="+mn-lt"/>
                <a:ea typeface="+mn-ea"/>
                <a:cs typeface="+mn-cs"/>
              </a:rPr>
              <a:t>       	adder, comparator</a:t>
            </a:r>
          </a:p>
          <a:p>
            <a:r>
              <a:rPr lang="en-US" sz="1200" kern="1200" dirty="0" smtClean="0">
                <a:solidFill>
                  <a:schemeClr val="tx1"/>
                </a:solidFill>
                <a:latin typeface="+mn-lt"/>
                <a:ea typeface="+mn-ea"/>
                <a:cs typeface="+mn-cs"/>
              </a:rPr>
              <a:t>Plus, slows down hardware because need to take time to do add/compare on every memory reference.</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In 60's, thought to be too expensive!</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But get better use of memory, and you get protection.  These are really important.  CPU speed (especially now) is the easy part.</a:t>
            </a:r>
          </a:p>
          <a:p>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MS PGothic" charset="0"/>
                <a:cs typeface="MS PGothic" charset="0"/>
              </a:defRPr>
            </a:lvl1pPr>
            <a:lvl2pPr marL="742950" indent="-285750" defTabSz="930275">
              <a:defRPr>
                <a:solidFill>
                  <a:schemeClr val="tx1"/>
                </a:solidFill>
                <a:latin typeface="Verdana" charset="0"/>
                <a:ea typeface="MS PGothic" charset="0"/>
                <a:cs typeface="MS PGothic" charset="0"/>
              </a:defRPr>
            </a:lvl2pPr>
            <a:lvl3pPr marL="1143000" indent="-228600" defTabSz="930275">
              <a:defRPr>
                <a:solidFill>
                  <a:schemeClr val="tx1"/>
                </a:solidFill>
                <a:latin typeface="Verdana" charset="0"/>
                <a:ea typeface="MS PGothic" charset="0"/>
                <a:cs typeface="MS PGothic" charset="0"/>
              </a:defRPr>
            </a:lvl3pPr>
            <a:lvl4pPr marL="1600200" indent="-228600" defTabSz="930275">
              <a:defRPr>
                <a:solidFill>
                  <a:schemeClr val="tx1"/>
                </a:solidFill>
                <a:latin typeface="Verdana" charset="0"/>
                <a:ea typeface="MS PGothic" charset="0"/>
                <a:cs typeface="MS PGothic" charset="0"/>
              </a:defRPr>
            </a:lvl4pPr>
            <a:lvl5pPr marL="2057400" indent="-228600" defTabSz="930275">
              <a:defRPr>
                <a:solidFill>
                  <a:schemeClr val="tx1"/>
                </a:solidFill>
                <a:latin typeface="Verdana" charset="0"/>
                <a:ea typeface="MS PGothic" charset="0"/>
                <a:cs typeface="MS PGothic" charset="0"/>
              </a:defRPr>
            </a:lvl5pPr>
            <a:lvl6pPr marL="25146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9pPr>
          </a:lstStyle>
          <a:p>
            <a:fld id="{7BBB246F-20FF-4747-B1B0-6070E9844D89}" type="slidenum">
              <a:rPr lang="en-US">
                <a:latin typeface="Helvetica" charset="0"/>
              </a:rPr>
              <a:pPr/>
              <a:t>17</a:t>
            </a:fld>
            <a:endParaRPr lang="en-US">
              <a:latin typeface="Helvetica"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MS PGothic" charset="0"/>
                <a:cs typeface="MS PGothic" charset="0"/>
              </a:defRPr>
            </a:lvl1pPr>
            <a:lvl2pPr marL="742950" indent="-285750" defTabSz="930275">
              <a:defRPr>
                <a:solidFill>
                  <a:schemeClr val="tx1"/>
                </a:solidFill>
                <a:latin typeface="Verdana" charset="0"/>
                <a:ea typeface="MS PGothic" charset="0"/>
                <a:cs typeface="MS PGothic" charset="0"/>
              </a:defRPr>
            </a:lvl2pPr>
            <a:lvl3pPr marL="1143000" indent="-228600" defTabSz="930275">
              <a:defRPr>
                <a:solidFill>
                  <a:schemeClr val="tx1"/>
                </a:solidFill>
                <a:latin typeface="Verdana" charset="0"/>
                <a:ea typeface="MS PGothic" charset="0"/>
                <a:cs typeface="MS PGothic" charset="0"/>
              </a:defRPr>
            </a:lvl3pPr>
            <a:lvl4pPr marL="1600200" indent="-228600" defTabSz="930275">
              <a:defRPr>
                <a:solidFill>
                  <a:schemeClr val="tx1"/>
                </a:solidFill>
                <a:latin typeface="Verdana" charset="0"/>
                <a:ea typeface="MS PGothic" charset="0"/>
                <a:cs typeface="MS PGothic" charset="0"/>
              </a:defRPr>
            </a:lvl4pPr>
            <a:lvl5pPr marL="2057400" indent="-228600" defTabSz="930275">
              <a:defRPr>
                <a:solidFill>
                  <a:schemeClr val="tx1"/>
                </a:solidFill>
                <a:latin typeface="Verdana" charset="0"/>
                <a:ea typeface="MS PGothic" charset="0"/>
                <a:cs typeface="MS PGothic" charset="0"/>
              </a:defRPr>
            </a:lvl5pPr>
            <a:lvl6pPr marL="25146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6pPr>
            <a:lvl7pPr marL="29718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7pPr>
            <a:lvl8pPr marL="34290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8pPr>
            <a:lvl9pPr marL="3886200" indent="-228600" defTabSz="930275" eaLnBrk="0" fontAlgn="base" hangingPunct="0">
              <a:spcBef>
                <a:spcPct val="0"/>
              </a:spcBef>
              <a:spcAft>
                <a:spcPct val="0"/>
              </a:spcAft>
              <a:defRPr>
                <a:solidFill>
                  <a:schemeClr val="tx1"/>
                </a:solidFill>
                <a:latin typeface="Verdana" charset="0"/>
                <a:ea typeface="MS PGothic" charset="0"/>
                <a:cs typeface="MS PGothic" charset="0"/>
              </a:defRPr>
            </a:lvl9pPr>
          </a:lstStyle>
          <a:p>
            <a:fld id="{AF66BD6A-729F-0949-8E26-A917F3F65F3A}" type="slidenum">
              <a:rPr lang="en-US">
                <a:latin typeface="Helvetica" charset="0"/>
              </a:rPr>
              <a:pPr/>
              <a:t>19</a:t>
            </a:fld>
            <a:endParaRPr lang="en-US">
              <a:latin typeface="Helvetica"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This should seem a bit strange: the virtual address space has gaps in it!  Each segment gets mapped to contiguous locations in physical memory, but may be gaps between segments.</a:t>
            </a:r>
          </a:p>
          <a:p>
            <a:r>
              <a:rPr lang="en-US" sz="1200"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This is a little like walking around in the dark, and there are huge pits in the ground where you die if you step in the pit.</a:t>
            </a:r>
          </a:p>
          <a:p>
            <a:r>
              <a:rPr lang="en-US" sz="1200" i="1" kern="1200" dirty="0" smtClean="0">
                <a:solidFill>
                  <a:schemeClr val="tx1"/>
                </a:solidFill>
                <a:latin typeface="+mn-lt"/>
                <a:ea typeface="+mn-ea"/>
                <a:cs typeface="+mn-cs"/>
              </a:rPr>
              <a:t> </a:t>
            </a:r>
          </a:p>
          <a:p>
            <a:r>
              <a:rPr lang="en-US" sz="1200" i="1" kern="1200" dirty="0" smtClean="0">
                <a:solidFill>
                  <a:schemeClr val="tx1"/>
                </a:solidFill>
                <a:latin typeface="+mn-lt"/>
                <a:ea typeface="+mn-ea"/>
                <a:cs typeface="+mn-cs"/>
              </a:rPr>
              <a:t>But! of course, a correct program will never step off into a pit, so ok.</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A correct program will never address gaps; if it does, trap to kernel and then core dump. Minor exception: stack, heap can grow.  In UNIX, </a:t>
            </a:r>
            <a:r>
              <a:rPr lang="en-US" sz="1200" kern="1200" dirty="0" err="1" smtClean="0">
                <a:solidFill>
                  <a:schemeClr val="tx1"/>
                </a:solidFill>
                <a:latin typeface="+mn-lt"/>
                <a:ea typeface="+mn-ea"/>
                <a:cs typeface="+mn-cs"/>
              </a:rPr>
              <a:t>sbrk</a:t>
            </a:r>
            <a:r>
              <a:rPr lang="en-US" sz="1200" kern="1200" dirty="0" smtClean="0">
                <a:solidFill>
                  <a:schemeClr val="tx1"/>
                </a:solidFill>
                <a:latin typeface="+mn-lt"/>
                <a:ea typeface="+mn-ea"/>
                <a:cs typeface="+mn-cs"/>
              </a:rPr>
              <a:t>() increases size of heap segment.  For stack, just take fault, system automatically increases size of stack.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Detail: Protection mode in segmentation table entries.  For example, code segment would be read-only (only execution and loads are allowed).  Data and stack segment would be read-write (stores allowed).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What must be saved/restored on context switch?  Typically, segment table stored in CPU, not in memory, because it’s small.</a:t>
            </a:r>
          </a:p>
          <a:p>
            <a:r>
              <a:rPr lang="en-US" sz="1200" i="1" kern="1200" dirty="0" smtClean="0">
                <a:solidFill>
                  <a:schemeClr val="tx1"/>
                </a:solidFill>
                <a:latin typeface="+mn-lt"/>
                <a:ea typeface="+mn-ea"/>
                <a:cs typeface="+mn-cs"/>
              </a:rPr>
              <a:t>Contents must be saved/restored.</a:t>
            </a:r>
            <a:endParaRPr lang="en-US" sz="1200" i="1"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7D3955F-9E14-2048-A3C7-B473A3FD9833}"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4290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682"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327683" name="Rectangle 3"/>
          <p:cNvSpPr>
            <a:spLocks noGrp="1" noChangeArrowheads="1"/>
          </p:cNvSpPr>
          <p:nvPr>
            <p:ph type="subTitle" idx="1"/>
          </p:nvPr>
        </p:nvSpPr>
        <p:spPr>
          <a:xfrm>
            <a:off x="1981200" y="35052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fld id="{DEF98AB8-B468-9340-B989-B1F36EBC2E9C}" type="datetime1">
              <a:rPr lang="en-US" smtClean="0"/>
              <a:t>3/20/18</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en-US" smtClean="0"/>
              <a:t>Operating Systems: Lecture 14</a:t>
            </a:r>
            <a:endParaRPr lang="en-US" altLang="en-US"/>
          </a:p>
        </p:txBody>
      </p:sp>
      <p:sp>
        <p:nvSpPr>
          <p:cNvPr id="8" name="Rectangle 6"/>
          <p:cNvSpPr>
            <a:spLocks noGrp="1" noChangeArrowheads="1"/>
          </p:cNvSpPr>
          <p:nvPr>
            <p:ph type="sldNum" sz="quarter" idx="12"/>
          </p:nvPr>
        </p:nvSpPr>
        <p:spPr/>
        <p:txBody>
          <a:bodyPr/>
          <a:lstStyle>
            <a:lvl1pPr>
              <a:defRPr/>
            </a:lvl1pPr>
          </a:lstStyle>
          <a:p>
            <a:fld id="{A0EB30DB-1162-9C49-B8C5-04F23F6D3300}" type="slidenum">
              <a:rPr lang="en-US"/>
              <a:pPr/>
              <a:t>‹#›</a:t>
            </a:fld>
            <a:endParaRPr lang="en-US"/>
          </a:p>
        </p:txBody>
      </p:sp>
    </p:spTree>
    <p:extLst>
      <p:ext uri="{BB962C8B-B14F-4D97-AF65-F5344CB8AC3E}">
        <p14:creationId xmlns:p14="http://schemas.microsoft.com/office/powerpoint/2010/main" val="384052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72242FBB-5E73-734D-8D44-A25C50E191D4}" type="datetime1">
              <a:rPr lang="en-US" smtClean="0"/>
              <a:t>3/20/18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14</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F0E88C0B-2D3D-8F4F-8D58-E142EF8FCAE8}" type="slidenum">
              <a:rPr lang="en-US"/>
              <a:pPr/>
              <a:t>‹#›</a:t>
            </a:fld>
            <a:endParaRPr lang="en-US"/>
          </a:p>
        </p:txBody>
      </p:sp>
    </p:spTree>
    <p:extLst>
      <p:ext uri="{BB962C8B-B14F-4D97-AF65-F5344CB8AC3E}">
        <p14:creationId xmlns:p14="http://schemas.microsoft.com/office/powerpoint/2010/main" val="332376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0C1BA63F-C39F-874F-B610-C4309D6CB0C4}" type="datetime1">
              <a:rPr lang="en-US" smtClean="0"/>
              <a:t>3/20/18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14</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28077AC6-D456-C645-9D18-CB10EBB2F823}" type="slidenum">
              <a:rPr lang="en-US"/>
              <a:pPr/>
              <a:t>‹#›</a:t>
            </a:fld>
            <a:endParaRPr lang="en-US"/>
          </a:p>
        </p:txBody>
      </p:sp>
    </p:spTree>
    <p:extLst>
      <p:ext uri="{BB962C8B-B14F-4D97-AF65-F5344CB8AC3E}">
        <p14:creationId xmlns:p14="http://schemas.microsoft.com/office/powerpoint/2010/main" val="415471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8229600" cy="2417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713163"/>
            <a:ext cx="8229600" cy="2417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996B801-849D-9E41-8E3F-F1F039E4C2AB}" type="datetime1">
              <a:rPr lang="en-US" smtClean="0"/>
              <a:t>3/20/18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14</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F1BE0F1F-2016-AB47-89E8-85EB545AF702}" type="slidenum">
              <a:rPr lang="en-US"/>
              <a:pPr/>
              <a:t>‹#›</a:t>
            </a:fld>
            <a:endParaRPr lang="en-US"/>
          </a:p>
        </p:txBody>
      </p:sp>
    </p:spTree>
    <p:extLst>
      <p:ext uri="{BB962C8B-B14F-4D97-AF65-F5344CB8AC3E}">
        <p14:creationId xmlns:p14="http://schemas.microsoft.com/office/powerpoint/2010/main" val="308714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864EB84E-10A5-A946-88C6-4DAC2FDF72DC}" type="datetime1">
              <a:rPr lang="en-US" smtClean="0"/>
              <a:t>3/20/18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14</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ACF41C28-608F-1744-BA7B-883A698450F4}" type="slidenum">
              <a:rPr lang="en-US"/>
              <a:pPr/>
              <a:t>‹#›</a:t>
            </a:fld>
            <a:endParaRPr lang="en-US"/>
          </a:p>
        </p:txBody>
      </p:sp>
    </p:spTree>
    <p:extLst>
      <p:ext uri="{BB962C8B-B14F-4D97-AF65-F5344CB8AC3E}">
        <p14:creationId xmlns:p14="http://schemas.microsoft.com/office/powerpoint/2010/main" val="281943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F54EE59B-604C-9E4C-8166-BC4FAE692A82}" type="datetime1">
              <a:rPr lang="en-US" smtClean="0"/>
              <a:t>3/20/18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14</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2907D84A-D9E1-964C-B1EF-5C5C24A64F29}" type="slidenum">
              <a:rPr lang="en-US"/>
              <a:pPr/>
              <a:t>‹#›</a:t>
            </a:fld>
            <a:endParaRPr lang="en-US"/>
          </a:p>
        </p:txBody>
      </p:sp>
    </p:spTree>
    <p:extLst>
      <p:ext uri="{BB962C8B-B14F-4D97-AF65-F5344CB8AC3E}">
        <p14:creationId xmlns:p14="http://schemas.microsoft.com/office/powerpoint/2010/main" val="85168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FE936E47-C0EA-A34E-A0D9-7C1DC1A6F46A}" type="datetime1">
              <a:rPr lang="en-US" smtClean="0"/>
              <a:t>3/20/18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14</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F65128F6-75BF-EB48-B5DF-6B7193C54925}" type="slidenum">
              <a:rPr lang="en-US"/>
              <a:pPr/>
              <a:t>‹#›</a:t>
            </a:fld>
            <a:endParaRPr lang="en-US"/>
          </a:p>
        </p:txBody>
      </p:sp>
    </p:spTree>
    <p:extLst>
      <p:ext uri="{BB962C8B-B14F-4D97-AF65-F5344CB8AC3E}">
        <p14:creationId xmlns:p14="http://schemas.microsoft.com/office/powerpoint/2010/main" val="62961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79672B1-073C-3543-974A-AC6ADE5AB64F}" type="datetime1">
              <a:rPr lang="en-US" smtClean="0"/>
              <a:t>3/20/18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14</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2B5766FD-8371-0D43-B157-ACE940524EBF}" type="slidenum">
              <a:rPr lang="en-US"/>
              <a:pPr/>
              <a:t>‹#›</a:t>
            </a:fld>
            <a:endParaRPr lang="en-US"/>
          </a:p>
        </p:txBody>
      </p:sp>
    </p:spTree>
    <p:extLst>
      <p:ext uri="{BB962C8B-B14F-4D97-AF65-F5344CB8AC3E}">
        <p14:creationId xmlns:p14="http://schemas.microsoft.com/office/powerpoint/2010/main" val="404478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65AE53EA-1D04-5D41-AA7C-53AA905EFF0D}" type="datetime1">
              <a:rPr lang="en-US" smtClean="0"/>
              <a:t>3/20/18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14</a:t>
            </a:r>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A1C9DFB4-BB63-2E4C-98DC-E7560E7AE711}" type="slidenum">
              <a:rPr lang="en-US"/>
              <a:pPr/>
              <a:t>‹#›</a:t>
            </a:fld>
            <a:endParaRPr lang="en-US"/>
          </a:p>
        </p:txBody>
      </p:sp>
    </p:spTree>
    <p:extLst>
      <p:ext uri="{BB962C8B-B14F-4D97-AF65-F5344CB8AC3E}">
        <p14:creationId xmlns:p14="http://schemas.microsoft.com/office/powerpoint/2010/main" val="4074173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86583BFF-CEAA-874B-90B4-795B2DE30848}" type="datetime1">
              <a:rPr lang="en-US" smtClean="0"/>
              <a:t>3/20/18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14</a:t>
            </a: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3428733E-2813-BD40-9E9A-9C3DDCF59C73}" type="slidenum">
              <a:rPr lang="en-US"/>
              <a:pPr/>
              <a:t>‹#›</a:t>
            </a:fld>
            <a:endParaRPr lang="en-US"/>
          </a:p>
        </p:txBody>
      </p:sp>
    </p:spTree>
    <p:extLst>
      <p:ext uri="{BB962C8B-B14F-4D97-AF65-F5344CB8AC3E}">
        <p14:creationId xmlns:p14="http://schemas.microsoft.com/office/powerpoint/2010/main" val="224546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35DC23A-8904-8542-B899-7B0F4F2B820B}" type="datetime1">
              <a:rPr lang="en-US" smtClean="0"/>
              <a:t>3/20/18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14</a:t>
            </a:r>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CCA1AEF5-A6D0-8343-8DB9-986E296C3402}" type="slidenum">
              <a:rPr lang="en-US"/>
              <a:pPr/>
              <a:t>‹#›</a:t>
            </a:fld>
            <a:endParaRPr lang="en-US"/>
          </a:p>
        </p:txBody>
      </p:sp>
    </p:spTree>
    <p:extLst>
      <p:ext uri="{BB962C8B-B14F-4D97-AF65-F5344CB8AC3E}">
        <p14:creationId xmlns:p14="http://schemas.microsoft.com/office/powerpoint/2010/main" val="27587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B04B09A-953B-5E49-B1A0-63A280344673}" type="datetime1">
              <a:rPr lang="en-US" smtClean="0"/>
              <a:t>3/20/18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14</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87CED29A-583A-E14B-925A-0EBF63183D84}" type="slidenum">
              <a:rPr lang="en-US"/>
              <a:pPr/>
              <a:t>‹#›</a:t>
            </a:fld>
            <a:endParaRPr lang="en-US"/>
          </a:p>
        </p:txBody>
      </p:sp>
    </p:spTree>
    <p:extLst>
      <p:ext uri="{BB962C8B-B14F-4D97-AF65-F5344CB8AC3E}">
        <p14:creationId xmlns:p14="http://schemas.microsoft.com/office/powerpoint/2010/main" val="53227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F46BEBA-7617-B048-A4D1-4C30AF6E1BBB}" type="datetime1">
              <a:rPr lang="en-US" smtClean="0"/>
              <a:t>3/20/18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Operating Systems: Lecture 14</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58792EE8-07C5-384F-B825-8DA5A1E4B676}" type="slidenum">
              <a:rPr lang="en-US"/>
              <a:pPr/>
              <a:t>‹#›</a:t>
            </a:fld>
            <a:endParaRPr lang="en-US"/>
          </a:p>
        </p:txBody>
      </p:sp>
    </p:spTree>
    <p:extLst>
      <p:ext uri="{BB962C8B-B14F-4D97-AF65-F5344CB8AC3E}">
        <p14:creationId xmlns:p14="http://schemas.microsoft.com/office/powerpoint/2010/main" val="14141965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143000"/>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666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charset="0"/>
              </a:defRPr>
            </a:lvl1pPr>
          </a:lstStyle>
          <a:p>
            <a:fld id="{2BD00308-68D0-3240-8613-E278066AACE4}" type="datetime1">
              <a:rPr lang="en-US" smtClean="0"/>
              <a:t>3/20/18</a:t>
            </a:fld>
            <a:endParaRPr lang="en-US"/>
          </a:p>
        </p:txBody>
      </p:sp>
      <p:sp>
        <p:nvSpPr>
          <p:cNvPr id="32666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mn-ea"/>
                <a:cs typeface="Arial" charset="0"/>
              </a:defRPr>
            </a:lvl1pPr>
          </a:lstStyle>
          <a:p>
            <a:pPr>
              <a:defRPr/>
            </a:pPr>
            <a:r>
              <a:rPr lang="en-US" altLang="en-US" smtClean="0"/>
              <a:t>Operating Systems: Lecture 14</a:t>
            </a:r>
            <a:endParaRPr lang="en-US" altLang="en-US"/>
          </a:p>
        </p:txBody>
      </p:sp>
      <p:sp>
        <p:nvSpPr>
          <p:cNvPr id="32666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charset="0"/>
              </a:defRPr>
            </a:lvl1pPr>
          </a:lstStyle>
          <a:p>
            <a:fld id="{FEFDC01F-0D3D-ED42-A821-F35DC9695E9B}" type="slidenum">
              <a:rPr lang="en-US"/>
              <a:pPr/>
              <a:t>‹#›</a:t>
            </a:fld>
            <a:endParaRPr lang="en-US"/>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393"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 id="2147484392" r:id="rId13"/>
  </p:sldLayoutIdLst>
  <p:timing>
    <p:tnLst>
      <p:par>
        <p:cTn xmlns:p14="http://schemas.microsoft.com/office/powerpoint/2010/main" id="1" dur="indefinite" restart="never" nodeType="tmRoot"/>
      </p:par>
    </p:tnLst>
  </p:timing>
  <p:hf hdr="0"/>
  <p:txStyles>
    <p:titleStyle>
      <a:lvl1pPr algn="l" rtl="0" eaLnBrk="0" fontAlgn="base" hangingPunct="0">
        <a:spcBef>
          <a:spcPct val="0"/>
        </a:spcBef>
        <a:spcAft>
          <a:spcPct val="0"/>
        </a:spcAft>
        <a:defRPr sz="4200">
          <a:solidFill>
            <a:schemeClr val="tx2"/>
          </a:solidFill>
          <a:latin typeface="+mj-lt"/>
          <a:ea typeface="ＭＳ Ｐゴシック" charset="0"/>
          <a:cs typeface="+mj-cs"/>
        </a:defRPr>
      </a:lvl1pPr>
      <a:lvl2pPr algn="l" rtl="0" eaLnBrk="0" fontAlgn="base" hangingPunct="0">
        <a:spcBef>
          <a:spcPct val="0"/>
        </a:spcBef>
        <a:spcAft>
          <a:spcPct val="0"/>
        </a:spcAft>
        <a:defRPr sz="4200">
          <a:solidFill>
            <a:schemeClr val="tx2"/>
          </a:solidFill>
          <a:latin typeface="Garamond" pitchFamily="18" charset="0"/>
          <a:ea typeface="ＭＳ Ｐゴシック" charset="0"/>
        </a:defRPr>
      </a:lvl2pPr>
      <a:lvl3pPr algn="l" rtl="0" eaLnBrk="0" fontAlgn="base" hangingPunct="0">
        <a:spcBef>
          <a:spcPct val="0"/>
        </a:spcBef>
        <a:spcAft>
          <a:spcPct val="0"/>
        </a:spcAft>
        <a:defRPr sz="4200">
          <a:solidFill>
            <a:schemeClr val="tx2"/>
          </a:solidFill>
          <a:latin typeface="Garamond" pitchFamily="18" charset="0"/>
          <a:ea typeface="ＭＳ Ｐゴシック" charset="0"/>
        </a:defRPr>
      </a:lvl3pPr>
      <a:lvl4pPr algn="l" rtl="0" eaLnBrk="0" fontAlgn="base" hangingPunct="0">
        <a:spcBef>
          <a:spcPct val="0"/>
        </a:spcBef>
        <a:spcAft>
          <a:spcPct val="0"/>
        </a:spcAft>
        <a:defRPr sz="4200">
          <a:solidFill>
            <a:schemeClr val="tx2"/>
          </a:solidFill>
          <a:latin typeface="Garamond" pitchFamily="18" charset="0"/>
          <a:ea typeface="ＭＳ Ｐゴシック" charset="0"/>
        </a:defRPr>
      </a:lvl4pPr>
      <a:lvl5pPr algn="l" rtl="0" eaLnBrk="0" fontAlgn="base" hangingPunct="0">
        <a:spcBef>
          <a:spcPct val="0"/>
        </a:spcBef>
        <a:spcAft>
          <a:spcPct val="0"/>
        </a:spcAft>
        <a:defRPr sz="4200">
          <a:solidFill>
            <a:schemeClr val="tx2"/>
          </a:solidFill>
          <a:latin typeface="Garamond" pitchFamily="18" charset="0"/>
          <a:ea typeface="ＭＳ Ｐゴシック"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3000">
          <a:solidFill>
            <a:schemeClr val="tx1"/>
          </a:solidFill>
          <a:latin typeface="+mn-lt"/>
          <a:ea typeface="ＭＳ Ｐゴシック" charset="0"/>
          <a:cs typeface="+mn-cs"/>
        </a:defRPr>
      </a:lvl1pPr>
      <a:lvl2pPr marL="669925" indent="-325438" algn="l" rtl="0" eaLnBrk="0" fontAlgn="base" hangingPunct="0">
        <a:spcBef>
          <a:spcPct val="20000"/>
        </a:spcBef>
        <a:spcAft>
          <a:spcPct val="0"/>
        </a:spcAft>
        <a:buClr>
          <a:schemeClr val="accent2"/>
        </a:buClr>
        <a:buSzPct val="60000"/>
        <a:buFont typeface="Wingdings" charset="0"/>
        <a:buChar char="q"/>
        <a:defRPr sz="26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charset="0"/>
        <a:buChar char="n"/>
        <a:defRPr sz="22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charset="0"/>
        <a:buChar char="q"/>
        <a:defRPr sz="2000">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charset="0"/>
        <a:buChar char="§"/>
        <a:defRPr sz="20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295400"/>
            <a:ext cx="7623175" cy="2133600"/>
          </a:xfrm>
        </p:spPr>
        <p:txBody>
          <a:bodyPr/>
          <a:lstStyle/>
          <a:p>
            <a:pPr algn="ctr" eaLnBrk="1" hangingPunct="1"/>
            <a:r>
              <a:rPr lang="en-US" sz="4600" dirty="0" smtClean="0">
                <a:latin typeface="Garamond" charset="0"/>
              </a:rPr>
              <a:t>EECE.4810/EECE.5730</a:t>
            </a:r>
            <a:r>
              <a:rPr lang="en-US" sz="4600" dirty="0">
                <a:latin typeface="Garamond" charset="0"/>
              </a:rPr>
              <a:t/>
            </a:r>
            <a:br>
              <a:rPr lang="en-US" sz="4600" dirty="0">
                <a:latin typeface="Garamond" charset="0"/>
              </a:rPr>
            </a:br>
            <a:r>
              <a:rPr lang="en-US" sz="4600" dirty="0" smtClean="0">
                <a:latin typeface="Garamond" charset="0"/>
              </a:rPr>
              <a:t>Operating Systems</a:t>
            </a:r>
            <a:endParaRPr lang="en-US" sz="4600" dirty="0">
              <a:latin typeface="Garamond" charset="0"/>
            </a:endParaRPr>
          </a:p>
        </p:txBody>
      </p:sp>
      <p:sp>
        <p:nvSpPr>
          <p:cNvPr id="3075" name="Rectangle 3"/>
          <p:cNvSpPr>
            <a:spLocks noGrp="1" noChangeArrowheads="1"/>
          </p:cNvSpPr>
          <p:nvPr>
            <p:ph type="subTitle" idx="1"/>
          </p:nvPr>
        </p:nvSpPr>
        <p:spPr>
          <a:xfrm>
            <a:off x="0" y="3505200"/>
            <a:ext cx="9144000" cy="3048000"/>
          </a:xfrm>
        </p:spPr>
        <p:txBody>
          <a:bodyPr>
            <a:normAutofit/>
          </a:bodyPr>
          <a:lstStyle/>
          <a:p>
            <a:pPr algn="ctr" eaLnBrk="1" hangingPunct="1">
              <a:lnSpc>
                <a:spcPct val="90000"/>
              </a:lnSpc>
              <a:buFont typeface="Wingdings" charset="0"/>
              <a:buNone/>
            </a:pPr>
            <a:r>
              <a:rPr lang="en-US" dirty="0" smtClean="0">
                <a:latin typeface="Arial" charset="0"/>
              </a:rPr>
              <a:t>Instructor:  </a:t>
            </a:r>
          </a:p>
          <a:p>
            <a:pPr algn="ctr" eaLnBrk="1" hangingPunct="1">
              <a:lnSpc>
                <a:spcPct val="90000"/>
              </a:lnSpc>
              <a:buFont typeface="Wingdings" charset="0"/>
              <a:buNone/>
            </a:pPr>
            <a:r>
              <a:rPr lang="en-US" dirty="0" smtClean="0">
                <a:latin typeface="Arial" charset="0"/>
              </a:rPr>
              <a:t>Dr</a:t>
            </a:r>
            <a:r>
              <a:rPr lang="en-US" dirty="0">
                <a:latin typeface="Arial" charset="0"/>
              </a:rPr>
              <a:t>. Michael </a:t>
            </a:r>
            <a:r>
              <a:rPr lang="en-US" dirty="0" smtClean="0">
                <a:latin typeface="Arial" charset="0"/>
              </a:rPr>
              <a:t>Geiger</a:t>
            </a:r>
            <a:endParaRPr lang="en-US" dirty="0">
              <a:latin typeface="Arial" charset="0"/>
            </a:endParaRPr>
          </a:p>
          <a:p>
            <a:pPr algn="ctr" eaLnBrk="1" hangingPunct="1">
              <a:lnSpc>
                <a:spcPct val="90000"/>
              </a:lnSpc>
              <a:buFont typeface="Wingdings" charset="0"/>
              <a:buNone/>
            </a:pPr>
            <a:r>
              <a:rPr lang="en-US" dirty="0" smtClean="0">
                <a:latin typeface="Arial" charset="0"/>
              </a:rPr>
              <a:t>Spring 2018</a:t>
            </a:r>
            <a:endParaRPr lang="en-US" dirty="0">
              <a:latin typeface="Arial" charset="0"/>
            </a:endParaRPr>
          </a:p>
          <a:p>
            <a:pPr algn="ctr" eaLnBrk="1" hangingPunct="1">
              <a:lnSpc>
                <a:spcPct val="90000"/>
              </a:lnSpc>
              <a:buFont typeface="Wingdings" charset="0"/>
              <a:buNone/>
            </a:pPr>
            <a:endParaRPr lang="en-US" dirty="0">
              <a:latin typeface="Arial" charset="0"/>
            </a:endParaRPr>
          </a:p>
          <a:p>
            <a:pPr algn="ctr" eaLnBrk="1" hangingPunct="1">
              <a:lnSpc>
                <a:spcPct val="90000"/>
              </a:lnSpc>
              <a:buFont typeface="Wingdings" charset="0"/>
              <a:buNone/>
            </a:pPr>
            <a:r>
              <a:rPr lang="en-US" b="1" dirty="0">
                <a:solidFill>
                  <a:srgbClr val="0000FF"/>
                </a:solidFill>
                <a:latin typeface="Arial" charset="0"/>
              </a:rPr>
              <a:t>Lecture </a:t>
            </a:r>
            <a:r>
              <a:rPr lang="en-US" b="1" dirty="0" smtClean="0">
                <a:solidFill>
                  <a:srgbClr val="0000FF"/>
                </a:solidFill>
                <a:latin typeface="Arial" charset="0"/>
              </a:rPr>
              <a:t>14:</a:t>
            </a:r>
            <a:endParaRPr lang="en-US" b="1" dirty="0">
              <a:solidFill>
                <a:srgbClr val="0000FF"/>
              </a:solidFill>
              <a:latin typeface="Arial" charset="0"/>
            </a:endParaRPr>
          </a:p>
          <a:p>
            <a:pPr algn="ctr" eaLnBrk="1" hangingPunct="1">
              <a:lnSpc>
                <a:spcPct val="90000"/>
              </a:lnSpc>
              <a:buFont typeface="Wingdings" charset="0"/>
              <a:buNone/>
            </a:pPr>
            <a:r>
              <a:rPr lang="en-US" dirty="0" smtClean="0">
                <a:latin typeface="Arial" charset="0"/>
              </a:rPr>
              <a:t>Memory management</a:t>
            </a:r>
            <a:endParaRPr lang="en-US" dirty="0">
              <a:latin typeface="Arial" charset="0"/>
            </a:endParaRPr>
          </a:p>
          <a:p>
            <a:pPr algn="ctr" eaLnBrk="1" hangingPunct="1">
              <a:lnSpc>
                <a:spcPct val="90000"/>
              </a:lnSpc>
              <a:buFont typeface="Wingdings" charset="0"/>
              <a:buNone/>
            </a:pPr>
            <a:endParaRPr lang="en-US" dirty="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 Concept</a:t>
            </a:r>
            <a:endParaRPr lang="en-US" dirty="0"/>
          </a:p>
        </p:txBody>
      </p:sp>
      <p:pic>
        <p:nvPicPr>
          <p:cNvPr id="4" name="Content Placeholder 3" descr="ch8-01_abstract.pdf"/>
          <p:cNvPicPr>
            <a:picLocks noGrp="1" noChangeAspect="1"/>
          </p:cNvPicPr>
          <p:nvPr>
            <p:ph idx="1"/>
          </p:nvPr>
        </p:nvPicPr>
        <p:blipFill>
          <a:blip r:embed="rId2"/>
          <a:srcRect l="-3258" r="-3258"/>
          <a:stretch>
            <a:fillRect/>
          </a:stretch>
        </p:blipFill>
        <p:spPr/>
      </p:pic>
      <p:sp>
        <p:nvSpPr>
          <p:cNvPr id="3" name="Date Placeholder 2"/>
          <p:cNvSpPr>
            <a:spLocks noGrp="1"/>
          </p:cNvSpPr>
          <p:nvPr>
            <p:ph type="dt" sz="half" idx="10"/>
          </p:nvPr>
        </p:nvSpPr>
        <p:spPr/>
        <p:txBody>
          <a:bodyPr/>
          <a:lstStyle/>
          <a:p>
            <a:fld id="{53C13D7D-2B1A-7A40-BE27-1C2B0AC8C731}"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10</a:t>
            </a:fld>
            <a:endParaRPr lang="en-US"/>
          </a:p>
        </p:txBody>
      </p:sp>
    </p:spTree>
    <p:extLst>
      <p:ext uri="{BB962C8B-B14F-4D97-AF65-F5344CB8AC3E}">
        <p14:creationId xmlns:p14="http://schemas.microsoft.com/office/powerpoint/2010/main" val="123851869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address translation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Base </a:t>
            </a:r>
            <a:r>
              <a:rPr lang="en-US" smtClean="0"/>
              <a:t>and bounds</a:t>
            </a:r>
            <a:endParaRPr lang="en-US" dirty="0" smtClean="0"/>
          </a:p>
          <a:p>
            <a:pPr lvl="1"/>
            <a:r>
              <a:rPr lang="en-US" dirty="0" smtClean="0"/>
              <a:t>Contiguous region allocated for entire address space</a:t>
            </a:r>
          </a:p>
          <a:p>
            <a:r>
              <a:rPr lang="en-US" dirty="0" smtClean="0"/>
              <a:t>Segmentation</a:t>
            </a:r>
          </a:p>
          <a:p>
            <a:pPr lvl="1"/>
            <a:r>
              <a:rPr lang="en-US" dirty="0" smtClean="0"/>
              <a:t>Address space split into variable-sized segments</a:t>
            </a:r>
          </a:p>
          <a:p>
            <a:r>
              <a:rPr lang="en-US" dirty="0" smtClean="0"/>
              <a:t>Paging</a:t>
            </a:r>
          </a:p>
          <a:p>
            <a:pPr lvl="1"/>
            <a:r>
              <a:rPr lang="en-US" dirty="0" smtClean="0"/>
              <a:t>Address space split into fixed-size pages</a:t>
            </a:r>
          </a:p>
          <a:p>
            <a:pPr lvl="1"/>
            <a:endParaRPr lang="en-US" dirty="0"/>
          </a:p>
          <a:p>
            <a:r>
              <a:rPr lang="en-US" dirty="0" smtClean="0"/>
              <a:t>Tradeoffs between</a:t>
            </a:r>
          </a:p>
          <a:p>
            <a:pPr lvl="1"/>
            <a:r>
              <a:rPr lang="en-US" dirty="0" smtClean="0"/>
              <a:t>Flexibility (sharing, growth, VM)</a:t>
            </a:r>
          </a:p>
          <a:p>
            <a:pPr lvl="1"/>
            <a:r>
              <a:rPr lang="en-US" dirty="0" smtClean="0"/>
              <a:t>Size of data needed to support translation</a:t>
            </a:r>
          </a:p>
          <a:p>
            <a:pPr lvl="1"/>
            <a:r>
              <a:rPr lang="en-US" dirty="0" smtClean="0"/>
              <a:t>Speed of translation</a:t>
            </a:r>
            <a:endParaRPr lang="en-US" dirty="0"/>
          </a:p>
        </p:txBody>
      </p:sp>
      <p:sp>
        <p:nvSpPr>
          <p:cNvPr id="4" name="Date Placeholder 3"/>
          <p:cNvSpPr>
            <a:spLocks noGrp="1"/>
          </p:cNvSpPr>
          <p:nvPr>
            <p:ph type="dt" sz="half" idx="10"/>
          </p:nvPr>
        </p:nvSpPr>
        <p:spPr/>
        <p:txBody>
          <a:bodyPr/>
          <a:lstStyle/>
          <a:p>
            <a:fld id="{87C472D4-CB8A-CF4E-8C9D-337ACD311B97}"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11</a:t>
            </a:fld>
            <a:endParaRPr lang="en-US"/>
          </a:p>
        </p:txBody>
      </p:sp>
    </p:spTree>
    <p:extLst>
      <p:ext uri="{BB962C8B-B14F-4D97-AF65-F5344CB8AC3E}">
        <p14:creationId xmlns:p14="http://schemas.microsoft.com/office/powerpoint/2010/main" val="2126355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and bounds</a:t>
            </a:r>
            <a:endParaRPr lang="en-US" dirty="0"/>
          </a:p>
        </p:txBody>
      </p:sp>
      <p:sp>
        <p:nvSpPr>
          <p:cNvPr id="3" name="Content Placeholder 2"/>
          <p:cNvSpPr>
            <a:spLocks noGrp="1"/>
          </p:cNvSpPr>
          <p:nvPr>
            <p:ph idx="1"/>
          </p:nvPr>
        </p:nvSpPr>
        <p:spPr/>
        <p:txBody>
          <a:bodyPr>
            <a:normAutofit lnSpcReduction="10000"/>
          </a:bodyPr>
          <a:lstStyle/>
          <a:p>
            <a:r>
              <a:rPr lang="en-US" dirty="0" smtClean="0"/>
              <a:t>Each process allocated contiguous block for entire address space</a:t>
            </a:r>
          </a:p>
          <a:p>
            <a:r>
              <a:rPr lang="en-US" dirty="0" smtClean="0"/>
              <a:t>Address space defined by two values</a:t>
            </a:r>
          </a:p>
          <a:p>
            <a:pPr lvl="1"/>
            <a:r>
              <a:rPr lang="en-US" dirty="0" smtClean="0">
                <a:solidFill>
                  <a:srgbClr val="0000FF"/>
                </a:solidFill>
              </a:rPr>
              <a:t>Base (or relocation register)</a:t>
            </a:r>
            <a:r>
              <a:rPr lang="en-US" dirty="0" smtClean="0"/>
              <a:t>: lowest PA used</a:t>
            </a:r>
          </a:p>
          <a:p>
            <a:pPr lvl="1"/>
            <a:r>
              <a:rPr lang="en-US" dirty="0" smtClean="0">
                <a:solidFill>
                  <a:srgbClr val="0000FF"/>
                </a:solidFill>
              </a:rPr>
              <a:t>Bound (or limit)</a:t>
            </a:r>
            <a:r>
              <a:rPr lang="en-US" dirty="0" smtClean="0"/>
              <a:t>: total size of address space</a:t>
            </a:r>
          </a:p>
          <a:p>
            <a:pPr lvl="1"/>
            <a:r>
              <a:rPr lang="en-US" dirty="0" smtClean="0"/>
              <a:t>Only OS can change values</a:t>
            </a:r>
          </a:p>
          <a:p>
            <a:pPr lvl="1"/>
            <a:r>
              <a:rPr lang="en-US" dirty="0" smtClean="0"/>
              <a:t>HW support: only two registers</a:t>
            </a:r>
            <a:endParaRPr lang="en-US" dirty="0" smtClean="0">
              <a:solidFill>
                <a:srgbClr val="0000FF"/>
              </a:solidFill>
            </a:endParaRPr>
          </a:p>
          <a:p>
            <a:r>
              <a:rPr lang="en-US" dirty="0" smtClean="0"/>
              <a:t>Process sees virtual address space</a:t>
            </a:r>
          </a:p>
          <a:p>
            <a:pPr marL="0" indent="0">
              <a:buNone/>
            </a:pPr>
            <a:r>
              <a:rPr lang="en-US" dirty="0" smtClean="0"/>
              <a:t>	0 ≤ address &lt; bound</a:t>
            </a:r>
          </a:p>
          <a:p>
            <a:r>
              <a:rPr lang="en-US" dirty="0" smtClean="0"/>
              <a:t>Simple translation: PA = VA + base</a:t>
            </a:r>
          </a:p>
          <a:p>
            <a:endParaRPr lang="en-US" dirty="0"/>
          </a:p>
        </p:txBody>
      </p:sp>
      <p:sp>
        <p:nvSpPr>
          <p:cNvPr id="4" name="Date Placeholder 3"/>
          <p:cNvSpPr>
            <a:spLocks noGrp="1"/>
          </p:cNvSpPr>
          <p:nvPr>
            <p:ph type="dt" sz="half" idx="10"/>
          </p:nvPr>
        </p:nvSpPr>
        <p:spPr/>
        <p:txBody>
          <a:bodyPr/>
          <a:lstStyle/>
          <a:p>
            <a:fld id="{0EEDB182-E155-DE4A-B75D-986342899751}"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12</a:t>
            </a:fld>
            <a:endParaRPr lang="en-US"/>
          </a:p>
        </p:txBody>
      </p:sp>
    </p:spTree>
    <p:extLst>
      <p:ext uri="{BB962C8B-B14F-4D97-AF65-F5344CB8AC3E}">
        <p14:creationId xmlns:p14="http://schemas.microsoft.com/office/powerpoint/2010/main" val="225595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Virtually Addressed Base and Bounds</a:t>
            </a:r>
            <a:endParaRPr lang="en-US" dirty="0"/>
          </a:p>
        </p:txBody>
      </p:sp>
      <p:pic>
        <p:nvPicPr>
          <p:cNvPr id="4" name="Content Placeholder 3" descr="ch8-02_virtualbase.pdf"/>
          <p:cNvPicPr>
            <a:picLocks noGrp="1" noChangeAspect="1"/>
          </p:cNvPicPr>
          <p:nvPr>
            <p:ph idx="1"/>
          </p:nvPr>
        </p:nvPicPr>
        <p:blipFill>
          <a:blip r:embed="rId3"/>
          <a:srcRect t="-9440" b="-9440"/>
          <a:stretch>
            <a:fillRect/>
          </a:stretch>
        </p:blipFill>
        <p:spPr>
          <a:xfrm>
            <a:off x="-298052" y="942828"/>
            <a:ext cx="9760135" cy="5367698"/>
          </a:xfrm>
        </p:spPr>
      </p:pic>
      <p:sp>
        <p:nvSpPr>
          <p:cNvPr id="3" name="Date Placeholder 2"/>
          <p:cNvSpPr>
            <a:spLocks noGrp="1"/>
          </p:cNvSpPr>
          <p:nvPr>
            <p:ph type="dt" sz="half" idx="10"/>
          </p:nvPr>
        </p:nvSpPr>
        <p:spPr/>
        <p:txBody>
          <a:bodyPr/>
          <a:lstStyle/>
          <a:p>
            <a:fld id="{52820F05-AEDA-284B-9D57-2749152A0F34}"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13</a:t>
            </a:fld>
            <a:endParaRPr lang="en-US"/>
          </a:p>
        </p:txBody>
      </p:sp>
    </p:spTree>
    <p:extLst>
      <p:ext uri="{BB962C8B-B14F-4D97-AF65-F5344CB8AC3E}">
        <p14:creationId xmlns:p14="http://schemas.microsoft.com/office/powerpoint/2010/main" val="216360388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Base and </a:t>
            </a:r>
            <a:r>
              <a:rPr lang="en-US" dirty="0"/>
              <a:t>b</a:t>
            </a:r>
            <a:r>
              <a:rPr lang="en-US" dirty="0" smtClean="0"/>
              <a:t>ounds pros/cons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are benefits?</a:t>
            </a:r>
          </a:p>
          <a:p>
            <a:endParaRPr lang="en-US" dirty="0"/>
          </a:p>
          <a:p>
            <a:endParaRPr lang="en-US" dirty="0" smtClean="0"/>
          </a:p>
          <a:p>
            <a:endParaRPr lang="en-US" dirty="0"/>
          </a:p>
          <a:p>
            <a:endParaRPr lang="en-US" dirty="0" smtClean="0"/>
          </a:p>
          <a:p>
            <a:r>
              <a:rPr lang="en-US" dirty="0" smtClean="0"/>
              <a:t>What are downsides?</a:t>
            </a:r>
          </a:p>
          <a:p>
            <a:endParaRPr lang="en-US" dirty="0"/>
          </a:p>
          <a:p>
            <a:endParaRPr lang="en-US" dirty="0" smtClean="0"/>
          </a:p>
          <a:p>
            <a:endParaRPr lang="en-US" dirty="0"/>
          </a:p>
          <a:p>
            <a:r>
              <a:rPr lang="en-US" dirty="0" smtClean="0"/>
              <a:t>Does base and bounds support:</a:t>
            </a:r>
          </a:p>
          <a:p>
            <a:pPr lvl="1"/>
            <a:r>
              <a:rPr lang="en-US" dirty="0" smtClean="0"/>
              <a:t>Address independence?</a:t>
            </a:r>
          </a:p>
          <a:p>
            <a:pPr lvl="1"/>
            <a:r>
              <a:rPr lang="en-US" dirty="0" smtClean="0"/>
              <a:t>Protection?</a:t>
            </a:r>
          </a:p>
          <a:p>
            <a:pPr lvl="1"/>
            <a:r>
              <a:rPr lang="en-US" dirty="0" smtClean="0"/>
              <a:t>Virtual memory?</a:t>
            </a:r>
          </a:p>
          <a:p>
            <a:pPr lvl="1"/>
            <a:endParaRPr lang="en-US" dirty="0" smtClean="0"/>
          </a:p>
        </p:txBody>
      </p:sp>
      <p:sp>
        <p:nvSpPr>
          <p:cNvPr id="4" name="Date Placeholder 3"/>
          <p:cNvSpPr>
            <a:spLocks noGrp="1"/>
          </p:cNvSpPr>
          <p:nvPr>
            <p:ph type="dt" sz="half" idx="10"/>
          </p:nvPr>
        </p:nvSpPr>
        <p:spPr/>
        <p:txBody>
          <a:bodyPr/>
          <a:lstStyle/>
          <a:p>
            <a:fld id="{34FD68CE-EFBC-8E44-93B0-F27E78F8C499}"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14</a:t>
            </a:fld>
            <a:endParaRPr lang="en-US"/>
          </a:p>
        </p:txBody>
      </p:sp>
    </p:spTree>
    <p:extLst>
      <p:ext uri="{BB962C8B-B14F-4D97-AF65-F5344CB8AC3E}">
        <p14:creationId xmlns:p14="http://schemas.microsoft.com/office/powerpoint/2010/main" val="103736308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Base and </a:t>
            </a:r>
            <a:r>
              <a:rPr lang="en-US" dirty="0"/>
              <a:t>b</a:t>
            </a:r>
            <a:r>
              <a:rPr lang="en-US" dirty="0" smtClean="0"/>
              <a:t>ounds pros/cons (continued)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Pros</a:t>
            </a:r>
          </a:p>
          <a:p>
            <a:pPr lvl="1"/>
            <a:r>
              <a:rPr lang="en-US" dirty="0" smtClean="0"/>
              <a:t>Simple</a:t>
            </a:r>
          </a:p>
          <a:p>
            <a:pPr lvl="1"/>
            <a:r>
              <a:rPr lang="en-US" dirty="0" smtClean="0"/>
              <a:t>Fast (2 registers, adder, comparator)</a:t>
            </a:r>
          </a:p>
          <a:p>
            <a:pPr lvl="1"/>
            <a:r>
              <a:rPr lang="en-US" dirty="0" smtClean="0"/>
              <a:t>Context switch—save base/bound (</a:t>
            </a:r>
            <a:r>
              <a:rPr lang="en-US" dirty="0" err="1" smtClean="0"/>
              <a:t>mem</a:t>
            </a:r>
            <a:r>
              <a:rPr lang="en-US" dirty="0" smtClean="0"/>
              <a:t> if needed)</a:t>
            </a:r>
          </a:p>
          <a:p>
            <a:pPr lvl="1"/>
            <a:r>
              <a:rPr lang="en-US" dirty="0" smtClean="0"/>
              <a:t>Safe … as far as multiple processes are concerned</a:t>
            </a:r>
          </a:p>
          <a:p>
            <a:pPr lvl="1"/>
            <a:r>
              <a:rPr lang="en-US" dirty="0" smtClean="0"/>
              <a:t>Can relocate in physical memory without changing process</a:t>
            </a:r>
          </a:p>
          <a:p>
            <a:r>
              <a:rPr lang="en-US" dirty="0" smtClean="0"/>
              <a:t>Cons</a:t>
            </a:r>
          </a:p>
          <a:p>
            <a:pPr lvl="1"/>
            <a:r>
              <a:rPr lang="en-US" dirty="0" smtClean="0"/>
              <a:t>Can’t keep program from accidentally overwriting its own code</a:t>
            </a:r>
          </a:p>
          <a:p>
            <a:pPr lvl="1"/>
            <a:r>
              <a:rPr lang="en-US" dirty="0" smtClean="0"/>
              <a:t>Can’t share (partial) code/data with other processes</a:t>
            </a:r>
          </a:p>
          <a:p>
            <a:pPr lvl="1"/>
            <a:r>
              <a:rPr lang="en-US" dirty="0" smtClean="0"/>
              <a:t>Can’t grow stack/heap as needed</a:t>
            </a:r>
          </a:p>
          <a:p>
            <a:pPr lvl="1"/>
            <a:r>
              <a:rPr lang="en-US" dirty="0" smtClean="0"/>
              <a:t>Fragmentation</a:t>
            </a:r>
            <a:endParaRPr lang="en-US" dirty="0"/>
          </a:p>
        </p:txBody>
      </p:sp>
      <p:sp>
        <p:nvSpPr>
          <p:cNvPr id="4" name="Date Placeholder 3"/>
          <p:cNvSpPr>
            <a:spLocks noGrp="1"/>
          </p:cNvSpPr>
          <p:nvPr>
            <p:ph type="dt" sz="half" idx="10"/>
          </p:nvPr>
        </p:nvSpPr>
        <p:spPr/>
        <p:txBody>
          <a:bodyPr/>
          <a:lstStyle/>
          <a:p>
            <a:fld id="{375E3CBE-84E2-514E-A886-32DC1825B793}"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15</a:t>
            </a:fld>
            <a:endParaRPr lang="en-US"/>
          </a:p>
        </p:txBody>
      </p:sp>
    </p:spTree>
    <p:extLst>
      <p:ext uri="{BB962C8B-B14F-4D97-AF65-F5344CB8AC3E}">
        <p14:creationId xmlns:p14="http://schemas.microsoft.com/office/powerpoint/2010/main" val="13414035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Base and bounds sharing</a:t>
            </a:r>
            <a:endParaRPr lang="en-US" dirty="0"/>
          </a:p>
        </p:txBody>
      </p:sp>
      <p:pic>
        <p:nvPicPr>
          <p:cNvPr id="7" name="Content Placeholder 6"/>
          <p:cNvPicPr>
            <a:picLocks noGrp="1" noChangeAspect="1"/>
          </p:cNvPicPr>
          <p:nvPr>
            <p:ph sz="half" idx="1"/>
          </p:nvPr>
        </p:nvPicPr>
        <p:blipFill>
          <a:blip r:embed="rId2"/>
          <a:srcRect l="-3056" r="-3056"/>
          <a:stretch>
            <a:fillRect/>
          </a:stretch>
        </p:blipFill>
        <p:spPr>
          <a:xfrm>
            <a:off x="457200" y="1392237"/>
            <a:ext cx="8229600" cy="2417763"/>
          </a:xfrm>
        </p:spPr>
      </p:pic>
      <p:sp>
        <p:nvSpPr>
          <p:cNvPr id="8" name="Text Placeholder 7"/>
          <p:cNvSpPr>
            <a:spLocks noGrp="1"/>
          </p:cNvSpPr>
          <p:nvPr>
            <p:ph type="body" sz="half" idx="2"/>
          </p:nvPr>
        </p:nvSpPr>
        <p:spPr>
          <a:xfrm>
            <a:off x="457200" y="4267200"/>
            <a:ext cx="8229600" cy="1863726"/>
          </a:xfrm>
        </p:spPr>
        <p:txBody>
          <a:bodyPr/>
          <a:lstStyle/>
          <a:p>
            <a:r>
              <a:rPr lang="en-US" dirty="0" smtClean="0"/>
              <a:t>Even if we split code/data, sharing all or none </a:t>
            </a:r>
            <a:endParaRPr lang="en-US" dirty="0"/>
          </a:p>
        </p:txBody>
      </p:sp>
      <p:sp>
        <p:nvSpPr>
          <p:cNvPr id="4" name="Date Placeholder 3"/>
          <p:cNvSpPr>
            <a:spLocks noGrp="1"/>
          </p:cNvSpPr>
          <p:nvPr>
            <p:ph type="dt" sz="half" idx="10"/>
          </p:nvPr>
        </p:nvSpPr>
        <p:spPr/>
        <p:txBody>
          <a:bodyPr/>
          <a:lstStyle/>
          <a:p>
            <a:fld id="{B1135798-BACC-7B47-9561-AAD038AC3144}"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16</a:t>
            </a:fld>
            <a:endParaRPr lang="en-US"/>
          </a:p>
        </p:txBody>
      </p:sp>
    </p:spTree>
    <p:extLst>
      <p:ext uri="{BB962C8B-B14F-4D97-AF65-F5344CB8AC3E}">
        <p14:creationId xmlns:p14="http://schemas.microsoft.com/office/powerpoint/2010/main" val="180713635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Multiple-partition allocation</a:t>
            </a:r>
            <a:br>
              <a:rPr lang="en-US" smtClean="0"/>
            </a:br>
            <a:endParaRPr lang="en-US"/>
          </a:p>
        </p:txBody>
      </p:sp>
      <p:sp>
        <p:nvSpPr>
          <p:cNvPr id="25603" name="Rectangle 3"/>
          <p:cNvSpPr>
            <a:spLocks noGrp="1" noChangeArrowheads="1"/>
          </p:cNvSpPr>
          <p:nvPr>
            <p:ph idx="1"/>
          </p:nvPr>
        </p:nvSpPr>
        <p:spPr>
          <a:xfrm>
            <a:off x="457200" y="1066800"/>
            <a:ext cx="8229600" cy="3276599"/>
          </a:xfrm>
        </p:spPr>
        <p:txBody>
          <a:bodyPr>
            <a:normAutofit fontScale="77500" lnSpcReduction="20000"/>
          </a:bodyPr>
          <a:lstStyle/>
          <a:p>
            <a:r>
              <a:rPr lang="en-US" dirty="0" smtClean="0"/>
              <a:t>Degree of multiprogramming limited by number of partitions</a:t>
            </a:r>
          </a:p>
          <a:p>
            <a:r>
              <a:rPr lang="en-US" dirty="0" smtClean="0"/>
              <a:t>Variable-sized partitions for efficiency</a:t>
            </a:r>
          </a:p>
          <a:p>
            <a:r>
              <a:rPr lang="en-US" dirty="0" smtClean="0">
                <a:solidFill>
                  <a:srgbClr val="0000FF"/>
                </a:solidFill>
              </a:rPr>
              <a:t>Hole</a:t>
            </a:r>
            <a:r>
              <a:rPr lang="en-US" dirty="0" smtClean="0"/>
              <a:t> – block of available memory; holes of various size are scattered throughout memory</a:t>
            </a:r>
          </a:p>
          <a:p>
            <a:r>
              <a:rPr lang="en-US" dirty="0" smtClean="0"/>
              <a:t>When a process arrives, it is allocated memory from a hole large enough to accommodate it</a:t>
            </a:r>
          </a:p>
          <a:p>
            <a:r>
              <a:rPr lang="en-US" dirty="0" smtClean="0"/>
              <a:t>Process exiting frees its partition, adjacent free partitions combined</a:t>
            </a:r>
          </a:p>
          <a:p>
            <a:r>
              <a:rPr lang="en-US" dirty="0" smtClean="0"/>
              <a:t>Operating system maintains information about:</a:t>
            </a:r>
            <a:br>
              <a:rPr lang="en-US" dirty="0" smtClean="0"/>
            </a:br>
            <a:r>
              <a:rPr lang="en-US" dirty="0" smtClean="0"/>
              <a:t>a) allocated partitions    b) free partitions (hole)</a:t>
            </a:r>
            <a:endParaRPr lang="en-US" dirty="0"/>
          </a:p>
        </p:txBody>
      </p:sp>
      <p:pic>
        <p:nvPicPr>
          <p:cNvPr id="25604"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95400" y="4343400"/>
            <a:ext cx="6675437"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fld id="{182B4EF5-A80B-EC4E-966E-F68B1EA664E0}"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17</a:t>
            </a:fld>
            <a:endParaRPr lang="en-US"/>
          </a:p>
        </p:txBody>
      </p:sp>
    </p:spTree>
    <p:extLst>
      <p:ext uri="{BB962C8B-B14F-4D97-AF65-F5344CB8AC3E}">
        <p14:creationId xmlns:p14="http://schemas.microsoft.com/office/powerpoint/2010/main" val="380981036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Fragmentation</a:t>
            </a:r>
            <a:endParaRPr lang="en-US" dirty="0"/>
          </a:p>
        </p:txBody>
      </p:sp>
      <p:sp>
        <p:nvSpPr>
          <p:cNvPr id="9" name="Content Placeholder 8"/>
          <p:cNvSpPr>
            <a:spLocks noGrp="1"/>
          </p:cNvSpPr>
          <p:nvPr>
            <p:ph idx="1"/>
          </p:nvPr>
        </p:nvSpPr>
        <p:spPr/>
        <p:txBody>
          <a:bodyPr/>
          <a:lstStyle/>
          <a:p>
            <a:r>
              <a:rPr lang="en-US" dirty="0" smtClean="0">
                <a:solidFill>
                  <a:srgbClr val="0000FF"/>
                </a:solidFill>
              </a:rPr>
              <a:t>Internal fragmentation</a:t>
            </a:r>
          </a:p>
          <a:p>
            <a:pPr lvl="1"/>
            <a:r>
              <a:rPr lang="en-US" dirty="0" smtClean="0"/>
              <a:t>Wasted space inside partition</a:t>
            </a:r>
            <a:endParaRPr lang="en-US" dirty="0"/>
          </a:p>
          <a:p>
            <a:r>
              <a:rPr lang="en-US" dirty="0" smtClean="0">
                <a:solidFill>
                  <a:srgbClr val="0000FF"/>
                </a:solidFill>
              </a:rPr>
              <a:t>External fragmentation</a:t>
            </a:r>
          </a:p>
          <a:p>
            <a:pPr lvl="1"/>
            <a:r>
              <a:rPr lang="en-US" dirty="0" smtClean="0"/>
              <a:t>Total memory space exists to satisfy request but is non-contiguous</a:t>
            </a:r>
          </a:p>
          <a:p>
            <a:pPr lvl="1"/>
            <a:r>
              <a:rPr lang="en-US" dirty="0" smtClean="0"/>
              <a:t>Result of leftover space as processes exit</a:t>
            </a:r>
          </a:p>
          <a:p>
            <a:pPr lvl="1"/>
            <a:r>
              <a:rPr lang="en-US" dirty="0" smtClean="0"/>
              <a:t>Can resolve through compaction</a:t>
            </a:r>
          </a:p>
          <a:p>
            <a:pPr lvl="2"/>
            <a:r>
              <a:rPr lang="en-US" dirty="0" smtClean="0"/>
              <a:t>Shuffle memory blocks to make partitions use consecutive addresses</a:t>
            </a:r>
          </a:p>
          <a:p>
            <a:pPr lvl="1"/>
            <a:endParaRPr lang="en-US" dirty="0" smtClean="0"/>
          </a:p>
          <a:p>
            <a:endParaRPr lang="en-US" dirty="0"/>
          </a:p>
        </p:txBody>
      </p:sp>
      <p:sp>
        <p:nvSpPr>
          <p:cNvPr id="5" name="Date Placeholder 4"/>
          <p:cNvSpPr>
            <a:spLocks noGrp="1"/>
          </p:cNvSpPr>
          <p:nvPr>
            <p:ph type="dt" sz="half" idx="10"/>
          </p:nvPr>
        </p:nvSpPr>
        <p:spPr/>
        <p:txBody>
          <a:bodyPr/>
          <a:lstStyle/>
          <a:p>
            <a:fld id="{1820DC87-F05B-1349-997F-BBCDF4D64724}" type="datetime1">
              <a:rPr lang="en-US" smtClean="0"/>
              <a:t>3/20/18</a:t>
            </a:fld>
            <a:endParaRPr lang="en-US"/>
          </a:p>
        </p:txBody>
      </p:sp>
      <p:sp>
        <p:nvSpPr>
          <p:cNvPr id="6" name="Footer Placeholder 5"/>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7" name="Slide Number Placeholder 6"/>
          <p:cNvSpPr>
            <a:spLocks noGrp="1"/>
          </p:cNvSpPr>
          <p:nvPr>
            <p:ph type="sldNum" sz="quarter" idx="12"/>
          </p:nvPr>
        </p:nvSpPr>
        <p:spPr/>
        <p:txBody>
          <a:bodyPr/>
          <a:lstStyle/>
          <a:p>
            <a:fld id="{F1BE0F1F-2016-AB47-89E8-85EB545AF702}" type="slidenum">
              <a:rPr lang="en-US" smtClean="0"/>
              <a:pPr/>
              <a:t>18</a:t>
            </a:fld>
            <a:endParaRPr lang="en-US"/>
          </a:p>
        </p:txBody>
      </p:sp>
    </p:spTree>
    <p:extLst>
      <p:ext uri="{BB962C8B-B14F-4D97-AF65-F5344CB8AC3E}">
        <p14:creationId xmlns:p14="http://schemas.microsoft.com/office/powerpoint/2010/main" val="3855640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Storage Allocation Problem</a:t>
            </a:r>
            <a:endParaRPr lang="en-US" dirty="0"/>
          </a:p>
        </p:txBody>
      </p:sp>
      <p:sp>
        <p:nvSpPr>
          <p:cNvPr id="26627" name="Rectangle 3"/>
          <p:cNvSpPr>
            <a:spLocks noGrp="1" noChangeArrowheads="1"/>
          </p:cNvSpPr>
          <p:nvPr>
            <p:ph idx="1"/>
          </p:nvPr>
        </p:nvSpPr>
        <p:spPr/>
        <p:txBody>
          <a:bodyPr>
            <a:normAutofit lnSpcReduction="10000"/>
          </a:bodyPr>
          <a:lstStyle/>
          <a:p>
            <a:r>
              <a:rPr lang="en-US" dirty="0" smtClean="0"/>
              <a:t>Given space request and list of holes in memory, how do we satisfy it?</a:t>
            </a:r>
          </a:p>
          <a:p>
            <a:r>
              <a:rPr lang="en-US" dirty="0" smtClean="0">
                <a:solidFill>
                  <a:srgbClr val="0000FF"/>
                </a:solidFill>
              </a:rPr>
              <a:t>First-fit</a:t>
            </a:r>
            <a:r>
              <a:rPr lang="en-US" dirty="0" smtClean="0"/>
              <a:t>:  Allocate the first hole that is big enough</a:t>
            </a:r>
          </a:p>
          <a:p>
            <a:r>
              <a:rPr lang="en-US" dirty="0" smtClean="0">
                <a:solidFill>
                  <a:srgbClr val="0000FF"/>
                </a:solidFill>
              </a:rPr>
              <a:t>Best-fit</a:t>
            </a:r>
            <a:r>
              <a:rPr lang="en-US" dirty="0" smtClean="0"/>
              <a:t>:  Allocate the smallest hole that is big enough; must search entire list, unless ordered by size  </a:t>
            </a:r>
          </a:p>
          <a:p>
            <a:pPr lvl="1"/>
            <a:r>
              <a:rPr lang="en-US" dirty="0" smtClean="0"/>
              <a:t>Produces the smallest leftover hole</a:t>
            </a:r>
          </a:p>
          <a:p>
            <a:r>
              <a:rPr lang="en-US" dirty="0" smtClean="0">
                <a:solidFill>
                  <a:srgbClr val="0000FF"/>
                </a:solidFill>
              </a:rPr>
              <a:t>Worst-fit</a:t>
            </a:r>
            <a:r>
              <a:rPr lang="en-US" dirty="0" smtClean="0"/>
              <a:t>:  Allocate the largest hole; must also search entire list  </a:t>
            </a:r>
          </a:p>
          <a:p>
            <a:pPr lvl="1"/>
            <a:r>
              <a:rPr lang="en-US" dirty="0" smtClean="0"/>
              <a:t>Produces the largest leftover hole</a:t>
            </a:r>
            <a:endParaRPr lang="en-US" dirty="0"/>
          </a:p>
        </p:txBody>
      </p:sp>
      <p:sp>
        <p:nvSpPr>
          <p:cNvPr id="2" name="Date Placeholder 1"/>
          <p:cNvSpPr>
            <a:spLocks noGrp="1"/>
          </p:cNvSpPr>
          <p:nvPr>
            <p:ph type="dt" sz="half" idx="10"/>
          </p:nvPr>
        </p:nvSpPr>
        <p:spPr/>
        <p:txBody>
          <a:bodyPr/>
          <a:lstStyle/>
          <a:p>
            <a:fld id="{051FA5F5-388A-2E46-9BFF-5053933D6341}" type="datetime1">
              <a:rPr lang="en-US" smtClean="0"/>
              <a:t>3/20/18</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19</a:t>
            </a:fld>
            <a:endParaRPr lang="en-US"/>
          </a:p>
        </p:txBody>
      </p:sp>
    </p:spTree>
    <p:extLst>
      <p:ext uri="{BB962C8B-B14F-4D97-AF65-F5344CB8AC3E}">
        <p14:creationId xmlns:p14="http://schemas.microsoft.com/office/powerpoint/2010/main" val="21053669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r>
              <a:rPr lang="en-US" smtClean="0"/>
              <a:t>Lecture outline</a:t>
            </a:r>
            <a:endParaRPr lang="en-US"/>
          </a:p>
        </p:txBody>
      </p:sp>
      <p:sp>
        <p:nvSpPr>
          <p:cNvPr id="4099" name="Rectangle 5"/>
          <p:cNvSpPr>
            <a:spLocks noGrp="1" noChangeArrowheads="1"/>
          </p:cNvSpPr>
          <p:nvPr>
            <p:ph idx="1"/>
          </p:nvPr>
        </p:nvSpPr>
        <p:spPr/>
        <p:txBody>
          <a:bodyPr>
            <a:normAutofit lnSpcReduction="10000"/>
          </a:bodyPr>
          <a:lstStyle/>
          <a:p>
            <a:r>
              <a:rPr lang="en-US" dirty="0" smtClean="0"/>
              <a:t>Announcements/reminders</a:t>
            </a:r>
          </a:p>
          <a:p>
            <a:pPr lvl="1"/>
            <a:r>
              <a:rPr lang="en-US" dirty="0"/>
              <a:t>Program 2 </a:t>
            </a:r>
            <a:r>
              <a:rPr lang="en-US" dirty="0" smtClean="0"/>
              <a:t>due today</a:t>
            </a:r>
          </a:p>
          <a:p>
            <a:pPr lvl="1"/>
            <a:r>
              <a:rPr lang="en-US" dirty="0" smtClean="0"/>
              <a:t>Program 3 to be posted; due TBD</a:t>
            </a:r>
          </a:p>
          <a:p>
            <a:pPr lvl="1"/>
            <a:r>
              <a:rPr lang="en-US" dirty="0" smtClean="0"/>
              <a:t>Exam 2: Wednesday, 3/28 in class</a:t>
            </a:r>
          </a:p>
          <a:p>
            <a:pPr lvl="2"/>
            <a:r>
              <a:rPr lang="en-US" dirty="0" smtClean="0"/>
              <a:t>Will cover everything after Exam 1</a:t>
            </a:r>
          </a:p>
          <a:p>
            <a:r>
              <a:rPr lang="en-US" dirty="0" smtClean="0"/>
              <a:t>Today’s lecture: memory management</a:t>
            </a:r>
          </a:p>
          <a:p>
            <a:pPr lvl="1"/>
            <a:r>
              <a:rPr lang="en-US" dirty="0" smtClean="0"/>
              <a:t>Address translation basics</a:t>
            </a:r>
          </a:p>
          <a:p>
            <a:pPr lvl="1"/>
            <a:r>
              <a:rPr lang="en-US" dirty="0" smtClean="0"/>
              <a:t>Address translation schemes</a:t>
            </a:r>
          </a:p>
          <a:p>
            <a:pPr lvl="2"/>
            <a:r>
              <a:rPr lang="en-US" dirty="0" smtClean="0"/>
              <a:t>Base and bounds</a:t>
            </a:r>
          </a:p>
          <a:p>
            <a:pPr lvl="2"/>
            <a:r>
              <a:rPr lang="en-US" dirty="0" smtClean="0"/>
              <a:t>Segmentation</a:t>
            </a:r>
          </a:p>
          <a:p>
            <a:pPr lvl="2"/>
            <a:r>
              <a:rPr lang="en-US" dirty="0" smtClean="0"/>
              <a:t>Paging</a:t>
            </a:r>
            <a:endParaRPr lang="en-US" dirty="0"/>
          </a:p>
        </p:txBody>
      </p:sp>
      <p:sp>
        <p:nvSpPr>
          <p:cNvPr id="4" name="Date Placeholder 3"/>
          <p:cNvSpPr>
            <a:spLocks noGrp="1"/>
          </p:cNvSpPr>
          <p:nvPr>
            <p:ph type="dt" sz="half"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1490B345-90F7-4949-99C4-DE9DBA14E9FA}" type="datetime1">
              <a:rPr lang="en-US" smtClean="0">
                <a:latin typeface="Garamond"/>
                <a:cs typeface="Garamond"/>
              </a:rPr>
              <a:t>3/20/18</a:t>
            </a:fld>
            <a:endParaRPr lang="en-US" dirty="0">
              <a:latin typeface="Garamond"/>
              <a:cs typeface="Garamond"/>
            </a:endParaRPr>
          </a:p>
        </p:txBody>
      </p:sp>
      <p:sp>
        <p:nvSpPr>
          <p:cNvPr id="5" name="Footer Placeholder 4"/>
          <p:cNvSpPr>
            <a:spLocks noGrp="1"/>
          </p:cNvSpPr>
          <p:nvPr>
            <p:ph type="ftr" sz="quarter" idx="11"/>
          </p:nvPr>
        </p:nvSpPr>
        <p:spPr/>
        <p:txBody>
          <a:bodyPr/>
          <a:lstStyle/>
          <a:p>
            <a:r>
              <a:rPr lang="en-US" altLang="en-US" smtClean="0"/>
              <a:t>Operating Systems: Lecture 14</a:t>
            </a:r>
            <a:endParaRPr lang="en-US" altLang="en-US"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89D3E96A-8697-5D45-A3FC-286C4E3CE4E7}" type="slidenum">
              <a:rPr lang="en-US" smtClean="0">
                <a:latin typeface="Garamond"/>
                <a:cs typeface="Garamond"/>
              </a:rPr>
              <a:pPr/>
              <a:t>2</a:t>
            </a:fld>
            <a:endParaRPr lang="en-US" dirty="0">
              <a:latin typeface="Garamond"/>
              <a:cs typeface="Garamond"/>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allocation 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are given:</a:t>
            </a:r>
          </a:p>
          <a:p>
            <a:pPr lvl="1"/>
            <a:r>
              <a:rPr lang="en-US" dirty="0" smtClean="0"/>
              <a:t>List of holes: 300 KB, 600 KB, 350 KB, 200 KB, 750 KB, 125 KB</a:t>
            </a:r>
          </a:p>
          <a:p>
            <a:pPr lvl="1"/>
            <a:r>
              <a:rPr lang="en-US" dirty="0" smtClean="0"/>
              <a:t>List of processes with address space sizes: 115 KB, 500 KB, 358 KB, 200 KB, 375 KB</a:t>
            </a:r>
          </a:p>
          <a:p>
            <a:r>
              <a:rPr lang="en-US" dirty="0" smtClean="0"/>
              <a:t>How would these processes be placed using</a:t>
            </a:r>
          </a:p>
          <a:p>
            <a:pPr lvl="1"/>
            <a:r>
              <a:rPr lang="en-US" dirty="0" smtClean="0"/>
              <a:t>First-fit?</a:t>
            </a:r>
          </a:p>
          <a:p>
            <a:pPr lvl="1"/>
            <a:r>
              <a:rPr lang="en-US" dirty="0" smtClean="0"/>
              <a:t>Best-fit?</a:t>
            </a:r>
          </a:p>
          <a:p>
            <a:pPr lvl="1"/>
            <a:r>
              <a:rPr lang="en-US" dirty="0" smtClean="0"/>
              <a:t>Worst-fit?</a:t>
            </a:r>
          </a:p>
          <a:p>
            <a:r>
              <a:rPr lang="en-US" dirty="0" smtClean="0"/>
              <a:t>Which uses memory most efficiently?</a:t>
            </a:r>
          </a:p>
          <a:p>
            <a:r>
              <a:rPr lang="en-US" dirty="0" smtClean="0"/>
              <a:t>Which is most time-efficient?</a:t>
            </a:r>
          </a:p>
          <a:p>
            <a:pPr lvl="1"/>
            <a:r>
              <a:rPr lang="en-US" dirty="0" smtClean="0"/>
              <a:t>Time based on time required to search list of holes</a:t>
            </a:r>
            <a:endParaRPr lang="en-US" dirty="0"/>
          </a:p>
        </p:txBody>
      </p:sp>
      <p:sp>
        <p:nvSpPr>
          <p:cNvPr id="4" name="Date Placeholder 3"/>
          <p:cNvSpPr>
            <a:spLocks noGrp="1"/>
          </p:cNvSpPr>
          <p:nvPr>
            <p:ph type="dt" sz="half" idx="10"/>
          </p:nvPr>
        </p:nvSpPr>
        <p:spPr/>
        <p:txBody>
          <a:bodyPr/>
          <a:lstStyle/>
          <a:p>
            <a:fld id="{0B5D63EE-C9E3-E343-B978-138FC11A9104}"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20</a:t>
            </a:fld>
            <a:endParaRPr lang="en-US"/>
          </a:p>
        </p:txBody>
      </p:sp>
    </p:spTree>
    <p:extLst>
      <p:ext uri="{BB962C8B-B14F-4D97-AF65-F5344CB8AC3E}">
        <p14:creationId xmlns:p14="http://schemas.microsoft.com/office/powerpoint/2010/main" val="4054558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solution: first fit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Address spaces and how they fit:</a:t>
            </a:r>
          </a:p>
          <a:p>
            <a:r>
              <a:rPr lang="en-US" dirty="0" smtClean="0"/>
              <a:t>115 KB </a:t>
            </a:r>
            <a:r>
              <a:rPr lang="en-US" dirty="0" smtClean="0">
                <a:sym typeface="Wingdings"/>
              </a:rPr>
              <a:t> 300 KB hole</a:t>
            </a:r>
          </a:p>
          <a:p>
            <a:pPr lvl="1"/>
            <a:r>
              <a:rPr lang="en-US" dirty="0" smtClean="0">
                <a:sym typeface="Wingdings"/>
              </a:rPr>
              <a:t>Holes now: </a:t>
            </a:r>
            <a:r>
              <a:rPr lang="en-US" dirty="0" smtClean="0">
                <a:solidFill>
                  <a:srgbClr val="FF0000"/>
                </a:solidFill>
                <a:sym typeface="Wingdings"/>
              </a:rPr>
              <a:t>185</a:t>
            </a:r>
            <a:r>
              <a:rPr lang="en-US" dirty="0" smtClean="0">
                <a:solidFill>
                  <a:srgbClr val="000000"/>
                </a:solidFill>
                <a:sym typeface="Wingdings"/>
              </a:rPr>
              <a:t>, 600, 350, 200, 750, 125 KB</a:t>
            </a:r>
          </a:p>
          <a:p>
            <a:r>
              <a:rPr lang="en-US" dirty="0" smtClean="0">
                <a:solidFill>
                  <a:srgbClr val="000000"/>
                </a:solidFill>
                <a:sym typeface="Wingdings"/>
              </a:rPr>
              <a:t>500 KB  600 KB hole</a:t>
            </a:r>
          </a:p>
          <a:p>
            <a:pPr lvl="1"/>
            <a:r>
              <a:rPr lang="en-US" dirty="0">
                <a:sym typeface="Wingdings"/>
              </a:rPr>
              <a:t>Holes now: 185</a:t>
            </a:r>
            <a:r>
              <a:rPr lang="en-US" dirty="0">
                <a:solidFill>
                  <a:srgbClr val="000000"/>
                </a:solidFill>
                <a:sym typeface="Wingdings"/>
              </a:rPr>
              <a:t>, </a:t>
            </a:r>
            <a:r>
              <a:rPr lang="en-US" dirty="0" smtClean="0">
                <a:solidFill>
                  <a:srgbClr val="FF0000"/>
                </a:solidFill>
                <a:sym typeface="Wingdings"/>
              </a:rPr>
              <a:t>100</a:t>
            </a:r>
            <a:r>
              <a:rPr lang="en-US" dirty="0" smtClean="0">
                <a:solidFill>
                  <a:srgbClr val="000000"/>
                </a:solidFill>
                <a:sym typeface="Wingdings"/>
              </a:rPr>
              <a:t>, </a:t>
            </a:r>
            <a:r>
              <a:rPr lang="en-US" dirty="0">
                <a:solidFill>
                  <a:srgbClr val="000000"/>
                </a:solidFill>
                <a:sym typeface="Wingdings"/>
              </a:rPr>
              <a:t>350, 200, 750, 125 </a:t>
            </a:r>
            <a:r>
              <a:rPr lang="en-US" dirty="0" smtClean="0">
                <a:solidFill>
                  <a:srgbClr val="000000"/>
                </a:solidFill>
                <a:sym typeface="Wingdings"/>
              </a:rPr>
              <a:t>KB</a:t>
            </a:r>
          </a:p>
          <a:p>
            <a:r>
              <a:rPr lang="en-US" dirty="0" smtClean="0">
                <a:solidFill>
                  <a:srgbClr val="000000"/>
                </a:solidFill>
                <a:sym typeface="Wingdings"/>
              </a:rPr>
              <a:t>358 KB  750 KB hole</a:t>
            </a:r>
          </a:p>
          <a:p>
            <a:pPr lvl="1"/>
            <a:r>
              <a:rPr lang="en-US" dirty="0">
                <a:sym typeface="Wingdings"/>
              </a:rPr>
              <a:t>Holes now: 185</a:t>
            </a:r>
            <a:r>
              <a:rPr lang="en-US" dirty="0">
                <a:solidFill>
                  <a:srgbClr val="000000"/>
                </a:solidFill>
                <a:sym typeface="Wingdings"/>
              </a:rPr>
              <a:t>, </a:t>
            </a:r>
            <a:r>
              <a:rPr lang="en-US" dirty="0">
                <a:sym typeface="Wingdings"/>
              </a:rPr>
              <a:t>100</a:t>
            </a:r>
            <a:r>
              <a:rPr lang="en-US" dirty="0">
                <a:solidFill>
                  <a:srgbClr val="000000"/>
                </a:solidFill>
                <a:sym typeface="Wingdings"/>
              </a:rPr>
              <a:t>, 350, 200, </a:t>
            </a:r>
            <a:r>
              <a:rPr lang="en-US" dirty="0" smtClean="0">
                <a:solidFill>
                  <a:srgbClr val="FF0000"/>
                </a:solidFill>
                <a:sym typeface="Wingdings"/>
              </a:rPr>
              <a:t>392</a:t>
            </a:r>
            <a:r>
              <a:rPr lang="en-US" dirty="0" smtClean="0">
                <a:solidFill>
                  <a:srgbClr val="000000"/>
                </a:solidFill>
                <a:sym typeface="Wingdings"/>
              </a:rPr>
              <a:t>, </a:t>
            </a:r>
            <a:r>
              <a:rPr lang="en-US" dirty="0">
                <a:solidFill>
                  <a:srgbClr val="000000"/>
                </a:solidFill>
                <a:sym typeface="Wingdings"/>
              </a:rPr>
              <a:t>125 </a:t>
            </a:r>
            <a:r>
              <a:rPr lang="en-US" dirty="0" smtClean="0">
                <a:solidFill>
                  <a:srgbClr val="000000"/>
                </a:solidFill>
                <a:sym typeface="Wingdings"/>
              </a:rPr>
              <a:t>KB</a:t>
            </a:r>
          </a:p>
          <a:p>
            <a:r>
              <a:rPr lang="en-US" dirty="0" smtClean="0">
                <a:solidFill>
                  <a:srgbClr val="000000"/>
                </a:solidFill>
                <a:sym typeface="Wingdings"/>
              </a:rPr>
              <a:t>200 KB  350 KB hole</a:t>
            </a:r>
          </a:p>
          <a:p>
            <a:pPr lvl="1"/>
            <a:r>
              <a:rPr lang="en-US" dirty="0">
                <a:sym typeface="Wingdings"/>
              </a:rPr>
              <a:t>Holes now: 185</a:t>
            </a:r>
            <a:r>
              <a:rPr lang="en-US" dirty="0">
                <a:solidFill>
                  <a:srgbClr val="000000"/>
                </a:solidFill>
                <a:sym typeface="Wingdings"/>
              </a:rPr>
              <a:t>, </a:t>
            </a:r>
            <a:r>
              <a:rPr lang="en-US" dirty="0">
                <a:sym typeface="Wingdings"/>
              </a:rPr>
              <a:t>100</a:t>
            </a:r>
            <a:r>
              <a:rPr lang="en-US" dirty="0">
                <a:solidFill>
                  <a:srgbClr val="000000"/>
                </a:solidFill>
                <a:sym typeface="Wingdings"/>
              </a:rPr>
              <a:t>, </a:t>
            </a:r>
            <a:r>
              <a:rPr lang="en-US" dirty="0" smtClean="0">
                <a:solidFill>
                  <a:srgbClr val="FF0000"/>
                </a:solidFill>
                <a:sym typeface="Wingdings"/>
              </a:rPr>
              <a:t>150</a:t>
            </a:r>
            <a:r>
              <a:rPr lang="en-US" dirty="0" smtClean="0">
                <a:solidFill>
                  <a:srgbClr val="000000"/>
                </a:solidFill>
                <a:sym typeface="Wingdings"/>
              </a:rPr>
              <a:t>, </a:t>
            </a:r>
            <a:r>
              <a:rPr lang="en-US" dirty="0">
                <a:solidFill>
                  <a:srgbClr val="000000"/>
                </a:solidFill>
                <a:sym typeface="Wingdings"/>
              </a:rPr>
              <a:t>200, </a:t>
            </a:r>
            <a:r>
              <a:rPr lang="en-US" dirty="0">
                <a:sym typeface="Wingdings"/>
              </a:rPr>
              <a:t>392</a:t>
            </a:r>
            <a:r>
              <a:rPr lang="en-US" dirty="0">
                <a:solidFill>
                  <a:srgbClr val="000000"/>
                </a:solidFill>
                <a:sym typeface="Wingdings"/>
              </a:rPr>
              <a:t>, 125 </a:t>
            </a:r>
            <a:r>
              <a:rPr lang="en-US" dirty="0" smtClean="0">
                <a:solidFill>
                  <a:srgbClr val="000000"/>
                </a:solidFill>
                <a:sym typeface="Wingdings"/>
              </a:rPr>
              <a:t>KB</a:t>
            </a:r>
          </a:p>
          <a:p>
            <a:r>
              <a:rPr lang="en-US" dirty="0" smtClean="0">
                <a:solidFill>
                  <a:srgbClr val="000000"/>
                </a:solidFill>
                <a:sym typeface="Wingdings"/>
              </a:rPr>
              <a:t>375 KB  392 KB hole</a:t>
            </a:r>
          </a:p>
          <a:p>
            <a:pPr lvl="1"/>
            <a:r>
              <a:rPr lang="en-US" dirty="0">
                <a:sym typeface="Wingdings"/>
              </a:rPr>
              <a:t>Holes now: 185</a:t>
            </a:r>
            <a:r>
              <a:rPr lang="en-US" dirty="0">
                <a:solidFill>
                  <a:srgbClr val="000000"/>
                </a:solidFill>
                <a:sym typeface="Wingdings"/>
              </a:rPr>
              <a:t>, </a:t>
            </a:r>
            <a:r>
              <a:rPr lang="en-US" dirty="0">
                <a:sym typeface="Wingdings"/>
              </a:rPr>
              <a:t>100</a:t>
            </a:r>
            <a:r>
              <a:rPr lang="en-US" dirty="0">
                <a:solidFill>
                  <a:srgbClr val="000000"/>
                </a:solidFill>
                <a:sym typeface="Wingdings"/>
              </a:rPr>
              <a:t>, 350, 200, </a:t>
            </a:r>
            <a:r>
              <a:rPr lang="en-US" dirty="0" smtClean="0">
                <a:solidFill>
                  <a:srgbClr val="FF0000"/>
                </a:solidFill>
                <a:sym typeface="Wingdings"/>
              </a:rPr>
              <a:t>17</a:t>
            </a:r>
            <a:r>
              <a:rPr lang="en-US" dirty="0" smtClean="0">
                <a:solidFill>
                  <a:srgbClr val="000000"/>
                </a:solidFill>
                <a:sym typeface="Wingdings"/>
              </a:rPr>
              <a:t>, </a:t>
            </a:r>
            <a:r>
              <a:rPr lang="en-US" dirty="0">
                <a:solidFill>
                  <a:srgbClr val="000000"/>
                </a:solidFill>
                <a:sym typeface="Wingdings"/>
              </a:rPr>
              <a:t>125 KB</a:t>
            </a:r>
          </a:p>
          <a:p>
            <a:pPr lvl="1"/>
            <a:endParaRPr lang="en-US" dirty="0">
              <a:solidFill>
                <a:srgbClr val="000000"/>
              </a:solidFill>
              <a:sym typeface="Wingdings"/>
            </a:endParaRPr>
          </a:p>
          <a:p>
            <a:pPr lvl="1"/>
            <a:endParaRPr lang="en-US" dirty="0">
              <a:solidFill>
                <a:srgbClr val="000000"/>
              </a:solidFill>
              <a:sym typeface="Wingdings"/>
            </a:endParaRPr>
          </a:p>
          <a:p>
            <a:pPr lvl="1"/>
            <a:endParaRPr lang="en-US" dirty="0">
              <a:solidFill>
                <a:srgbClr val="000000"/>
              </a:solidFill>
              <a:sym typeface="Wingdings"/>
            </a:endParaRPr>
          </a:p>
          <a:p>
            <a:endParaRPr lang="en-US" dirty="0">
              <a:solidFill>
                <a:srgbClr val="000000"/>
              </a:solidFill>
            </a:endParaRPr>
          </a:p>
        </p:txBody>
      </p:sp>
      <p:sp>
        <p:nvSpPr>
          <p:cNvPr id="4" name="Date Placeholder 3"/>
          <p:cNvSpPr>
            <a:spLocks noGrp="1"/>
          </p:cNvSpPr>
          <p:nvPr>
            <p:ph type="dt" sz="half" idx="10"/>
          </p:nvPr>
        </p:nvSpPr>
        <p:spPr/>
        <p:txBody>
          <a:bodyPr/>
          <a:lstStyle/>
          <a:p>
            <a:fld id="{21F53D6D-7CAF-7543-A237-04565D48D581}"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21</a:t>
            </a:fld>
            <a:endParaRPr lang="en-US"/>
          </a:p>
        </p:txBody>
      </p:sp>
    </p:spTree>
    <p:extLst>
      <p:ext uri="{BB962C8B-B14F-4D97-AF65-F5344CB8AC3E}">
        <p14:creationId xmlns:p14="http://schemas.microsoft.com/office/powerpoint/2010/main" val="1667030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solution: best fit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Address spaces and how they fit:</a:t>
            </a:r>
          </a:p>
          <a:p>
            <a:r>
              <a:rPr lang="en-US" dirty="0" smtClean="0"/>
              <a:t>115 KB </a:t>
            </a:r>
            <a:r>
              <a:rPr lang="en-US" dirty="0" smtClean="0">
                <a:sym typeface="Wingdings"/>
              </a:rPr>
              <a:t> 125 KB hole</a:t>
            </a:r>
          </a:p>
          <a:p>
            <a:pPr lvl="1"/>
            <a:r>
              <a:rPr lang="en-US" dirty="0" smtClean="0">
                <a:sym typeface="Wingdings"/>
              </a:rPr>
              <a:t>Holes now: 300, 600, 350, 200, 750, </a:t>
            </a:r>
            <a:r>
              <a:rPr lang="en-US" dirty="0" smtClean="0">
                <a:solidFill>
                  <a:srgbClr val="FF0000"/>
                </a:solidFill>
                <a:sym typeface="Wingdings"/>
              </a:rPr>
              <a:t>10</a:t>
            </a:r>
            <a:r>
              <a:rPr lang="en-US" dirty="0" smtClean="0">
                <a:sym typeface="Wingdings"/>
              </a:rPr>
              <a:t> KB</a:t>
            </a:r>
          </a:p>
          <a:p>
            <a:r>
              <a:rPr lang="en-US" dirty="0" smtClean="0">
                <a:sym typeface="Wingdings"/>
              </a:rPr>
              <a:t>500 KB  600 KB hole</a:t>
            </a:r>
          </a:p>
          <a:p>
            <a:pPr lvl="1"/>
            <a:r>
              <a:rPr lang="en-US" dirty="0">
                <a:sym typeface="Wingdings"/>
              </a:rPr>
              <a:t>Holes now: </a:t>
            </a:r>
            <a:r>
              <a:rPr lang="en-US" dirty="0" smtClean="0">
                <a:sym typeface="Wingdings"/>
              </a:rPr>
              <a:t>300, </a:t>
            </a:r>
            <a:r>
              <a:rPr lang="en-US" dirty="0" smtClean="0">
                <a:solidFill>
                  <a:srgbClr val="FF0000"/>
                </a:solidFill>
                <a:sym typeface="Wingdings"/>
              </a:rPr>
              <a:t>100</a:t>
            </a:r>
            <a:r>
              <a:rPr lang="en-US" dirty="0" smtClean="0">
                <a:sym typeface="Wingdings"/>
              </a:rPr>
              <a:t>, </a:t>
            </a:r>
            <a:r>
              <a:rPr lang="en-US" dirty="0">
                <a:sym typeface="Wingdings"/>
              </a:rPr>
              <a:t>350, 200, 750, </a:t>
            </a:r>
            <a:r>
              <a:rPr lang="en-US" dirty="0" smtClean="0">
                <a:sym typeface="Wingdings"/>
              </a:rPr>
              <a:t>10 KB</a:t>
            </a:r>
          </a:p>
          <a:p>
            <a:r>
              <a:rPr lang="en-US" dirty="0" smtClean="0">
                <a:sym typeface="Wingdings"/>
              </a:rPr>
              <a:t>358 KB  750 KB hole</a:t>
            </a:r>
          </a:p>
          <a:p>
            <a:pPr lvl="1"/>
            <a:r>
              <a:rPr lang="en-US" dirty="0">
                <a:sym typeface="Wingdings"/>
              </a:rPr>
              <a:t>Holes now: </a:t>
            </a:r>
            <a:r>
              <a:rPr lang="en-US" dirty="0" smtClean="0">
                <a:sym typeface="Wingdings"/>
              </a:rPr>
              <a:t>300, </a:t>
            </a:r>
            <a:r>
              <a:rPr lang="en-US" dirty="0">
                <a:sym typeface="Wingdings"/>
              </a:rPr>
              <a:t>100, 350, 200, </a:t>
            </a:r>
            <a:r>
              <a:rPr lang="en-US" dirty="0" smtClean="0">
                <a:solidFill>
                  <a:srgbClr val="FF0000"/>
                </a:solidFill>
                <a:sym typeface="Wingdings"/>
              </a:rPr>
              <a:t>392</a:t>
            </a:r>
            <a:r>
              <a:rPr lang="en-US" dirty="0" smtClean="0">
                <a:sym typeface="Wingdings"/>
              </a:rPr>
              <a:t>, 10 KB</a:t>
            </a:r>
          </a:p>
          <a:p>
            <a:r>
              <a:rPr lang="en-US" dirty="0" smtClean="0">
                <a:sym typeface="Wingdings"/>
              </a:rPr>
              <a:t>200 KB  200 KB hole</a:t>
            </a:r>
          </a:p>
          <a:p>
            <a:pPr lvl="1"/>
            <a:r>
              <a:rPr lang="en-US" dirty="0">
                <a:sym typeface="Wingdings"/>
              </a:rPr>
              <a:t>Holes now: </a:t>
            </a:r>
            <a:r>
              <a:rPr lang="en-US" dirty="0" smtClean="0">
                <a:sym typeface="Wingdings"/>
              </a:rPr>
              <a:t>300, </a:t>
            </a:r>
            <a:r>
              <a:rPr lang="en-US" dirty="0">
                <a:sym typeface="Wingdings"/>
              </a:rPr>
              <a:t>100, 3</a:t>
            </a:r>
            <a:r>
              <a:rPr lang="en-US" dirty="0" smtClean="0">
                <a:sym typeface="Wingdings"/>
              </a:rPr>
              <a:t>50, </a:t>
            </a:r>
            <a:r>
              <a:rPr lang="en-US" dirty="0" smtClean="0">
                <a:solidFill>
                  <a:srgbClr val="FF0000"/>
                </a:solidFill>
                <a:sym typeface="Wingdings"/>
              </a:rPr>
              <a:t>0</a:t>
            </a:r>
            <a:r>
              <a:rPr lang="en-US" dirty="0" smtClean="0">
                <a:sym typeface="Wingdings"/>
              </a:rPr>
              <a:t>, </a:t>
            </a:r>
            <a:r>
              <a:rPr lang="en-US" dirty="0">
                <a:sym typeface="Wingdings"/>
              </a:rPr>
              <a:t>392, </a:t>
            </a:r>
            <a:r>
              <a:rPr lang="en-US" dirty="0" smtClean="0">
                <a:sym typeface="Wingdings"/>
              </a:rPr>
              <a:t>10 KB</a:t>
            </a:r>
          </a:p>
          <a:p>
            <a:r>
              <a:rPr lang="en-US" dirty="0" smtClean="0">
                <a:sym typeface="Wingdings"/>
              </a:rPr>
              <a:t>375 KB  392 KB hole</a:t>
            </a:r>
          </a:p>
          <a:p>
            <a:pPr lvl="1"/>
            <a:r>
              <a:rPr lang="en-US" dirty="0">
                <a:sym typeface="Wingdings"/>
              </a:rPr>
              <a:t>Holes now: </a:t>
            </a:r>
            <a:r>
              <a:rPr lang="en-US" dirty="0" smtClean="0">
                <a:sym typeface="Wingdings"/>
              </a:rPr>
              <a:t>300, </a:t>
            </a:r>
            <a:r>
              <a:rPr lang="en-US" dirty="0">
                <a:sym typeface="Wingdings"/>
              </a:rPr>
              <a:t>100, 350</a:t>
            </a:r>
            <a:r>
              <a:rPr lang="en-US" dirty="0" smtClean="0">
                <a:sym typeface="Wingdings"/>
              </a:rPr>
              <a:t>, </a:t>
            </a:r>
            <a:r>
              <a:rPr lang="en-US" dirty="0" smtClean="0">
                <a:solidFill>
                  <a:srgbClr val="FF0000"/>
                </a:solidFill>
                <a:sym typeface="Wingdings"/>
              </a:rPr>
              <a:t>17</a:t>
            </a:r>
            <a:r>
              <a:rPr lang="en-US" dirty="0" smtClean="0">
                <a:sym typeface="Wingdings"/>
              </a:rPr>
              <a:t>, 10 KB</a:t>
            </a:r>
            <a:endParaRPr lang="en-US" dirty="0">
              <a:sym typeface="Wingdings"/>
            </a:endParaRPr>
          </a:p>
          <a:p>
            <a:pPr lvl="1"/>
            <a:endParaRPr lang="en-US" dirty="0">
              <a:solidFill>
                <a:srgbClr val="000000"/>
              </a:solidFill>
              <a:sym typeface="Wingdings"/>
            </a:endParaRPr>
          </a:p>
          <a:p>
            <a:pPr lvl="1"/>
            <a:endParaRPr lang="en-US" dirty="0">
              <a:solidFill>
                <a:srgbClr val="000000"/>
              </a:solidFill>
              <a:sym typeface="Wingdings"/>
            </a:endParaRPr>
          </a:p>
          <a:p>
            <a:pPr lvl="1"/>
            <a:endParaRPr lang="en-US" dirty="0">
              <a:solidFill>
                <a:srgbClr val="000000"/>
              </a:solidFill>
              <a:sym typeface="Wingdings"/>
            </a:endParaRPr>
          </a:p>
          <a:p>
            <a:endParaRPr lang="en-US" dirty="0">
              <a:solidFill>
                <a:srgbClr val="000000"/>
              </a:solidFill>
            </a:endParaRPr>
          </a:p>
        </p:txBody>
      </p:sp>
      <p:sp>
        <p:nvSpPr>
          <p:cNvPr id="4" name="Date Placeholder 3"/>
          <p:cNvSpPr>
            <a:spLocks noGrp="1"/>
          </p:cNvSpPr>
          <p:nvPr>
            <p:ph type="dt" sz="half" idx="10"/>
          </p:nvPr>
        </p:nvSpPr>
        <p:spPr/>
        <p:txBody>
          <a:bodyPr/>
          <a:lstStyle/>
          <a:p>
            <a:fld id="{758D1DF6-DEE8-8E47-A8A1-76A017C3FDA1}"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22</a:t>
            </a:fld>
            <a:endParaRPr lang="en-US"/>
          </a:p>
        </p:txBody>
      </p:sp>
    </p:spTree>
    <p:extLst>
      <p:ext uri="{BB962C8B-B14F-4D97-AF65-F5344CB8AC3E}">
        <p14:creationId xmlns:p14="http://schemas.microsoft.com/office/powerpoint/2010/main" val="1140227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solution: worst fit</a:t>
            </a:r>
            <a:endParaRPr lang="en-US" dirty="0"/>
          </a:p>
        </p:txBody>
      </p:sp>
      <p:sp>
        <p:nvSpPr>
          <p:cNvPr id="3" name="Content Placeholder 2"/>
          <p:cNvSpPr>
            <a:spLocks noGrp="1"/>
          </p:cNvSpPr>
          <p:nvPr>
            <p:ph idx="1"/>
          </p:nvPr>
        </p:nvSpPr>
        <p:spPr/>
        <p:txBody>
          <a:bodyPr>
            <a:normAutofit lnSpcReduction="10000"/>
          </a:bodyPr>
          <a:lstStyle/>
          <a:p>
            <a:r>
              <a:rPr lang="en-US" dirty="0" smtClean="0"/>
              <a:t>Address spaces and how they fit:</a:t>
            </a:r>
          </a:p>
          <a:p>
            <a:r>
              <a:rPr lang="en-US" dirty="0" smtClean="0"/>
              <a:t>115 KB </a:t>
            </a:r>
            <a:r>
              <a:rPr lang="en-US" dirty="0" smtClean="0">
                <a:sym typeface="Wingdings"/>
              </a:rPr>
              <a:t> 750 KB hole</a:t>
            </a:r>
          </a:p>
          <a:p>
            <a:pPr lvl="1"/>
            <a:r>
              <a:rPr lang="en-US" dirty="0" smtClean="0">
                <a:sym typeface="Wingdings"/>
              </a:rPr>
              <a:t>Holes now: 300, 600, 350, 200, </a:t>
            </a:r>
            <a:r>
              <a:rPr lang="en-US" dirty="0" smtClean="0">
                <a:solidFill>
                  <a:srgbClr val="FF0000"/>
                </a:solidFill>
                <a:sym typeface="Wingdings"/>
              </a:rPr>
              <a:t>635</a:t>
            </a:r>
            <a:r>
              <a:rPr lang="en-US" dirty="0" smtClean="0">
                <a:sym typeface="Wingdings"/>
              </a:rPr>
              <a:t>, 125 KB</a:t>
            </a:r>
          </a:p>
          <a:p>
            <a:r>
              <a:rPr lang="en-US" dirty="0" smtClean="0">
                <a:sym typeface="Wingdings"/>
              </a:rPr>
              <a:t>500 KB  635 KB hole</a:t>
            </a:r>
          </a:p>
          <a:p>
            <a:pPr lvl="1"/>
            <a:r>
              <a:rPr lang="en-US" dirty="0">
                <a:sym typeface="Wingdings"/>
              </a:rPr>
              <a:t>Holes now: 300, 600, 350, 200, </a:t>
            </a:r>
            <a:r>
              <a:rPr lang="en-US" dirty="0" smtClean="0">
                <a:solidFill>
                  <a:srgbClr val="FF0000"/>
                </a:solidFill>
                <a:sym typeface="Wingdings"/>
              </a:rPr>
              <a:t>135</a:t>
            </a:r>
            <a:r>
              <a:rPr lang="en-US" dirty="0">
                <a:sym typeface="Wingdings"/>
              </a:rPr>
              <a:t>, 125 KB</a:t>
            </a:r>
            <a:endParaRPr lang="en-US" dirty="0" smtClean="0">
              <a:sym typeface="Wingdings"/>
            </a:endParaRPr>
          </a:p>
          <a:p>
            <a:r>
              <a:rPr lang="en-US" dirty="0" smtClean="0">
                <a:sym typeface="Wingdings"/>
              </a:rPr>
              <a:t>358 KB  600 KB hole</a:t>
            </a:r>
          </a:p>
          <a:p>
            <a:pPr lvl="1"/>
            <a:r>
              <a:rPr lang="en-US" dirty="0" smtClean="0">
                <a:sym typeface="Wingdings"/>
              </a:rPr>
              <a:t>Holes </a:t>
            </a:r>
            <a:r>
              <a:rPr lang="en-US" dirty="0">
                <a:sym typeface="Wingdings"/>
              </a:rPr>
              <a:t>now: </a:t>
            </a:r>
            <a:r>
              <a:rPr lang="en-US" dirty="0" smtClean="0">
                <a:sym typeface="Wingdings"/>
              </a:rPr>
              <a:t>300, </a:t>
            </a:r>
            <a:r>
              <a:rPr lang="en-US" dirty="0" smtClean="0">
                <a:solidFill>
                  <a:srgbClr val="FF0000"/>
                </a:solidFill>
                <a:sym typeface="Wingdings"/>
              </a:rPr>
              <a:t>242</a:t>
            </a:r>
            <a:r>
              <a:rPr lang="en-US" dirty="0" smtClean="0">
                <a:sym typeface="Wingdings"/>
              </a:rPr>
              <a:t>, </a:t>
            </a:r>
            <a:r>
              <a:rPr lang="en-US" dirty="0">
                <a:sym typeface="Wingdings"/>
              </a:rPr>
              <a:t>350, 200, </a:t>
            </a:r>
            <a:r>
              <a:rPr lang="en-US" dirty="0" smtClean="0">
                <a:sym typeface="Wingdings"/>
              </a:rPr>
              <a:t>135, </a:t>
            </a:r>
            <a:r>
              <a:rPr lang="en-US" dirty="0">
                <a:sym typeface="Wingdings"/>
              </a:rPr>
              <a:t>125 </a:t>
            </a:r>
            <a:r>
              <a:rPr lang="en-US" dirty="0" smtClean="0">
                <a:sym typeface="Wingdings"/>
              </a:rPr>
              <a:t>KB</a:t>
            </a:r>
          </a:p>
          <a:p>
            <a:r>
              <a:rPr lang="en-US" dirty="0" smtClean="0">
                <a:sym typeface="Wingdings"/>
              </a:rPr>
              <a:t>200 KB  350 KB hole</a:t>
            </a:r>
          </a:p>
          <a:p>
            <a:pPr lvl="1"/>
            <a:r>
              <a:rPr lang="en-US" dirty="0">
                <a:sym typeface="Wingdings"/>
              </a:rPr>
              <a:t>Holes now: </a:t>
            </a:r>
            <a:r>
              <a:rPr lang="en-US" dirty="0" smtClean="0">
                <a:sym typeface="Wingdings"/>
              </a:rPr>
              <a:t>300, 242, </a:t>
            </a:r>
            <a:r>
              <a:rPr lang="en-US" dirty="0" smtClean="0">
                <a:solidFill>
                  <a:srgbClr val="FF0000"/>
                </a:solidFill>
                <a:sym typeface="Wingdings"/>
              </a:rPr>
              <a:t>150</a:t>
            </a:r>
            <a:r>
              <a:rPr lang="en-US" dirty="0" smtClean="0">
                <a:sym typeface="Wingdings"/>
              </a:rPr>
              <a:t>, 200, 135, </a:t>
            </a:r>
            <a:r>
              <a:rPr lang="en-US" dirty="0">
                <a:sym typeface="Wingdings"/>
              </a:rPr>
              <a:t>125 </a:t>
            </a:r>
            <a:r>
              <a:rPr lang="en-US" dirty="0" smtClean="0">
                <a:sym typeface="Wingdings"/>
              </a:rPr>
              <a:t>KB</a:t>
            </a:r>
          </a:p>
          <a:p>
            <a:r>
              <a:rPr lang="en-US" dirty="0" smtClean="0">
                <a:sym typeface="Wingdings"/>
              </a:rPr>
              <a:t>375 KB  </a:t>
            </a:r>
            <a:r>
              <a:rPr lang="en-US" dirty="0" smtClean="0">
                <a:solidFill>
                  <a:srgbClr val="FF0000"/>
                </a:solidFill>
                <a:sym typeface="Wingdings"/>
              </a:rPr>
              <a:t>doesn’t fit!</a:t>
            </a:r>
          </a:p>
          <a:p>
            <a:pPr lvl="1"/>
            <a:endParaRPr lang="en-US" dirty="0">
              <a:solidFill>
                <a:srgbClr val="000000"/>
              </a:solidFill>
              <a:sym typeface="Wingdings"/>
            </a:endParaRPr>
          </a:p>
          <a:p>
            <a:pPr lvl="1"/>
            <a:endParaRPr lang="en-US" dirty="0">
              <a:solidFill>
                <a:srgbClr val="000000"/>
              </a:solidFill>
              <a:sym typeface="Wingdings"/>
            </a:endParaRPr>
          </a:p>
          <a:p>
            <a:pPr lvl="1"/>
            <a:endParaRPr lang="en-US" dirty="0">
              <a:solidFill>
                <a:srgbClr val="000000"/>
              </a:solidFill>
              <a:sym typeface="Wingdings"/>
            </a:endParaRPr>
          </a:p>
          <a:p>
            <a:endParaRPr lang="en-US" dirty="0">
              <a:solidFill>
                <a:srgbClr val="000000"/>
              </a:solidFill>
            </a:endParaRPr>
          </a:p>
        </p:txBody>
      </p:sp>
      <p:sp>
        <p:nvSpPr>
          <p:cNvPr id="4" name="Date Placeholder 3"/>
          <p:cNvSpPr>
            <a:spLocks noGrp="1"/>
          </p:cNvSpPr>
          <p:nvPr>
            <p:ph type="dt" sz="half" idx="10"/>
          </p:nvPr>
        </p:nvSpPr>
        <p:spPr/>
        <p:txBody>
          <a:bodyPr/>
          <a:lstStyle/>
          <a:p>
            <a:fld id="{B1BBA105-B9C1-5D41-8AB0-E2D48E93903C}"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23</a:t>
            </a:fld>
            <a:endParaRPr lang="en-US"/>
          </a:p>
        </p:txBody>
      </p:sp>
    </p:spTree>
    <p:extLst>
      <p:ext uri="{BB962C8B-B14F-4D97-AF65-F5344CB8AC3E}">
        <p14:creationId xmlns:p14="http://schemas.microsoft.com/office/powerpoint/2010/main" val="358710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Growing memory regions independently</a:t>
            </a:r>
            <a:endParaRPr lang="en-US" dirty="0"/>
          </a:p>
        </p:txBody>
      </p:sp>
      <p:pic>
        <p:nvPicPr>
          <p:cNvPr id="7" name="Content Placeholder 6"/>
          <p:cNvPicPr>
            <a:picLocks noGrp="1" noChangeAspect="1"/>
          </p:cNvPicPr>
          <p:nvPr>
            <p:ph sz="half" idx="1"/>
          </p:nvPr>
        </p:nvPicPr>
        <p:blipFill>
          <a:blip r:embed="rId2"/>
          <a:srcRect t="-359" b="-359"/>
          <a:stretch>
            <a:fillRect/>
          </a:stretch>
        </p:blipFill>
        <p:spPr>
          <a:xfrm>
            <a:off x="457200" y="1143001"/>
            <a:ext cx="8229600" cy="3809999"/>
          </a:xfrm>
        </p:spPr>
      </p:pic>
      <p:sp>
        <p:nvSpPr>
          <p:cNvPr id="8" name="Text Placeholder 7"/>
          <p:cNvSpPr>
            <a:spLocks noGrp="1"/>
          </p:cNvSpPr>
          <p:nvPr>
            <p:ph type="body" sz="half" idx="2"/>
          </p:nvPr>
        </p:nvSpPr>
        <p:spPr>
          <a:xfrm>
            <a:off x="457200" y="5181600"/>
            <a:ext cx="8229600" cy="949326"/>
          </a:xfrm>
        </p:spPr>
        <p:txBody>
          <a:bodyPr>
            <a:normAutofit fontScale="92500" lnSpcReduction="10000"/>
          </a:bodyPr>
          <a:lstStyle/>
          <a:p>
            <a:r>
              <a:rPr lang="en-US" dirty="0" smtClean="0"/>
              <a:t>How can these regions grow independently?</a:t>
            </a:r>
          </a:p>
          <a:p>
            <a:r>
              <a:rPr lang="en-US" dirty="0" smtClean="0"/>
              <a:t>Each needs own space!</a:t>
            </a:r>
            <a:r>
              <a:rPr lang="en-US" dirty="0"/>
              <a:t> </a:t>
            </a:r>
            <a:r>
              <a:rPr lang="en-US" dirty="0" smtClean="0">
                <a:sym typeface="Wingdings"/>
              </a:rPr>
              <a:t> segmentation/paging</a:t>
            </a:r>
            <a:endParaRPr lang="en-US" dirty="0" smtClean="0"/>
          </a:p>
        </p:txBody>
      </p:sp>
      <p:sp>
        <p:nvSpPr>
          <p:cNvPr id="4" name="Date Placeholder 3"/>
          <p:cNvSpPr>
            <a:spLocks noGrp="1"/>
          </p:cNvSpPr>
          <p:nvPr>
            <p:ph type="dt" sz="half" idx="10"/>
          </p:nvPr>
        </p:nvSpPr>
        <p:spPr/>
        <p:txBody>
          <a:bodyPr/>
          <a:lstStyle/>
          <a:p>
            <a:fld id="{152928C7-EC64-2D44-A0C2-0EE77CEEBAC8}"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24</a:t>
            </a:fld>
            <a:endParaRPr lang="en-US"/>
          </a:p>
        </p:txBody>
      </p:sp>
    </p:spTree>
    <p:extLst>
      <p:ext uri="{BB962C8B-B14F-4D97-AF65-F5344CB8AC3E}">
        <p14:creationId xmlns:p14="http://schemas.microsoft.com/office/powerpoint/2010/main" val="3506645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Base &amp; bounds groups entire address space together</a:t>
            </a:r>
          </a:p>
          <a:p>
            <a:r>
              <a:rPr lang="en-US" dirty="0" smtClean="0"/>
              <a:t>Programs more logically organized into units</a:t>
            </a:r>
          </a:p>
          <a:p>
            <a:pPr lvl="1"/>
            <a:r>
              <a:rPr lang="en-US" dirty="0" smtClean="0"/>
              <a:t>Main program, functions, stack, heap, etc.</a:t>
            </a:r>
          </a:p>
          <a:p>
            <a:r>
              <a:rPr lang="en-US" dirty="0" smtClean="0">
                <a:solidFill>
                  <a:srgbClr val="0000FF"/>
                </a:solidFill>
              </a:rPr>
              <a:t>Segment</a:t>
            </a:r>
            <a:r>
              <a:rPr lang="en-US" dirty="0" smtClean="0"/>
              <a:t>: contiguous region of memory</a:t>
            </a:r>
          </a:p>
          <a:p>
            <a:pPr lvl="1"/>
            <a:r>
              <a:rPr lang="en-US" dirty="0" smtClean="0"/>
              <a:t>Base &amp; bounds = 1 segment</a:t>
            </a:r>
          </a:p>
          <a:p>
            <a:pPr lvl="1"/>
            <a:r>
              <a:rPr lang="en-US" dirty="0" smtClean="0"/>
              <a:t>Generalized segmentation allows &gt;1 segment per program</a:t>
            </a:r>
          </a:p>
          <a:p>
            <a:r>
              <a:rPr lang="en-US" dirty="0" smtClean="0"/>
              <a:t>Each process has a </a:t>
            </a:r>
            <a:r>
              <a:rPr lang="en-US" dirty="0" smtClean="0">
                <a:solidFill>
                  <a:srgbClr val="0000FF"/>
                </a:solidFill>
              </a:rPr>
              <a:t>segment table</a:t>
            </a:r>
            <a:endParaRPr lang="en-US" dirty="0" smtClean="0"/>
          </a:p>
          <a:p>
            <a:pPr lvl="1"/>
            <a:r>
              <a:rPr lang="en-US" dirty="0" smtClean="0"/>
              <a:t>Entry in table = segment</a:t>
            </a:r>
          </a:p>
          <a:p>
            <a:pPr lvl="1"/>
            <a:r>
              <a:rPr lang="en-US" dirty="0" smtClean="0"/>
              <a:t>HW support</a:t>
            </a:r>
          </a:p>
          <a:p>
            <a:pPr lvl="2"/>
            <a:r>
              <a:rPr lang="en-US" dirty="0" smtClean="0"/>
              <a:t>Segment table base register (STBR) points to segment table</a:t>
            </a:r>
          </a:p>
          <a:p>
            <a:pPr lvl="2"/>
            <a:r>
              <a:rPr lang="en-US" dirty="0" smtClean="0"/>
              <a:t>Segment table length register (STLR) indicates number of segments</a:t>
            </a:r>
          </a:p>
          <a:p>
            <a:r>
              <a:rPr lang="en-US" dirty="0" smtClean="0"/>
              <a:t>Segment can be located anywhere in physical memory</a:t>
            </a:r>
          </a:p>
          <a:p>
            <a:pPr lvl="1"/>
            <a:r>
              <a:rPr lang="en-US" dirty="0" smtClean="0"/>
              <a:t>Each segment has: start, length, access permission</a:t>
            </a:r>
          </a:p>
          <a:p>
            <a:r>
              <a:rPr lang="en-US" dirty="0" smtClean="0"/>
              <a:t>Processes can share segments</a:t>
            </a:r>
          </a:p>
          <a:p>
            <a:pPr lvl="1"/>
            <a:r>
              <a:rPr lang="en-US" dirty="0" smtClean="0"/>
              <a:t>Same start, length, same/different access permissions</a:t>
            </a:r>
          </a:p>
        </p:txBody>
      </p:sp>
      <p:sp>
        <p:nvSpPr>
          <p:cNvPr id="3" name="Date Placeholder 2"/>
          <p:cNvSpPr>
            <a:spLocks noGrp="1"/>
          </p:cNvSpPr>
          <p:nvPr>
            <p:ph type="dt" sz="half" idx="10"/>
          </p:nvPr>
        </p:nvSpPr>
        <p:spPr/>
        <p:txBody>
          <a:bodyPr/>
          <a:lstStyle/>
          <a:p>
            <a:fld id="{18565435-7F61-AF41-A33B-12E7E199412B}" type="datetime1">
              <a:rPr lang="en-US" smtClean="0"/>
              <a:t>3/20/18</a:t>
            </a:fld>
            <a:endParaRPr lang="en-US"/>
          </a:p>
        </p:txBody>
      </p:sp>
      <p:sp>
        <p:nvSpPr>
          <p:cNvPr id="4" name="Footer Placeholder 3"/>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25</a:t>
            </a:fld>
            <a:endParaRPr lang="en-US"/>
          </a:p>
        </p:txBody>
      </p:sp>
    </p:spTree>
    <p:extLst>
      <p:ext uri="{BB962C8B-B14F-4D97-AF65-F5344CB8AC3E}">
        <p14:creationId xmlns:p14="http://schemas.microsoft.com/office/powerpoint/2010/main" val="422896934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pic>
        <p:nvPicPr>
          <p:cNvPr id="5" name="Content Placeholder 4" descr="ch8-03_segment.pdf"/>
          <p:cNvPicPr>
            <a:picLocks noGrp="1" noChangeAspect="1"/>
          </p:cNvPicPr>
          <p:nvPr>
            <p:ph idx="1"/>
          </p:nvPr>
        </p:nvPicPr>
        <p:blipFill>
          <a:blip r:embed="rId3"/>
          <a:srcRect l="-3530" r="-3530"/>
          <a:stretch>
            <a:fillRect/>
          </a:stretch>
        </p:blipFill>
        <p:spPr>
          <a:xfrm>
            <a:off x="-577889" y="1030943"/>
            <a:ext cx="10215047" cy="5617882"/>
          </a:xfrm>
        </p:spPr>
      </p:pic>
      <p:sp>
        <p:nvSpPr>
          <p:cNvPr id="3" name="Date Placeholder 2"/>
          <p:cNvSpPr>
            <a:spLocks noGrp="1"/>
          </p:cNvSpPr>
          <p:nvPr>
            <p:ph type="dt" sz="half" idx="10"/>
          </p:nvPr>
        </p:nvSpPr>
        <p:spPr/>
        <p:txBody>
          <a:bodyPr/>
          <a:lstStyle/>
          <a:p>
            <a:fld id="{556219C6-F8EB-EA48-847B-62C2DDA94EB4}" type="datetime1">
              <a:rPr lang="en-US" smtClean="0"/>
              <a:t>3/20/18</a:t>
            </a:fld>
            <a:endParaRPr lang="en-US"/>
          </a:p>
        </p:txBody>
      </p:sp>
      <p:sp>
        <p:nvSpPr>
          <p:cNvPr id="4" name="Footer Placeholder 3"/>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26</a:t>
            </a:fld>
            <a:endParaRPr lang="en-US"/>
          </a:p>
        </p:txBody>
      </p:sp>
    </p:spTree>
    <p:extLst>
      <p:ext uri="{BB962C8B-B14F-4D97-AF65-F5344CB8AC3E}">
        <p14:creationId xmlns:p14="http://schemas.microsoft.com/office/powerpoint/2010/main" val="34591271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 table</a:t>
            </a:r>
            <a:endParaRPr lang="en-US" dirty="0"/>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1747159044"/>
              </p:ext>
            </p:extLst>
          </p:nvPr>
        </p:nvGraphicFramePr>
        <p:xfrm>
          <a:off x="457200" y="1143000"/>
          <a:ext cx="8229600" cy="1854200"/>
        </p:xfrm>
        <a:graphic>
          <a:graphicData uri="http://schemas.openxmlformats.org/drawingml/2006/table">
            <a:tbl>
              <a:tblPr firstRow="1" bandRow="1">
                <a:tableStyleId>{C083E6E3-FA7D-4D7B-A595-EF9225AFEA82}</a:tableStyleId>
              </a:tblPr>
              <a:tblGrid>
                <a:gridCol w="1371600"/>
                <a:gridCol w="304800"/>
                <a:gridCol w="838200"/>
                <a:gridCol w="1143000"/>
                <a:gridCol w="2286000"/>
                <a:gridCol w="2286000"/>
              </a:tblGrid>
              <a:tr h="370840">
                <a:tc>
                  <a:txBody>
                    <a:bodyPr/>
                    <a:lstStyle/>
                    <a:p>
                      <a:r>
                        <a:rPr lang="en-US" dirty="0" smtClean="0">
                          <a:solidFill>
                            <a:schemeClr val="tx1"/>
                          </a:solidFill>
                        </a:rPr>
                        <a:t>Segment #</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V</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Base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Bounds</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Access</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4000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700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read/exec</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code segment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500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read/write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data segment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n/a</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n/a</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unused segment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3</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2000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1000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read/write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stack segment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8" name="Text Placeholder 7"/>
          <p:cNvSpPr>
            <a:spLocks noGrp="1"/>
          </p:cNvSpPr>
          <p:nvPr>
            <p:ph type="body" sz="half" idx="2"/>
          </p:nvPr>
        </p:nvSpPr>
        <p:spPr>
          <a:xfrm>
            <a:off x="457200" y="3352800"/>
            <a:ext cx="8229600" cy="2778126"/>
          </a:xfrm>
        </p:spPr>
        <p:txBody>
          <a:bodyPr>
            <a:normAutofit fontScale="92500" lnSpcReduction="20000"/>
          </a:bodyPr>
          <a:lstStyle/>
          <a:p>
            <a:r>
              <a:rPr lang="en-US" dirty="0" smtClean="0"/>
              <a:t>Protection handled by segment table contents</a:t>
            </a:r>
          </a:p>
          <a:p>
            <a:pPr lvl="1"/>
            <a:r>
              <a:rPr lang="en-US" dirty="0" smtClean="0"/>
              <a:t>Valid bit (V) indicates if segment in use</a:t>
            </a:r>
          </a:p>
          <a:p>
            <a:pPr lvl="1"/>
            <a:r>
              <a:rPr lang="en-US" dirty="0" smtClean="0"/>
              <a:t>Access indicates privileges (read/write/execute)</a:t>
            </a:r>
          </a:p>
          <a:p>
            <a:r>
              <a:rPr lang="en-US" dirty="0" smtClean="0"/>
              <a:t>Virtual address: segment #, offset</a:t>
            </a:r>
          </a:p>
          <a:p>
            <a:pPr lvl="1"/>
            <a:r>
              <a:rPr lang="en-US" dirty="0" smtClean="0"/>
              <a:t>Segment number must be valid</a:t>
            </a:r>
          </a:p>
          <a:p>
            <a:pPr lvl="1"/>
            <a:r>
              <a:rPr lang="en-US" dirty="0" smtClean="0"/>
              <a:t>Offset must be &lt; bound</a:t>
            </a:r>
          </a:p>
          <a:p>
            <a:pPr lvl="1"/>
            <a:r>
              <a:rPr lang="en-US" dirty="0" smtClean="0"/>
              <a:t>If either false, trap to OS </a:t>
            </a:r>
            <a:r>
              <a:rPr lang="en-US" dirty="0" smtClean="0">
                <a:sym typeface="Wingdings"/>
              </a:rPr>
              <a:t> invalid address</a:t>
            </a:r>
            <a:endParaRPr lang="en-US" dirty="0"/>
          </a:p>
        </p:txBody>
      </p:sp>
      <p:sp>
        <p:nvSpPr>
          <p:cNvPr id="4" name="Date Placeholder 3"/>
          <p:cNvSpPr>
            <a:spLocks noGrp="1"/>
          </p:cNvSpPr>
          <p:nvPr>
            <p:ph type="dt" sz="half" idx="10"/>
          </p:nvPr>
        </p:nvSpPr>
        <p:spPr/>
        <p:txBody>
          <a:bodyPr/>
          <a:lstStyle/>
          <a:p>
            <a:fld id="{F55BE1F1-0D05-F249-8F00-849DE906A872}"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27</a:t>
            </a:fld>
            <a:endParaRPr lang="en-US"/>
          </a:p>
        </p:txBody>
      </p:sp>
    </p:spTree>
    <p:extLst>
      <p:ext uri="{BB962C8B-B14F-4D97-AF65-F5344CB8AC3E}">
        <p14:creationId xmlns:p14="http://schemas.microsoft.com/office/powerpoint/2010/main" val="186465068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3" name="Content Placeholder 2"/>
          <p:cNvSpPr>
            <a:spLocks noGrp="1"/>
          </p:cNvSpPr>
          <p:nvPr>
            <p:ph idx="1"/>
          </p:nvPr>
        </p:nvSpPr>
        <p:spPr/>
        <p:txBody>
          <a:bodyPr>
            <a:normAutofit fontScale="92500"/>
          </a:bodyPr>
          <a:lstStyle/>
          <a:p>
            <a:r>
              <a:rPr lang="en-US" dirty="0" smtClean="0"/>
              <a:t>Pros?</a:t>
            </a:r>
          </a:p>
          <a:p>
            <a:pPr lvl="1"/>
            <a:r>
              <a:rPr lang="en-US" dirty="0" smtClean="0"/>
              <a:t>Can share code/data segments between processes</a:t>
            </a:r>
          </a:p>
          <a:p>
            <a:pPr lvl="1"/>
            <a:r>
              <a:rPr lang="en-US" dirty="0" smtClean="0"/>
              <a:t>Can protect code segment from being overwritten</a:t>
            </a:r>
          </a:p>
          <a:p>
            <a:pPr lvl="1"/>
            <a:r>
              <a:rPr lang="en-US" dirty="0" smtClean="0"/>
              <a:t>Can transparently grow stack/heap as needed</a:t>
            </a:r>
          </a:p>
          <a:p>
            <a:r>
              <a:rPr lang="en-US" dirty="0" smtClean="0"/>
              <a:t>Cons?</a:t>
            </a:r>
          </a:p>
          <a:p>
            <a:pPr lvl="1"/>
            <a:r>
              <a:rPr lang="en-US" dirty="0" smtClean="0"/>
              <a:t>Complex memory management</a:t>
            </a:r>
          </a:p>
          <a:p>
            <a:pPr lvl="2"/>
            <a:r>
              <a:rPr lang="en-US" dirty="0" smtClean="0"/>
              <a:t>Need to find chunk of a particular size</a:t>
            </a:r>
          </a:p>
          <a:p>
            <a:pPr lvl="1"/>
            <a:r>
              <a:rPr lang="en-US" dirty="0" smtClean="0"/>
              <a:t>May need to rearrange memory from time to time to make room for new segment or growing segment</a:t>
            </a:r>
          </a:p>
          <a:p>
            <a:pPr lvl="2"/>
            <a:r>
              <a:rPr lang="en-US" dirty="0" smtClean="0"/>
              <a:t>External fragmentation: wasted space between chunks</a:t>
            </a:r>
            <a:endParaRPr lang="en-US" dirty="0"/>
          </a:p>
        </p:txBody>
      </p:sp>
      <p:sp>
        <p:nvSpPr>
          <p:cNvPr id="4" name="Date Placeholder 3"/>
          <p:cNvSpPr>
            <a:spLocks noGrp="1"/>
          </p:cNvSpPr>
          <p:nvPr>
            <p:ph type="dt" sz="half" idx="10"/>
          </p:nvPr>
        </p:nvSpPr>
        <p:spPr/>
        <p:txBody>
          <a:bodyPr/>
          <a:lstStyle/>
          <a:p>
            <a:fld id="{FA68EB04-2E67-1E42-84B0-20098D6B995A}"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28</a:t>
            </a:fld>
            <a:endParaRPr lang="en-US"/>
          </a:p>
        </p:txBody>
      </p:sp>
    </p:spTree>
    <p:extLst>
      <p:ext uri="{BB962C8B-B14F-4D97-AF65-F5344CB8AC3E}">
        <p14:creationId xmlns:p14="http://schemas.microsoft.com/office/powerpoint/2010/main" val="386158870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example</a:t>
            </a:r>
            <a:endParaRPr lang="en-US" dirty="0"/>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1043989772"/>
              </p:ext>
            </p:extLst>
          </p:nvPr>
        </p:nvGraphicFramePr>
        <p:xfrm>
          <a:off x="457200" y="1143000"/>
          <a:ext cx="8229600" cy="2225040"/>
        </p:xfrm>
        <a:graphic>
          <a:graphicData uri="http://schemas.openxmlformats.org/drawingml/2006/table">
            <a:tbl>
              <a:tblPr firstRow="1" bandRow="1">
                <a:tableStyleId>{C083E6E3-FA7D-4D7B-A595-EF9225AFEA82}</a:tableStyleId>
              </a:tblPr>
              <a:tblGrid>
                <a:gridCol w="1371600"/>
                <a:gridCol w="304800"/>
                <a:gridCol w="838200"/>
                <a:gridCol w="1143000"/>
                <a:gridCol w="2286000"/>
                <a:gridCol w="2286000"/>
              </a:tblGrid>
              <a:tr h="370840">
                <a:tc>
                  <a:txBody>
                    <a:bodyPr/>
                    <a:lstStyle/>
                    <a:p>
                      <a:r>
                        <a:rPr lang="en-US" dirty="0" smtClean="0">
                          <a:solidFill>
                            <a:schemeClr val="tx1"/>
                          </a:solidFill>
                        </a:rPr>
                        <a:t>Segment #</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V</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Base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Bounds</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Access</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219</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600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read/write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2300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14</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read/write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90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read/exec</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3</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1327</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580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read/write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4</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1952</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8" name="Text Placeholder 7"/>
          <p:cNvSpPr>
            <a:spLocks noGrp="1"/>
          </p:cNvSpPr>
          <p:nvPr>
            <p:ph type="body" sz="half" idx="2"/>
          </p:nvPr>
        </p:nvSpPr>
        <p:spPr>
          <a:xfrm>
            <a:off x="457200" y="3505200"/>
            <a:ext cx="8229600" cy="2625726"/>
          </a:xfrm>
        </p:spPr>
        <p:txBody>
          <a:bodyPr>
            <a:normAutofit fontScale="77500" lnSpcReduction="20000"/>
          </a:bodyPr>
          <a:lstStyle/>
          <a:p>
            <a:r>
              <a:rPr lang="en-US" dirty="0" smtClean="0"/>
              <a:t>Given segment table above, what are physical addresses for following virtual addresses (of form &lt;</a:t>
            </a:r>
            <a:r>
              <a:rPr lang="en-US" dirty="0" err="1" smtClean="0"/>
              <a:t>seg</a:t>
            </a:r>
            <a:r>
              <a:rPr lang="en-US" dirty="0" smtClean="0"/>
              <a:t> #&gt;, &lt;offset&gt;)?</a:t>
            </a:r>
          </a:p>
          <a:p>
            <a:pPr lvl="1"/>
            <a:r>
              <a:rPr lang="en-US" dirty="0" smtClean="0"/>
              <a:t>0, 430</a:t>
            </a:r>
          </a:p>
          <a:p>
            <a:pPr lvl="1"/>
            <a:r>
              <a:rPr lang="en-US" dirty="0" smtClean="0"/>
              <a:t>1, 10</a:t>
            </a:r>
          </a:p>
          <a:p>
            <a:pPr lvl="1"/>
            <a:r>
              <a:rPr lang="en-US" dirty="0" smtClean="0"/>
              <a:t>2, 500</a:t>
            </a:r>
          </a:p>
          <a:p>
            <a:pPr lvl="1"/>
            <a:r>
              <a:rPr lang="en-US" dirty="0" smtClean="0"/>
              <a:t>3, 400</a:t>
            </a:r>
          </a:p>
          <a:p>
            <a:pPr lvl="1"/>
            <a:r>
              <a:rPr lang="en-US" dirty="0" smtClean="0"/>
              <a:t>4, 112</a:t>
            </a:r>
            <a:endParaRPr lang="en-US" dirty="0"/>
          </a:p>
        </p:txBody>
      </p:sp>
      <p:sp>
        <p:nvSpPr>
          <p:cNvPr id="4" name="Date Placeholder 3"/>
          <p:cNvSpPr>
            <a:spLocks noGrp="1"/>
          </p:cNvSpPr>
          <p:nvPr>
            <p:ph type="dt" sz="half" idx="10"/>
          </p:nvPr>
        </p:nvSpPr>
        <p:spPr/>
        <p:txBody>
          <a:bodyPr/>
          <a:lstStyle/>
          <a:p>
            <a:fld id="{7B034DE1-5204-7349-8125-C088896D390E}"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29</a:t>
            </a:fld>
            <a:endParaRPr lang="en-US"/>
          </a:p>
        </p:txBody>
      </p:sp>
    </p:spTree>
    <p:extLst>
      <p:ext uri="{BB962C8B-B14F-4D97-AF65-F5344CB8AC3E}">
        <p14:creationId xmlns:p14="http://schemas.microsoft.com/office/powerpoint/2010/main" val="14470268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smtClean="0"/>
              <a:t>Memory management</a:t>
            </a:r>
            <a:endParaRPr lang="en-US" dirty="0"/>
          </a:p>
        </p:txBody>
      </p:sp>
      <p:sp>
        <p:nvSpPr>
          <p:cNvPr id="6147" name="Rectangle 1027"/>
          <p:cNvSpPr>
            <a:spLocks noGrp="1" noChangeArrowheads="1"/>
          </p:cNvSpPr>
          <p:nvPr>
            <p:ph idx="1"/>
          </p:nvPr>
        </p:nvSpPr>
        <p:spPr/>
        <p:txBody>
          <a:bodyPr>
            <a:normAutofit fontScale="92500"/>
          </a:bodyPr>
          <a:lstStyle/>
          <a:p>
            <a:r>
              <a:rPr lang="en-US" dirty="0" smtClean="0"/>
              <a:t>Program brought (from disk) into memory and placed within a process to be run</a:t>
            </a:r>
          </a:p>
          <a:p>
            <a:r>
              <a:rPr lang="en-US" dirty="0" smtClean="0"/>
              <a:t>Recall: process = 1+ threads in address space</a:t>
            </a:r>
          </a:p>
          <a:p>
            <a:pPr lvl="1"/>
            <a:r>
              <a:rPr lang="en-US" dirty="0" smtClean="0"/>
              <a:t>Thread: set of executing instructions</a:t>
            </a:r>
          </a:p>
          <a:p>
            <a:pPr lvl="1"/>
            <a:r>
              <a:rPr lang="en-US" dirty="0" smtClean="0"/>
              <a:t>Address space: all memory used by process as it runs</a:t>
            </a:r>
          </a:p>
          <a:p>
            <a:r>
              <a:rPr lang="en-US" dirty="0" smtClean="0"/>
              <a:t>Characterizing address space</a:t>
            </a:r>
          </a:p>
          <a:p>
            <a:pPr lvl="1"/>
            <a:r>
              <a:rPr lang="en-US" dirty="0" smtClean="0"/>
              <a:t>HW view: fixed amount of memory shared between processes</a:t>
            </a:r>
          </a:p>
          <a:p>
            <a:pPr lvl="1"/>
            <a:r>
              <a:rPr lang="en-US" dirty="0" smtClean="0"/>
              <a:t>OS: each process has its own, large memory</a:t>
            </a:r>
          </a:p>
          <a:p>
            <a:pPr lvl="2"/>
            <a:r>
              <a:rPr lang="en-US" dirty="0" smtClean="0">
                <a:solidFill>
                  <a:srgbClr val="0000FF"/>
                </a:solidFill>
              </a:rPr>
              <a:t>Logical</a:t>
            </a:r>
            <a:r>
              <a:rPr lang="en-US" dirty="0" smtClean="0"/>
              <a:t> or </a:t>
            </a:r>
            <a:r>
              <a:rPr lang="en-US" dirty="0" smtClean="0">
                <a:solidFill>
                  <a:srgbClr val="0000FF"/>
                </a:solidFill>
              </a:rPr>
              <a:t>virtual</a:t>
            </a:r>
            <a:r>
              <a:rPr lang="en-US" dirty="0" smtClean="0"/>
              <a:t> address space</a:t>
            </a:r>
          </a:p>
          <a:p>
            <a:endParaRPr lang="en-US" dirty="0" smtClean="0"/>
          </a:p>
          <a:p>
            <a:endParaRPr lang="en-US" dirty="0"/>
          </a:p>
        </p:txBody>
      </p:sp>
      <p:sp>
        <p:nvSpPr>
          <p:cNvPr id="2" name="Date Placeholder 1"/>
          <p:cNvSpPr>
            <a:spLocks noGrp="1"/>
          </p:cNvSpPr>
          <p:nvPr>
            <p:ph type="dt" sz="half" idx="10"/>
          </p:nvPr>
        </p:nvSpPr>
        <p:spPr/>
        <p:txBody>
          <a:bodyPr/>
          <a:lstStyle/>
          <a:p>
            <a:fld id="{D1AD9EBC-9481-D64C-8839-7E9E1BFAC1D5}" type="datetime1">
              <a:rPr lang="en-US" smtClean="0"/>
              <a:t>3/20/18</a:t>
            </a:fld>
            <a:endParaRPr lang="en-US"/>
          </a:p>
        </p:txBody>
      </p:sp>
      <p:sp>
        <p:nvSpPr>
          <p:cNvPr id="3" name="Footer Placeholder 2"/>
          <p:cNvSpPr>
            <a:spLocks noGrp="1"/>
          </p:cNvSpPr>
          <p:nvPr>
            <p:ph type="ftr" sz="quarter" idx="11"/>
          </p:nvPr>
        </p:nvSpPr>
        <p:spPr/>
        <p:txBody>
          <a:bodyPr/>
          <a:lstStyle/>
          <a:p>
            <a:r>
              <a:rPr lang="en-US" altLang="en-US" smtClean="0"/>
              <a:t>Operating Systems: Lecture 14</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3</a:t>
            </a:fld>
            <a:endParaRPr lang="en-US"/>
          </a:p>
        </p:txBody>
      </p:sp>
    </p:spTree>
    <p:extLst>
      <p:ext uri="{BB962C8B-B14F-4D97-AF65-F5344CB8AC3E}">
        <p14:creationId xmlns:p14="http://schemas.microsoft.com/office/powerpoint/2010/main" val="224351265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solution</a:t>
            </a:r>
            <a:endParaRPr lang="en-US" dirty="0"/>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329395674"/>
              </p:ext>
            </p:extLst>
          </p:nvPr>
        </p:nvGraphicFramePr>
        <p:xfrm>
          <a:off x="457200" y="1143000"/>
          <a:ext cx="8229600" cy="2225040"/>
        </p:xfrm>
        <a:graphic>
          <a:graphicData uri="http://schemas.openxmlformats.org/drawingml/2006/table">
            <a:tbl>
              <a:tblPr firstRow="1" bandRow="1">
                <a:tableStyleId>{C083E6E3-FA7D-4D7B-A595-EF9225AFEA82}</a:tableStyleId>
              </a:tblPr>
              <a:tblGrid>
                <a:gridCol w="1371600"/>
                <a:gridCol w="304800"/>
                <a:gridCol w="838200"/>
                <a:gridCol w="1143000"/>
                <a:gridCol w="2286000"/>
                <a:gridCol w="2286000"/>
              </a:tblGrid>
              <a:tr h="370840">
                <a:tc>
                  <a:txBody>
                    <a:bodyPr/>
                    <a:lstStyle/>
                    <a:p>
                      <a:r>
                        <a:rPr lang="en-US" dirty="0" smtClean="0">
                          <a:solidFill>
                            <a:schemeClr val="tx1"/>
                          </a:solidFill>
                        </a:rPr>
                        <a:t>Segment #</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V</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Base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Bounds</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Access</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219</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600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read/write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2300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14</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read/write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2</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90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100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read/exec</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3</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1327</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580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read/write</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r>
                        <a:rPr lang="en-US" dirty="0" smtClean="0">
                          <a:solidFill>
                            <a:schemeClr val="tx1"/>
                          </a:solidFill>
                        </a:rPr>
                        <a:t>4</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0</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1952</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96</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solidFill>
                            <a:schemeClr val="tx1"/>
                          </a:solidFill>
                        </a:rPr>
                        <a:t>read</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8" name="Text Placeholder 7"/>
          <p:cNvSpPr>
            <a:spLocks noGrp="1"/>
          </p:cNvSpPr>
          <p:nvPr>
            <p:ph type="body" sz="half" idx="2"/>
          </p:nvPr>
        </p:nvSpPr>
        <p:spPr>
          <a:xfrm>
            <a:off x="457200" y="3505200"/>
            <a:ext cx="8229600" cy="2625726"/>
          </a:xfrm>
        </p:spPr>
        <p:txBody>
          <a:bodyPr>
            <a:normAutofit fontScale="77500" lnSpcReduction="20000"/>
          </a:bodyPr>
          <a:lstStyle/>
          <a:p>
            <a:r>
              <a:rPr lang="en-US" dirty="0" smtClean="0"/>
              <a:t>Given segment table above, what are physical addresses for following virtual addresses (of form &lt;</a:t>
            </a:r>
            <a:r>
              <a:rPr lang="en-US" dirty="0" err="1" smtClean="0"/>
              <a:t>seg</a:t>
            </a:r>
            <a:r>
              <a:rPr lang="en-US" dirty="0" smtClean="0"/>
              <a:t> #&gt;, &lt;offset&gt;)?</a:t>
            </a:r>
          </a:p>
          <a:p>
            <a:pPr lvl="1"/>
            <a:r>
              <a:rPr lang="en-US" dirty="0" smtClean="0"/>
              <a:t>0, 430 </a:t>
            </a:r>
            <a:r>
              <a:rPr lang="en-US" dirty="0" smtClean="0">
                <a:sym typeface="Wingdings"/>
              </a:rPr>
              <a:t> </a:t>
            </a:r>
            <a:r>
              <a:rPr lang="en-US" dirty="0" smtClean="0">
                <a:solidFill>
                  <a:srgbClr val="FF0000"/>
                </a:solidFill>
                <a:sym typeface="Wingdings"/>
              </a:rPr>
              <a:t>219 + 430 = 649</a:t>
            </a:r>
            <a:endParaRPr lang="en-US" dirty="0" smtClean="0">
              <a:solidFill>
                <a:srgbClr val="FF0000"/>
              </a:solidFill>
            </a:endParaRPr>
          </a:p>
          <a:p>
            <a:pPr lvl="1"/>
            <a:r>
              <a:rPr lang="en-US" dirty="0" smtClean="0"/>
              <a:t>1, 10 </a:t>
            </a:r>
            <a:r>
              <a:rPr lang="en-US" dirty="0" smtClean="0">
                <a:sym typeface="Wingdings"/>
              </a:rPr>
              <a:t> </a:t>
            </a:r>
            <a:r>
              <a:rPr lang="en-US" dirty="0" smtClean="0">
                <a:solidFill>
                  <a:srgbClr val="FF0000"/>
                </a:solidFill>
                <a:sym typeface="Wingdings"/>
              </a:rPr>
              <a:t>2300 + 10 = 2310</a:t>
            </a:r>
            <a:endParaRPr lang="en-US" dirty="0" smtClean="0"/>
          </a:p>
          <a:p>
            <a:pPr lvl="1"/>
            <a:r>
              <a:rPr lang="en-US" dirty="0" smtClean="0"/>
              <a:t>2, 500 </a:t>
            </a:r>
            <a:r>
              <a:rPr lang="en-US" dirty="0">
                <a:sym typeface="Wingdings"/>
              </a:rPr>
              <a:t> </a:t>
            </a:r>
            <a:r>
              <a:rPr lang="en-US" dirty="0" smtClean="0">
                <a:solidFill>
                  <a:srgbClr val="FF0000"/>
                </a:solidFill>
                <a:sym typeface="Wingdings"/>
              </a:rPr>
              <a:t>offset &gt; bound  illegal access</a:t>
            </a:r>
            <a:endParaRPr lang="en-US" dirty="0" smtClean="0"/>
          </a:p>
          <a:p>
            <a:pPr lvl="1"/>
            <a:r>
              <a:rPr lang="en-US" dirty="0" smtClean="0"/>
              <a:t>3, 400 </a:t>
            </a:r>
            <a:r>
              <a:rPr lang="en-US" dirty="0" smtClean="0">
                <a:sym typeface="Wingdings"/>
              </a:rPr>
              <a:t> </a:t>
            </a:r>
            <a:r>
              <a:rPr lang="en-US" dirty="0" smtClean="0">
                <a:solidFill>
                  <a:srgbClr val="FF0000"/>
                </a:solidFill>
                <a:sym typeface="Wingdings"/>
              </a:rPr>
              <a:t>1327 + 400 = 1727</a:t>
            </a:r>
            <a:endParaRPr lang="en-US" dirty="0" smtClean="0"/>
          </a:p>
          <a:p>
            <a:pPr lvl="1"/>
            <a:r>
              <a:rPr lang="en-US" dirty="0" smtClean="0"/>
              <a:t>4, 112 </a:t>
            </a:r>
            <a:r>
              <a:rPr lang="en-US" dirty="0" smtClean="0">
                <a:sym typeface="Wingdings"/>
              </a:rPr>
              <a:t> </a:t>
            </a:r>
            <a:r>
              <a:rPr lang="en-US" dirty="0" smtClean="0">
                <a:solidFill>
                  <a:srgbClr val="FF0000"/>
                </a:solidFill>
                <a:sym typeface="Wingdings"/>
              </a:rPr>
              <a:t>segment 4 not valid  illegal access</a:t>
            </a:r>
            <a:endParaRPr lang="en-US" dirty="0"/>
          </a:p>
        </p:txBody>
      </p:sp>
      <p:sp>
        <p:nvSpPr>
          <p:cNvPr id="4" name="Date Placeholder 3"/>
          <p:cNvSpPr>
            <a:spLocks noGrp="1"/>
          </p:cNvSpPr>
          <p:nvPr>
            <p:ph type="dt" sz="half" idx="10"/>
          </p:nvPr>
        </p:nvSpPr>
        <p:spPr/>
        <p:txBody>
          <a:bodyPr/>
          <a:lstStyle/>
          <a:p>
            <a:fld id="{874B4EEA-4696-1041-AE5C-998581B5340F}"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30</a:t>
            </a:fld>
            <a:endParaRPr lang="en-US"/>
          </a:p>
        </p:txBody>
      </p:sp>
    </p:spTree>
    <p:extLst>
      <p:ext uri="{BB962C8B-B14F-4D97-AF65-F5344CB8AC3E}">
        <p14:creationId xmlns:p14="http://schemas.microsoft.com/office/powerpoint/2010/main" val="316302897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Paged Translation</a:t>
            </a:r>
            <a:endParaRPr lang="en-US" dirty="0"/>
          </a:p>
        </p:txBody>
      </p:sp>
      <p:sp>
        <p:nvSpPr>
          <p:cNvPr id="3" name="Content Placeholder 2"/>
          <p:cNvSpPr>
            <a:spLocks noGrp="1"/>
          </p:cNvSpPr>
          <p:nvPr>
            <p:ph idx="1"/>
          </p:nvPr>
        </p:nvSpPr>
        <p:spPr/>
        <p:txBody>
          <a:bodyPr>
            <a:normAutofit lnSpcReduction="10000"/>
          </a:bodyPr>
          <a:lstStyle/>
          <a:p>
            <a:r>
              <a:rPr lang="en-US" dirty="0" smtClean="0"/>
              <a:t>Manage memory in fixed size units, or </a:t>
            </a:r>
            <a:r>
              <a:rPr lang="en-US" dirty="0" smtClean="0">
                <a:solidFill>
                  <a:srgbClr val="0000FF"/>
                </a:solidFill>
              </a:rPr>
              <a:t>pages</a:t>
            </a:r>
          </a:p>
          <a:p>
            <a:pPr lvl="1"/>
            <a:r>
              <a:rPr lang="en-US" dirty="0" smtClean="0"/>
              <a:t>Often refer to pages in virtual address space, </a:t>
            </a:r>
            <a:r>
              <a:rPr lang="en-US" dirty="0" smtClean="0">
                <a:solidFill>
                  <a:srgbClr val="0000FF"/>
                </a:solidFill>
              </a:rPr>
              <a:t>frames</a:t>
            </a:r>
            <a:r>
              <a:rPr lang="en-US" dirty="0" smtClean="0"/>
              <a:t> in physical address space</a:t>
            </a:r>
          </a:p>
          <a:p>
            <a:r>
              <a:rPr lang="en-US" dirty="0" smtClean="0"/>
              <a:t>Finding a free frame is easy</a:t>
            </a:r>
          </a:p>
          <a:p>
            <a:pPr lvl="1"/>
            <a:r>
              <a:rPr lang="en-US" dirty="0" smtClean="0"/>
              <a:t>Bitmap allocation: 0011111100000001100</a:t>
            </a:r>
          </a:p>
          <a:p>
            <a:pPr lvl="1"/>
            <a:r>
              <a:rPr lang="en-US" dirty="0" smtClean="0"/>
              <a:t>Each bit represents one physical page frame</a:t>
            </a:r>
          </a:p>
          <a:p>
            <a:r>
              <a:rPr lang="en-US" dirty="0" smtClean="0"/>
              <a:t>Each process has its own page table</a:t>
            </a:r>
          </a:p>
          <a:p>
            <a:pPr lvl="1"/>
            <a:r>
              <a:rPr lang="en-US" dirty="0" smtClean="0"/>
              <a:t>Stored in physical memory</a:t>
            </a:r>
          </a:p>
          <a:p>
            <a:pPr lvl="1"/>
            <a:r>
              <a:rPr lang="en-US" dirty="0" smtClean="0"/>
              <a:t>Hardware registers</a:t>
            </a:r>
          </a:p>
          <a:p>
            <a:pPr lvl="2"/>
            <a:r>
              <a:rPr lang="en-US" dirty="0" smtClean="0"/>
              <a:t>pointer to page table start</a:t>
            </a:r>
          </a:p>
          <a:p>
            <a:pPr lvl="2"/>
            <a:r>
              <a:rPr lang="en-US" dirty="0" smtClean="0"/>
              <a:t>page table length</a:t>
            </a:r>
          </a:p>
        </p:txBody>
      </p:sp>
      <p:sp>
        <p:nvSpPr>
          <p:cNvPr id="4" name="Date Placeholder 3"/>
          <p:cNvSpPr>
            <a:spLocks noGrp="1"/>
          </p:cNvSpPr>
          <p:nvPr>
            <p:ph type="dt" sz="half" idx="10"/>
          </p:nvPr>
        </p:nvSpPr>
        <p:spPr/>
        <p:txBody>
          <a:bodyPr/>
          <a:lstStyle/>
          <a:p>
            <a:fld id="{21FFE221-0B6D-0A4D-937C-5A7875DAAAD0}"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31</a:t>
            </a:fld>
            <a:endParaRPr lang="en-US"/>
          </a:p>
        </p:txBody>
      </p:sp>
    </p:spTree>
    <p:extLst>
      <p:ext uri="{BB962C8B-B14F-4D97-AF65-F5344CB8AC3E}">
        <p14:creationId xmlns:p14="http://schemas.microsoft.com/office/powerpoint/2010/main" val="421875806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Paged Translation (Abstract)</a:t>
            </a:r>
            <a:endParaRPr lang="en-US" dirty="0"/>
          </a:p>
        </p:txBody>
      </p:sp>
      <p:pic>
        <p:nvPicPr>
          <p:cNvPr id="6" name="Content Placeholder 5" descr="ch8-06_pagedSegment.pdf"/>
          <p:cNvPicPr>
            <a:picLocks noGrp="1" noChangeAspect="1"/>
          </p:cNvPicPr>
          <p:nvPr>
            <p:ph idx="1"/>
          </p:nvPr>
        </p:nvPicPr>
        <p:blipFill>
          <a:blip r:embed="rId2"/>
          <a:srcRect l="-12941" r="-12941"/>
          <a:stretch>
            <a:fillRect/>
          </a:stretch>
        </p:blipFill>
        <p:spPr>
          <a:xfrm>
            <a:off x="-614655" y="914400"/>
            <a:ext cx="10084352" cy="5546005"/>
          </a:xfrm>
        </p:spPr>
      </p:pic>
      <p:sp>
        <p:nvSpPr>
          <p:cNvPr id="3" name="Date Placeholder 2"/>
          <p:cNvSpPr>
            <a:spLocks noGrp="1"/>
          </p:cNvSpPr>
          <p:nvPr>
            <p:ph type="dt" sz="half" idx="10"/>
          </p:nvPr>
        </p:nvSpPr>
        <p:spPr/>
        <p:txBody>
          <a:bodyPr/>
          <a:lstStyle/>
          <a:p>
            <a:fld id="{B2C2E826-D673-5A42-8C61-870CB3919EDF}" type="datetime1">
              <a:rPr lang="en-US" smtClean="0"/>
              <a:t>3/20/18</a:t>
            </a:fld>
            <a:endParaRPr lang="en-US"/>
          </a:p>
        </p:txBody>
      </p:sp>
      <p:sp>
        <p:nvSpPr>
          <p:cNvPr id="4" name="Footer Placeholder 3"/>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5" name="Slide Number Placeholder 4"/>
          <p:cNvSpPr>
            <a:spLocks noGrp="1"/>
          </p:cNvSpPr>
          <p:nvPr>
            <p:ph type="sldNum" sz="quarter" idx="12"/>
          </p:nvPr>
        </p:nvSpPr>
        <p:spPr/>
        <p:txBody>
          <a:bodyPr/>
          <a:lstStyle/>
          <a:p>
            <a:fld id="{2907D84A-D9E1-964C-B1EF-5C5C24A64F29}" type="slidenum">
              <a:rPr lang="en-US" smtClean="0"/>
              <a:pPr/>
              <a:t>32</a:t>
            </a:fld>
            <a:endParaRPr lang="en-US"/>
          </a:p>
        </p:txBody>
      </p:sp>
    </p:spTree>
    <p:extLst>
      <p:ext uri="{BB962C8B-B14F-4D97-AF65-F5344CB8AC3E}">
        <p14:creationId xmlns:p14="http://schemas.microsoft.com/office/powerpoint/2010/main" val="375131902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228600"/>
            <a:ext cx="7352594" cy="707886"/>
          </a:xfrm>
          <a:prstGeom prst="rect">
            <a:avLst/>
          </a:prstGeom>
          <a:noFill/>
        </p:spPr>
        <p:txBody>
          <a:bodyPr wrap="none" rtlCol="0">
            <a:spAutoFit/>
          </a:bodyPr>
          <a:lstStyle/>
          <a:p>
            <a:r>
              <a:rPr lang="en-US" sz="4000" dirty="0" smtClean="0">
                <a:solidFill>
                  <a:srgbClr val="FF0000"/>
                </a:solidFill>
                <a:latin typeface="+mj-lt"/>
              </a:rPr>
              <a:t>Paged Translation (Implementation)</a:t>
            </a:r>
            <a:endParaRPr lang="en-US" sz="4000" dirty="0">
              <a:solidFill>
                <a:srgbClr val="FF0000"/>
              </a:solidFill>
              <a:latin typeface="+mj-lt"/>
            </a:endParaRPr>
          </a:p>
        </p:txBody>
      </p:sp>
      <p:pic>
        <p:nvPicPr>
          <p:cNvPr id="7" name="Content Placeholder 6" descr="ch8-05_paged.pdf"/>
          <p:cNvPicPr>
            <a:picLocks noGrp="1" noChangeAspect="1"/>
          </p:cNvPicPr>
          <p:nvPr>
            <p:ph idx="1"/>
          </p:nvPr>
        </p:nvPicPr>
        <p:blipFill>
          <a:blip r:embed="rId2"/>
          <a:srcRect l="-27466" r="-27466"/>
          <a:stretch>
            <a:fillRect/>
          </a:stretch>
        </p:blipFill>
        <p:spPr>
          <a:xfrm>
            <a:off x="-1314685" y="555654"/>
            <a:ext cx="11676120" cy="6421416"/>
          </a:xfrm>
        </p:spPr>
      </p:pic>
      <p:sp>
        <p:nvSpPr>
          <p:cNvPr id="2" name="Date Placeholder 1"/>
          <p:cNvSpPr>
            <a:spLocks noGrp="1"/>
          </p:cNvSpPr>
          <p:nvPr>
            <p:ph type="dt" sz="half" idx="10"/>
          </p:nvPr>
        </p:nvSpPr>
        <p:spPr/>
        <p:txBody>
          <a:bodyPr/>
          <a:lstStyle/>
          <a:p>
            <a:fld id="{4095068F-9382-8A47-81C1-54BAB63B66F1}" type="datetime1">
              <a:rPr lang="en-US" smtClean="0"/>
              <a:t>3/20/18</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33</a:t>
            </a:fld>
            <a:endParaRPr lang="en-US"/>
          </a:p>
        </p:txBody>
      </p:sp>
    </p:spTree>
    <p:extLst>
      <p:ext uri="{BB962C8B-B14F-4D97-AF65-F5344CB8AC3E}">
        <p14:creationId xmlns:p14="http://schemas.microsoft.com/office/powerpoint/2010/main" val="52323428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Paging Questions</a:t>
            </a:r>
            <a:endParaRPr lang="en-US" dirty="0"/>
          </a:p>
        </p:txBody>
      </p:sp>
      <p:sp>
        <p:nvSpPr>
          <p:cNvPr id="6" name="Content Placeholder 5"/>
          <p:cNvSpPr>
            <a:spLocks noGrp="1"/>
          </p:cNvSpPr>
          <p:nvPr>
            <p:ph idx="1"/>
          </p:nvPr>
        </p:nvSpPr>
        <p:spPr/>
        <p:txBody>
          <a:bodyPr>
            <a:normAutofit/>
          </a:bodyPr>
          <a:lstStyle/>
          <a:p>
            <a:r>
              <a:rPr lang="en-US" dirty="0" smtClean="0"/>
              <a:t>With paging, what is saved/restored on a process context switch?</a:t>
            </a:r>
          </a:p>
          <a:p>
            <a:pPr lvl="1"/>
            <a:r>
              <a:rPr lang="en-US" dirty="0" smtClean="0"/>
              <a:t>Pointer to page table, size of page table</a:t>
            </a:r>
          </a:p>
          <a:p>
            <a:pPr lvl="1"/>
            <a:r>
              <a:rPr lang="en-US" dirty="0" smtClean="0"/>
              <a:t>Page table itself is in main memory</a:t>
            </a:r>
          </a:p>
          <a:p>
            <a:pPr lvl="0"/>
            <a:r>
              <a:rPr lang="en-US" dirty="0" smtClean="0"/>
              <a:t>What if page size is very small?</a:t>
            </a:r>
          </a:p>
          <a:p>
            <a:r>
              <a:rPr lang="en-US" dirty="0" smtClean="0"/>
              <a:t>What if page size is very large?</a:t>
            </a:r>
          </a:p>
          <a:p>
            <a:pPr lvl="1"/>
            <a:r>
              <a:rPr lang="en-US" dirty="0" smtClean="0"/>
              <a:t>Internal fragmentation: if we don’t need all of the space inside a fixed size chunk</a:t>
            </a:r>
            <a:endParaRPr lang="en-US" dirty="0"/>
          </a:p>
        </p:txBody>
      </p:sp>
      <p:sp>
        <p:nvSpPr>
          <p:cNvPr id="2" name="Date Placeholder 1"/>
          <p:cNvSpPr>
            <a:spLocks noGrp="1"/>
          </p:cNvSpPr>
          <p:nvPr>
            <p:ph type="dt" sz="half" idx="10"/>
          </p:nvPr>
        </p:nvSpPr>
        <p:spPr/>
        <p:txBody>
          <a:bodyPr/>
          <a:lstStyle/>
          <a:p>
            <a:fld id="{3808688A-9F2C-E244-90D9-0032D750621B}" type="datetime1">
              <a:rPr lang="en-US" smtClean="0"/>
              <a:t>3/20/18</a:t>
            </a:fld>
            <a:endParaRPr lang="en-US"/>
          </a:p>
        </p:txBody>
      </p:sp>
      <p:sp>
        <p:nvSpPr>
          <p:cNvPr id="3" name="Footer Placeholder 2"/>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4" name="Slide Number Placeholder 3"/>
          <p:cNvSpPr>
            <a:spLocks noGrp="1"/>
          </p:cNvSpPr>
          <p:nvPr>
            <p:ph type="sldNum" sz="quarter" idx="12"/>
          </p:nvPr>
        </p:nvSpPr>
        <p:spPr/>
        <p:txBody>
          <a:bodyPr/>
          <a:lstStyle/>
          <a:p>
            <a:fld id="{2907D84A-D9E1-964C-B1EF-5C5C24A64F29}" type="slidenum">
              <a:rPr lang="en-US" smtClean="0"/>
              <a:pPr/>
              <a:t>34</a:t>
            </a:fld>
            <a:endParaRPr lang="en-US"/>
          </a:p>
        </p:txBody>
      </p:sp>
    </p:spTree>
    <p:extLst>
      <p:ext uri="{BB962C8B-B14F-4D97-AF65-F5344CB8AC3E}">
        <p14:creationId xmlns:p14="http://schemas.microsoft.com/office/powerpoint/2010/main" val="292936128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basics</a:t>
            </a:r>
            <a:endParaRPr lang="en-US" dirty="0"/>
          </a:p>
        </p:txBody>
      </p:sp>
      <p:sp>
        <p:nvSpPr>
          <p:cNvPr id="8" name="Text Placeholder 7"/>
          <p:cNvSpPr>
            <a:spLocks noGrp="1"/>
          </p:cNvSpPr>
          <p:nvPr>
            <p:ph idx="1"/>
          </p:nvPr>
        </p:nvSpPr>
        <p:spPr/>
        <p:txBody>
          <a:bodyPr>
            <a:normAutofit fontScale="85000" lnSpcReduction="20000"/>
          </a:bodyPr>
          <a:lstStyle/>
          <a:p>
            <a:r>
              <a:rPr lang="en-US" dirty="0" smtClean="0"/>
              <a:t>Major benefits</a:t>
            </a:r>
          </a:p>
          <a:p>
            <a:pPr lvl="1"/>
            <a:r>
              <a:rPr lang="en-US" dirty="0" smtClean="0"/>
              <a:t>No need for bounds checking</a:t>
            </a:r>
          </a:p>
          <a:p>
            <a:pPr lvl="1"/>
            <a:r>
              <a:rPr lang="en-US" dirty="0" smtClean="0"/>
              <a:t>Easy to allocate fixed-size units</a:t>
            </a:r>
          </a:p>
          <a:p>
            <a:pPr lvl="1"/>
            <a:r>
              <a:rPr lang="en-US" dirty="0" smtClean="0"/>
              <a:t>Simple translation</a:t>
            </a:r>
          </a:p>
          <a:p>
            <a:pPr lvl="2"/>
            <a:r>
              <a:rPr lang="en-US" dirty="0" smtClean="0"/>
              <a:t>Virtual address: page number &amp; offset</a:t>
            </a:r>
          </a:p>
          <a:p>
            <a:pPr lvl="3"/>
            <a:r>
              <a:rPr lang="en-US" dirty="0" smtClean="0"/>
              <a:t>Use page # to index into </a:t>
            </a:r>
            <a:r>
              <a:rPr lang="en-US" dirty="0" smtClean="0">
                <a:solidFill>
                  <a:srgbClr val="0000FF"/>
                </a:solidFill>
              </a:rPr>
              <a:t>page table</a:t>
            </a:r>
          </a:p>
          <a:p>
            <a:pPr lvl="2"/>
            <a:r>
              <a:rPr lang="en-US" dirty="0" smtClean="0"/>
              <a:t>Physical address: frame number &amp; offset</a:t>
            </a:r>
          </a:p>
          <a:p>
            <a:pPr lvl="3"/>
            <a:r>
              <a:rPr lang="en-US" dirty="0" smtClean="0"/>
              <a:t>Page # simply replaced by frame #--no arithmetic</a:t>
            </a:r>
          </a:p>
          <a:p>
            <a:r>
              <a:rPr lang="en-US" dirty="0" smtClean="0"/>
              <a:t>Organization</a:t>
            </a:r>
          </a:p>
          <a:p>
            <a:pPr lvl="1"/>
            <a:r>
              <a:rPr lang="en-US" dirty="0" smtClean="0"/>
              <a:t>Usually one page size (some systems support &gt;1)</a:t>
            </a:r>
          </a:p>
          <a:p>
            <a:pPr lvl="2"/>
            <a:r>
              <a:rPr lang="en-US" dirty="0" smtClean="0"/>
              <a:t>Page size determines offset size (log</a:t>
            </a:r>
            <a:r>
              <a:rPr lang="en-US" baseline="-25000" dirty="0" smtClean="0"/>
              <a:t>2</a:t>
            </a:r>
            <a:r>
              <a:rPr lang="en-US" dirty="0" smtClean="0"/>
              <a:t>(page size))</a:t>
            </a:r>
          </a:p>
          <a:p>
            <a:pPr lvl="1"/>
            <a:r>
              <a:rPr lang="en-US" dirty="0" smtClean="0"/>
              <a:t>VA &gt; PA</a:t>
            </a:r>
          </a:p>
          <a:p>
            <a:pPr lvl="2"/>
            <a:r>
              <a:rPr lang="en-US" dirty="0" smtClean="0"/>
              <a:t>Larger virtual address space than physical address space</a:t>
            </a:r>
          </a:p>
          <a:p>
            <a:pPr lvl="2"/>
            <a:r>
              <a:rPr lang="en-US" dirty="0" smtClean="0"/>
              <a:t># page table entries (PTE) determines page # size</a:t>
            </a:r>
          </a:p>
          <a:p>
            <a:pPr lvl="2"/>
            <a:r>
              <a:rPr lang="en-US" dirty="0" smtClean="0"/>
              <a:t># frames determines frame # size</a:t>
            </a:r>
          </a:p>
          <a:p>
            <a:endParaRPr lang="en-US" dirty="0"/>
          </a:p>
        </p:txBody>
      </p:sp>
      <p:sp>
        <p:nvSpPr>
          <p:cNvPr id="4" name="Date Placeholder 3"/>
          <p:cNvSpPr>
            <a:spLocks noGrp="1"/>
          </p:cNvSpPr>
          <p:nvPr>
            <p:ph type="dt" sz="half" idx="10"/>
          </p:nvPr>
        </p:nvSpPr>
        <p:spPr/>
        <p:txBody>
          <a:bodyPr/>
          <a:lstStyle/>
          <a:p>
            <a:fld id="{7FF903BA-8FD5-0547-80C2-162E86F36B16}"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35</a:t>
            </a:fld>
            <a:endParaRPr lang="en-US"/>
          </a:p>
        </p:txBody>
      </p:sp>
    </p:spTree>
    <p:extLst>
      <p:ext uri="{BB962C8B-B14F-4D97-AF65-F5344CB8AC3E}">
        <p14:creationId xmlns:p14="http://schemas.microsoft.com/office/powerpoint/2010/main" val="230571668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examples</a:t>
            </a:r>
            <a:endParaRPr lang="en-US" dirty="0"/>
          </a:p>
        </p:txBody>
      </p:sp>
      <p:sp>
        <p:nvSpPr>
          <p:cNvPr id="3" name="Content Placeholder 2"/>
          <p:cNvSpPr>
            <a:spLocks noGrp="1"/>
          </p:cNvSpPr>
          <p:nvPr>
            <p:ph idx="1"/>
          </p:nvPr>
        </p:nvSpPr>
        <p:spPr/>
        <p:txBody>
          <a:bodyPr/>
          <a:lstStyle/>
          <a:p>
            <a:r>
              <a:rPr lang="en-US" dirty="0" smtClean="0"/>
              <a:t>Consider logical address space of 256 pages with 4 KB page size, mapped onto physical memory of 64 frames</a:t>
            </a:r>
          </a:p>
          <a:p>
            <a:pPr lvl="1"/>
            <a:r>
              <a:rPr lang="en-US" dirty="0" smtClean="0"/>
              <a:t>How many bits are in the virtual address?</a:t>
            </a:r>
          </a:p>
          <a:p>
            <a:pPr lvl="1"/>
            <a:r>
              <a:rPr lang="en-US" dirty="0" smtClean="0"/>
              <a:t>How many bits are in the physical address?</a:t>
            </a:r>
          </a:p>
          <a:p>
            <a:pPr lvl="1"/>
            <a:r>
              <a:rPr lang="en-US" dirty="0" smtClean="0"/>
              <a:t>What’s the total size of each address space (virtual and physical)?</a:t>
            </a:r>
            <a:endParaRPr lang="en-US" dirty="0"/>
          </a:p>
        </p:txBody>
      </p:sp>
      <p:sp>
        <p:nvSpPr>
          <p:cNvPr id="4" name="Date Placeholder 3"/>
          <p:cNvSpPr>
            <a:spLocks noGrp="1"/>
          </p:cNvSpPr>
          <p:nvPr>
            <p:ph type="dt" sz="half" idx="10"/>
          </p:nvPr>
        </p:nvSpPr>
        <p:spPr/>
        <p:txBody>
          <a:bodyPr/>
          <a:lstStyle/>
          <a:p>
            <a:fld id="{473134A0-A038-4647-BEA6-3DA9365141CD}"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36</a:t>
            </a:fld>
            <a:endParaRPr lang="en-US"/>
          </a:p>
        </p:txBody>
      </p:sp>
    </p:spTree>
    <p:extLst>
      <p:ext uri="{BB962C8B-B14F-4D97-AF65-F5344CB8AC3E}">
        <p14:creationId xmlns:p14="http://schemas.microsoft.com/office/powerpoint/2010/main" val="368194807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examples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Consider logical address space of </a:t>
            </a:r>
            <a:r>
              <a:rPr lang="en-US" dirty="0" smtClean="0">
                <a:solidFill>
                  <a:srgbClr val="FF0000"/>
                </a:solidFill>
              </a:rPr>
              <a:t>256 pages</a:t>
            </a:r>
            <a:r>
              <a:rPr lang="en-US" dirty="0" smtClean="0"/>
              <a:t> with </a:t>
            </a:r>
            <a:r>
              <a:rPr lang="en-US" dirty="0" smtClean="0">
                <a:solidFill>
                  <a:srgbClr val="0000FF"/>
                </a:solidFill>
              </a:rPr>
              <a:t>4 KB </a:t>
            </a:r>
            <a:r>
              <a:rPr lang="en-US" dirty="0" smtClean="0"/>
              <a:t>page size, mapped onto </a:t>
            </a:r>
            <a:r>
              <a:rPr lang="en-US" dirty="0" err="1" smtClean="0"/>
              <a:t>phsyical</a:t>
            </a:r>
            <a:r>
              <a:rPr lang="en-US" dirty="0" smtClean="0"/>
              <a:t> memory of </a:t>
            </a:r>
            <a:r>
              <a:rPr lang="en-US" dirty="0" smtClean="0">
                <a:solidFill>
                  <a:srgbClr val="008000"/>
                </a:solidFill>
              </a:rPr>
              <a:t>64 frames</a:t>
            </a:r>
          </a:p>
          <a:p>
            <a:pPr lvl="1"/>
            <a:r>
              <a:rPr lang="en-US" dirty="0" smtClean="0">
                <a:solidFill>
                  <a:srgbClr val="0000FF"/>
                </a:solidFill>
              </a:rPr>
              <a:t>Offset size = log</a:t>
            </a:r>
            <a:r>
              <a:rPr lang="en-US" baseline="-25000" dirty="0" smtClean="0">
                <a:solidFill>
                  <a:srgbClr val="0000FF"/>
                </a:solidFill>
              </a:rPr>
              <a:t>2</a:t>
            </a:r>
            <a:r>
              <a:rPr lang="en-US" dirty="0" smtClean="0">
                <a:solidFill>
                  <a:srgbClr val="0000FF"/>
                </a:solidFill>
              </a:rPr>
              <a:t>(4 KB) = </a:t>
            </a:r>
            <a:r>
              <a:rPr lang="en-US" dirty="0">
                <a:solidFill>
                  <a:srgbClr val="0000FF"/>
                </a:solidFill>
              </a:rPr>
              <a:t>log</a:t>
            </a:r>
            <a:r>
              <a:rPr lang="en-US" baseline="-25000" dirty="0">
                <a:solidFill>
                  <a:srgbClr val="0000FF"/>
                </a:solidFill>
              </a:rPr>
              <a:t>2</a:t>
            </a:r>
            <a:r>
              <a:rPr lang="en-US" dirty="0" smtClean="0">
                <a:solidFill>
                  <a:srgbClr val="0000FF"/>
                </a:solidFill>
              </a:rPr>
              <a:t>(2</a:t>
            </a:r>
            <a:r>
              <a:rPr lang="en-US" baseline="30000" dirty="0" smtClean="0">
                <a:solidFill>
                  <a:srgbClr val="0000FF"/>
                </a:solidFill>
              </a:rPr>
              <a:t>12</a:t>
            </a:r>
            <a:r>
              <a:rPr lang="en-US" dirty="0" smtClean="0">
                <a:solidFill>
                  <a:srgbClr val="0000FF"/>
                </a:solidFill>
              </a:rPr>
              <a:t> bytes) = 12 bits</a:t>
            </a:r>
          </a:p>
          <a:p>
            <a:pPr lvl="1"/>
            <a:r>
              <a:rPr lang="en-US" dirty="0" smtClean="0"/>
              <a:t>How many bits are in the virtual address?</a:t>
            </a:r>
          </a:p>
          <a:p>
            <a:pPr lvl="2"/>
            <a:r>
              <a:rPr lang="en-US" dirty="0" smtClean="0">
                <a:solidFill>
                  <a:srgbClr val="FF0000"/>
                </a:solidFill>
              </a:rPr>
              <a:t>Page # size </a:t>
            </a:r>
            <a:r>
              <a:rPr lang="en-US" dirty="0">
                <a:solidFill>
                  <a:srgbClr val="FF0000"/>
                </a:solidFill>
              </a:rPr>
              <a:t>= log</a:t>
            </a:r>
            <a:r>
              <a:rPr lang="en-US" baseline="-25000" dirty="0">
                <a:solidFill>
                  <a:srgbClr val="FF0000"/>
                </a:solidFill>
              </a:rPr>
              <a:t>2</a:t>
            </a:r>
            <a:r>
              <a:rPr lang="en-US" dirty="0" smtClean="0">
                <a:solidFill>
                  <a:srgbClr val="FF0000"/>
                </a:solidFill>
              </a:rPr>
              <a:t>(256 pages) </a:t>
            </a:r>
            <a:r>
              <a:rPr lang="en-US" dirty="0">
                <a:solidFill>
                  <a:srgbClr val="FF0000"/>
                </a:solidFill>
              </a:rPr>
              <a:t>= log</a:t>
            </a:r>
            <a:r>
              <a:rPr lang="en-US" baseline="-25000" dirty="0">
                <a:solidFill>
                  <a:srgbClr val="FF0000"/>
                </a:solidFill>
              </a:rPr>
              <a:t>2</a:t>
            </a:r>
            <a:r>
              <a:rPr lang="en-US" dirty="0">
                <a:solidFill>
                  <a:srgbClr val="FF0000"/>
                </a:solidFill>
              </a:rPr>
              <a:t>(</a:t>
            </a:r>
            <a:r>
              <a:rPr lang="en-US" dirty="0" smtClean="0">
                <a:solidFill>
                  <a:srgbClr val="FF0000"/>
                </a:solidFill>
              </a:rPr>
              <a:t>2</a:t>
            </a:r>
            <a:r>
              <a:rPr lang="en-US" baseline="30000" dirty="0">
                <a:solidFill>
                  <a:srgbClr val="FF0000"/>
                </a:solidFill>
              </a:rPr>
              <a:t>8</a:t>
            </a:r>
            <a:r>
              <a:rPr lang="en-US" dirty="0" smtClean="0">
                <a:solidFill>
                  <a:srgbClr val="FF0000"/>
                </a:solidFill>
              </a:rPr>
              <a:t> pages) </a:t>
            </a:r>
            <a:r>
              <a:rPr lang="en-US" dirty="0">
                <a:solidFill>
                  <a:srgbClr val="FF0000"/>
                </a:solidFill>
              </a:rPr>
              <a:t>= </a:t>
            </a:r>
            <a:r>
              <a:rPr lang="en-US" dirty="0" smtClean="0">
                <a:solidFill>
                  <a:srgbClr val="FF0000"/>
                </a:solidFill>
              </a:rPr>
              <a:t>8 bits</a:t>
            </a:r>
          </a:p>
          <a:p>
            <a:pPr lvl="2"/>
            <a:r>
              <a:rPr lang="en-US" dirty="0" smtClean="0">
                <a:solidFill>
                  <a:srgbClr val="FF0000"/>
                </a:solidFill>
              </a:rPr>
              <a:t>VA size = 8 + </a:t>
            </a:r>
            <a:r>
              <a:rPr lang="en-US" dirty="0" smtClean="0">
                <a:solidFill>
                  <a:srgbClr val="0000FF"/>
                </a:solidFill>
              </a:rPr>
              <a:t>12</a:t>
            </a:r>
            <a:r>
              <a:rPr lang="en-US" dirty="0" smtClean="0">
                <a:solidFill>
                  <a:srgbClr val="FF0000"/>
                </a:solidFill>
              </a:rPr>
              <a:t> = 20 bits</a:t>
            </a:r>
          </a:p>
          <a:p>
            <a:pPr lvl="1"/>
            <a:r>
              <a:rPr lang="en-US" dirty="0" smtClean="0"/>
              <a:t>How many bits are in the physical address?</a:t>
            </a:r>
          </a:p>
          <a:p>
            <a:pPr lvl="2"/>
            <a:r>
              <a:rPr lang="en-US" dirty="0" smtClean="0">
                <a:solidFill>
                  <a:srgbClr val="008000"/>
                </a:solidFill>
              </a:rPr>
              <a:t>Frame # </a:t>
            </a:r>
            <a:r>
              <a:rPr lang="en-US" dirty="0">
                <a:solidFill>
                  <a:srgbClr val="008000"/>
                </a:solidFill>
              </a:rPr>
              <a:t>size = log</a:t>
            </a:r>
            <a:r>
              <a:rPr lang="en-US" baseline="-25000" dirty="0">
                <a:solidFill>
                  <a:srgbClr val="008000"/>
                </a:solidFill>
              </a:rPr>
              <a:t>2</a:t>
            </a:r>
            <a:r>
              <a:rPr lang="en-US" dirty="0" smtClean="0">
                <a:solidFill>
                  <a:srgbClr val="008000"/>
                </a:solidFill>
              </a:rPr>
              <a:t>(64 frames) </a:t>
            </a:r>
            <a:r>
              <a:rPr lang="en-US" dirty="0">
                <a:solidFill>
                  <a:srgbClr val="008000"/>
                </a:solidFill>
              </a:rPr>
              <a:t>= log</a:t>
            </a:r>
            <a:r>
              <a:rPr lang="en-US" baseline="-25000" dirty="0">
                <a:solidFill>
                  <a:srgbClr val="008000"/>
                </a:solidFill>
              </a:rPr>
              <a:t>2</a:t>
            </a:r>
            <a:r>
              <a:rPr lang="en-US" dirty="0">
                <a:solidFill>
                  <a:srgbClr val="008000"/>
                </a:solidFill>
              </a:rPr>
              <a:t>(</a:t>
            </a:r>
            <a:r>
              <a:rPr lang="en-US" dirty="0" smtClean="0">
                <a:solidFill>
                  <a:srgbClr val="008000"/>
                </a:solidFill>
              </a:rPr>
              <a:t>2</a:t>
            </a:r>
            <a:r>
              <a:rPr lang="en-US" baseline="30000" dirty="0" smtClean="0">
                <a:solidFill>
                  <a:srgbClr val="008000"/>
                </a:solidFill>
              </a:rPr>
              <a:t>6</a:t>
            </a:r>
            <a:r>
              <a:rPr lang="en-US" dirty="0" smtClean="0">
                <a:solidFill>
                  <a:srgbClr val="008000"/>
                </a:solidFill>
              </a:rPr>
              <a:t> frames) </a:t>
            </a:r>
            <a:r>
              <a:rPr lang="en-US" dirty="0">
                <a:solidFill>
                  <a:srgbClr val="008000"/>
                </a:solidFill>
              </a:rPr>
              <a:t>= </a:t>
            </a:r>
            <a:r>
              <a:rPr lang="en-US" dirty="0" smtClean="0">
                <a:solidFill>
                  <a:srgbClr val="008000"/>
                </a:solidFill>
              </a:rPr>
              <a:t>6 </a:t>
            </a:r>
            <a:r>
              <a:rPr lang="en-US" dirty="0">
                <a:solidFill>
                  <a:srgbClr val="008000"/>
                </a:solidFill>
              </a:rPr>
              <a:t>bits</a:t>
            </a:r>
          </a:p>
          <a:p>
            <a:pPr lvl="2"/>
            <a:r>
              <a:rPr lang="en-US" dirty="0">
                <a:solidFill>
                  <a:srgbClr val="008000"/>
                </a:solidFill>
              </a:rPr>
              <a:t>VA size = </a:t>
            </a:r>
            <a:r>
              <a:rPr lang="en-US" dirty="0" smtClean="0">
                <a:solidFill>
                  <a:srgbClr val="008000"/>
                </a:solidFill>
              </a:rPr>
              <a:t>6 </a:t>
            </a:r>
            <a:r>
              <a:rPr lang="en-US" dirty="0">
                <a:solidFill>
                  <a:srgbClr val="008000"/>
                </a:solidFill>
              </a:rPr>
              <a:t>+</a:t>
            </a:r>
            <a:r>
              <a:rPr lang="en-US" dirty="0">
                <a:solidFill>
                  <a:srgbClr val="FF0000"/>
                </a:solidFill>
              </a:rPr>
              <a:t> </a:t>
            </a:r>
            <a:r>
              <a:rPr lang="en-US" dirty="0">
                <a:solidFill>
                  <a:srgbClr val="0000FF"/>
                </a:solidFill>
              </a:rPr>
              <a:t>12</a:t>
            </a:r>
            <a:r>
              <a:rPr lang="en-US" dirty="0">
                <a:solidFill>
                  <a:srgbClr val="FF0000"/>
                </a:solidFill>
              </a:rPr>
              <a:t> </a:t>
            </a:r>
            <a:r>
              <a:rPr lang="en-US" dirty="0">
                <a:solidFill>
                  <a:srgbClr val="008000"/>
                </a:solidFill>
              </a:rPr>
              <a:t>= </a:t>
            </a:r>
            <a:r>
              <a:rPr lang="en-US" dirty="0" smtClean="0">
                <a:solidFill>
                  <a:srgbClr val="008000"/>
                </a:solidFill>
              </a:rPr>
              <a:t>18 bits</a:t>
            </a:r>
          </a:p>
          <a:p>
            <a:pPr lvl="1"/>
            <a:r>
              <a:rPr lang="en-US" dirty="0" smtClean="0"/>
              <a:t>What’s the total size of each address space (virtual and physical)?</a:t>
            </a:r>
          </a:p>
          <a:p>
            <a:pPr lvl="2"/>
            <a:r>
              <a:rPr lang="en-US" dirty="0" smtClean="0">
                <a:solidFill>
                  <a:srgbClr val="000000"/>
                </a:solidFill>
              </a:rPr>
              <a:t>Address space size = 2</a:t>
            </a:r>
            <a:r>
              <a:rPr lang="en-US" baseline="30000" dirty="0" smtClean="0">
                <a:solidFill>
                  <a:srgbClr val="000000"/>
                </a:solidFill>
              </a:rPr>
              <a:t>address</a:t>
            </a:r>
            <a:r>
              <a:rPr lang="en-US" dirty="0">
                <a:solidFill>
                  <a:srgbClr val="000000"/>
                </a:solidFill>
              </a:rPr>
              <a:t> </a:t>
            </a:r>
            <a:r>
              <a:rPr lang="en-US" baseline="30000" dirty="0" smtClean="0">
                <a:solidFill>
                  <a:srgbClr val="000000"/>
                </a:solidFill>
              </a:rPr>
              <a:t>size</a:t>
            </a:r>
          </a:p>
          <a:p>
            <a:pPr lvl="2"/>
            <a:r>
              <a:rPr lang="en-US" dirty="0" smtClean="0">
                <a:solidFill>
                  <a:srgbClr val="FF0000"/>
                </a:solidFill>
              </a:rPr>
              <a:t>Virtual address space = 2</a:t>
            </a:r>
            <a:r>
              <a:rPr lang="en-US" baseline="30000" dirty="0" smtClean="0">
                <a:solidFill>
                  <a:srgbClr val="FF0000"/>
                </a:solidFill>
              </a:rPr>
              <a:t>20</a:t>
            </a:r>
            <a:r>
              <a:rPr lang="en-US" dirty="0" smtClean="0">
                <a:solidFill>
                  <a:srgbClr val="FF0000"/>
                </a:solidFill>
              </a:rPr>
              <a:t> = 1 MB</a:t>
            </a:r>
          </a:p>
          <a:p>
            <a:pPr lvl="2"/>
            <a:r>
              <a:rPr lang="en-US" dirty="0" smtClean="0">
                <a:solidFill>
                  <a:srgbClr val="008000"/>
                </a:solidFill>
              </a:rPr>
              <a:t>Physical address space = 2</a:t>
            </a:r>
            <a:r>
              <a:rPr lang="en-US" baseline="30000" dirty="0" smtClean="0">
                <a:solidFill>
                  <a:srgbClr val="008000"/>
                </a:solidFill>
              </a:rPr>
              <a:t>18</a:t>
            </a:r>
            <a:r>
              <a:rPr lang="en-US" dirty="0" smtClean="0">
                <a:solidFill>
                  <a:srgbClr val="008000"/>
                </a:solidFill>
              </a:rPr>
              <a:t> </a:t>
            </a:r>
            <a:r>
              <a:rPr lang="en-US" smtClean="0">
                <a:solidFill>
                  <a:srgbClr val="008000"/>
                </a:solidFill>
              </a:rPr>
              <a:t>= 256 KB </a:t>
            </a:r>
            <a:endParaRPr lang="en-US" dirty="0">
              <a:solidFill>
                <a:srgbClr val="008000"/>
              </a:solidFill>
            </a:endParaRPr>
          </a:p>
          <a:p>
            <a:pPr lvl="2"/>
            <a:endParaRPr lang="en-US" dirty="0"/>
          </a:p>
        </p:txBody>
      </p:sp>
      <p:sp>
        <p:nvSpPr>
          <p:cNvPr id="4" name="Date Placeholder 3"/>
          <p:cNvSpPr>
            <a:spLocks noGrp="1"/>
          </p:cNvSpPr>
          <p:nvPr>
            <p:ph type="dt" sz="half" idx="10"/>
          </p:nvPr>
        </p:nvSpPr>
        <p:spPr/>
        <p:txBody>
          <a:bodyPr/>
          <a:lstStyle/>
          <a:p>
            <a:fld id="{F61D443C-2E3D-714E-B9F4-02544F91761B}"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37</a:t>
            </a:fld>
            <a:endParaRPr lang="en-US"/>
          </a:p>
        </p:txBody>
      </p:sp>
    </p:spTree>
    <p:extLst>
      <p:ext uri="{BB962C8B-B14F-4D97-AF65-F5344CB8AC3E}">
        <p14:creationId xmlns:p14="http://schemas.microsoft.com/office/powerpoint/2010/main" val="69152520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issues</a:t>
            </a:r>
            <a:endParaRPr lang="en-US" dirty="0"/>
          </a:p>
        </p:txBody>
      </p:sp>
      <p:sp>
        <p:nvSpPr>
          <p:cNvPr id="3" name="Content Placeholder 2"/>
          <p:cNvSpPr>
            <a:spLocks noGrp="1"/>
          </p:cNvSpPr>
          <p:nvPr>
            <p:ph idx="1"/>
          </p:nvPr>
        </p:nvSpPr>
        <p:spPr/>
        <p:txBody>
          <a:bodyPr/>
          <a:lstStyle/>
          <a:p>
            <a:r>
              <a:rPr lang="en-US" dirty="0" smtClean="0"/>
              <a:t>What’s biggest issue with large virtual address space?</a:t>
            </a:r>
          </a:p>
          <a:p>
            <a:pPr lvl="1"/>
            <a:r>
              <a:rPr lang="en-US" dirty="0" smtClean="0"/>
              <a:t>Size of page table </a:t>
            </a:r>
            <a:r>
              <a:rPr lang="en-US" dirty="0" smtClean="0">
                <a:sym typeface="Wingdings"/>
              </a:rPr>
              <a:t> space in memory, speed of translation</a:t>
            </a:r>
          </a:p>
          <a:p>
            <a:r>
              <a:rPr lang="en-US" dirty="0" smtClean="0">
                <a:sym typeface="Wingdings"/>
              </a:rPr>
              <a:t>How do we determine page to evict if physical address space is full?</a:t>
            </a:r>
            <a:endParaRPr lang="en-US" dirty="0"/>
          </a:p>
        </p:txBody>
      </p:sp>
      <p:sp>
        <p:nvSpPr>
          <p:cNvPr id="4" name="Date Placeholder 3"/>
          <p:cNvSpPr>
            <a:spLocks noGrp="1"/>
          </p:cNvSpPr>
          <p:nvPr>
            <p:ph type="dt" sz="half" idx="10"/>
          </p:nvPr>
        </p:nvSpPr>
        <p:spPr/>
        <p:txBody>
          <a:bodyPr/>
          <a:lstStyle/>
          <a:p>
            <a:fld id="{AF28FC32-30F9-8048-9CC6-556BE897A12D}"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38</a:t>
            </a:fld>
            <a:endParaRPr lang="en-US"/>
          </a:p>
        </p:txBody>
      </p:sp>
    </p:spTree>
    <p:extLst>
      <p:ext uri="{BB962C8B-B14F-4D97-AF65-F5344CB8AC3E}">
        <p14:creationId xmlns:p14="http://schemas.microsoft.com/office/powerpoint/2010/main" val="33989919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Final notes</a:t>
            </a:r>
            <a:endParaRPr lang="en-US"/>
          </a:p>
        </p:txBody>
      </p:sp>
      <p:sp>
        <p:nvSpPr>
          <p:cNvPr id="25603" name="Content Placeholder 2"/>
          <p:cNvSpPr>
            <a:spLocks noGrp="1"/>
          </p:cNvSpPr>
          <p:nvPr>
            <p:ph idx="1"/>
          </p:nvPr>
        </p:nvSpPr>
        <p:spPr/>
        <p:txBody>
          <a:bodyPr>
            <a:normAutofit/>
          </a:bodyPr>
          <a:lstStyle/>
          <a:p>
            <a:r>
              <a:rPr lang="en-US" dirty="0" smtClean="0"/>
              <a:t>Next </a:t>
            </a:r>
            <a:r>
              <a:rPr lang="en-US" dirty="0" smtClean="0"/>
              <a:t>time</a:t>
            </a:r>
          </a:p>
          <a:p>
            <a:pPr lvl="1"/>
            <a:r>
              <a:rPr lang="en-US" dirty="0" smtClean="0"/>
              <a:t>More on memory management</a:t>
            </a:r>
          </a:p>
          <a:p>
            <a:pPr lvl="1"/>
            <a:r>
              <a:rPr lang="en-US" dirty="0" smtClean="0"/>
              <a:t>Exam </a:t>
            </a:r>
            <a:r>
              <a:rPr lang="en-US" smtClean="0"/>
              <a:t>2 Preview</a:t>
            </a:r>
            <a:endParaRPr lang="en-US" dirty="0" smtClean="0"/>
          </a:p>
          <a:p>
            <a:pPr marL="0" indent="0">
              <a:buNone/>
            </a:pPr>
            <a:endParaRPr lang="en-US" dirty="0" smtClean="0"/>
          </a:p>
          <a:p>
            <a:r>
              <a:rPr lang="en-US" dirty="0" smtClean="0"/>
              <a:t>Reminders:</a:t>
            </a:r>
          </a:p>
          <a:p>
            <a:pPr lvl="1"/>
            <a:r>
              <a:rPr lang="en-US" dirty="0"/>
              <a:t>Program 2 due 3/</a:t>
            </a:r>
            <a:r>
              <a:rPr lang="en-US" dirty="0" smtClean="0"/>
              <a:t>21</a:t>
            </a:r>
          </a:p>
          <a:p>
            <a:pPr lvl="1"/>
            <a:r>
              <a:rPr lang="en-US" dirty="0"/>
              <a:t>Program 3 to be posted; due </a:t>
            </a:r>
            <a:r>
              <a:rPr lang="en-US" dirty="0" smtClean="0"/>
              <a:t>TBD</a:t>
            </a:r>
            <a:endParaRPr lang="en-US" dirty="0"/>
          </a:p>
          <a:p>
            <a:pPr lvl="1"/>
            <a:r>
              <a:rPr lang="en-US" dirty="0"/>
              <a:t>Exam 2: Wednesday, 3/28 in class</a:t>
            </a:r>
          </a:p>
          <a:p>
            <a:pPr lvl="2"/>
            <a:r>
              <a:rPr lang="en-US" dirty="0"/>
              <a:t>Will cover everything after Exam 1</a:t>
            </a:r>
          </a:p>
          <a:p>
            <a:pPr lvl="1"/>
            <a:endParaRPr lang="en-US" dirty="0"/>
          </a:p>
        </p:txBody>
      </p:sp>
      <p:sp>
        <p:nvSpPr>
          <p:cNvPr id="4" name="Date Placeholder 3"/>
          <p:cNvSpPr>
            <a:spLocks noGrp="1"/>
          </p:cNvSpPr>
          <p:nvPr>
            <p:ph type="dt" sz="half" idx="10"/>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92F4F31E-1A91-E74A-B46A-8E1765752DC1}" type="datetime1">
              <a:rPr lang="en-US" smtClean="0"/>
              <a:t>3/20/18</a:t>
            </a:fld>
            <a:endParaRPr lang="en-US"/>
          </a:p>
        </p:txBody>
      </p:sp>
      <p:sp>
        <p:nvSpPr>
          <p:cNvPr id="5" name="Footer Placeholder 4"/>
          <p:cNvSpPr>
            <a:spLocks noGrp="1"/>
          </p:cNvSpPr>
          <p:nvPr>
            <p:ph type="ftr" sz="quarter" idx="11"/>
          </p:nvPr>
        </p:nvSpPr>
        <p:spPr/>
        <p:txBody>
          <a:bodyPr/>
          <a:lstStyle/>
          <a:p>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654581FB-8797-014C-8491-7A0C59EBED1B}" type="slidenum">
              <a:rPr lang="en-US" smtClean="0"/>
              <a:pPr/>
              <a:t>39</a:t>
            </a:fld>
            <a:endParaRPr lang="en-US"/>
          </a:p>
        </p:txBody>
      </p:sp>
    </p:spTree>
    <p:extLst>
      <p:ext uri="{BB962C8B-B14F-4D97-AF65-F5344CB8AC3E}">
        <p14:creationId xmlns:p14="http://schemas.microsoft.com/office/powerpoint/2010/main" val="382622851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space-related abstractions</a:t>
            </a:r>
            <a:endParaRPr lang="en-US" dirty="0"/>
          </a:p>
        </p:txBody>
      </p:sp>
      <p:sp>
        <p:nvSpPr>
          <p:cNvPr id="3" name="Content Placeholder 2"/>
          <p:cNvSpPr>
            <a:spLocks noGrp="1"/>
          </p:cNvSpPr>
          <p:nvPr>
            <p:ph idx="1"/>
          </p:nvPr>
        </p:nvSpPr>
        <p:spPr/>
        <p:txBody>
          <a:bodyPr/>
          <a:lstStyle/>
          <a:p>
            <a:r>
              <a:rPr lang="en-US" dirty="0">
                <a:solidFill>
                  <a:srgbClr val="0000FF"/>
                </a:solidFill>
              </a:rPr>
              <a:t>Address independence</a:t>
            </a:r>
            <a:r>
              <a:rPr lang="en-US" dirty="0"/>
              <a:t>: same numeric address used in multiple processes, kept logically </a:t>
            </a:r>
            <a:r>
              <a:rPr lang="en-US" dirty="0" smtClean="0"/>
              <a:t>distinct</a:t>
            </a:r>
          </a:p>
          <a:p>
            <a:pPr lvl="1"/>
            <a:r>
              <a:rPr lang="en-US" dirty="0" smtClean="0"/>
              <a:t>Most easily handled with </a:t>
            </a:r>
            <a:r>
              <a:rPr lang="en-US" dirty="0" err="1" smtClean="0">
                <a:solidFill>
                  <a:srgbClr val="0000FF"/>
                </a:solidFill>
              </a:rPr>
              <a:t>relocatable</a:t>
            </a:r>
            <a:r>
              <a:rPr lang="en-US" dirty="0" smtClean="0">
                <a:solidFill>
                  <a:srgbClr val="0000FF"/>
                </a:solidFill>
              </a:rPr>
              <a:t> code</a:t>
            </a:r>
            <a:endParaRPr lang="en-US" dirty="0"/>
          </a:p>
          <a:p>
            <a:r>
              <a:rPr lang="en-US" dirty="0">
                <a:solidFill>
                  <a:srgbClr val="0000FF"/>
                </a:solidFill>
              </a:rPr>
              <a:t>Protection</a:t>
            </a:r>
            <a:r>
              <a:rPr lang="en-US" dirty="0"/>
              <a:t>: one process can’t access another’s address space unless explicitly given access</a:t>
            </a:r>
          </a:p>
          <a:p>
            <a:r>
              <a:rPr lang="en-US" dirty="0">
                <a:solidFill>
                  <a:srgbClr val="0000FF"/>
                </a:solidFill>
              </a:rPr>
              <a:t>Virtual memory</a:t>
            </a:r>
            <a:r>
              <a:rPr lang="en-US" dirty="0"/>
              <a:t>: address space larger than physical memory </a:t>
            </a:r>
          </a:p>
          <a:p>
            <a:endParaRPr lang="en-US" dirty="0"/>
          </a:p>
        </p:txBody>
      </p:sp>
      <p:sp>
        <p:nvSpPr>
          <p:cNvPr id="4" name="Date Placeholder 3"/>
          <p:cNvSpPr>
            <a:spLocks noGrp="1"/>
          </p:cNvSpPr>
          <p:nvPr>
            <p:ph type="dt" sz="half" idx="10"/>
          </p:nvPr>
        </p:nvSpPr>
        <p:spPr/>
        <p:txBody>
          <a:bodyPr/>
          <a:lstStyle/>
          <a:p>
            <a:fld id="{6401C440-A876-9B44-B3B6-121EA5C35D3A}"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4</a:t>
            </a:fld>
            <a:endParaRPr lang="en-US"/>
          </a:p>
        </p:txBody>
      </p:sp>
    </p:spTree>
    <p:extLst>
      <p:ext uri="{BB962C8B-B14F-4D97-AF65-F5344CB8AC3E}">
        <p14:creationId xmlns:p14="http://schemas.microsoft.com/office/powerpoint/2010/main" val="8419662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dirty="0" smtClean="0"/>
              <a:t>These slides are adapted from the following sources:</a:t>
            </a:r>
          </a:p>
          <a:p>
            <a:pPr lvl="1"/>
            <a:r>
              <a:rPr lang="en-US" dirty="0" err="1" smtClean="0"/>
              <a:t>Silberschatz</a:t>
            </a:r>
            <a:r>
              <a:rPr lang="en-US" dirty="0" smtClean="0"/>
              <a:t>, Galvin, &amp; Gagne, </a:t>
            </a:r>
            <a:r>
              <a:rPr lang="en-US" i="1" dirty="0" smtClean="0"/>
              <a:t>Operating Systems Concepts</a:t>
            </a:r>
            <a:r>
              <a:rPr lang="en-US" dirty="0" smtClean="0"/>
              <a:t>, 9</a:t>
            </a:r>
            <a:r>
              <a:rPr lang="en-US" baseline="30000" dirty="0" smtClean="0"/>
              <a:t>th</a:t>
            </a:r>
            <a:r>
              <a:rPr lang="en-US" dirty="0" smtClean="0"/>
              <a:t> edition</a:t>
            </a:r>
          </a:p>
          <a:p>
            <a:pPr lvl="1"/>
            <a:r>
              <a:rPr lang="en-US" dirty="0" smtClean="0"/>
              <a:t>Anderson &amp; </a:t>
            </a:r>
            <a:r>
              <a:rPr lang="en-US" dirty="0" err="1" smtClean="0"/>
              <a:t>Dahlin</a:t>
            </a:r>
            <a:r>
              <a:rPr lang="en-US" dirty="0" smtClean="0"/>
              <a:t>, </a:t>
            </a:r>
            <a:r>
              <a:rPr lang="en-US" i="1" dirty="0" smtClean="0"/>
              <a:t>Operating Systems: Principles and Practice</a:t>
            </a:r>
            <a:r>
              <a:rPr lang="en-US" dirty="0" smtClean="0"/>
              <a:t>, 2</a:t>
            </a:r>
            <a:r>
              <a:rPr lang="en-US" baseline="30000" dirty="0" smtClean="0"/>
              <a:t>nd</a:t>
            </a:r>
            <a:r>
              <a:rPr lang="en-US" dirty="0" smtClean="0"/>
              <a:t> edition</a:t>
            </a:r>
          </a:p>
          <a:p>
            <a:pPr lvl="1"/>
            <a:r>
              <a:rPr lang="en-US" dirty="0" smtClean="0"/>
              <a:t>Chen &amp; </a:t>
            </a:r>
            <a:r>
              <a:rPr lang="en-US" dirty="0" err="1" smtClean="0"/>
              <a:t>Madhyastha</a:t>
            </a:r>
            <a:r>
              <a:rPr lang="en-US" dirty="0" smtClean="0"/>
              <a:t>, EECS 482 lecture notes, University of Michigan, Fall 2016</a:t>
            </a:r>
            <a:endParaRPr lang="en-US" dirty="0"/>
          </a:p>
        </p:txBody>
      </p:sp>
      <p:sp>
        <p:nvSpPr>
          <p:cNvPr id="4" name="Date Placeholder 3"/>
          <p:cNvSpPr>
            <a:spLocks noGrp="1"/>
          </p:cNvSpPr>
          <p:nvPr>
            <p:ph type="dt" sz="half" idx="10"/>
          </p:nvPr>
        </p:nvSpPr>
        <p:spPr/>
        <p:txBody>
          <a:bodyPr/>
          <a:lstStyle/>
          <a:p>
            <a:fld id="{169ADD85-094B-1443-A30A-A1194913DEEF}"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40</a:t>
            </a:fld>
            <a:endParaRPr lang="en-US"/>
          </a:p>
        </p:txBody>
      </p:sp>
    </p:spTree>
    <p:extLst>
      <p:ext uri="{BB962C8B-B14F-4D97-AF65-F5344CB8AC3E}">
        <p14:creationId xmlns:p14="http://schemas.microsoft.com/office/powerpoint/2010/main" val="39117301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Address Binding</a:t>
            </a:r>
            <a:endParaRPr lang="en-US" dirty="0"/>
          </a:p>
        </p:txBody>
      </p:sp>
      <p:sp>
        <p:nvSpPr>
          <p:cNvPr id="9219" name="Content Placeholder 2"/>
          <p:cNvSpPr>
            <a:spLocks noGrp="1"/>
          </p:cNvSpPr>
          <p:nvPr>
            <p:ph idx="1"/>
          </p:nvPr>
        </p:nvSpPr>
        <p:spPr/>
        <p:txBody>
          <a:bodyPr>
            <a:normAutofit/>
          </a:bodyPr>
          <a:lstStyle/>
          <a:p>
            <a:r>
              <a:rPr lang="en-US" dirty="0" smtClean="0"/>
              <a:t>Addresses represented in different ways at different stages of a program’</a:t>
            </a:r>
            <a:r>
              <a:rPr lang="en-US" altLang="ja-JP" dirty="0" smtClean="0"/>
              <a:t>s life</a:t>
            </a:r>
          </a:p>
          <a:p>
            <a:pPr lvl="1"/>
            <a:r>
              <a:rPr lang="en-US" dirty="0" smtClean="0"/>
              <a:t>Source code addresses usually symbolic</a:t>
            </a:r>
          </a:p>
          <a:p>
            <a:pPr lvl="1"/>
            <a:r>
              <a:rPr lang="en-US" dirty="0" smtClean="0"/>
              <a:t>Compiled code addresses bind to </a:t>
            </a:r>
            <a:r>
              <a:rPr lang="en-US" dirty="0" err="1" smtClean="0">
                <a:solidFill>
                  <a:srgbClr val="0000FF"/>
                </a:solidFill>
              </a:rPr>
              <a:t>relocatable</a:t>
            </a:r>
            <a:r>
              <a:rPr lang="en-US" dirty="0" smtClean="0">
                <a:solidFill>
                  <a:srgbClr val="0000FF"/>
                </a:solidFill>
              </a:rPr>
              <a:t> </a:t>
            </a:r>
            <a:r>
              <a:rPr lang="en-US" dirty="0" smtClean="0"/>
              <a:t>addresses</a:t>
            </a:r>
          </a:p>
          <a:p>
            <a:pPr lvl="2"/>
            <a:r>
              <a:rPr lang="en-US" dirty="0" smtClean="0"/>
              <a:t>i.e. </a:t>
            </a:r>
            <a:r>
              <a:rPr lang="ja-JP" altLang="en-US" dirty="0" smtClean="0"/>
              <a:t>“</a:t>
            </a:r>
            <a:r>
              <a:rPr lang="en-US" altLang="ja-JP" dirty="0" smtClean="0"/>
              <a:t>14 bytes from beginning of this module</a:t>
            </a:r>
            <a:r>
              <a:rPr lang="ja-JP" altLang="en-US" dirty="0" smtClean="0"/>
              <a:t>”</a:t>
            </a:r>
            <a:endParaRPr lang="en-US" altLang="ja-JP" dirty="0" smtClean="0"/>
          </a:p>
          <a:p>
            <a:pPr lvl="1"/>
            <a:r>
              <a:rPr lang="en-US" dirty="0" smtClean="0"/>
              <a:t>Linker or loader will bind </a:t>
            </a:r>
            <a:r>
              <a:rPr lang="en-US" dirty="0" err="1" smtClean="0"/>
              <a:t>relocatable</a:t>
            </a:r>
            <a:r>
              <a:rPr lang="en-US" dirty="0" smtClean="0"/>
              <a:t> addresses to absolute addresses</a:t>
            </a:r>
          </a:p>
          <a:p>
            <a:pPr lvl="2"/>
            <a:r>
              <a:rPr lang="en-US" dirty="0" smtClean="0"/>
              <a:t>i.e. 74014</a:t>
            </a:r>
          </a:p>
          <a:p>
            <a:pPr lvl="1"/>
            <a:r>
              <a:rPr lang="en-US" dirty="0" smtClean="0"/>
              <a:t>Each binding maps one address space to another</a:t>
            </a:r>
          </a:p>
          <a:p>
            <a:endParaRPr lang="en-US" dirty="0" smtClean="0"/>
          </a:p>
          <a:p>
            <a:pPr lvl="1"/>
            <a:endParaRPr lang="en-US" dirty="0"/>
          </a:p>
        </p:txBody>
      </p:sp>
      <p:sp>
        <p:nvSpPr>
          <p:cNvPr id="4" name="Date Placeholder 3"/>
          <p:cNvSpPr>
            <a:spLocks noGrp="1"/>
          </p:cNvSpPr>
          <p:nvPr>
            <p:ph type="dt" sz="half" idx="10"/>
          </p:nvPr>
        </p:nvSpPr>
        <p:spPr/>
        <p:txBody>
          <a:bodyPr/>
          <a:lstStyle/>
          <a:p>
            <a:fld id="{202EA8FB-24CA-BD43-BE27-6DFFB8E1468C}"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5</a:t>
            </a:fld>
            <a:endParaRPr lang="en-US"/>
          </a:p>
        </p:txBody>
      </p:sp>
    </p:spTree>
    <p:extLst>
      <p:ext uri="{BB962C8B-B14F-4D97-AF65-F5344CB8AC3E}">
        <p14:creationId xmlns:p14="http://schemas.microsoft.com/office/powerpoint/2010/main" val="9387152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Address Binding (continued)</a:t>
            </a:r>
            <a:endParaRPr lang="en-US" dirty="0"/>
          </a:p>
        </p:txBody>
      </p:sp>
      <p:sp>
        <p:nvSpPr>
          <p:cNvPr id="10243" name="Rectangle 3"/>
          <p:cNvSpPr>
            <a:spLocks noGrp="1" noChangeArrowheads="1"/>
          </p:cNvSpPr>
          <p:nvPr>
            <p:ph idx="1"/>
          </p:nvPr>
        </p:nvSpPr>
        <p:spPr/>
        <p:txBody>
          <a:bodyPr>
            <a:normAutofit fontScale="85000" lnSpcReduction="10000"/>
          </a:bodyPr>
          <a:lstStyle/>
          <a:p>
            <a:r>
              <a:rPr lang="en-US" dirty="0" smtClean="0"/>
              <a:t>Binding of instructions/data to memory addresses happens at 3 different stages</a:t>
            </a:r>
          </a:p>
          <a:p>
            <a:pPr lvl="1"/>
            <a:r>
              <a:rPr lang="en-US" dirty="0" smtClean="0">
                <a:solidFill>
                  <a:srgbClr val="0000FF"/>
                </a:solidFill>
              </a:rPr>
              <a:t>Compile time</a:t>
            </a:r>
            <a:r>
              <a:rPr lang="en-US" dirty="0" smtClean="0"/>
              <a:t>: If exact memory location known, absolute code can be generated</a:t>
            </a:r>
          </a:p>
          <a:p>
            <a:pPr lvl="2"/>
            <a:r>
              <a:rPr lang="en-US" dirty="0" smtClean="0"/>
              <a:t>Must recompile code if starting location changes</a:t>
            </a:r>
          </a:p>
          <a:p>
            <a:pPr lvl="1"/>
            <a:r>
              <a:rPr lang="en-US" dirty="0" smtClean="0">
                <a:solidFill>
                  <a:srgbClr val="0000FF"/>
                </a:solidFill>
              </a:rPr>
              <a:t>Load time</a:t>
            </a:r>
            <a:r>
              <a:rPr lang="en-US" dirty="0" smtClean="0"/>
              <a:t>: Must generate </a:t>
            </a:r>
            <a:r>
              <a:rPr lang="en-US" dirty="0" err="1" smtClean="0"/>
              <a:t>relocatable</a:t>
            </a:r>
            <a:r>
              <a:rPr lang="en-US" dirty="0" smtClean="0"/>
              <a:t> code if memory location is not known at compile time</a:t>
            </a:r>
          </a:p>
          <a:p>
            <a:pPr lvl="1"/>
            <a:r>
              <a:rPr lang="en-US" dirty="0" smtClean="0">
                <a:solidFill>
                  <a:srgbClr val="0000FF"/>
                </a:solidFill>
              </a:rPr>
              <a:t>Execution time</a:t>
            </a:r>
            <a:r>
              <a:rPr lang="en-US" dirty="0" smtClean="0"/>
              <a:t>: Binding delayed until run time if the process can be moved during its execution from one memory segment to another</a:t>
            </a:r>
          </a:p>
          <a:p>
            <a:r>
              <a:rPr lang="en-US" dirty="0" smtClean="0"/>
              <a:t>Execution time binding most common in </a:t>
            </a:r>
            <a:r>
              <a:rPr lang="en-US" dirty="0" err="1" smtClean="0"/>
              <a:t>multiprogrammed</a:t>
            </a:r>
            <a:r>
              <a:rPr lang="en-US" dirty="0" smtClean="0"/>
              <a:t> systems</a:t>
            </a:r>
          </a:p>
          <a:p>
            <a:pPr lvl="1"/>
            <a:r>
              <a:rPr lang="en-US" dirty="0" smtClean="0"/>
              <a:t>Requires OS (&amp; HW) support for </a:t>
            </a:r>
            <a:r>
              <a:rPr lang="en-US" dirty="0" smtClean="0">
                <a:solidFill>
                  <a:srgbClr val="0000FF"/>
                </a:solidFill>
              </a:rPr>
              <a:t>address translation</a:t>
            </a:r>
          </a:p>
          <a:p>
            <a:pPr lvl="1"/>
            <a:r>
              <a:rPr lang="en-US" dirty="0" smtClean="0"/>
              <a:t>Only scheme in which logical, physical addresses differ</a:t>
            </a:r>
          </a:p>
        </p:txBody>
      </p:sp>
      <p:sp>
        <p:nvSpPr>
          <p:cNvPr id="4" name="Date Placeholder 3"/>
          <p:cNvSpPr>
            <a:spLocks noGrp="1"/>
          </p:cNvSpPr>
          <p:nvPr>
            <p:ph type="dt" sz="half" idx="10"/>
          </p:nvPr>
        </p:nvSpPr>
        <p:spPr/>
        <p:txBody>
          <a:bodyPr/>
          <a:lstStyle/>
          <a:p>
            <a:fld id="{A73DA801-85BB-2E48-B79D-A27E8C788EEB}"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6</a:t>
            </a:fld>
            <a:endParaRPr lang="en-US"/>
          </a:p>
        </p:txBody>
      </p:sp>
    </p:spTree>
    <p:extLst>
      <p:ext uri="{BB962C8B-B14F-4D97-AF65-F5344CB8AC3E}">
        <p14:creationId xmlns:p14="http://schemas.microsoft.com/office/powerpoint/2010/main" val="11847643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a:t>
            </a:r>
            <a:r>
              <a:rPr lang="en-US" dirty="0" smtClean="0"/>
              <a:t>-programmed systems</a:t>
            </a:r>
            <a:endParaRPr lang="en-US" dirty="0"/>
          </a:p>
        </p:txBody>
      </p:sp>
      <p:sp>
        <p:nvSpPr>
          <p:cNvPr id="3" name="Content Placeholder 2"/>
          <p:cNvSpPr>
            <a:spLocks noGrp="1"/>
          </p:cNvSpPr>
          <p:nvPr>
            <p:ph sz="half" idx="1"/>
          </p:nvPr>
        </p:nvSpPr>
        <p:spPr/>
        <p:txBody>
          <a:bodyPr/>
          <a:lstStyle/>
          <a:p>
            <a:r>
              <a:rPr lang="en-US" dirty="0" smtClean="0"/>
              <a:t>1 process occupies memory at a time</a:t>
            </a:r>
          </a:p>
          <a:p>
            <a:r>
              <a:rPr lang="en-US" dirty="0" smtClean="0"/>
              <a:t>Always loaded to same memory location</a:t>
            </a:r>
          </a:p>
          <a:p>
            <a:r>
              <a:rPr lang="en-US" dirty="0" smtClean="0"/>
              <a:t>Space saved for OS</a:t>
            </a:r>
          </a:p>
          <a:p>
            <a:r>
              <a:rPr lang="en-US" dirty="0" smtClean="0"/>
              <a:t>Problems?</a:t>
            </a:r>
          </a:p>
          <a:p>
            <a:pPr lvl="1"/>
            <a:r>
              <a:rPr lang="en-US" dirty="0" smtClean="0"/>
              <a:t>Long context switch</a:t>
            </a:r>
          </a:p>
          <a:p>
            <a:pPr lvl="1"/>
            <a:r>
              <a:rPr lang="en-US" dirty="0" smtClean="0"/>
              <a:t>Inflexibility</a:t>
            </a:r>
          </a:p>
          <a:p>
            <a:pPr lvl="2"/>
            <a:r>
              <a:rPr lang="en-US" dirty="0" smtClean="0"/>
              <a:t>Wasted space</a:t>
            </a:r>
          </a:p>
          <a:p>
            <a:pPr lvl="2"/>
            <a:r>
              <a:rPr lang="en-US" dirty="0" smtClean="0"/>
              <a:t>Not enough space</a:t>
            </a:r>
          </a:p>
        </p:txBody>
      </p:sp>
      <p:pic>
        <p:nvPicPr>
          <p:cNvPr id="8" name="Content Placeholder 7"/>
          <p:cNvPicPr>
            <a:picLocks noGrp="1" noChangeAspect="1"/>
          </p:cNvPicPr>
          <p:nvPr>
            <p:ph sz="half" idx="2"/>
          </p:nvPr>
        </p:nvPicPr>
        <p:blipFill>
          <a:blip r:embed="rId2"/>
          <a:srcRect t="-32605" b="-32605"/>
          <a:stretch>
            <a:fillRect/>
          </a:stretch>
        </p:blipFill>
        <p:spPr/>
      </p:pic>
      <p:sp>
        <p:nvSpPr>
          <p:cNvPr id="4" name="Date Placeholder 3"/>
          <p:cNvSpPr>
            <a:spLocks noGrp="1"/>
          </p:cNvSpPr>
          <p:nvPr>
            <p:ph type="dt" sz="half" idx="10"/>
          </p:nvPr>
        </p:nvSpPr>
        <p:spPr/>
        <p:txBody>
          <a:bodyPr/>
          <a:lstStyle/>
          <a:p>
            <a:fld id="{E301B8B0-9B90-B445-9423-97CB9D61B83F}"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7</a:t>
            </a:fld>
            <a:endParaRPr lang="en-US"/>
          </a:p>
        </p:txBody>
      </p:sp>
    </p:spTree>
    <p:extLst>
      <p:ext uri="{BB962C8B-B14F-4D97-AF65-F5344CB8AC3E}">
        <p14:creationId xmlns:p14="http://schemas.microsoft.com/office/powerpoint/2010/main" val="14216516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Multiprogrammed</a:t>
            </a:r>
            <a:r>
              <a:rPr lang="en-US" dirty="0" smtClean="0"/>
              <a:t> systems</a:t>
            </a:r>
            <a:endParaRPr lang="en-US" dirty="0"/>
          </a:p>
        </p:txBody>
      </p:sp>
      <p:sp>
        <p:nvSpPr>
          <p:cNvPr id="8" name="Content Placeholder 7"/>
          <p:cNvSpPr>
            <a:spLocks noGrp="1"/>
          </p:cNvSpPr>
          <p:nvPr>
            <p:ph idx="1"/>
          </p:nvPr>
        </p:nvSpPr>
        <p:spPr/>
        <p:txBody>
          <a:bodyPr>
            <a:normAutofit lnSpcReduction="10000"/>
          </a:bodyPr>
          <a:lstStyle/>
          <a:p>
            <a:r>
              <a:rPr lang="en-US" dirty="0" smtClean="0"/>
              <a:t>Multiprogramming: &gt;1 process in memory at once</a:t>
            </a:r>
          </a:p>
          <a:p>
            <a:pPr lvl="1"/>
            <a:r>
              <a:rPr lang="en-US" dirty="0" smtClean="0"/>
              <a:t>Requires address translation</a:t>
            </a:r>
          </a:p>
          <a:p>
            <a:pPr lvl="1"/>
            <a:r>
              <a:rPr lang="en-US" dirty="0" smtClean="0"/>
              <a:t>Support for protection in translation mechanism</a:t>
            </a:r>
          </a:p>
          <a:p>
            <a:r>
              <a:rPr lang="en-US" dirty="0" smtClean="0"/>
              <a:t>Forms of address translation</a:t>
            </a:r>
          </a:p>
          <a:p>
            <a:pPr lvl="1"/>
            <a:r>
              <a:rPr lang="en-US" dirty="0" smtClean="0"/>
              <a:t>Static address translation: translate addresses before execution (compile time, load time)</a:t>
            </a:r>
          </a:p>
          <a:p>
            <a:pPr lvl="2"/>
            <a:r>
              <a:rPr lang="en-US" dirty="0" smtClean="0"/>
              <a:t>Can provide address independence; protection, virtual memory more difficult (VM almost impossible)</a:t>
            </a:r>
          </a:p>
          <a:p>
            <a:pPr lvl="1"/>
            <a:r>
              <a:rPr lang="en-US" dirty="0" smtClean="0"/>
              <a:t>Dynamic address translation: translate addresses during execution</a:t>
            </a:r>
          </a:p>
          <a:p>
            <a:pPr lvl="2"/>
            <a:r>
              <a:rPr lang="en-US" dirty="0" smtClean="0"/>
              <a:t>Translation can change as process runs!</a:t>
            </a:r>
          </a:p>
          <a:p>
            <a:pPr marL="0" indent="0">
              <a:buNone/>
            </a:pPr>
            <a:endParaRPr lang="en-US" dirty="0"/>
          </a:p>
        </p:txBody>
      </p:sp>
      <p:sp>
        <p:nvSpPr>
          <p:cNvPr id="5" name="Date Placeholder 4"/>
          <p:cNvSpPr>
            <a:spLocks noGrp="1"/>
          </p:cNvSpPr>
          <p:nvPr>
            <p:ph type="dt" sz="half" idx="10"/>
          </p:nvPr>
        </p:nvSpPr>
        <p:spPr/>
        <p:txBody>
          <a:bodyPr/>
          <a:lstStyle/>
          <a:p>
            <a:fld id="{FED276EA-C86B-2F46-99C5-20D1A4C2F451}" type="datetime1">
              <a:rPr lang="en-US" smtClean="0"/>
              <a:t>3/20/18</a:t>
            </a:fld>
            <a:endParaRPr lang="en-US"/>
          </a:p>
        </p:txBody>
      </p:sp>
      <p:sp>
        <p:nvSpPr>
          <p:cNvPr id="6" name="Footer Placeholder 5"/>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7" name="Slide Number Placeholder 6"/>
          <p:cNvSpPr>
            <a:spLocks noGrp="1"/>
          </p:cNvSpPr>
          <p:nvPr>
            <p:ph type="sldNum" sz="quarter" idx="12"/>
          </p:nvPr>
        </p:nvSpPr>
        <p:spPr/>
        <p:txBody>
          <a:bodyPr/>
          <a:lstStyle/>
          <a:p>
            <a:fld id="{2B5766FD-8371-0D43-B157-ACE940524EBF}" type="slidenum">
              <a:rPr lang="en-US" smtClean="0"/>
              <a:pPr/>
              <a:t>8</a:t>
            </a:fld>
            <a:endParaRPr lang="en-US"/>
          </a:p>
        </p:txBody>
      </p:sp>
    </p:spTree>
    <p:extLst>
      <p:ext uri="{BB962C8B-B14F-4D97-AF65-F5344CB8AC3E}">
        <p14:creationId xmlns:p14="http://schemas.microsoft.com/office/powerpoint/2010/main" val="23787824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address translation</a:t>
            </a:r>
            <a:endParaRPr lang="en-US" dirty="0"/>
          </a:p>
        </p:txBody>
      </p:sp>
      <p:sp>
        <p:nvSpPr>
          <p:cNvPr id="3" name="Content Placeholder 2"/>
          <p:cNvSpPr>
            <a:spLocks noGrp="1"/>
          </p:cNvSpPr>
          <p:nvPr>
            <p:ph idx="1"/>
          </p:nvPr>
        </p:nvSpPr>
        <p:spPr/>
        <p:txBody>
          <a:bodyPr>
            <a:normAutofit fontScale="92500"/>
          </a:bodyPr>
          <a:lstStyle/>
          <a:p>
            <a:r>
              <a:rPr lang="en-US" dirty="0" smtClean="0"/>
              <a:t>Translate </a:t>
            </a:r>
            <a:r>
              <a:rPr lang="en-US" u="sng" dirty="0" smtClean="0"/>
              <a:t>every</a:t>
            </a:r>
            <a:r>
              <a:rPr lang="en-US" dirty="0" smtClean="0"/>
              <a:t> memory reference</a:t>
            </a:r>
          </a:p>
          <a:p>
            <a:pPr lvl="1"/>
            <a:r>
              <a:rPr lang="en-US" dirty="0" smtClean="0"/>
              <a:t>Process uses </a:t>
            </a:r>
            <a:r>
              <a:rPr lang="en-US" dirty="0" smtClean="0">
                <a:solidFill>
                  <a:srgbClr val="0000FF"/>
                </a:solidFill>
              </a:rPr>
              <a:t>virtual addresses</a:t>
            </a:r>
          </a:p>
          <a:p>
            <a:pPr lvl="1"/>
            <a:r>
              <a:rPr lang="en-US" dirty="0" smtClean="0"/>
              <a:t>Hardware uses </a:t>
            </a:r>
            <a:r>
              <a:rPr lang="en-US" dirty="0" smtClean="0">
                <a:solidFill>
                  <a:srgbClr val="0000FF"/>
                </a:solidFill>
              </a:rPr>
              <a:t>physical addresses</a:t>
            </a:r>
          </a:p>
          <a:p>
            <a:r>
              <a:rPr lang="en-US" dirty="0" smtClean="0"/>
              <a:t>Translation enforces protection</a:t>
            </a:r>
          </a:p>
          <a:p>
            <a:pPr lvl="1"/>
            <a:r>
              <a:rPr lang="en-US" dirty="0" smtClean="0"/>
              <a:t>One process can’t access another’s address space unless allowed</a:t>
            </a:r>
          </a:p>
          <a:p>
            <a:r>
              <a:rPr lang="en-US" dirty="0" smtClean="0"/>
              <a:t>Translation enables virtual memory</a:t>
            </a:r>
          </a:p>
          <a:p>
            <a:pPr lvl="1"/>
            <a:r>
              <a:rPr lang="en-US" dirty="0" smtClean="0"/>
              <a:t>Virtual address only in physical memory when necessary</a:t>
            </a:r>
          </a:p>
          <a:p>
            <a:pPr lvl="1"/>
            <a:r>
              <a:rPr lang="en-US" dirty="0" smtClean="0"/>
              <a:t>Can change translations on the fly--physical memory addresses assigned when blocks brought in from disk</a:t>
            </a:r>
            <a:endParaRPr lang="en-US" dirty="0"/>
          </a:p>
        </p:txBody>
      </p:sp>
      <p:sp>
        <p:nvSpPr>
          <p:cNvPr id="4" name="Date Placeholder 3"/>
          <p:cNvSpPr>
            <a:spLocks noGrp="1"/>
          </p:cNvSpPr>
          <p:nvPr>
            <p:ph type="dt" sz="half" idx="10"/>
          </p:nvPr>
        </p:nvSpPr>
        <p:spPr/>
        <p:txBody>
          <a:bodyPr/>
          <a:lstStyle/>
          <a:p>
            <a:fld id="{B0C19BBE-9A14-6C41-96A5-6A9D6AF1A023}" type="datetime1">
              <a:rPr lang="en-US" smtClean="0"/>
              <a:t>3/20/18</a:t>
            </a:fld>
            <a:endParaRPr lang="en-US"/>
          </a:p>
        </p:txBody>
      </p:sp>
      <p:sp>
        <p:nvSpPr>
          <p:cNvPr id="5" name="Footer Placeholder 4"/>
          <p:cNvSpPr>
            <a:spLocks noGrp="1"/>
          </p:cNvSpPr>
          <p:nvPr>
            <p:ph type="ftr" sz="quarter" idx="11"/>
          </p:nvPr>
        </p:nvSpPr>
        <p:spPr/>
        <p:txBody>
          <a:bodyPr/>
          <a:lstStyle/>
          <a:p>
            <a:pPr>
              <a:defRPr/>
            </a:pPr>
            <a:r>
              <a:rPr lang="en-US" altLang="en-US" smtClean="0"/>
              <a:t>Operating Systems: Lecture 14</a:t>
            </a:r>
            <a:endParaRPr lang="en-US" altLang="en-US"/>
          </a:p>
        </p:txBody>
      </p:sp>
      <p:sp>
        <p:nvSpPr>
          <p:cNvPr id="6" name="Slide Number Placeholder 5"/>
          <p:cNvSpPr>
            <a:spLocks noGrp="1"/>
          </p:cNvSpPr>
          <p:nvPr>
            <p:ph type="sldNum" sz="quarter" idx="12"/>
          </p:nvPr>
        </p:nvSpPr>
        <p:spPr/>
        <p:txBody>
          <a:bodyPr/>
          <a:lstStyle/>
          <a:p>
            <a:fld id="{2907D84A-D9E1-964C-B1EF-5C5C24A64F29}" type="slidenum">
              <a:rPr lang="en-US" smtClean="0"/>
              <a:pPr/>
              <a:t>9</a:t>
            </a:fld>
            <a:endParaRPr lang="en-US"/>
          </a:p>
        </p:txBody>
      </p:sp>
    </p:spTree>
    <p:extLst>
      <p:ext uri="{BB962C8B-B14F-4D97-AF65-F5344CB8AC3E}">
        <p14:creationId xmlns:p14="http://schemas.microsoft.com/office/powerpoint/2010/main" val="249578467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Edge">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13307</TotalTime>
  <Words>2893</Words>
  <Application>Microsoft Macintosh PowerPoint</Application>
  <PresentationFormat>On-screen Show (4:3)</PresentationFormat>
  <Paragraphs>586</Paragraphs>
  <Slides>40</Slides>
  <Notes>11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Edge</vt:lpstr>
      <vt:lpstr>EECE.4810/EECE.5730 Operating Systems</vt:lpstr>
      <vt:lpstr>Lecture outline</vt:lpstr>
      <vt:lpstr>Memory management</vt:lpstr>
      <vt:lpstr>Address space-related abstractions</vt:lpstr>
      <vt:lpstr>Address Binding</vt:lpstr>
      <vt:lpstr>Address Binding (continued)</vt:lpstr>
      <vt:lpstr>Uni-programmed systems</vt:lpstr>
      <vt:lpstr>Multiprogrammed systems</vt:lpstr>
      <vt:lpstr>Dynamic address translation</vt:lpstr>
      <vt:lpstr>Address Translation Concept</vt:lpstr>
      <vt:lpstr>Forms of address translation</vt:lpstr>
      <vt:lpstr>Base and bounds</vt:lpstr>
      <vt:lpstr>Virtually Addressed Base and Bounds</vt:lpstr>
      <vt:lpstr>Base and bounds pros/cons</vt:lpstr>
      <vt:lpstr>Base and bounds pros/cons (continued)</vt:lpstr>
      <vt:lpstr>Base and bounds sharing</vt:lpstr>
      <vt:lpstr>Multiple-partition allocation </vt:lpstr>
      <vt:lpstr>Fragmentation</vt:lpstr>
      <vt:lpstr>Storage Allocation Problem</vt:lpstr>
      <vt:lpstr>Storage allocation example</vt:lpstr>
      <vt:lpstr>Example solution: first fit</vt:lpstr>
      <vt:lpstr>Example solution: best fit</vt:lpstr>
      <vt:lpstr>Example solution: worst fit</vt:lpstr>
      <vt:lpstr>Growing memory regions independently</vt:lpstr>
      <vt:lpstr>Segmentation</vt:lpstr>
      <vt:lpstr>Segmentation</vt:lpstr>
      <vt:lpstr>Segment table</vt:lpstr>
      <vt:lpstr>Segmentation</vt:lpstr>
      <vt:lpstr>Segmentation example</vt:lpstr>
      <vt:lpstr>Example solution</vt:lpstr>
      <vt:lpstr>Paged Translation</vt:lpstr>
      <vt:lpstr>Paged Translation (Abstract)</vt:lpstr>
      <vt:lpstr>PowerPoint Presentation</vt:lpstr>
      <vt:lpstr>Paging Questions</vt:lpstr>
      <vt:lpstr>Paging basics</vt:lpstr>
      <vt:lpstr>Paging examples</vt:lpstr>
      <vt:lpstr>Paging examples</vt:lpstr>
      <vt:lpstr>Paging issues</vt:lpstr>
      <vt:lpstr>Final notes</vt:lpstr>
      <vt:lpstr>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Application Programming</dc:title>
  <dc:creator>geigerm</dc:creator>
  <cp:lastModifiedBy>Michael Geiger</cp:lastModifiedBy>
  <cp:revision>3509</cp:revision>
  <dcterms:created xsi:type="dcterms:W3CDTF">2006-04-03T05:03:01Z</dcterms:created>
  <dcterms:modified xsi:type="dcterms:W3CDTF">2018-03-21T02:31:44Z</dcterms:modified>
</cp:coreProperties>
</file>