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34"/>
  </p:notesMasterIdLst>
  <p:handoutMasterIdLst>
    <p:handoutMasterId r:id="rId35"/>
  </p:handoutMasterIdLst>
  <p:sldIdLst>
    <p:sldId id="256" r:id="rId2"/>
    <p:sldId id="584" r:id="rId3"/>
    <p:sldId id="549" r:id="rId4"/>
    <p:sldId id="578" r:id="rId5"/>
    <p:sldId id="579" r:id="rId6"/>
    <p:sldId id="555" r:id="rId7"/>
    <p:sldId id="556" r:id="rId8"/>
    <p:sldId id="557" r:id="rId9"/>
    <p:sldId id="558" r:id="rId10"/>
    <p:sldId id="559" r:id="rId11"/>
    <p:sldId id="560" r:id="rId12"/>
    <p:sldId id="580" r:id="rId13"/>
    <p:sldId id="581" r:id="rId14"/>
    <p:sldId id="582" r:id="rId15"/>
    <p:sldId id="561" r:id="rId16"/>
    <p:sldId id="562" r:id="rId17"/>
    <p:sldId id="572" r:id="rId18"/>
    <p:sldId id="573" r:id="rId19"/>
    <p:sldId id="574" r:id="rId20"/>
    <p:sldId id="575" r:id="rId21"/>
    <p:sldId id="571" r:id="rId22"/>
    <p:sldId id="585" r:id="rId23"/>
    <p:sldId id="586" r:id="rId24"/>
    <p:sldId id="587" r:id="rId25"/>
    <p:sldId id="588" r:id="rId26"/>
    <p:sldId id="576" r:id="rId27"/>
    <p:sldId id="577" r:id="rId28"/>
    <p:sldId id="567" r:id="rId29"/>
    <p:sldId id="568" r:id="rId30"/>
    <p:sldId id="569" r:id="rId31"/>
    <p:sldId id="570" r:id="rId32"/>
    <p:sldId id="447" r:id="rId33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79AF2D-0802-4FA4-A42B-679C69770C08}" v="6" dt="2019-09-25T13:26:43.0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82" autoAdjust="0"/>
    <p:restoredTop sz="89522" autoAdjust="0"/>
  </p:normalViewPr>
  <p:slideViewPr>
    <p:cSldViewPr>
      <p:cViewPr varScale="1">
        <p:scale>
          <a:sx n="78" d="100"/>
          <a:sy n="78" d="100"/>
        </p:scale>
        <p:origin x="101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A479AF2D-0802-4FA4-A42B-679C69770C08}"/>
    <pc:docChg chg="custSel addSld delSld modSld">
      <pc:chgData name="Geiger, Michael J" userId="13cae92b-b37c-450b-a449-82fcae19569d" providerId="ADAL" clId="{A479AF2D-0802-4FA4-A42B-679C69770C08}" dt="2019-09-25T13:27:19.302" v="87" actId="20577"/>
      <pc:docMkLst>
        <pc:docMk/>
      </pc:docMkLst>
      <pc:sldChg chg="modSp">
        <pc:chgData name="Geiger, Michael J" userId="13cae92b-b37c-450b-a449-82fcae19569d" providerId="ADAL" clId="{A479AF2D-0802-4FA4-A42B-679C69770C08}" dt="2019-09-25T13:26:20.441" v="56" actId="20577"/>
        <pc:sldMkLst>
          <pc:docMk/>
          <pc:sldMk cId="0" sldId="256"/>
        </pc:sldMkLst>
        <pc:spChg chg="mod">
          <ac:chgData name="Geiger, Michael J" userId="13cae92b-b37c-450b-a449-82fcae19569d" providerId="ADAL" clId="{A479AF2D-0802-4FA4-A42B-679C69770C08}" dt="2019-09-25T13:26:20.441" v="56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Geiger, Michael J" userId="13cae92b-b37c-450b-a449-82fcae19569d" providerId="ADAL" clId="{A479AF2D-0802-4FA4-A42B-679C69770C08}" dt="2019-09-25T13:27:19.302" v="87" actId="20577"/>
        <pc:sldMkLst>
          <pc:docMk/>
          <pc:sldMk cId="0" sldId="447"/>
        </pc:sldMkLst>
        <pc:spChg chg="mod">
          <ac:chgData name="Geiger, Michael J" userId="13cae92b-b37c-450b-a449-82fcae19569d" providerId="ADAL" clId="{A479AF2D-0802-4FA4-A42B-679C69770C08}" dt="2019-09-25T13:27:19.302" v="87" actId="20577"/>
          <ac:spMkLst>
            <pc:docMk/>
            <pc:sldMk cId="0" sldId="447"/>
            <ac:spMk id="14339" creationId="{00000000-0000-0000-0000-000000000000}"/>
          </ac:spMkLst>
        </pc:spChg>
      </pc:sldChg>
      <pc:sldChg chg="del">
        <pc:chgData name="Geiger, Michael J" userId="13cae92b-b37c-450b-a449-82fcae19569d" providerId="ADAL" clId="{A479AF2D-0802-4FA4-A42B-679C69770C08}" dt="2019-09-25T12:52:57.559" v="2" actId="2696"/>
        <pc:sldMkLst>
          <pc:docMk/>
          <pc:sldMk cId="1973480089" sldId="548"/>
        </pc:sldMkLst>
      </pc:sldChg>
      <pc:sldChg chg="add">
        <pc:chgData name="Geiger, Michael J" userId="13cae92b-b37c-450b-a449-82fcae19569d" providerId="ADAL" clId="{A479AF2D-0802-4FA4-A42B-679C69770C08}" dt="2019-09-25T12:53:46.593" v="4"/>
        <pc:sldMkLst>
          <pc:docMk/>
          <pc:sldMk cId="838022640" sldId="567"/>
        </pc:sldMkLst>
      </pc:sldChg>
      <pc:sldChg chg="add">
        <pc:chgData name="Geiger, Michael J" userId="13cae92b-b37c-450b-a449-82fcae19569d" providerId="ADAL" clId="{A479AF2D-0802-4FA4-A42B-679C69770C08}" dt="2019-09-25T12:53:46.593" v="4"/>
        <pc:sldMkLst>
          <pc:docMk/>
          <pc:sldMk cId="3050523544" sldId="568"/>
        </pc:sldMkLst>
      </pc:sldChg>
      <pc:sldChg chg="add">
        <pc:chgData name="Geiger, Michael J" userId="13cae92b-b37c-450b-a449-82fcae19569d" providerId="ADAL" clId="{A479AF2D-0802-4FA4-A42B-679C69770C08}" dt="2019-09-25T12:53:46.593" v="4"/>
        <pc:sldMkLst>
          <pc:docMk/>
          <pc:sldMk cId="37959507" sldId="569"/>
        </pc:sldMkLst>
      </pc:sldChg>
      <pc:sldChg chg="add">
        <pc:chgData name="Geiger, Michael J" userId="13cae92b-b37c-450b-a449-82fcae19569d" providerId="ADAL" clId="{A479AF2D-0802-4FA4-A42B-679C69770C08}" dt="2019-09-25T12:53:46.593" v="4"/>
        <pc:sldMkLst>
          <pc:docMk/>
          <pc:sldMk cId="355769301" sldId="570"/>
        </pc:sldMkLst>
      </pc:sldChg>
      <pc:sldChg chg="add">
        <pc:chgData name="Geiger, Michael J" userId="13cae92b-b37c-450b-a449-82fcae19569d" providerId="ADAL" clId="{A479AF2D-0802-4FA4-A42B-679C69770C08}" dt="2019-09-25T12:53:46.593" v="4"/>
        <pc:sldMkLst>
          <pc:docMk/>
          <pc:sldMk cId="1749464331" sldId="571"/>
        </pc:sldMkLst>
      </pc:sldChg>
      <pc:sldChg chg="add">
        <pc:chgData name="Geiger, Michael J" userId="13cae92b-b37c-450b-a449-82fcae19569d" providerId="ADAL" clId="{A479AF2D-0802-4FA4-A42B-679C69770C08}" dt="2019-09-25T12:53:46.593" v="4"/>
        <pc:sldMkLst>
          <pc:docMk/>
          <pc:sldMk cId="807329348" sldId="576"/>
        </pc:sldMkLst>
      </pc:sldChg>
      <pc:sldChg chg="add">
        <pc:chgData name="Geiger, Michael J" userId="13cae92b-b37c-450b-a449-82fcae19569d" providerId="ADAL" clId="{A479AF2D-0802-4FA4-A42B-679C69770C08}" dt="2019-09-25T12:53:46.593" v="4"/>
        <pc:sldMkLst>
          <pc:docMk/>
          <pc:sldMk cId="2260270319" sldId="577"/>
        </pc:sldMkLst>
      </pc:sldChg>
      <pc:sldChg chg="del">
        <pc:chgData name="Geiger, Michael J" userId="13cae92b-b37c-450b-a449-82fcae19569d" providerId="ADAL" clId="{A479AF2D-0802-4FA4-A42B-679C69770C08}" dt="2019-09-25T12:53:10.045" v="3" actId="2696"/>
        <pc:sldMkLst>
          <pc:docMk/>
          <pc:sldMk cId="3181781911" sldId="583"/>
        </pc:sldMkLst>
      </pc:sldChg>
      <pc:sldChg chg="modSp add">
        <pc:chgData name="Geiger, Michael J" userId="13cae92b-b37c-450b-a449-82fcae19569d" providerId="ADAL" clId="{A479AF2D-0802-4FA4-A42B-679C69770C08}" dt="2019-09-25T13:08:41" v="52" actId="20577"/>
        <pc:sldMkLst>
          <pc:docMk/>
          <pc:sldMk cId="2184174127" sldId="584"/>
        </pc:sldMkLst>
        <pc:spChg chg="mod">
          <ac:chgData name="Geiger, Michael J" userId="13cae92b-b37c-450b-a449-82fcae19569d" providerId="ADAL" clId="{A479AF2D-0802-4FA4-A42B-679C69770C08}" dt="2019-09-25T13:08:41" v="52" actId="20577"/>
          <ac:spMkLst>
            <pc:docMk/>
            <pc:sldMk cId="2184174127" sldId="584"/>
            <ac:spMk id="4099" creationId="{00000000-0000-0000-0000-000000000000}"/>
          </ac:spMkLst>
        </pc:spChg>
      </pc:sldChg>
      <pc:sldChg chg="add">
        <pc:chgData name="Geiger, Michael J" userId="13cae92b-b37c-450b-a449-82fcae19569d" providerId="ADAL" clId="{A479AF2D-0802-4FA4-A42B-679C69770C08}" dt="2019-09-25T12:53:46.593" v="4"/>
        <pc:sldMkLst>
          <pc:docMk/>
          <pc:sldMk cId="4125056021" sldId="585"/>
        </pc:sldMkLst>
      </pc:sldChg>
      <pc:sldChg chg="add">
        <pc:chgData name="Geiger, Michael J" userId="13cae92b-b37c-450b-a449-82fcae19569d" providerId="ADAL" clId="{A479AF2D-0802-4FA4-A42B-679C69770C08}" dt="2019-09-25T12:53:46.593" v="4"/>
        <pc:sldMkLst>
          <pc:docMk/>
          <pc:sldMk cId="2824296715" sldId="586"/>
        </pc:sldMkLst>
      </pc:sldChg>
      <pc:sldChg chg="add">
        <pc:chgData name="Geiger, Michael J" userId="13cae92b-b37c-450b-a449-82fcae19569d" providerId="ADAL" clId="{A479AF2D-0802-4FA4-A42B-679C69770C08}" dt="2019-09-25T12:53:46.593" v="4"/>
        <pc:sldMkLst>
          <pc:docMk/>
          <pc:sldMk cId="1340419837" sldId="587"/>
        </pc:sldMkLst>
      </pc:sldChg>
      <pc:sldChg chg="add">
        <pc:chgData name="Geiger, Michael J" userId="13cae92b-b37c-450b-a449-82fcae19569d" providerId="ADAL" clId="{A479AF2D-0802-4FA4-A42B-679C69770C08}" dt="2019-09-25T12:53:46.593" v="4"/>
        <pc:sldMkLst>
          <pc:docMk/>
          <pc:sldMk cId="3789466212" sldId="588"/>
        </pc:sldMkLst>
      </pc:sldChg>
    </pc:docChg>
  </pc:docChgLst>
  <pc:docChgLst>
    <pc:chgData name="Geiger, Michael J" userId="13cae92b-b37c-450b-a449-82fcae19569d" providerId="ADAL" clId="{0F907C8A-7B4E-4829-8040-3A62F318F0AC}"/>
    <pc:docChg chg="addSld modSld">
      <pc:chgData name="Geiger, Michael J" userId="13cae92b-b37c-450b-a449-82fcae19569d" providerId="ADAL" clId="{0F907C8A-7B4E-4829-8040-3A62F318F0AC}" dt="2019-02-15T17:30:59.884" v="1"/>
      <pc:docMkLst>
        <pc:docMk/>
      </pc:docMkLst>
      <pc:sldChg chg="add">
        <pc:chgData name="Geiger, Michael J" userId="13cae92b-b37c-450b-a449-82fcae19569d" providerId="ADAL" clId="{0F907C8A-7B4E-4829-8040-3A62F318F0AC}" dt="2019-02-15T16:47:56.045" v="0"/>
        <pc:sldMkLst>
          <pc:docMk/>
          <pc:sldMk cId="2352601257" sldId="572"/>
        </pc:sldMkLst>
      </pc:sldChg>
      <pc:sldChg chg="add">
        <pc:chgData name="Geiger, Michael J" userId="13cae92b-b37c-450b-a449-82fcae19569d" providerId="ADAL" clId="{0F907C8A-7B4E-4829-8040-3A62F318F0AC}" dt="2019-02-15T17:30:59.884" v="1"/>
        <pc:sldMkLst>
          <pc:docMk/>
          <pc:sldMk cId="3181781911" sldId="583"/>
        </pc:sldMkLst>
      </pc:sldChg>
    </pc:docChg>
  </pc:docChgLst>
  <pc:docChgLst>
    <pc:chgData name="Geiger, Michael J" userId="13cae92b-b37c-450b-a449-82fcae19569d" providerId="ADAL" clId="{6AA459EB-A514-4E68-9F7C-AD0F44990306}"/>
    <pc:docChg chg="undo custSel addSld delSld modSld">
      <pc:chgData name="Geiger, Michael J" userId="13cae92b-b37c-450b-a449-82fcae19569d" providerId="ADAL" clId="{6AA459EB-A514-4E68-9F7C-AD0F44990306}" dt="2019-02-15T02:37:43.056" v="393" actId="20577"/>
      <pc:docMkLst>
        <pc:docMk/>
      </pc:docMkLst>
      <pc:sldChg chg="modSp">
        <pc:chgData name="Geiger, Michael J" userId="13cae92b-b37c-450b-a449-82fcae19569d" providerId="ADAL" clId="{6AA459EB-A514-4E68-9F7C-AD0F44990306}" dt="2019-02-15T02:30:29.821" v="54" actId="20577"/>
        <pc:sldMkLst>
          <pc:docMk/>
          <pc:sldMk cId="0" sldId="256"/>
        </pc:sldMkLst>
        <pc:spChg chg="mod">
          <ac:chgData name="Geiger, Michael J" userId="13cae92b-b37c-450b-a449-82fcae19569d" providerId="ADAL" clId="{6AA459EB-A514-4E68-9F7C-AD0F44990306}" dt="2019-02-15T02:30:29.821" v="54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Geiger, Michael J" userId="13cae92b-b37c-450b-a449-82fcae19569d" providerId="ADAL" clId="{6AA459EB-A514-4E68-9F7C-AD0F44990306}" dt="2019-02-15T02:37:43.056" v="393" actId="20577"/>
        <pc:sldMkLst>
          <pc:docMk/>
          <pc:sldMk cId="0" sldId="447"/>
        </pc:sldMkLst>
        <pc:spChg chg="mod">
          <ac:chgData name="Geiger, Michael J" userId="13cae92b-b37c-450b-a449-82fcae19569d" providerId="ADAL" clId="{6AA459EB-A514-4E68-9F7C-AD0F44990306}" dt="2019-02-15T02:37:43.056" v="393" actId="20577"/>
          <ac:spMkLst>
            <pc:docMk/>
            <pc:sldMk cId="0" sldId="447"/>
            <ac:spMk id="14339" creationId="{00000000-0000-0000-0000-000000000000}"/>
          </ac:spMkLst>
        </pc:spChg>
      </pc:sldChg>
      <pc:sldChg chg="del">
        <pc:chgData name="Geiger, Michael J" userId="13cae92b-b37c-450b-a449-82fcae19569d" providerId="ADAL" clId="{6AA459EB-A514-4E68-9F7C-AD0F44990306}" dt="2019-02-15T02:33:12.781" v="201" actId="2696"/>
        <pc:sldMkLst>
          <pc:docMk/>
          <pc:sldMk cId="0" sldId="527"/>
        </pc:sldMkLst>
      </pc:sldChg>
      <pc:sldChg chg="del">
        <pc:chgData name="Geiger, Michael J" userId="13cae92b-b37c-450b-a449-82fcae19569d" providerId="ADAL" clId="{6AA459EB-A514-4E68-9F7C-AD0F44990306}" dt="2019-02-15T02:33:15.385" v="202" actId="2696"/>
        <pc:sldMkLst>
          <pc:docMk/>
          <pc:sldMk cId="0" sldId="532"/>
        </pc:sldMkLst>
      </pc:sldChg>
      <pc:sldChg chg="del">
        <pc:chgData name="Geiger, Michael J" userId="13cae92b-b37c-450b-a449-82fcae19569d" providerId="ADAL" clId="{6AA459EB-A514-4E68-9F7C-AD0F44990306}" dt="2019-02-15T02:33:16.764" v="203" actId="2696"/>
        <pc:sldMkLst>
          <pc:docMk/>
          <pc:sldMk cId="0" sldId="533"/>
        </pc:sldMkLst>
      </pc:sldChg>
      <pc:sldChg chg="del">
        <pc:chgData name="Geiger, Michael J" userId="13cae92b-b37c-450b-a449-82fcae19569d" providerId="ADAL" clId="{6AA459EB-A514-4E68-9F7C-AD0F44990306}" dt="2019-02-15T02:33:17.406" v="204" actId="2696"/>
        <pc:sldMkLst>
          <pc:docMk/>
          <pc:sldMk cId="0" sldId="534"/>
        </pc:sldMkLst>
      </pc:sldChg>
      <pc:sldChg chg="del">
        <pc:chgData name="Geiger, Michael J" userId="13cae92b-b37c-450b-a449-82fcae19569d" providerId="ADAL" clId="{6AA459EB-A514-4E68-9F7C-AD0F44990306}" dt="2019-02-15T02:33:18.082" v="205" actId="2696"/>
        <pc:sldMkLst>
          <pc:docMk/>
          <pc:sldMk cId="0" sldId="535"/>
        </pc:sldMkLst>
      </pc:sldChg>
      <pc:sldChg chg="del">
        <pc:chgData name="Geiger, Michael J" userId="13cae92b-b37c-450b-a449-82fcae19569d" providerId="ADAL" clId="{6AA459EB-A514-4E68-9F7C-AD0F44990306}" dt="2019-02-15T02:33:22.262" v="206" actId="2696"/>
        <pc:sldMkLst>
          <pc:docMk/>
          <pc:sldMk cId="0" sldId="536"/>
        </pc:sldMkLst>
      </pc:sldChg>
      <pc:sldChg chg="del">
        <pc:chgData name="Geiger, Michael J" userId="13cae92b-b37c-450b-a449-82fcae19569d" providerId="ADAL" clId="{6AA459EB-A514-4E68-9F7C-AD0F44990306}" dt="2019-02-15T02:33:23.537" v="207" actId="2696"/>
        <pc:sldMkLst>
          <pc:docMk/>
          <pc:sldMk cId="0" sldId="537"/>
        </pc:sldMkLst>
      </pc:sldChg>
      <pc:sldChg chg="del">
        <pc:chgData name="Geiger, Michael J" userId="13cae92b-b37c-450b-a449-82fcae19569d" providerId="ADAL" clId="{6AA459EB-A514-4E68-9F7C-AD0F44990306}" dt="2019-02-15T02:33:24.103" v="208" actId="2696"/>
        <pc:sldMkLst>
          <pc:docMk/>
          <pc:sldMk cId="0" sldId="538"/>
        </pc:sldMkLst>
      </pc:sldChg>
      <pc:sldChg chg="del">
        <pc:chgData name="Geiger, Michael J" userId="13cae92b-b37c-450b-a449-82fcae19569d" providerId="ADAL" clId="{6AA459EB-A514-4E68-9F7C-AD0F44990306}" dt="2019-02-15T02:33:24.885" v="209" actId="2696"/>
        <pc:sldMkLst>
          <pc:docMk/>
          <pc:sldMk cId="0" sldId="539"/>
        </pc:sldMkLst>
      </pc:sldChg>
      <pc:sldChg chg="del">
        <pc:chgData name="Geiger, Michael J" userId="13cae92b-b37c-450b-a449-82fcae19569d" providerId="ADAL" clId="{6AA459EB-A514-4E68-9F7C-AD0F44990306}" dt="2019-02-15T02:33:25.702" v="210" actId="2696"/>
        <pc:sldMkLst>
          <pc:docMk/>
          <pc:sldMk cId="0" sldId="540"/>
        </pc:sldMkLst>
      </pc:sldChg>
      <pc:sldChg chg="modSp">
        <pc:chgData name="Geiger, Michael J" userId="13cae92b-b37c-450b-a449-82fcae19569d" providerId="ADAL" clId="{6AA459EB-A514-4E68-9F7C-AD0F44990306}" dt="2019-02-15T02:31:21.845" v="127" actId="20577"/>
        <pc:sldMkLst>
          <pc:docMk/>
          <pc:sldMk cId="1973480089" sldId="548"/>
        </pc:sldMkLst>
        <pc:spChg chg="mod">
          <ac:chgData name="Geiger, Michael J" userId="13cae92b-b37c-450b-a449-82fcae19569d" providerId="ADAL" clId="{6AA459EB-A514-4E68-9F7C-AD0F44990306}" dt="2019-02-15T02:31:21.845" v="127" actId="20577"/>
          <ac:spMkLst>
            <pc:docMk/>
            <pc:sldMk cId="1973480089" sldId="548"/>
            <ac:spMk id="4099" creationId="{00000000-0000-0000-0000-000000000000}"/>
          </ac:spMkLst>
        </pc:spChg>
      </pc:sldChg>
      <pc:sldChg chg="modSp">
        <pc:chgData name="Geiger, Michael J" userId="13cae92b-b37c-450b-a449-82fcae19569d" providerId="ADAL" clId="{6AA459EB-A514-4E68-9F7C-AD0F44990306}" dt="2019-02-15T02:31:42.055" v="198" actId="20577"/>
        <pc:sldMkLst>
          <pc:docMk/>
          <pc:sldMk cId="1828880526" sldId="549"/>
        </pc:sldMkLst>
        <pc:spChg chg="mod">
          <ac:chgData name="Geiger, Michael J" userId="13cae92b-b37c-450b-a449-82fcae19569d" providerId="ADAL" clId="{6AA459EB-A514-4E68-9F7C-AD0F44990306}" dt="2019-02-15T02:31:42.055" v="198" actId="20577"/>
          <ac:spMkLst>
            <pc:docMk/>
            <pc:sldMk cId="1828880526" sldId="549"/>
            <ac:spMk id="3" creationId="{453CD459-9A00-4AE7-8466-7D6254E69933}"/>
          </ac:spMkLst>
        </pc:spChg>
      </pc:sldChg>
      <pc:sldChg chg="del">
        <pc:chgData name="Geiger, Michael J" userId="13cae92b-b37c-450b-a449-82fcae19569d" providerId="ADAL" clId="{6AA459EB-A514-4E68-9F7C-AD0F44990306}" dt="2019-02-15T02:33:12.176" v="200" actId="2696"/>
        <pc:sldMkLst>
          <pc:docMk/>
          <pc:sldMk cId="2054912632" sldId="550"/>
        </pc:sldMkLst>
      </pc:sldChg>
      <pc:sldChg chg="del">
        <pc:chgData name="Geiger, Michael J" userId="13cae92b-b37c-450b-a449-82fcae19569d" providerId="ADAL" clId="{6AA459EB-A514-4E68-9F7C-AD0F44990306}" dt="2019-02-15T02:35:12.997" v="371" actId="2696"/>
        <pc:sldMkLst>
          <pc:docMk/>
          <pc:sldMk cId="1908118387" sldId="551"/>
        </pc:sldMkLst>
      </pc:sldChg>
      <pc:sldChg chg="del">
        <pc:chgData name="Geiger, Michael J" userId="13cae92b-b37c-450b-a449-82fcae19569d" providerId="ADAL" clId="{6AA459EB-A514-4E68-9F7C-AD0F44990306}" dt="2019-02-15T02:35:17.640" v="372" actId="2696"/>
        <pc:sldMkLst>
          <pc:docMk/>
          <pc:sldMk cId="1372429658" sldId="552"/>
        </pc:sldMkLst>
      </pc:sldChg>
      <pc:sldChg chg="del">
        <pc:chgData name="Geiger, Michael J" userId="13cae92b-b37c-450b-a449-82fcae19569d" providerId="ADAL" clId="{6AA459EB-A514-4E68-9F7C-AD0F44990306}" dt="2019-02-15T02:35:19.224" v="373" actId="2696"/>
        <pc:sldMkLst>
          <pc:docMk/>
          <pc:sldMk cId="303409579" sldId="553"/>
        </pc:sldMkLst>
      </pc:sldChg>
      <pc:sldChg chg="del">
        <pc:chgData name="Geiger, Michael J" userId="13cae92b-b37c-450b-a449-82fcae19569d" providerId="ADAL" clId="{6AA459EB-A514-4E68-9F7C-AD0F44990306}" dt="2019-02-15T02:35:23.003" v="374" actId="2696"/>
        <pc:sldMkLst>
          <pc:docMk/>
          <pc:sldMk cId="1278616275" sldId="554"/>
        </pc:sldMkLst>
      </pc:sldChg>
      <pc:sldChg chg="add">
        <pc:chgData name="Geiger, Michael J" userId="13cae92b-b37c-450b-a449-82fcae19569d" providerId="ADAL" clId="{6AA459EB-A514-4E68-9F7C-AD0F44990306}" dt="2019-02-15T02:35:51.854" v="375"/>
        <pc:sldMkLst>
          <pc:docMk/>
          <pc:sldMk cId="820455267" sldId="561"/>
        </pc:sldMkLst>
      </pc:sldChg>
      <pc:sldChg chg="add">
        <pc:chgData name="Geiger, Michael J" userId="13cae92b-b37c-450b-a449-82fcae19569d" providerId="ADAL" clId="{6AA459EB-A514-4E68-9F7C-AD0F44990306}" dt="2019-02-15T02:35:51.854" v="375"/>
        <pc:sldMkLst>
          <pc:docMk/>
          <pc:sldMk cId="4200267198" sldId="562"/>
        </pc:sldMkLst>
      </pc:sldChg>
      <pc:sldChg chg="add del">
        <pc:chgData name="Geiger, Michael J" userId="13cae92b-b37c-450b-a449-82fcae19569d" providerId="ADAL" clId="{6AA459EB-A514-4E68-9F7C-AD0F44990306}" dt="2019-02-15T02:35:54.412" v="376" actId="2696"/>
        <pc:sldMkLst>
          <pc:docMk/>
          <pc:sldMk cId="3832478980" sldId="563"/>
        </pc:sldMkLst>
      </pc:sldChg>
      <pc:sldChg chg="add">
        <pc:chgData name="Geiger, Michael J" userId="13cae92b-b37c-450b-a449-82fcae19569d" providerId="ADAL" clId="{6AA459EB-A514-4E68-9F7C-AD0F44990306}" dt="2019-02-15T02:37:15.787" v="377"/>
        <pc:sldMkLst>
          <pc:docMk/>
          <pc:sldMk cId="379776554" sldId="573"/>
        </pc:sldMkLst>
      </pc:sldChg>
      <pc:sldChg chg="add">
        <pc:chgData name="Geiger, Michael J" userId="13cae92b-b37c-450b-a449-82fcae19569d" providerId="ADAL" clId="{6AA459EB-A514-4E68-9F7C-AD0F44990306}" dt="2019-02-15T02:37:15.787" v="377"/>
        <pc:sldMkLst>
          <pc:docMk/>
          <pc:sldMk cId="3355213208" sldId="574"/>
        </pc:sldMkLst>
      </pc:sldChg>
      <pc:sldChg chg="add">
        <pc:chgData name="Geiger, Michael J" userId="13cae92b-b37c-450b-a449-82fcae19569d" providerId="ADAL" clId="{6AA459EB-A514-4E68-9F7C-AD0F44990306}" dt="2019-02-15T02:37:15.787" v="377"/>
        <pc:sldMkLst>
          <pc:docMk/>
          <pc:sldMk cId="4097732998" sldId="575"/>
        </pc:sldMkLst>
      </pc:sldChg>
      <pc:sldChg chg="add">
        <pc:chgData name="Geiger, Michael J" userId="13cae92b-b37c-450b-a449-82fcae19569d" providerId="ADAL" clId="{6AA459EB-A514-4E68-9F7C-AD0F44990306}" dt="2019-02-15T02:33:08.297" v="199"/>
        <pc:sldMkLst>
          <pc:docMk/>
          <pc:sldMk cId="610565785" sldId="578"/>
        </pc:sldMkLst>
      </pc:sldChg>
      <pc:sldChg chg="modSp add">
        <pc:chgData name="Geiger, Michael J" userId="13cae92b-b37c-450b-a449-82fcae19569d" providerId="ADAL" clId="{6AA459EB-A514-4E68-9F7C-AD0F44990306}" dt="2019-02-15T02:34:57.508" v="370" actId="27636"/>
        <pc:sldMkLst>
          <pc:docMk/>
          <pc:sldMk cId="2470357934" sldId="579"/>
        </pc:sldMkLst>
        <pc:spChg chg="mod">
          <ac:chgData name="Geiger, Michael J" userId="13cae92b-b37c-450b-a449-82fcae19569d" providerId="ADAL" clId="{6AA459EB-A514-4E68-9F7C-AD0F44990306}" dt="2019-02-15T02:33:38.118" v="225" actId="20577"/>
          <ac:spMkLst>
            <pc:docMk/>
            <pc:sldMk cId="2470357934" sldId="579"/>
            <ac:spMk id="2" creationId="{A768D98B-AC82-4F4B-A832-096B82002EE8}"/>
          </ac:spMkLst>
        </pc:spChg>
        <pc:spChg chg="mod">
          <ac:chgData name="Geiger, Michael J" userId="13cae92b-b37c-450b-a449-82fcae19569d" providerId="ADAL" clId="{6AA459EB-A514-4E68-9F7C-AD0F44990306}" dt="2019-02-15T02:34:57.508" v="370" actId="27636"/>
          <ac:spMkLst>
            <pc:docMk/>
            <pc:sldMk cId="2470357934" sldId="579"/>
            <ac:spMk id="3" creationId="{9F7E201A-86DC-417C-AF89-B57C4E69947E}"/>
          </ac:spMkLst>
        </pc:spChg>
      </pc:sldChg>
      <pc:sldChg chg="add">
        <pc:chgData name="Geiger, Michael J" userId="13cae92b-b37c-450b-a449-82fcae19569d" providerId="ADAL" clId="{6AA459EB-A514-4E68-9F7C-AD0F44990306}" dt="2019-02-15T02:35:51.854" v="375"/>
        <pc:sldMkLst>
          <pc:docMk/>
          <pc:sldMk cId="3417392859" sldId="580"/>
        </pc:sldMkLst>
      </pc:sldChg>
      <pc:sldChg chg="add">
        <pc:chgData name="Geiger, Michael J" userId="13cae92b-b37c-450b-a449-82fcae19569d" providerId="ADAL" clId="{6AA459EB-A514-4E68-9F7C-AD0F44990306}" dt="2019-02-15T02:35:51.854" v="375"/>
        <pc:sldMkLst>
          <pc:docMk/>
          <pc:sldMk cId="897083752" sldId="581"/>
        </pc:sldMkLst>
      </pc:sldChg>
      <pc:sldChg chg="add">
        <pc:chgData name="Geiger, Michael J" userId="13cae92b-b37c-450b-a449-82fcae19569d" providerId="ADAL" clId="{6AA459EB-A514-4E68-9F7C-AD0F44990306}" dt="2019-02-15T02:35:51.854" v="375"/>
        <pc:sldMkLst>
          <pc:docMk/>
          <pc:sldMk cId="3665212067" sldId="58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3B940BF-6475-3146-ABF2-8867088972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294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4EE2C20-A446-7B4E-BE67-87534CD63B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471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FF53029-0611-574B-A1D6-7D09A059F4F4}" type="slidenum">
              <a:rPr lang="en-US"/>
              <a:pPr/>
              <a:t>2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7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E2C20-A446-7B4E-BE67-87534CD63B4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10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D9CDC5-15EA-4D0B-9397-1EE4C977AB6F}" type="datetime1">
              <a:rPr lang="en-US" smtClean="0"/>
              <a:t>9/25/2019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760FD3-FDB5-B545-90DF-2B1A7E0516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08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39E44A-2EBB-402D-A2A8-D91183084C37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B179FA-CE02-AD42-9F4D-5E3AC8BF00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93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B9AD53-4835-4243-8FF2-E703EC184E7F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F92871-75A2-7A42-B0BD-A210EB97B9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08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D5D32A-DA62-421A-B4BF-3F83B57CC362}" type="datetime1">
              <a:rPr lang="en-US" smtClean="0"/>
              <a:t>9/25/2019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A7A3EE-2673-A446-9F23-5D84F43375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3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08043A-E356-4665-BE88-935EC70EE9C1}" type="datetime1">
              <a:rPr lang="en-US" smtClean="0"/>
              <a:t>9/25/2019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57BA41-AD74-4B49-A827-C7718A3ABC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6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34C7CF-30E4-448A-9B6D-406941ED0DCB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509B70-BBC1-0447-8160-02C6429C0B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D314FD-9B20-4F6F-94EF-9A203FA52BA0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6BCD8A-956B-D440-81C8-AF77CA6F1D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0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1236F9-1E18-414F-A171-FF2D81BA8A1B}" type="datetime1">
              <a:rPr lang="en-US" smtClean="0"/>
              <a:t>9/25/2019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14D45D-6A3A-0040-BBF0-DBD8E92345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64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4F3449-07EC-457C-BDFC-EDA84A82BD8E}" type="datetime1">
              <a:rPr lang="en-US" smtClean="0"/>
              <a:t>9/25/2019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218F1A-6288-7340-A4CD-E78EC60CDE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7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F73A8C-85BA-4956-B961-FC32E6470E2F}" type="datetime1">
              <a:rPr lang="en-US" smtClean="0"/>
              <a:t>9/25/2019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B301E0-B450-5242-81E4-BC55B4F640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47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FD14A6-C079-4405-8341-0E749C27BD86}" type="datetime1">
              <a:rPr lang="en-US" smtClean="0"/>
              <a:t>9/25/2019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9EE991-4F12-634C-97EF-847B255E1C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4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CB289E-488B-4B4B-8978-2A2E0187A5B9}" type="datetime1">
              <a:rPr lang="en-US" smtClean="0"/>
              <a:t>9/25/2019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7E081A-0E12-0145-9CE2-A9871BFF1C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5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8DC335-7F17-4BF2-BB51-7679F776C1C9}" type="datetime1">
              <a:rPr lang="en-US" smtClean="0"/>
              <a:t>9/25/2019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79A7EB-127A-C249-9E7E-85B558C25E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68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FE526208-6111-4332-BDE8-D68D38B37867}" type="datetime1">
              <a:rPr lang="en-US" smtClean="0"/>
              <a:t>9/25/2019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B034ED8F-FF14-5241-AD68-6CCD833CCC7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1" r:id="rId1"/>
    <p:sldLayoutId id="2147484479" r:id="rId2"/>
    <p:sldLayoutId id="2147484480" r:id="rId3"/>
    <p:sldLayoutId id="2147484481" r:id="rId4"/>
    <p:sldLayoutId id="2147484482" r:id="rId5"/>
    <p:sldLayoutId id="2147484483" r:id="rId6"/>
    <p:sldLayoutId id="2147484484" r:id="rId7"/>
    <p:sldLayoutId id="2147484485" r:id="rId8"/>
    <p:sldLayoutId id="2147484486" r:id="rId9"/>
    <p:sldLayoutId id="2147484487" r:id="rId10"/>
    <p:sldLayoutId id="2147484488" r:id="rId11"/>
    <p:sldLayoutId id="2147484489" r:id="rId12"/>
    <p:sldLayoutId id="2147484490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jgeiger.github.io/eece2160/oldexams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mjgeiger.github.io/eece2160/oldexam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EECE.2160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 &amp; Dr. Lin Li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Fall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10: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Switch statements; while loops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What does the program on the previous slides print if the user enters: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A</a:t>
            </a:r>
          </a:p>
          <a:p>
            <a:pPr lvl="2">
              <a:lnSpc>
                <a:spcPct val="80000"/>
              </a:lnSpc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You are excellent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B+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Only first character is read—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Courier New" charset="0"/>
                <a:cs typeface="Courier New" charset="0"/>
              </a:rPr>
              <a:t>B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endParaRPr lang="en-US" sz="2000">
              <a:latin typeface="Courier New" charset="0"/>
              <a:cs typeface="Courier New" charset="0"/>
            </a:endParaRPr>
          </a:p>
          <a:p>
            <a:pPr lvl="2">
              <a:lnSpc>
                <a:spcPct val="80000"/>
              </a:lnSpc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You are good</a:t>
            </a:r>
            <a:endParaRPr lang="en-US" sz="20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c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This program is case-sensitive—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Courier New" charset="0"/>
                <a:cs typeface="Courier New" charset="0"/>
              </a:rPr>
              <a:t>C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Arial" charset="0"/>
              </a:rPr>
              <a:t> and </a:t>
            </a:r>
            <a:r>
              <a:rPr lang="ja-JP" altLang="en-US" sz="2000">
                <a:latin typeface="Courier New" charset="0"/>
                <a:cs typeface="Courier New" charset="0"/>
              </a:rPr>
              <a:t>‘</a:t>
            </a:r>
            <a:r>
              <a:rPr lang="en-US" sz="2000">
                <a:latin typeface="Courier New" charset="0"/>
                <a:cs typeface="Courier New" charset="0"/>
              </a:rPr>
              <a:t>c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Arial" charset="0"/>
              </a:rPr>
              <a:t> are two different characters!</a:t>
            </a:r>
          </a:p>
          <a:p>
            <a:pPr lvl="3">
              <a:lnSpc>
                <a:spcPct val="80000"/>
              </a:lnSpc>
            </a:pPr>
            <a:r>
              <a:rPr lang="en-US" sz="1900">
                <a:latin typeface="Arial" charset="0"/>
              </a:rPr>
              <a:t>Will go to default case</a:t>
            </a:r>
          </a:p>
          <a:p>
            <a:pPr lvl="2">
              <a:lnSpc>
                <a:spcPct val="80000"/>
              </a:lnSpc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You are incapable of reading directions</a:t>
            </a:r>
            <a:endParaRPr lang="en-US" sz="2000"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X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No case for </a:t>
            </a:r>
            <a:r>
              <a:rPr lang="ja-JP" altLang="en-US" sz="2000">
                <a:latin typeface="Courier New" charset="0"/>
                <a:cs typeface="Courier New" charset="0"/>
              </a:rPr>
              <a:t>‘</a:t>
            </a:r>
            <a:r>
              <a:rPr lang="en-US" sz="2000">
                <a:latin typeface="Courier New" charset="0"/>
                <a:cs typeface="Courier New" charset="0"/>
              </a:rPr>
              <a:t>X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Arial" charset="0"/>
              </a:rPr>
              <a:t>—goes to default case</a:t>
            </a:r>
          </a:p>
          <a:p>
            <a:pPr lvl="2">
              <a:lnSpc>
                <a:spcPct val="80000"/>
              </a:lnSpc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You are incapable of reading directions</a:t>
            </a:r>
            <a:endParaRPr lang="en-US" sz="200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97FD8EA-472E-41FB-B4BC-3D5C1842CFE6}" type="datetime1">
              <a:rPr lang="en-US" smtClean="0">
                <a:latin typeface="Garamond" charset="0"/>
              </a:rPr>
              <a:t>9/25/2019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30B4A7-EDBD-684E-9481-5AD46CDC36E8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82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7630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switch/case statement - Alt example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228600" y="1093788"/>
            <a:ext cx="8686800" cy="535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switch</a:t>
            </a:r>
            <a:r>
              <a:rPr lang="en-US" sz="1800">
                <a:latin typeface="Courier New" charset="0"/>
              </a:rPr>
              <a:t> (grd)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'A' :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'a':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'B' :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'b':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printf("doing very well");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800">
                <a:latin typeface="Courier New" charset="0"/>
              </a:rPr>
              <a:t>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'C' :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'c':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'D' :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'd':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printf("not doing too well");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800">
                <a:latin typeface="Courier New" charset="0"/>
              </a:rPr>
              <a:t>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'F' :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‘f':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printf("failing");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800">
                <a:latin typeface="Courier New" charset="0"/>
              </a:rPr>
              <a:t>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default</a:t>
            </a:r>
            <a:r>
              <a:rPr lang="en-US" sz="1800">
                <a:latin typeface="Courier New" charset="0"/>
              </a:rPr>
              <a:t> :  </a:t>
            </a:r>
          </a:p>
          <a:p>
            <a:r>
              <a:rPr lang="en-US" sz="1800">
                <a:latin typeface="Courier New" charset="0"/>
              </a:rPr>
              <a:t>		 printf("incapable of reading directions");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800">
                <a:latin typeface="Courier New" charset="0"/>
              </a:rPr>
              <a:t>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return 0;</a:t>
            </a:r>
          </a:p>
          <a:p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96D2AC1-1366-4DFF-8F17-05FF7565E360}" type="datetime1">
              <a:rPr lang="en-US" smtClean="0">
                <a:latin typeface="Garamond" charset="0"/>
              </a:rPr>
              <a:t>9/25/2019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9C128EC-B98F-A440-8214-B61C2654FE80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</p:spTree>
    <p:extLst>
      <p:ext uri="{BB962C8B-B14F-4D97-AF65-F5344CB8AC3E}">
        <p14:creationId xmlns:p14="http://schemas.microsoft.com/office/powerpoint/2010/main" val="2025014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Say we have a program to print squares of numbers between 0 and 10: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void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;		// Number to square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;	// Square of the number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("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i^2\n");		// Column headings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// Compute and display the squares of numbers 0 through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=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("%2d%10d\n",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...		// Code for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= 1, 2, ... 8, 9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= 10;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("%2d%10d\n",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AE35119-4B06-417D-B62A-50D59CECAF2F}" type="datetime1">
              <a:rPr lang="en-US" sz="1200" smtClean="0">
                <a:latin typeface="Garamond" charset="0"/>
              </a:rPr>
              <a:t>9/25/2019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10228F0-D3B7-B047-90F8-3342BEE5BA7A}" type="slidenum">
              <a:rPr lang="en-US" sz="1200">
                <a:latin typeface="Garamond" charset="0"/>
              </a:rPr>
              <a:pPr/>
              <a:t>12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392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while</a:t>
            </a:r>
            <a:r>
              <a:rPr lang="en-US">
                <a:latin typeface="Garamond" charset="0"/>
              </a:rPr>
              <a:t>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Previous program does same thing 11 times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Repetitive code can be captured in a 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loop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Much less code to do same amount of work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Simplest form: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/>
              <a:t> loop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while (&lt;expression&gt;)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&lt;statement&gt;	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 </a:t>
            </a:r>
            <a:r>
              <a:rPr lang="en-US" i="1" dirty="0">
                <a:cs typeface="Courier New" pitchFamily="49" charset="0"/>
                <a:sym typeface="Wingdings" pitchFamily="2" charset="2"/>
              </a:rPr>
              <a:t>loop body</a:t>
            </a:r>
          </a:p>
          <a:p>
            <a:pPr lvl="1">
              <a:buFont typeface="Wingdings" pitchFamily="2" charset="2"/>
              <a:buNone/>
              <a:defRPr/>
            </a:pPr>
            <a:endParaRPr lang="en-US" i="1" dirty="0">
              <a:cs typeface="Courier New" pitchFamily="49" charset="0"/>
              <a:sym typeface="Wingdings" pitchFamily="2" charset="2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Courier New" pitchFamily="49" charset="0"/>
                <a:sym typeface="Wingdings" pitchFamily="2" charset="2"/>
              </a:rPr>
              <a:t>Loop body will repeat as long as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&lt;expression&gt;</a:t>
            </a:r>
            <a:r>
              <a:rPr lang="en-US" dirty="0">
                <a:ea typeface="+mn-ea"/>
                <a:cs typeface="Courier New" pitchFamily="49" charset="0"/>
                <a:sym typeface="Wingdings" pitchFamily="2" charset="2"/>
              </a:rPr>
              <a:t> is true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cs typeface="Courier New" pitchFamily="49" charset="0"/>
                <a:sym typeface="Wingdings" pitchFamily="2" charset="2"/>
              </a:rPr>
              <a:t>Loop body must therefore change expression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&lt;statement&gt;</a:t>
            </a:r>
            <a:r>
              <a:rPr lang="en-US" dirty="0">
                <a:ea typeface="+mn-ea"/>
                <a:cs typeface="Courier New" pitchFamily="49" charset="0"/>
                <a:sym typeface="Wingdings" pitchFamily="2" charset="2"/>
              </a:rPr>
              <a:t> may be one or more lines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cs typeface="Courier New" pitchFamily="49" charset="0"/>
                <a:sym typeface="Wingdings" pitchFamily="2" charset="2"/>
              </a:rPr>
              <a:t>If multiple lines, need { } to denote block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ED0CEE9-AA6F-479D-B556-9AB51F9F9A83}" type="datetime1">
              <a:rPr lang="en-US" sz="1200" smtClean="0">
                <a:latin typeface="Garamond" charset="0"/>
              </a:rPr>
              <a:t>9/25/2019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346BCA6-AAEE-3340-BA21-F50C4FD948FE}" type="slidenum">
              <a:rPr lang="en-US" sz="1200">
                <a:latin typeface="Garamond" charset="0"/>
              </a:rPr>
              <a:pPr/>
              <a:t>13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083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while loops - example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762000" y="1752600"/>
            <a:ext cx="716280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while ( x &lt; 10  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>
              <a:spcBef>
                <a:spcPct val="50000"/>
              </a:spcBef>
            </a:pPr>
            <a:endParaRPr lang="en-US" sz="1800"/>
          </a:p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3AC7D66-588A-4BF2-B715-F1223B3C1FBF}" type="datetime1">
              <a:rPr lang="en-US" sz="1200" smtClean="0">
                <a:latin typeface="Garamond" charset="0"/>
              </a:rPr>
              <a:t>9/25/2019</a:t>
            </a:fld>
            <a:endParaRPr lang="en-US" sz="1200">
              <a:latin typeface="Garamond" charset="0"/>
            </a:endParaRP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8DD76F2-FE96-F346-AACF-9F60D7792D85}" type="slidenum">
              <a:rPr lang="en-US" sz="1200">
                <a:latin typeface="Garamond" charset="0"/>
              </a:rPr>
              <a:pPr/>
              <a:t>14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762000" y="3738563"/>
            <a:ext cx="7162800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7 8 9 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6521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while loops - example</a:t>
            </a:r>
          </a:p>
        </p:txBody>
      </p:sp>
      <p:sp>
        <p:nvSpPr>
          <p:cNvPr id="13315" name="Content Placeholder 3"/>
          <p:cNvSpPr>
            <a:spLocks noGrp="1"/>
          </p:cNvSpPr>
          <p:nvPr>
            <p:ph idx="1"/>
          </p:nvPr>
        </p:nvSpPr>
        <p:spPr>
          <a:xfrm>
            <a:off x="457200" y="4343400"/>
            <a:ext cx="8229600" cy="1787525"/>
          </a:xfrm>
        </p:spPr>
        <p:txBody>
          <a:bodyPr/>
          <a:lstStyle/>
          <a:p>
            <a:r>
              <a:rPr lang="en-US">
                <a:latin typeface="Arial" charset="0"/>
              </a:rPr>
              <a:t>Possible to have </a:t>
            </a:r>
            <a:r>
              <a:rPr lang="en-US">
                <a:latin typeface="Courier New" charset="0"/>
                <a:cs typeface="Courier New" charset="0"/>
              </a:rPr>
              <a:t>while</a:t>
            </a:r>
            <a:r>
              <a:rPr lang="en-US">
                <a:latin typeface="Arial" charset="0"/>
              </a:rPr>
              <a:t> loop body that never executes!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762000" y="1066800"/>
            <a:ext cx="7162800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while ( x &lt; 3  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9221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B9D4CE7-AAA6-44B5-9A0E-D8D04E047670}" type="datetime1">
              <a:rPr lang="en-US" sz="1200" smtClean="0">
                <a:latin typeface="Garamond" charset="0"/>
              </a:rPr>
              <a:t>9/25/2019</a:t>
            </a:fld>
            <a:endParaRPr lang="en-US" sz="1200">
              <a:latin typeface="Garamond" charset="0"/>
            </a:endParaRPr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073A26E-D622-BB4F-8053-61F76815F7B7}" type="slidenum">
              <a:rPr lang="en-US" sz="1200">
                <a:latin typeface="Garamond" charset="0"/>
              </a:rPr>
              <a:pPr/>
              <a:t>15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762000" y="3124200"/>
            <a:ext cx="71628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(no output)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2045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Repetition with </a:t>
            </a:r>
            <a:r>
              <a:rPr lang="en-US">
                <a:latin typeface="Courier New" charset="0"/>
                <a:cs typeface="Courier New" charset="0"/>
              </a:rPr>
              <a:t>while</a:t>
            </a:r>
            <a:r>
              <a:rPr lang="en-US">
                <a:latin typeface="Garamond" charset="0"/>
              </a:rPr>
              <a:t>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Courier New" pitchFamily="49" charset="0"/>
              </a:rPr>
              <a:t>Rewriting previous program with loop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;			// Number to square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;		// Square of the number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("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i^2\n");	// Column headings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// Compute and display the squares of numbers 0 to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0;			// Initialize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endParaRPr lang="en-US" b="1" dirty="0">
              <a:solidFill>
                <a:srgbClr val="FF0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while 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&lt;= 10) {	// Loop until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&gt;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("%2d%10d\n",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+ 1;				// Increment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endParaRPr lang="en-US" b="1" dirty="0">
              <a:solidFill>
                <a:srgbClr val="FF0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}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C356560-A296-4D33-933D-0F5AE79A1116}" type="datetime1">
              <a:rPr lang="en-US" sz="1200" smtClean="0">
                <a:latin typeface="Garamond" charset="0"/>
              </a:rPr>
              <a:t>9/25/2019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3F7F7BA-F446-D849-93EF-67E2B2CB3EF1}" type="slidenum">
              <a:rPr lang="en-US" sz="1200">
                <a:latin typeface="Garamond" charset="0"/>
              </a:rPr>
              <a:pPr/>
              <a:t>16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267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Application: sentinel value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700">
                <a:latin typeface="Arial" charset="0"/>
              </a:rPr>
              <a:t>Common to read input until a certain value(</a:t>
            </a:r>
            <a:r>
              <a:rPr lang="en-US" sz="1700">
                <a:solidFill>
                  <a:srgbClr val="FF0000"/>
                </a:solidFill>
                <a:latin typeface="Arial" charset="0"/>
              </a:rPr>
              <a:t>sentinel</a:t>
            </a:r>
            <a:r>
              <a:rPr lang="en-US" sz="1700">
                <a:latin typeface="Arial" charset="0"/>
              </a:rPr>
              <a:t>) is entered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Arial" charset="0"/>
              </a:rPr>
              <a:t>May be predetermined (i.e., run program until user enters </a:t>
            </a:r>
            <a:r>
              <a:rPr lang="ja-JP" altLang="en-US" sz="1400">
                <a:latin typeface="Arial" charset="0"/>
              </a:rPr>
              <a:t>‘</a:t>
            </a:r>
            <a:r>
              <a:rPr lang="en-US" altLang="ja-JP" sz="1400">
                <a:latin typeface="Arial" charset="0"/>
              </a:rPr>
              <a:t>q</a:t>
            </a:r>
            <a:r>
              <a:rPr lang="ja-JP" altLang="en-US" sz="1400">
                <a:latin typeface="Arial" charset="0"/>
              </a:rPr>
              <a:t>’</a:t>
            </a:r>
            <a:r>
              <a:rPr lang="en-US" altLang="ja-JP" sz="1400">
                <a:latin typeface="Arial" charset="0"/>
              </a:rPr>
              <a:t> for </a:t>
            </a:r>
            <a:r>
              <a:rPr lang="ja-JP" altLang="en-US" sz="1400">
                <a:latin typeface="Arial" charset="0"/>
              </a:rPr>
              <a:t>“</a:t>
            </a:r>
            <a:r>
              <a:rPr lang="en-US" altLang="ja-JP" sz="1400">
                <a:latin typeface="Arial" charset="0"/>
              </a:rPr>
              <a:t>quit</a:t>
            </a:r>
            <a:r>
              <a:rPr lang="ja-JP" altLang="en-US" sz="1400">
                <a:latin typeface="Arial" charset="0"/>
              </a:rPr>
              <a:t>”</a:t>
            </a:r>
            <a:r>
              <a:rPr lang="en-US" altLang="ja-JP" sz="1400">
                <a:latin typeface="Arial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Arial" charset="0"/>
              </a:rPr>
              <a:t>Run until invalid value entered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Arial" charset="0"/>
              </a:rPr>
              <a:t>In file input, will often run until end of file</a:t>
            </a:r>
          </a:p>
          <a:p>
            <a:pPr>
              <a:lnSpc>
                <a:spcPct val="80000"/>
              </a:lnSpc>
            </a:pPr>
            <a:r>
              <a:rPr lang="en-US" sz="1700">
                <a:latin typeface="Arial" charset="0"/>
              </a:rPr>
              <a:t>See </a:t>
            </a:r>
            <a:r>
              <a:rPr lang="en-US" sz="1700">
                <a:latin typeface="Courier New" charset="0"/>
                <a:cs typeface="Courier New" charset="0"/>
              </a:rPr>
              <a:t>while3.c</a:t>
            </a:r>
            <a:r>
              <a:rPr lang="en-US" sz="1700">
                <a:latin typeface="Arial" charset="0"/>
              </a:rPr>
              <a:t> for an example (on website)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Arial" charset="0"/>
              </a:rPr>
              <a:t>Refined version of average grade program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Arial" charset="0"/>
              </a:rPr>
              <a:t>Core of program: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// Prompt for and read first grade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printf("Enter grade: ");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scanf("%lf", &amp;grade);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8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/* Continue reading/accumulating grades until invalid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		value entered */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while ((grade &gt;= 0.0) &amp;&amp; (grade &lt;= 100.0))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pt-BR" sz="1800">
                <a:latin typeface="Courier New" charset="0"/>
                <a:cs typeface="Courier New" charset="0"/>
              </a:rPr>
              <a:t>	gradeSum = gradeSum + grade;	// Accumulate grade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	gradeCount = gradeCount + 1;	// Increment grade count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	printf("Enter grade: ");		// Prompt for and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	scanf("%lf", &amp;grade);		//   read next grade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}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Arial" charset="0"/>
            </a:endParaRP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F20B6F5-D1FD-4576-86EC-CEF7AA18F5D9}" type="datetime1">
              <a:rPr lang="en-US" sz="1200" smtClean="0">
                <a:latin typeface="Garamond" charset="0"/>
              </a:rPr>
              <a:t>9/25/2019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138F0CF-227F-0448-AAB2-289BCF14B7DE}" type="slidenum">
              <a:rPr lang="en-US" sz="1200">
                <a:latin typeface="Garamond" charset="0"/>
              </a:rPr>
              <a:pPr/>
              <a:t>17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601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do-while loops</a:t>
            </a:r>
          </a:p>
        </p:txBody>
      </p:sp>
      <p:sp>
        <p:nvSpPr>
          <p:cNvPr id="13315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while</a:t>
            </a:r>
            <a:r>
              <a:rPr lang="en-US">
                <a:latin typeface="Arial" charset="0"/>
              </a:rPr>
              <a:t> loop is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pre-tested</a:t>
            </a:r>
          </a:p>
          <a:p>
            <a:pPr lvl="1"/>
            <a:r>
              <a:rPr lang="en-US">
                <a:latin typeface="Arial" charset="0"/>
              </a:rPr>
              <a:t>Check condition at start; if false, don’t enter loop</a:t>
            </a:r>
          </a:p>
          <a:p>
            <a:r>
              <a:rPr lang="en-US">
                <a:latin typeface="Arial" charset="0"/>
              </a:rPr>
              <a:t>To guarantee at least one iteration, use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post-tested</a:t>
            </a:r>
            <a:r>
              <a:rPr lang="en-US">
                <a:latin typeface="Arial" charset="0"/>
              </a:rPr>
              <a:t> loop: </a:t>
            </a:r>
            <a:r>
              <a:rPr lang="en-US">
                <a:solidFill>
                  <a:srgbClr val="FF0000"/>
                </a:solidFill>
                <a:latin typeface="Courier New" charset="0"/>
                <a:cs typeface="Courier New" charset="0"/>
              </a:rPr>
              <a:t>do-while</a:t>
            </a:r>
          </a:p>
          <a:p>
            <a:pPr lvl="1"/>
            <a:r>
              <a:rPr lang="en-US">
                <a:latin typeface="Arial" charset="0"/>
              </a:rPr>
              <a:t>Checks condition at end of loop</a:t>
            </a:r>
          </a:p>
          <a:p>
            <a:r>
              <a:rPr lang="en-US">
                <a:latin typeface="Courier New" charset="0"/>
              </a:rPr>
              <a:t>do {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	&lt;statements&gt;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} while ( &lt;expression&gt;  )</a:t>
            </a:r>
            <a:r>
              <a:rPr lang="en-US" b="1">
                <a:solidFill>
                  <a:srgbClr val="FF0000"/>
                </a:solidFill>
                <a:latin typeface="Courier New" charset="0"/>
              </a:rPr>
              <a:t>;</a:t>
            </a:r>
            <a:br>
              <a:rPr lang="en-US">
                <a:latin typeface="Courier New" charset="0"/>
              </a:rPr>
            </a:br>
            <a:endParaRPr lang="en-US">
              <a:latin typeface="Courier New" charset="0"/>
            </a:endParaRP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</a:rPr>
              <a:t>				</a:t>
            </a:r>
            <a:r>
              <a:rPr lang="en-US" i="1">
                <a:solidFill>
                  <a:srgbClr val="FF0000"/>
                </a:solidFill>
                <a:latin typeface="Arial" charset="0"/>
              </a:rPr>
              <a:t>Don’t forget semicolon!</a:t>
            </a:r>
          </a:p>
          <a:p>
            <a:endParaRPr lang="en-US">
              <a:latin typeface="Arial" charset="0"/>
            </a:endParaRPr>
          </a:p>
          <a:p>
            <a:endParaRPr lang="en-US">
              <a:latin typeface="Arial" charset="0"/>
            </a:endParaRP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DC6C967-9D26-4CFA-99BD-5CEAC3CDE2CB}" type="datetime1">
              <a:rPr lang="en-US" sz="1200" smtClean="0">
                <a:latin typeface="Garamond" charset="0"/>
              </a:rPr>
              <a:t>9/25/2019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133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B6FB0A1-40D7-2646-BFBE-1D76272A92E6}" type="slidenum">
              <a:rPr lang="en-US" sz="1200">
                <a:latin typeface="Garamond" charset="0"/>
              </a:rPr>
              <a:pPr/>
              <a:t>18</a:t>
            </a:fld>
            <a:endParaRPr lang="en-US" sz="1200">
              <a:latin typeface="Garamond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6248400" y="5257800"/>
            <a:ext cx="5334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76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comparison while vs do-while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52400" y="1676400"/>
            <a:ext cx="388620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do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 while ( x &lt; 10  );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endParaRPr lang="en-US" sz="1800"/>
          </a:p>
          <a:p>
            <a:pPr>
              <a:spcBef>
                <a:spcPct val="50000"/>
              </a:spcBef>
            </a:pPr>
            <a:r>
              <a:rPr lang="en-US" sz="1800"/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/>
              <a:t>7 8 9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4419600" y="1676400"/>
            <a:ext cx="3886200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while ( x &lt; 10  )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 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/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/>
              <a:t>7 8 9</a:t>
            </a:r>
          </a:p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15365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ECFC2FD-F40C-447B-B818-FB3090015D43}" type="datetime1">
              <a:rPr lang="en-US" sz="1200" smtClean="0">
                <a:latin typeface="Garamond" charset="0"/>
              </a:rPr>
              <a:t>9/25/2019</a:t>
            </a:fld>
            <a:endParaRPr lang="en-US" sz="1200">
              <a:latin typeface="Garamond" charset="0"/>
            </a:endParaRPr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8A0954B-DB93-2549-B40B-F13D2D93F2C6}" type="slidenum">
              <a:rPr lang="en-US" sz="1200">
                <a:latin typeface="Garamond" charset="0"/>
              </a:rPr>
              <a:pPr/>
              <a:t>19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</p:spTree>
    <p:extLst>
      <p:ext uri="{BB962C8B-B14F-4D97-AF65-F5344CB8AC3E}">
        <p14:creationId xmlns:p14="http://schemas.microsoft.com/office/powerpoint/2010/main" val="3355213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Announcements/reminders</a:t>
            </a:r>
            <a:endParaRPr lang="en-US" dirty="0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 3 activities posted; due Friday, 9/27</a:t>
            </a:r>
          </a:p>
          <a:p>
            <a:r>
              <a:rPr lang="en-US" dirty="0"/>
              <a:t>Program 3 due Monday, 9/30</a:t>
            </a:r>
          </a:p>
          <a:p>
            <a:r>
              <a:rPr lang="en-US" dirty="0"/>
              <a:t>Looking ahead: Exam 1</a:t>
            </a:r>
          </a:p>
          <a:p>
            <a:pPr lvl="1"/>
            <a:r>
              <a:rPr lang="en-US" b="1" u="sng" dirty="0">
                <a:solidFill>
                  <a:srgbClr val="FF0000"/>
                </a:solidFill>
              </a:rPr>
              <a:t>In-class exam Friday 10/4 </a:t>
            </a:r>
          </a:p>
          <a:p>
            <a:pPr lvl="1"/>
            <a:r>
              <a:rPr lang="en-US" dirty="0"/>
              <a:t>Allowed one double-sided 8.5” x 11” note sheet</a:t>
            </a:r>
          </a:p>
          <a:p>
            <a:pPr lvl="1"/>
            <a:r>
              <a:rPr lang="en-US" dirty="0"/>
              <a:t>No other notes, no electronic devices</a:t>
            </a:r>
          </a:p>
          <a:p>
            <a:pPr lvl="1"/>
            <a:r>
              <a:rPr lang="en-US" dirty="0"/>
              <a:t>Old exams at link on course home page </a:t>
            </a:r>
            <a:r>
              <a:rPr lang="en-US" dirty="0">
                <a:hlinkClick r:id="rId3"/>
              </a:rPr>
              <a:t>http://mjgeiger.github.io/eece2160/oldexams.html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45A615B-ACC2-4170-BC57-6C1C72DFDB09}" type="datetime1">
              <a:rPr lang="en-US" smtClean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Application Programming: Lecture 10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8FA5091-D1FC-1844-B7E7-F4A599679B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174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comparison while vs do-while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52400" y="1676400"/>
            <a:ext cx="38862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do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 while ( x &lt; 3  );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endParaRPr lang="en-US" sz="1800"/>
          </a:p>
          <a:p>
            <a:pPr>
              <a:spcBef>
                <a:spcPct val="50000"/>
              </a:spcBef>
            </a:pPr>
            <a:r>
              <a:rPr lang="en-US" sz="1800"/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/>
              <a:t>7</a:t>
            </a:r>
          </a:p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4419600" y="1676400"/>
            <a:ext cx="3886200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while ( x &lt; 3  )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 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/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/>
              <a:t>(no output)</a:t>
            </a:r>
          </a:p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16389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704CA59-AEC7-47D3-A2B6-82D0AD329B3B}" type="datetime1">
              <a:rPr lang="en-US" sz="1200" smtClean="0">
                <a:latin typeface="Garamond" charset="0"/>
              </a:rPr>
              <a:t>9/25/2019</a:t>
            </a:fld>
            <a:endParaRPr lang="en-US" sz="1200">
              <a:latin typeface="Garamond" charset="0"/>
            </a:endParaRPr>
          </a:p>
        </p:txBody>
      </p:sp>
      <p:sp>
        <p:nvSpPr>
          <p:cNvPr id="163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D794219-9225-1644-A26F-51B084EB597A}" type="slidenum">
              <a:rPr lang="en-US" sz="1200">
                <a:latin typeface="Garamond" charset="0"/>
              </a:rPr>
              <a:pPr/>
              <a:t>20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</p:spTree>
    <p:extLst>
      <p:ext uri="{BB962C8B-B14F-4D97-AF65-F5344CB8AC3E}">
        <p14:creationId xmlns:p14="http://schemas.microsoft.com/office/powerpoint/2010/main" val="4097732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Application: loop with flexible limit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Could determine loop limit based on variable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Result of calculation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Input value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See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while2.c</a:t>
            </a:r>
            <a:r>
              <a:rPr lang="en-US" dirty="0">
                <a:ea typeface="+mn-ea"/>
                <a:cs typeface="+mn-cs"/>
              </a:rPr>
              <a:t> for an example (on website)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Program to calculate average grade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First reads # of grades to enter, then list of grades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Keeps running sum of all grades entered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Calculates average at end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Loop: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>
                <a:latin typeface="Courier New" pitchFamily="49" charset="0"/>
                <a:ea typeface="+mn-ea"/>
                <a:cs typeface="Courier New" pitchFamily="49" charset="0"/>
              </a:rPr>
              <a:t>while (</a:t>
            </a:r>
            <a:r>
              <a:rPr lang="en-US" sz="2600" dirty="0" err="1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600" dirty="0">
                <a:latin typeface="Courier New" pitchFamily="49" charset="0"/>
                <a:ea typeface="+mn-ea"/>
                <a:cs typeface="Courier New" pitchFamily="49" charset="0"/>
              </a:rPr>
              <a:t> &lt; </a:t>
            </a:r>
            <a:r>
              <a:rPr lang="en-US" sz="2600" dirty="0" err="1">
                <a:latin typeface="Courier New" pitchFamily="49" charset="0"/>
                <a:ea typeface="+mn-ea"/>
                <a:cs typeface="Courier New" pitchFamily="49" charset="0"/>
              </a:rPr>
              <a:t>numGrades</a:t>
            </a:r>
            <a:r>
              <a:rPr lang="en-US" sz="2600" dirty="0"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600" dirty="0" err="1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sz="2600" dirty="0">
                <a:latin typeface="Courier New" pitchFamily="49" charset="0"/>
                <a:ea typeface="+mn-ea"/>
                <a:cs typeface="Courier New" pitchFamily="49" charset="0"/>
              </a:rPr>
              <a:t>("%lf", &amp;grade);			// Read grade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600" dirty="0" err="1">
                <a:latin typeface="Courier New" pitchFamily="49" charset="0"/>
                <a:ea typeface="+mn-ea"/>
                <a:cs typeface="Courier New" pitchFamily="49" charset="0"/>
              </a:rPr>
              <a:t>gradeSum</a:t>
            </a:r>
            <a:r>
              <a:rPr lang="en-US" sz="2600" dirty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sz="2600" dirty="0" err="1">
                <a:latin typeface="Courier New" pitchFamily="49" charset="0"/>
                <a:ea typeface="+mn-ea"/>
                <a:cs typeface="Courier New" pitchFamily="49" charset="0"/>
              </a:rPr>
              <a:t>gradeSum</a:t>
            </a:r>
            <a:r>
              <a:rPr lang="en-US" sz="2600" dirty="0">
                <a:latin typeface="Courier New" pitchFamily="49" charset="0"/>
                <a:ea typeface="+mn-ea"/>
                <a:cs typeface="Courier New" pitchFamily="49" charset="0"/>
              </a:rPr>
              <a:t> + grade;	// Add to sum</a:t>
            </a:r>
          </a:p>
          <a:p>
            <a:pPr>
              <a:buFont typeface="Wingdings" pitchFamily="2" charset="2"/>
              <a:buNone/>
              <a:defRPr/>
            </a:pPr>
            <a:endParaRPr lang="en-US" sz="26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600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600" dirty="0" err="1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600" dirty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sz="2600" dirty="0" err="1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600" dirty="0">
                <a:latin typeface="Courier New" pitchFamily="49" charset="0"/>
                <a:ea typeface="+mn-ea"/>
                <a:cs typeface="Courier New" pitchFamily="49" charset="0"/>
              </a:rPr>
              <a:t> + 1;	// Inc. count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293592A-5AC8-4594-B4D4-5AF611A1BFA9}" type="datetime1">
              <a:rPr lang="en-US" sz="1200" smtClean="0">
                <a:latin typeface="Garamond" charset="0"/>
              </a:rPr>
              <a:t>9/25/2019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A48EA35-D6B5-FC45-8DB4-15C96A732D59}" type="slidenum">
              <a:rPr lang="en-US" sz="1200">
                <a:latin typeface="Garamond" charset="0"/>
              </a:rPr>
              <a:pPr/>
              <a:t>21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464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Application: sentinel value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700">
                <a:latin typeface="Arial" charset="0"/>
              </a:rPr>
              <a:t>Common to read input until a certain value(</a:t>
            </a:r>
            <a:r>
              <a:rPr lang="en-US" sz="1700">
                <a:solidFill>
                  <a:srgbClr val="FF0000"/>
                </a:solidFill>
                <a:latin typeface="Arial" charset="0"/>
              </a:rPr>
              <a:t>sentinel</a:t>
            </a:r>
            <a:r>
              <a:rPr lang="en-US" sz="1700">
                <a:latin typeface="Arial" charset="0"/>
              </a:rPr>
              <a:t>) is entered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Arial" charset="0"/>
              </a:rPr>
              <a:t>May be predetermined (i.e., run program until user enters </a:t>
            </a:r>
            <a:r>
              <a:rPr lang="ja-JP" altLang="en-US" sz="1400">
                <a:latin typeface="Arial" charset="0"/>
              </a:rPr>
              <a:t>‘</a:t>
            </a:r>
            <a:r>
              <a:rPr lang="en-US" altLang="ja-JP" sz="1400">
                <a:latin typeface="Arial" charset="0"/>
              </a:rPr>
              <a:t>q</a:t>
            </a:r>
            <a:r>
              <a:rPr lang="ja-JP" altLang="en-US" sz="1400">
                <a:latin typeface="Arial" charset="0"/>
              </a:rPr>
              <a:t>’</a:t>
            </a:r>
            <a:r>
              <a:rPr lang="en-US" altLang="ja-JP" sz="1400">
                <a:latin typeface="Arial" charset="0"/>
              </a:rPr>
              <a:t> for </a:t>
            </a:r>
            <a:r>
              <a:rPr lang="ja-JP" altLang="en-US" sz="1400">
                <a:latin typeface="Arial" charset="0"/>
              </a:rPr>
              <a:t>“</a:t>
            </a:r>
            <a:r>
              <a:rPr lang="en-US" altLang="ja-JP" sz="1400">
                <a:latin typeface="Arial" charset="0"/>
              </a:rPr>
              <a:t>quit</a:t>
            </a:r>
            <a:r>
              <a:rPr lang="ja-JP" altLang="en-US" sz="1400">
                <a:latin typeface="Arial" charset="0"/>
              </a:rPr>
              <a:t>”</a:t>
            </a:r>
            <a:r>
              <a:rPr lang="en-US" altLang="ja-JP" sz="1400">
                <a:latin typeface="Arial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Arial" charset="0"/>
              </a:rPr>
              <a:t>Run until invalid value entered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Arial" charset="0"/>
              </a:rPr>
              <a:t>In file input, will often run until end of file</a:t>
            </a:r>
          </a:p>
          <a:p>
            <a:pPr>
              <a:lnSpc>
                <a:spcPct val="80000"/>
              </a:lnSpc>
            </a:pPr>
            <a:r>
              <a:rPr lang="en-US" sz="1700">
                <a:latin typeface="Arial" charset="0"/>
              </a:rPr>
              <a:t>See </a:t>
            </a:r>
            <a:r>
              <a:rPr lang="en-US" sz="1700">
                <a:latin typeface="Courier New" charset="0"/>
                <a:cs typeface="Courier New" charset="0"/>
              </a:rPr>
              <a:t>while3.c</a:t>
            </a:r>
            <a:r>
              <a:rPr lang="en-US" sz="1700">
                <a:latin typeface="Arial" charset="0"/>
              </a:rPr>
              <a:t> for an example (on website)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Arial" charset="0"/>
              </a:rPr>
              <a:t>Refined version of average grade program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Arial" charset="0"/>
              </a:rPr>
              <a:t>Core of program: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// Prompt for and read first grade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printf("Enter grade: ");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scanf("%lf", &amp;grade);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8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/* Continue reading/accumulating grades until invalid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		value entered */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while ((grade &gt;= 0.0) &amp;&amp; (grade &lt;= 100.0))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pt-BR" sz="1800">
                <a:latin typeface="Courier New" charset="0"/>
                <a:cs typeface="Courier New" charset="0"/>
              </a:rPr>
              <a:t>	gradeSum = gradeSum + grade;	// Accumulate grade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	gradeCount = gradeCount + 1;	// Increment grade count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	printf("Enter grade: ");		// Prompt for and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	scanf("%lf", &amp;grade);		//   read next grade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}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Arial" charset="0"/>
            </a:endParaRP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EF0DC64-E407-4125-8EAD-20A2E85727F0}" type="datetime1">
              <a:rPr lang="en-US" sz="1200" smtClean="0">
                <a:latin typeface="Garamond" charset="0"/>
              </a:rPr>
              <a:t>9/25/2019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138F0CF-227F-0448-AAB2-289BCF14B7DE}" type="slidenum">
              <a:rPr lang="en-US" sz="1200">
                <a:latin typeface="Garamond" charset="0"/>
              </a:rPr>
              <a:pPr/>
              <a:t>22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056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Review: do-while loops</a:t>
            </a:r>
          </a:p>
        </p:txBody>
      </p:sp>
      <p:sp>
        <p:nvSpPr>
          <p:cNvPr id="13315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while</a:t>
            </a:r>
            <a:r>
              <a:rPr lang="en-US">
                <a:latin typeface="Arial" charset="0"/>
              </a:rPr>
              <a:t> loop is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pre-tested</a:t>
            </a:r>
          </a:p>
          <a:p>
            <a:pPr lvl="1"/>
            <a:r>
              <a:rPr lang="en-US">
                <a:latin typeface="Arial" charset="0"/>
              </a:rPr>
              <a:t>Check condition at start; if false, don’t enter loop</a:t>
            </a:r>
          </a:p>
          <a:p>
            <a:r>
              <a:rPr lang="en-US">
                <a:latin typeface="Arial" charset="0"/>
              </a:rPr>
              <a:t>To guarantee at least one iteration, use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post-tested</a:t>
            </a:r>
            <a:r>
              <a:rPr lang="en-US">
                <a:latin typeface="Arial" charset="0"/>
              </a:rPr>
              <a:t> loop: </a:t>
            </a:r>
            <a:r>
              <a:rPr lang="en-US">
                <a:solidFill>
                  <a:srgbClr val="FF0000"/>
                </a:solidFill>
                <a:latin typeface="Courier New" charset="0"/>
                <a:cs typeface="Courier New" charset="0"/>
              </a:rPr>
              <a:t>do-while</a:t>
            </a:r>
          </a:p>
          <a:p>
            <a:pPr lvl="1"/>
            <a:r>
              <a:rPr lang="en-US">
                <a:latin typeface="Arial" charset="0"/>
              </a:rPr>
              <a:t>Checks condition at end of loop</a:t>
            </a:r>
          </a:p>
          <a:p>
            <a:r>
              <a:rPr lang="en-US">
                <a:latin typeface="Courier New" charset="0"/>
              </a:rPr>
              <a:t>do {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	&lt;statements&gt;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} while ( &lt;expression&gt;  )</a:t>
            </a:r>
            <a:r>
              <a:rPr lang="en-US" b="1">
                <a:solidFill>
                  <a:srgbClr val="FF0000"/>
                </a:solidFill>
                <a:latin typeface="Courier New" charset="0"/>
              </a:rPr>
              <a:t>;</a:t>
            </a:r>
            <a:br>
              <a:rPr lang="en-US">
                <a:latin typeface="Courier New" charset="0"/>
              </a:rPr>
            </a:br>
            <a:endParaRPr lang="en-US">
              <a:latin typeface="Courier New" charset="0"/>
            </a:endParaRP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</a:rPr>
              <a:t>				</a:t>
            </a:r>
            <a:r>
              <a:rPr lang="en-US" i="1">
                <a:solidFill>
                  <a:srgbClr val="FF0000"/>
                </a:solidFill>
                <a:latin typeface="Arial" charset="0"/>
              </a:rPr>
              <a:t>Don’t forget semicolon!</a:t>
            </a:r>
          </a:p>
          <a:p>
            <a:endParaRPr lang="en-US">
              <a:latin typeface="Arial" charset="0"/>
            </a:endParaRPr>
          </a:p>
          <a:p>
            <a:endParaRPr lang="en-US">
              <a:latin typeface="Arial" charset="0"/>
            </a:endParaRP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EFD7DC4-E9C3-4E91-9689-0AF78A3A0D5B}" type="datetime1">
              <a:rPr lang="en-US" sz="1200" smtClean="0">
                <a:latin typeface="Garamond" charset="0"/>
              </a:rPr>
              <a:t>9/25/2019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133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B6FB0A1-40D7-2646-BFBE-1D76272A92E6}" type="slidenum">
              <a:rPr lang="en-US" sz="1200">
                <a:latin typeface="Garamond" charset="0"/>
              </a:rPr>
              <a:pPr/>
              <a:t>23</a:t>
            </a:fld>
            <a:endParaRPr lang="en-US" sz="1200">
              <a:latin typeface="Garamond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6248400" y="5257800"/>
            <a:ext cx="5334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296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comparison while vs do-while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52400" y="1676400"/>
            <a:ext cx="388620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do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 while ( x &lt; 10  );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endParaRPr lang="en-US" sz="1800"/>
          </a:p>
          <a:p>
            <a:pPr>
              <a:spcBef>
                <a:spcPct val="50000"/>
              </a:spcBef>
            </a:pPr>
            <a:r>
              <a:rPr lang="en-US" sz="1800"/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/>
              <a:t>7 8 9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4419600" y="1676400"/>
            <a:ext cx="3886200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while ( x &lt; 10  )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 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/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/>
              <a:t>7 8 9</a:t>
            </a:r>
          </a:p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15365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1BA74B2-145A-4A42-BB34-DE7447F83321}" type="datetime1">
              <a:rPr lang="en-US" sz="1200" smtClean="0">
                <a:latin typeface="Garamond" charset="0"/>
              </a:rPr>
              <a:t>9/25/2019</a:t>
            </a:fld>
            <a:endParaRPr lang="en-US" sz="1200">
              <a:latin typeface="Garamond" charset="0"/>
            </a:endParaRPr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8A0954B-DB93-2549-B40B-F13D2D93F2C6}" type="slidenum">
              <a:rPr lang="en-US" sz="1200">
                <a:latin typeface="Garamond" charset="0"/>
              </a:rPr>
              <a:pPr/>
              <a:t>24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</p:spTree>
    <p:extLst>
      <p:ext uri="{BB962C8B-B14F-4D97-AF65-F5344CB8AC3E}">
        <p14:creationId xmlns:p14="http://schemas.microsoft.com/office/powerpoint/2010/main" val="13404198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comparison while vs do-while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52400" y="1676400"/>
            <a:ext cx="38862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do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 while ( x &lt; 3  );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endParaRPr lang="en-US" sz="1800"/>
          </a:p>
          <a:p>
            <a:pPr>
              <a:spcBef>
                <a:spcPct val="50000"/>
              </a:spcBef>
            </a:pPr>
            <a:r>
              <a:rPr lang="en-US" sz="1800"/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/>
              <a:t>7</a:t>
            </a:r>
          </a:p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4419600" y="1676400"/>
            <a:ext cx="3886200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while ( x &lt; 3  )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 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/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/>
              <a:t>(no output)</a:t>
            </a:r>
          </a:p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16389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47CC29E-4D10-4F1F-A5C5-792EA9571794}" type="datetime1">
              <a:rPr lang="en-US" sz="1200" smtClean="0">
                <a:latin typeface="Garamond" charset="0"/>
              </a:rPr>
              <a:t>9/25/2019</a:t>
            </a:fld>
            <a:endParaRPr lang="en-US" sz="1200">
              <a:latin typeface="Garamond" charset="0"/>
            </a:endParaRPr>
          </a:p>
        </p:txBody>
      </p:sp>
      <p:sp>
        <p:nvSpPr>
          <p:cNvPr id="163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D794219-9225-1644-A26F-51B084EB597A}" type="slidenum">
              <a:rPr lang="en-US" sz="1200">
                <a:latin typeface="Garamond" charset="0"/>
              </a:rPr>
              <a:pPr/>
              <a:t>25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</p:spTree>
    <p:extLst>
      <p:ext uri="{BB962C8B-B14F-4D97-AF65-F5344CB8AC3E}">
        <p14:creationId xmlns:p14="http://schemas.microsoft.com/office/powerpoint/2010/main" val="37894662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Application: sentinel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Core of program demonstrating while loop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300" dirty="0">
                <a:latin typeface="Courier New" pitchFamily="49" charset="0"/>
                <a:ea typeface="+mn-ea"/>
                <a:cs typeface="Courier New" pitchFamily="49" charset="0"/>
              </a:rPr>
              <a:t>// Prompt for and read first grade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300" dirty="0" err="1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2300" dirty="0">
                <a:latin typeface="Courier New" pitchFamily="49" charset="0"/>
                <a:ea typeface="+mn-ea"/>
                <a:cs typeface="Courier New" pitchFamily="49" charset="0"/>
              </a:rPr>
              <a:t>("Enter grade: ");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300" dirty="0" err="1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sz="2300" dirty="0">
                <a:latin typeface="Courier New" pitchFamily="49" charset="0"/>
                <a:ea typeface="+mn-ea"/>
                <a:cs typeface="Courier New" pitchFamily="49" charset="0"/>
              </a:rPr>
              <a:t>("%lf", &amp;grade);</a:t>
            </a:r>
          </a:p>
          <a:p>
            <a:pPr>
              <a:buFont typeface="Wingdings" pitchFamily="2" charset="2"/>
              <a:buNone/>
              <a:defRPr/>
            </a:pPr>
            <a:endParaRPr lang="en-US" sz="23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300" dirty="0">
                <a:latin typeface="Courier New" pitchFamily="49" charset="0"/>
                <a:ea typeface="+mn-ea"/>
                <a:cs typeface="Courier New" pitchFamily="49" charset="0"/>
              </a:rPr>
              <a:t>/* Continue reading/accumulating grades until invalid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300" dirty="0">
                <a:latin typeface="Courier New" pitchFamily="49" charset="0"/>
                <a:ea typeface="+mn-ea"/>
                <a:cs typeface="Courier New" pitchFamily="49" charset="0"/>
              </a:rPr>
              <a:t>		value entered */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300" dirty="0">
                <a:latin typeface="Courier New" pitchFamily="49" charset="0"/>
                <a:ea typeface="+mn-ea"/>
                <a:cs typeface="Courier New" pitchFamily="49" charset="0"/>
              </a:rPr>
              <a:t>while ((grade &gt;= 0.0) &amp;&amp; (grade &lt;= 100.0)) {</a:t>
            </a:r>
          </a:p>
          <a:p>
            <a:pPr>
              <a:buFont typeface="Wingdings" pitchFamily="2" charset="2"/>
              <a:buNone/>
              <a:defRPr/>
            </a:pPr>
            <a:r>
              <a:rPr lang="pt-BR" sz="2300" dirty="0">
                <a:latin typeface="Courier New" pitchFamily="49" charset="0"/>
                <a:ea typeface="+mn-ea"/>
                <a:cs typeface="Courier New" pitchFamily="49" charset="0"/>
              </a:rPr>
              <a:t>	gradeSum = gradeSum + grade;	// Accumulate grade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300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300" dirty="0" err="1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300" dirty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sz="2300" dirty="0" err="1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300" dirty="0">
                <a:latin typeface="Courier New" pitchFamily="49" charset="0"/>
                <a:ea typeface="+mn-ea"/>
                <a:cs typeface="Courier New" pitchFamily="49" charset="0"/>
              </a:rPr>
              <a:t> + 1;	// Increment grade count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300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300" dirty="0" err="1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2300" dirty="0">
                <a:latin typeface="Courier New" pitchFamily="49" charset="0"/>
                <a:ea typeface="+mn-ea"/>
                <a:cs typeface="Courier New" pitchFamily="49" charset="0"/>
              </a:rPr>
              <a:t>("Enter grade: ");		// Prompt for and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300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300" dirty="0" err="1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sz="2300" dirty="0">
                <a:latin typeface="Courier New" pitchFamily="49" charset="0"/>
                <a:ea typeface="+mn-ea"/>
                <a:cs typeface="Courier New" pitchFamily="49" charset="0"/>
              </a:rPr>
              <a:t>("%lf", &amp;grade);		//   read next grade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300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1E0BF7F-4E22-423E-92D5-83165859A149}" type="datetime1">
              <a:rPr lang="en-US" sz="1200" smtClean="0">
                <a:latin typeface="Garamond" charset="0"/>
              </a:rPr>
              <a:t>9/25/2019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4551E40-11CF-CE43-873E-6E28DFB25519}" type="slidenum">
              <a:rPr lang="en-US" sz="1200">
                <a:latin typeface="Garamond" charset="0"/>
              </a:rPr>
              <a:pPr/>
              <a:t>26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3293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Application: sentinel value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Rewrite grade average program to ensure at least one grade is read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Change core of program (shown previously):</a:t>
            </a:r>
          </a:p>
          <a:p>
            <a:pPr>
              <a:buFont typeface="Wingdings" pitchFamily="2" charset="2"/>
              <a:buNone/>
              <a:defRPr/>
            </a:pPr>
            <a:endParaRPr lang="en-US" sz="28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/* Prompt for and read grades until invalid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   value entered */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do {</a:t>
            </a:r>
          </a:p>
          <a:p>
            <a:pPr>
              <a:buFont typeface="Wingdings" pitchFamily="2" charset="2"/>
              <a:buNone/>
              <a:defRPr/>
            </a:pPr>
            <a:r>
              <a:rPr lang="pt-BR" sz="2800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800" dirty="0" err="1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("Enter grade: ");		// Prompt for and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800" dirty="0" err="1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("%lf", &amp;grade);		//   read grade</a:t>
            </a:r>
            <a:endParaRPr lang="pt-BR" sz="28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pt-BR" sz="2800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>
              <a:buFont typeface="Wingdings" pitchFamily="2" charset="2"/>
              <a:buNone/>
              <a:defRPr/>
            </a:pPr>
            <a:r>
              <a:rPr lang="pt-BR" sz="2800" dirty="0">
                <a:latin typeface="Courier New" pitchFamily="49" charset="0"/>
                <a:ea typeface="+mn-ea"/>
                <a:cs typeface="Courier New" pitchFamily="49" charset="0"/>
              </a:rPr>
              <a:t>	if ((grade &gt;= 0.0) &amp;&amp; (grade &lt;= 100.0)) {</a:t>
            </a:r>
          </a:p>
          <a:p>
            <a:pPr>
              <a:buFont typeface="Wingdings" pitchFamily="2" charset="2"/>
              <a:buNone/>
              <a:defRPr/>
            </a:pPr>
            <a:r>
              <a:rPr lang="pt-BR" sz="2800" dirty="0">
                <a:latin typeface="Courier New" pitchFamily="49" charset="0"/>
                <a:ea typeface="+mn-ea"/>
                <a:cs typeface="Courier New" pitchFamily="49" charset="0"/>
              </a:rPr>
              <a:t>		gradeSum = gradeSum + grade;    // Accumulate grade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2800" dirty="0" err="1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sz="2800" dirty="0" err="1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 + 1;    // Inc. grade count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} while ((grade &gt;= 0.0) &amp;&amp; (grade &lt;= 100.0)); 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8436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B93BAA5-72F3-4CCE-BA6A-1298D3BD1210}" type="datetime1">
              <a:rPr lang="en-US" sz="1200" smtClean="0">
                <a:latin typeface="Garamond" charset="0"/>
              </a:rPr>
              <a:t>9/25/2019</a:t>
            </a:fld>
            <a:endParaRPr lang="en-US" sz="1200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184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62E4DA4-FC1B-754D-B396-BADB1BFD9820}" type="slidenum">
              <a:rPr lang="en-US" sz="1200">
                <a:latin typeface="Garamond" charset="0"/>
              </a:rPr>
              <a:pPr/>
              <a:t>27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2703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Write a while or do-while loop for each of the following tasks:</a:t>
            </a:r>
          </a:p>
          <a:p>
            <a:pPr lvl="1"/>
            <a:r>
              <a:rPr lang="en-US" dirty="0"/>
              <a:t>Print all multiples of 3 between 0 and 100 (including 0)</a:t>
            </a:r>
          </a:p>
          <a:p>
            <a:pPr lvl="1"/>
            <a:r>
              <a:rPr lang="en-US" dirty="0"/>
              <a:t>Given two variables,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y</a:t>
            </a:r>
            <a:r>
              <a:rPr lang="en-US" dirty="0"/>
              <a:t>, repeatedly increment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 by 1 and decrement </a:t>
            </a:r>
            <a:r>
              <a:rPr lang="en-US" dirty="0">
                <a:latin typeface="Courier New"/>
                <a:cs typeface="Courier New"/>
              </a:rPr>
              <a:t>y</a:t>
            </a:r>
            <a:r>
              <a:rPr lang="en-US" dirty="0"/>
              <a:t> by 1 until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 is greater than </a:t>
            </a:r>
            <a:r>
              <a:rPr lang="en-US" dirty="0">
                <a:latin typeface="Courier New"/>
                <a:cs typeface="Courier New"/>
              </a:rPr>
              <a:t>y</a:t>
            </a:r>
            <a:r>
              <a:rPr lang="en-US" dirty="0"/>
              <a:t>. </a:t>
            </a:r>
          </a:p>
          <a:p>
            <a:pPr lvl="2"/>
            <a:r>
              <a:rPr lang="en-US" dirty="0"/>
              <a:t>Count the number of iterations this loop takes and print it when the loop is done</a:t>
            </a:r>
          </a:p>
          <a:p>
            <a:pPr lvl="2"/>
            <a:r>
              <a:rPr lang="en-US" dirty="0"/>
              <a:t>Print the initial values of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y</a:t>
            </a:r>
            <a:r>
              <a:rPr lang="en-US" dirty="0"/>
              <a:t> before the loop starts</a:t>
            </a:r>
          </a:p>
          <a:p>
            <a:pPr lvl="1"/>
            <a:r>
              <a:rPr lang="en-US" dirty="0"/>
              <a:t>Repeatedly prompt for and read a single non-space character into a variable, </a:t>
            </a:r>
            <a:r>
              <a:rPr lang="en-US" dirty="0" err="1">
                <a:latin typeface="Courier New"/>
                <a:cs typeface="Courier New"/>
              </a:rPr>
              <a:t>cmd</a:t>
            </a:r>
            <a:r>
              <a:rPr lang="en-US" dirty="0"/>
              <a:t>, until the user enters either </a:t>
            </a:r>
            <a:r>
              <a:rPr lang="en-US" dirty="0">
                <a:latin typeface="Courier New"/>
                <a:cs typeface="Courier New"/>
              </a:rPr>
              <a:t>'X'</a:t>
            </a:r>
            <a:r>
              <a:rPr lang="en-US" dirty="0"/>
              <a:t> or </a:t>
            </a:r>
            <a:r>
              <a:rPr lang="en-US" dirty="0">
                <a:latin typeface="Courier New"/>
                <a:cs typeface="Courier New"/>
              </a:rPr>
              <a:t>'x'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9916E-D2D5-40AC-A08E-1D42D5D2F9A6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A23BD-02AE-1F4B-83EF-E7EAEF234F1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226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Char char="n"/>
            </a:pPr>
            <a:r>
              <a:rPr lang="en-US" sz="2500" dirty="0"/>
              <a:t>Print all multiples of 3 between 0 and 100 (including 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= 0;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while (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&lt; 100) {</a:t>
            </a:r>
            <a:endParaRPr lang="ro-RO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ro-RO" dirty="0">
                <a:latin typeface="Courier New"/>
                <a:cs typeface="Courier New"/>
              </a:rPr>
              <a:t>	printf("%d\n", i);</a:t>
            </a:r>
          </a:p>
          <a:p>
            <a:pPr marL="0" indent="0">
              <a:buNone/>
            </a:pPr>
            <a:r>
              <a:rPr lang="ro-RO" dirty="0">
                <a:latin typeface="Courier New"/>
                <a:cs typeface="Courier New"/>
              </a:rPr>
              <a:t>	i = i + 3;</a:t>
            </a:r>
          </a:p>
          <a:p>
            <a:pPr marL="0" indent="0">
              <a:buNone/>
            </a:pPr>
            <a:r>
              <a:rPr lang="ro-RO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E1F1-24C4-4446-976D-394FBAF2811B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A23BD-02AE-1F4B-83EF-E7EAEF234F1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23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A7AF6-92FB-4D6C-B0F9-3A5C556F4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CD459-9A00-4AE7-8466-7D6254E69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  <a:p>
            <a:pPr lvl="1"/>
            <a:r>
              <a:rPr lang="en-US" dirty="0"/>
              <a:t>Range checking</a:t>
            </a:r>
          </a:p>
          <a:p>
            <a:pPr lvl="1"/>
            <a:r>
              <a:rPr lang="en-US" dirty="0"/>
              <a:t>Switch statements</a:t>
            </a:r>
          </a:p>
          <a:p>
            <a:r>
              <a:rPr lang="en-US" dirty="0"/>
              <a:t>Switch example</a:t>
            </a:r>
          </a:p>
          <a:p>
            <a:r>
              <a:rPr lang="en-US" dirty="0"/>
              <a:t>While/do-while loops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58088-45B7-45A5-93D7-FC480936D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4A74-807D-4C20-BAD3-01FD44D95EFB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30F5A-7D72-4168-AD00-D55877E02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40DBE-643E-4AD1-BE5F-FE1D9345C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DDE5-9B44-254B-89B4-A832413121C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805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solutions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Given two integer variables,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y</a:t>
            </a:r>
            <a:r>
              <a:rPr lang="en-US" dirty="0"/>
              <a:t>, repeatedly increment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 by 1 and decrement </a:t>
            </a:r>
            <a:r>
              <a:rPr lang="en-US" dirty="0">
                <a:latin typeface="Courier New"/>
                <a:cs typeface="Courier New"/>
              </a:rPr>
              <a:t>y</a:t>
            </a:r>
            <a:r>
              <a:rPr lang="en-US" dirty="0"/>
              <a:t> by 1 until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 is greater than </a:t>
            </a:r>
            <a:r>
              <a:rPr lang="en-US" dirty="0">
                <a:latin typeface="Courier New"/>
                <a:cs typeface="Courier New"/>
              </a:rPr>
              <a:t>y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Print the initial values of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y</a:t>
            </a:r>
            <a:r>
              <a:rPr lang="en-US" dirty="0"/>
              <a:t> before the loop starts</a:t>
            </a:r>
          </a:p>
          <a:p>
            <a:pPr lvl="1"/>
            <a:r>
              <a:rPr lang="en-US" dirty="0"/>
              <a:t>Count the number of iterations this loop takes and print it when the loop is done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x, y;</a:t>
            </a: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= 0;	//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= # iterations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...		// Code to </a:t>
            </a:r>
            <a:r>
              <a:rPr lang="en-US">
                <a:latin typeface="Courier New"/>
                <a:cs typeface="Courier New"/>
              </a:rPr>
              <a:t>assign values to x &amp; y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printf</a:t>
            </a:r>
            <a:r>
              <a:rPr lang="en-US" dirty="0">
                <a:latin typeface="Courier New"/>
                <a:cs typeface="Courier New"/>
              </a:rPr>
              <a:t>("x = %d, y = %d initially\n", x, y);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while (x &lt;= y) {</a:t>
            </a:r>
          </a:p>
          <a:p>
            <a:pPr marL="0" indent="0">
              <a:buNone/>
            </a:pPr>
            <a:r>
              <a:rPr lang="fr-FR" dirty="0">
                <a:latin typeface="Courier New"/>
                <a:cs typeface="Courier New"/>
              </a:rPr>
              <a:t>	x = x + 1;</a:t>
            </a:r>
          </a:p>
          <a:p>
            <a:pPr marL="0" indent="0">
              <a:buNone/>
            </a:pPr>
            <a:r>
              <a:rPr lang="es-ES_tradnl" dirty="0">
                <a:latin typeface="Courier New"/>
                <a:cs typeface="Courier New"/>
              </a:rPr>
              <a:t>	y = y - 1;</a:t>
            </a:r>
          </a:p>
          <a:p>
            <a:pPr marL="0" indent="0">
              <a:buNone/>
            </a:pPr>
            <a:r>
              <a:rPr lang="es-ES_tradnl" dirty="0">
                <a:latin typeface="Courier New"/>
                <a:cs typeface="Courier New"/>
              </a:rPr>
              <a:t>	i = i + 1;</a:t>
            </a:r>
          </a:p>
          <a:p>
            <a:pPr marL="0" indent="0">
              <a:buNone/>
            </a:pPr>
            <a:r>
              <a:rPr lang="es-ES_tradnl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s-ES_tradnl" dirty="0" err="1">
                <a:latin typeface="Courier New"/>
                <a:cs typeface="Courier New"/>
              </a:rPr>
              <a:t>printf</a:t>
            </a:r>
            <a:r>
              <a:rPr lang="es-ES_tradnl" dirty="0">
                <a:latin typeface="Courier New"/>
                <a:cs typeface="Courier New"/>
              </a:rPr>
              <a:t>("</a:t>
            </a:r>
            <a:r>
              <a:rPr lang="es-ES_tradnl" dirty="0" err="1">
                <a:latin typeface="Courier New"/>
                <a:cs typeface="Courier New"/>
              </a:rPr>
              <a:t>Number</a:t>
            </a:r>
            <a:r>
              <a:rPr lang="es-ES_tradnl" dirty="0">
                <a:latin typeface="Courier New"/>
                <a:cs typeface="Courier New"/>
              </a:rPr>
              <a:t> of </a:t>
            </a:r>
            <a:r>
              <a:rPr lang="es-ES_tradnl" dirty="0" err="1">
                <a:latin typeface="Courier New"/>
                <a:cs typeface="Courier New"/>
              </a:rPr>
              <a:t>iterations</a:t>
            </a:r>
            <a:r>
              <a:rPr lang="es-ES_tradnl" dirty="0">
                <a:latin typeface="Courier New"/>
                <a:cs typeface="Courier New"/>
              </a:rPr>
              <a:t>: %d\n", i);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AE795-8174-44EF-8FA9-7C2DF3F33221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A23BD-02AE-1F4B-83EF-E7EAEF234F1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5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solutions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Char char="n"/>
            </a:pPr>
            <a:r>
              <a:rPr lang="en-US" dirty="0"/>
              <a:t>Repeatedly prompt for and read a single non-space character into a variable, </a:t>
            </a:r>
            <a:r>
              <a:rPr lang="en-US" dirty="0" err="1">
                <a:latin typeface="Courier New"/>
                <a:cs typeface="Courier New"/>
              </a:rPr>
              <a:t>cmd</a:t>
            </a:r>
            <a:r>
              <a:rPr lang="en-US" dirty="0"/>
              <a:t>, until the user enters either </a:t>
            </a:r>
            <a:r>
              <a:rPr lang="en-US" dirty="0">
                <a:latin typeface="Courier New"/>
                <a:cs typeface="Courier New"/>
              </a:rPr>
              <a:t>'X'</a:t>
            </a:r>
            <a:r>
              <a:rPr lang="en-US" dirty="0"/>
              <a:t> or </a:t>
            </a:r>
            <a:r>
              <a:rPr lang="en-US" dirty="0">
                <a:latin typeface="Courier New"/>
                <a:cs typeface="Courier New"/>
              </a:rPr>
              <a:t>'x'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char </a:t>
            </a:r>
            <a:r>
              <a:rPr lang="en-US" dirty="0" err="1">
                <a:latin typeface="Courier New"/>
                <a:cs typeface="Courier New"/>
              </a:rPr>
              <a:t>cmd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pt-BR" dirty="0">
                <a:latin typeface="Courier New"/>
                <a:cs typeface="Courier New"/>
              </a:rPr>
              <a:t>do {</a:t>
            </a:r>
          </a:p>
          <a:p>
            <a:pPr marL="0" indent="0">
              <a:buNone/>
            </a:pPr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printf</a:t>
            </a:r>
            <a:r>
              <a:rPr lang="pt-BR" dirty="0">
                <a:latin typeface="Courier New"/>
                <a:cs typeface="Courier New"/>
              </a:rPr>
              <a:t>("</a:t>
            </a:r>
            <a:r>
              <a:rPr lang="pt-BR" dirty="0" err="1">
                <a:latin typeface="Courier New"/>
                <a:cs typeface="Courier New"/>
              </a:rPr>
              <a:t>Enter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character</a:t>
            </a:r>
            <a:r>
              <a:rPr lang="pt-BR" dirty="0">
                <a:latin typeface="Courier New"/>
                <a:cs typeface="Courier New"/>
              </a:rPr>
              <a:t>: ");</a:t>
            </a:r>
          </a:p>
          <a:p>
            <a:pPr marL="0" indent="0">
              <a:buNone/>
            </a:pPr>
            <a:r>
              <a:rPr lang="nl-NL" dirty="0">
                <a:latin typeface="Courier New"/>
                <a:cs typeface="Courier New"/>
              </a:rPr>
              <a:t>	</a:t>
            </a:r>
            <a:r>
              <a:rPr lang="nl-NL" dirty="0" err="1">
                <a:latin typeface="Courier New"/>
                <a:cs typeface="Courier New"/>
              </a:rPr>
              <a:t>scanf</a:t>
            </a:r>
            <a:r>
              <a:rPr lang="nl-NL" dirty="0">
                <a:latin typeface="Courier New"/>
                <a:cs typeface="Courier New"/>
              </a:rPr>
              <a:t>(" %c", &amp;</a:t>
            </a:r>
            <a:r>
              <a:rPr lang="nl-NL" dirty="0" err="1">
                <a:latin typeface="Courier New"/>
                <a:cs typeface="Courier New"/>
              </a:rPr>
              <a:t>cmd</a:t>
            </a:r>
            <a:r>
              <a:rPr lang="nl-NL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} while (</a:t>
            </a:r>
            <a:r>
              <a:rPr lang="en-US" dirty="0" err="1">
                <a:latin typeface="Courier New"/>
                <a:cs typeface="Courier New"/>
              </a:rPr>
              <a:t>cmd</a:t>
            </a:r>
            <a:r>
              <a:rPr lang="en-US" dirty="0">
                <a:latin typeface="Courier New"/>
                <a:cs typeface="Courier New"/>
              </a:rPr>
              <a:t> != 'X' &amp;&amp; </a:t>
            </a:r>
            <a:r>
              <a:rPr lang="en-US" dirty="0" err="1">
                <a:latin typeface="Courier New"/>
                <a:cs typeface="Courier New"/>
              </a:rPr>
              <a:t>cmd</a:t>
            </a:r>
            <a:r>
              <a:rPr lang="en-US" dirty="0">
                <a:latin typeface="Courier New"/>
                <a:cs typeface="Courier New"/>
              </a:rPr>
              <a:t> != 'x');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6BD3-162F-42BD-9A4E-A64C54F3C914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A23BD-02AE-1F4B-83EF-E7EAEF234F1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93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>
                <a:latin typeface="Arial" charset="0"/>
              </a:rPr>
              <a:t>Exam </a:t>
            </a:r>
            <a:r>
              <a:rPr lang="en-US">
                <a:latin typeface="Arial" charset="0"/>
              </a:rPr>
              <a:t>1 Preview (W, 10/2)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/>
              <a:t>Chapter 3 activities posted; due Friday, 9/27</a:t>
            </a:r>
          </a:p>
          <a:p>
            <a:pPr lvl="1"/>
            <a:r>
              <a:rPr lang="en-US" dirty="0"/>
              <a:t>Program 3 due Monday, 9/30</a:t>
            </a:r>
          </a:p>
          <a:p>
            <a:pPr lvl="1"/>
            <a:r>
              <a:rPr lang="en-US" dirty="0"/>
              <a:t>Looking ahead: Exam 1</a:t>
            </a:r>
          </a:p>
          <a:p>
            <a:pPr lvl="2"/>
            <a:r>
              <a:rPr lang="en-US" b="1" u="sng" dirty="0">
                <a:solidFill>
                  <a:srgbClr val="FF0000"/>
                </a:solidFill>
              </a:rPr>
              <a:t>In-class exam Friday 10/4 </a:t>
            </a:r>
          </a:p>
          <a:p>
            <a:pPr lvl="2"/>
            <a:r>
              <a:rPr lang="en-US" dirty="0"/>
              <a:t>Allowed one double-sided 8.5” x 11” note sheet</a:t>
            </a:r>
          </a:p>
          <a:p>
            <a:pPr lvl="2"/>
            <a:r>
              <a:rPr lang="en-US" dirty="0"/>
              <a:t>No other notes, no electronic devices</a:t>
            </a:r>
          </a:p>
          <a:p>
            <a:pPr lvl="2"/>
            <a:r>
              <a:rPr lang="en-US" dirty="0"/>
              <a:t>Old exams at link on course home page </a:t>
            </a:r>
            <a:r>
              <a:rPr lang="en-US" dirty="0">
                <a:hlinkClick r:id="rId3"/>
              </a:rPr>
              <a:t>http://mjgeiger.github.io/eece2160/oldexams.html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629A32F-E032-4231-84D3-9D51AD51031E}" type="datetime1">
              <a:rPr lang="en-US" smtClean="0">
                <a:latin typeface="Garamond" charset="0"/>
              </a:rPr>
              <a:t>9/25/2019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969D819-D73A-D64E-AC12-719F3E29E335}" type="slidenum">
              <a:rPr lang="en-US">
                <a:latin typeface="Garamond" charset="0"/>
              </a:rPr>
              <a:pPr eaLnBrk="1" hangingPunct="1"/>
              <a:t>32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switch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When checking multiple exact values for expression, more sense to use </a:t>
            </a:r>
            <a:r>
              <a:rPr lang="en-US" dirty="0">
                <a:solidFill>
                  <a:srgbClr val="FF0000"/>
                </a:solidFill>
                <a:ea typeface="+mn-ea"/>
              </a:rPr>
              <a:t>switch statement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switch (&lt;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case &lt;val1&gt; 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case &lt;val2&gt; 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default: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break</a:t>
            </a:r>
            <a:r>
              <a:rPr lang="en-US" dirty="0">
                <a:ea typeface="+mn-ea"/>
                <a:cs typeface="Courier New" pitchFamily="49" charset="0"/>
              </a:rPr>
              <a:t> allows you to exit switch statement after completing code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cs typeface="Courier New" pitchFamily="49" charset="0"/>
              </a:rPr>
              <a:t>Otherwise, program will continue to run through cases until finding break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default</a:t>
            </a:r>
            <a:r>
              <a:rPr lang="en-US" dirty="0">
                <a:ea typeface="+mn-ea"/>
                <a:cs typeface="Courier New" pitchFamily="49" charset="0"/>
              </a:rPr>
              <a:t> covers any values without specific case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B0F8ABF-0B3B-48EC-90DD-DF351C6362FC}" type="datetime1">
              <a:rPr lang="en-US" smtClean="0">
                <a:latin typeface="Garamond" charset="0"/>
              </a:rPr>
              <a:t>9/25/2019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09F8DB-453B-AF4D-A32F-8152B3290C06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565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8D98B-AC82-4F4B-A832-096B82002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E201A-86DC-417C-AF89-B57C4E699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x;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switch (x)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case 0: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y = y + 1;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break;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case 1: case 2: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y = y – 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break;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default: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y =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011CF-D2DF-4ADD-B111-BEAA4EDF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80583-3EA6-4DFA-AE9B-3439B0CBE038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93528-F91C-4D7E-8349-5B394A965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2D457-5DB9-4693-A5A0-B3E9271C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9B70-BBC1-0447-8160-02C6429C0B2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57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Switch statements and 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Use </a:t>
            </a:r>
            <a:r>
              <a:rPr lang="en-US" sz="2300">
                <a:latin typeface="Courier New" charset="0"/>
                <a:cs typeface="Courier New" charset="0"/>
              </a:rPr>
              <a:t>break</a:t>
            </a:r>
            <a:r>
              <a:rPr lang="en-US" sz="2300">
                <a:latin typeface="Arial" charset="0"/>
              </a:rPr>
              <a:t> to exit at end of case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You may not always want to use </a:t>
            </a:r>
            <a:r>
              <a:rPr lang="en-US" sz="2000">
                <a:latin typeface="Courier New" charset="0"/>
                <a:cs typeface="Courier New" charset="0"/>
              </a:rPr>
              <a:t>break</a:t>
            </a:r>
            <a:r>
              <a:rPr lang="en-US" sz="2000">
                <a:latin typeface="Arial" charset="0"/>
              </a:rPr>
              <a:t>—will see examples later</a:t>
            </a:r>
          </a:p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Rewriting previous example: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Arial" charset="0"/>
              </a:rPr>
              <a:t>	</a:t>
            </a:r>
            <a:r>
              <a:rPr lang="en-US" sz="2300">
                <a:latin typeface="Courier New" charset="0"/>
                <a:cs typeface="Courier New" charset="0"/>
              </a:rPr>
              <a:t>switch (x)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case 0: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x = 3;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</a:t>
            </a:r>
            <a:r>
              <a:rPr lang="en-US" sz="2300" b="1">
                <a:solidFill>
                  <a:srgbClr val="FF0000"/>
                </a:solidFill>
                <a:latin typeface="Courier New" charset="0"/>
                <a:cs typeface="Courier New" charset="0"/>
              </a:rPr>
              <a:t>break;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case 1: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x = x * 4;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</a:t>
            </a:r>
            <a:r>
              <a:rPr lang="en-US" sz="2300" b="1">
                <a:solidFill>
                  <a:srgbClr val="FF0000"/>
                </a:solidFill>
                <a:latin typeface="Courier New" charset="0"/>
                <a:cs typeface="Courier New" charset="0"/>
              </a:rPr>
              <a:t>break;</a:t>
            </a:r>
            <a:endParaRPr lang="en-US" sz="23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default: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x = x – 1;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}</a:t>
            </a:r>
          </a:p>
          <a:p>
            <a:pPr>
              <a:lnSpc>
                <a:spcPct val="80000"/>
              </a:lnSpc>
            </a:pPr>
            <a:endParaRPr lang="en-US" sz="230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20C1F6A-1153-4575-AD8A-98AF8B0D2D3E}" type="datetime1">
              <a:rPr lang="en-US" smtClean="0">
                <a:latin typeface="Garamond" charset="0"/>
              </a:rPr>
              <a:t>9/25/2019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0A11B2-FAB9-D64E-975E-9A783362DD6E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362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7630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switch/case statement - example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609600" y="914400"/>
            <a:ext cx="7924800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Courier New" charset="0"/>
              </a:rPr>
              <a:t>#include </a:t>
            </a:r>
            <a:r>
              <a:rPr lang="en-US" sz="1800"/>
              <a:t>&lt;stdio.h&gt;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Courier New" charset="0"/>
              </a:rPr>
              <a:t>int </a:t>
            </a:r>
            <a:r>
              <a:rPr lang="en-US" sz="1800">
                <a:latin typeface="Courier New" charset="0"/>
              </a:rPr>
              <a:t>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char</a:t>
            </a:r>
            <a:r>
              <a:rPr lang="en-US" sz="1800">
                <a:latin typeface="Courier New" charset="0"/>
              </a:rPr>
              <a:t> grd;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printf("Enter Letter Grade: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scanf("%c",&amp;grd);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printf(“You are ");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chemeClr val="accent1"/>
                </a:solidFill>
                <a:latin typeface="Courier New" charset="0"/>
              </a:rPr>
              <a:t>// continued next slide</a:t>
            </a:r>
          </a:p>
          <a:p>
            <a:pPr>
              <a:spcBef>
                <a:spcPct val="50000"/>
              </a:spcBef>
            </a:pPr>
            <a:r>
              <a:rPr lang="en-US" sz="1800"/>
              <a:t>	</a:t>
            </a:r>
            <a:endParaRPr lang="en-US" sz="1800">
              <a:latin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64C0DF7-9065-47CB-A683-4D6F415A7C83}" type="datetime1">
              <a:rPr lang="en-US" smtClean="0">
                <a:latin typeface="Garamond" charset="0"/>
              </a:rPr>
              <a:t>9/25/2019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25D2D2B-5220-0348-8C33-95B2078C3E23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</p:spTree>
    <p:extLst>
      <p:ext uri="{BB962C8B-B14F-4D97-AF65-F5344CB8AC3E}">
        <p14:creationId xmlns:p14="http://schemas.microsoft.com/office/powerpoint/2010/main" val="1497557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7630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switch/case statement - example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228600" y="955675"/>
            <a:ext cx="8686800" cy="592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switch</a:t>
            </a:r>
            <a:r>
              <a:rPr lang="en-US" sz="1600" b="1">
                <a:latin typeface="Courier New" charset="0"/>
              </a:rPr>
              <a:t> (grd)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{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600" b="1">
                <a:latin typeface="Courier New" charset="0"/>
              </a:rPr>
              <a:t> 'A' : </a:t>
            </a:r>
          </a:p>
          <a:p>
            <a:r>
              <a:rPr lang="en-US" sz="1600" b="1">
                <a:latin typeface="Courier New" charset="0"/>
              </a:rPr>
              <a:t>		printf("excellent");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600" b="1">
                <a:latin typeface="Courier New" charset="0"/>
              </a:rPr>
              <a:t> 'B' : </a:t>
            </a:r>
          </a:p>
          <a:p>
            <a:r>
              <a:rPr lang="en-US" sz="1600" b="1">
                <a:latin typeface="Courier New" charset="0"/>
              </a:rPr>
              <a:t>		printf("good");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600" b="1">
                <a:latin typeface="Courier New" charset="0"/>
              </a:rPr>
              <a:t> 'C' : </a:t>
            </a:r>
          </a:p>
          <a:p>
            <a:r>
              <a:rPr lang="en-US" sz="1600" b="1">
                <a:latin typeface="Courier New" charset="0"/>
              </a:rPr>
              <a:t>		printf("average");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600" b="1">
                <a:latin typeface="Courier New" charset="0"/>
              </a:rPr>
              <a:t> 'D' : </a:t>
            </a:r>
          </a:p>
          <a:p>
            <a:r>
              <a:rPr lang="en-US" sz="1600" b="1">
                <a:latin typeface="Courier New" charset="0"/>
              </a:rPr>
              <a:t>		printf("poor");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600" b="1">
                <a:latin typeface="Courier New" charset="0"/>
              </a:rPr>
              <a:t> 'F' : </a:t>
            </a:r>
          </a:p>
          <a:p>
            <a:r>
              <a:rPr lang="en-US" sz="1600" b="1">
                <a:latin typeface="Courier New" charset="0"/>
              </a:rPr>
              <a:t>		printf("failing");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default</a:t>
            </a:r>
            <a:r>
              <a:rPr lang="en-US" sz="1600" b="1">
                <a:latin typeface="Courier New" charset="0"/>
              </a:rPr>
              <a:t> : </a:t>
            </a:r>
          </a:p>
          <a:p>
            <a:r>
              <a:rPr lang="en-US" sz="1600" b="1">
                <a:latin typeface="Courier New" charset="0"/>
              </a:rPr>
              <a:t>		printf(“incapable of reading directions");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}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return 0;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E625AAB-54F9-418F-85B9-9EAC33878C83}" type="datetime1">
              <a:rPr lang="en-US" smtClean="0">
                <a:latin typeface="Garamond" charset="0"/>
              </a:rPr>
              <a:t>9/25/2019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ABEBC66-A185-3140-8156-795D1FE1752F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</p:spTree>
    <p:extLst>
      <p:ext uri="{BB962C8B-B14F-4D97-AF65-F5344CB8AC3E}">
        <p14:creationId xmlns:p14="http://schemas.microsoft.com/office/powerpoint/2010/main" val="934559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switch statement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What does the program on the previous slides print if the user enters: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A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B+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c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Recognize, of course, that it always prints: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	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Enter Letter Grade: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83D5503-433D-4C78-9657-4D5EACD68705}" type="datetime1">
              <a:rPr lang="en-US" smtClean="0">
                <a:latin typeface="Garamond" charset="0"/>
              </a:rPr>
              <a:t>9/25/2019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7B7EFE4-A972-184A-BCDD-DE8B277BF7B1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911330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7732</TotalTime>
  <Words>1447</Words>
  <Application>Microsoft Office PowerPoint</Application>
  <PresentationFormat>On-screen Show (4:3)</PresentationFormat>
  <Paragraphs>439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Courier New</vt:lpstr>
      <vt:lpstr>Garamond</vt:lpstr>
      <vt:lpstr>Wingdings</vt:lpstr>
      <vt:lpstr>Edge</vt:lpstr>
      <vt:lpstr>EECE.2160 ECE Application Programming</vt:lpstr>
      <vt:lpstr>Announcements/reminders</vt:lpstr>
      <vt:lpstr>Today’s lecture</vt:lpstr>
      <vt:lpstr>Review: switch statements</vt:lpstr>
      <vt:lpstr>Switch example</vt:lpstr>
      <vt:lpstr>Switch statements and break</vt:lpstr>
      <vt:lpstr>switch/case statement - example</vt:lpstr>
      <vt:lpstr>switch/case statement - example</vt:lpstr>
      <vt:lpstr>Example: switch statement</vt:lpstr>
      <vt:lpstr>Example solution</vt:lpstr>
      <vt:lpstr>switch/case statement - Alt example</vt:lpstr>
      <vt:lpstr>Repetition</vt:lpstr>
      <vt:lpstr>while loops</vt:lpstr>
      <vt:lpstr>while loops - example</vt:lpstr>
      <vt:lpstr>while loops - example</vt:lpstr>
      <vt:lpstr>Repetition with while loop</vt:lpstr>
      <vt:lpstr>Application: sentinel value</vt:lpstr>
      <vt:lpstr>do-while loops</vt:lpstr>
      <vt:lpstr>comparison while vs do-while</vt:lpstr>
      <vt:lpstr>comparison while vs do-while</vt:lpstr>
      <vt:lpstr>Application: loop with flexible limit</vt:lpstr>
      <vt:lpstr>Application: sentinel value</vt:lpstr>
      <vt:lpstr>Review: do-while loops</vt:lpstr>
      <vt:lpstr>comparison while vs do-while</vt:lpstr>
      <vt:lpstr>comparison while vs do-while</vt:lpstr>
      <vt:lpstr>Application: sentinel value</vt:lpstr>
      <vt:lpstr>Application: sentinel value</vt:lpstr>
      <vt:lpstr>Examples</vt:lpstr>
      <vt:lpstr>Example solutions</vt:lpstr>
      <vt:lpstr>Example solutions (continued)</vt:lpstr>
      <vt:lpstr>Example solutions (continued)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1653</cp:revision>
  <dcterms:created xsi:type="dcterms:W3CDTF">2006-04-03T05:03:01Z</dcterms:created>
  <dcterms:modified xsi:type="dcterms:W3CDTF">2019-09-25T13:27:19Z</dcterms:modified>
</cp:coreProperties>
</file>