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408" r:id="rId4"/>
    <p:sldId id="516" r:id="rId5"/>
    <p:sldId id="519" r:id="rId6"/>
    <p:sldId id="498" r:id="rId7"/>
    <p:sldId id="420" r:id="rId8"/>
    <p:sldId id="421" r:id="rId9"/>
    <p:sldId id="419" r:id="rId10"/>
    <p:sldId id="401" r:id="rId11"/>
    <p:sldId id="402" r:id="rId12"/>
    <p:sldId id="422" r:id="rId13"/>
    <p:sldId id="423" r:id="rId14"/>
    <p:sldId id="379" r:id="rId15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4DACC2-FEF1-4A17-B738-AAA364B2FB8D}" v="6" dt="2019-10-29T22:02:33.1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17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064DACC2-FEF1-4A17-B738-AAA364B2FB8D}"/>
    <pc:docChg chg="undo custSel addSld delSld modSld">
      <pc:chgData name="Geiger, Michael J" userId="13cae92b-b37c-450b-a449-82fcae19569d" providerId="ADAL" clId="{064DACC2-FEF1-4A17-B738-AAA364B2FB8D}" dt="2019-10-30T15:06:41.843" v="928" actId="20577"/>
      <pc:docMkLst>
        <pc:docMk/>
      </pc:docMkLst>
      <pc:sldChg chg="modSp">
        <pc:chgData name="Geiger, Michael J" userId="13cae92b-b37c-450b-a449-82fcae19569d" providerId="ADAL" clId="{064DACC2-FEF1-4A17-B738-AAA364B2FB8D}" dt="2019-10-29T21:45:53.365" v="21" actId="20577"/>
        <pc:sldMkLst>
          <pc:docMk/>
          <pc:sldMk cId="0" sldId="256"/>
        </pc:sldMkLst>
        <pc:spChg chg="mod">
          <ac:chgData name="Geiger, Michael J" userId="13cae92b-b37c-450b-a449-82fcae19569d" providerId="ADAL" clId="{064DACC2-FEF1-4A17-B738-AAA364B2FB8D}" dt="2019-10-29T21:45:53.365" v="21" actId="20577"/>
          <ac:spMkLst>
            <pc:docMk/>
            <pc:sldMk cId="0" sldId="256"/>
            <ac:spMk id="17410" creationId="{00000000-0000-0000-0000-000000000000}"/>
          </ac:spMkLst>
        </pc:spChg>
      </pc:sldChg>
      <pc:sldChg chg="modSp">
        <pc:chgData name="Geiger, Michael J" userId="13cae92b-b37c-450b-a449-82fcae19569d" providerId="ADAL" clId="{064DACC2-FEF1-4A17-B738-AAA364B2FB8D}" dt="2019-10-29T21:46:14.651" v="68" actId="20577"/>
        <pc:sldMkLst>
          <pc:docMk/>
          <pc:sldMk cId="0" sldId="257"/>
        </pc:sldMkLst>
        <pc:spChg chg="mod">
          <ac:chgData name="Geiger, Michael J" userId="13cae92b-b37c-450b-a449-82fcae19569d" providerId="ADAL" clId="{064DACC2-FEF1-4A17-B738-AAA364B2FB8D}" dt="2019-10-29T21:46:14.651" v="68" actId="20577"/>
          <ac:spMkLst>
            <pc:docMk/>
            <pc:sldMk cId="0" sldId="257"/>
            <ac:spMk id="18434" creationId="{00000000-0000-0000-0000-000000000000}"/>
          </ac:spMkLst>
        </pc:spChg>
      </pc:sldChg>
      <pc:sldChg chg="modSp">
        <pc:chgData name="Geiger, Michael J" userId="13cae92b-b37c-450b-a449-82fcae19569d" providerId="ADAL" clId="{064DACC2-FEF1-4A17-B738-AAA364B2FB8D}" dt="2019-10-29T22:02:33.196" v="879"/>
        <pc:sldMkLst>
          <pc:docMk/>
          <pc:sldMk cId="0" sldId="379"/>
        </pc:sldMkLst>
        <pc:spChg chg="mod">
          <ac:chgData name="Geiger, Michael J" userId="13cae92b-b37c-450b-a449-82fcae19569d" providerId="ADAL" clId="{064DACC2-FEF1-4A17-B738-AAA364B2FB8D}" dt="2019-10-29T22:02:33.196" v="879"/>
          <ac:spMkLst>
            <pc:docMk/>
            <pc:sldMk cId="0" sldId="379"/>
            <ac:spMk id="30722" creationId="{00000000-0000-0000-0000-000000000000}"/>
          </ac:spMkLst>
        </pc:spChg>
      </pc:sldChg>
      <pc:sldChg chg="modSp">
        <pc:chgData name="Geiger, Michael J" userId="13cae92b-b37c-450b-a449-82fcae19569d" providerId="ADAL" clId="{064DACC2-FEF1-4A17-B738-AAA364B2FB8D}" dt="2019-10-30T15:06:41.843" v="928" actId="20577"/>
        <pc:sldMkLst>
          <pc:docMk/>
          <pc:sldMk cId="0" sldId="408"/>
        </pc:sldMkLst>
        <pc:spChg chg="mod">
          <ac:chgData name="Geiger, Michael J" userId="13cae92b-b37c-450b-a449-82fcae19569d" providerId="ADAL" clId="{064DACC2-FEF1-4A17-B738-AAA364B2FB8D}" dt="2019-10-30T15:06:41.843" v="928" actId="20577"/>
          <ac:spMkLst>
            <pc:docMk/>
            <pc:sldMk cId="0" sldId="408"/>
            <ac:spMk id="20482" creationId="{00000000-0000-0000-0000-000000000000}"/>
          </ac:spMkLst>
        </pc:spChg>
      </pc:sldChg>
      <pc:sldChg chg="del">
        <pc:chgData name="Geiger, Michael J" userId="13cae92b-b37c-450b-a449-82fcae19569d" providerId="ADAL" clId="{064DACC2-FEF1-4A17-B738-AAA364B2FB8D}" dt="2019-10-29T21:50:06.208" v="150" actId="2696"/>
        <pc:sldMkLst>
          <pc:docMk/>
          <pc:sldMk cId="0" sldId="413"/>
        </pc:sldMkLst>
      </pc:sldChg>
      <pc:sldChg chg="del">
        <pc:chgData name="Geiger, Michael J" userId="13cae92b-b37c-450b-a449-82fcae19569d" providerId="ADAL" clId="{064DACC2-FEF1-4A17-B738-AAA364B2FB8D}" dt="2019-10-29T21:50:06.224" v="151" actId="2696"/>
        <pc:sldMkLst>
          <pc:docMk/>
          <pc:sldMk cId="0" sldId="414"/>
        </pc:sldMkLst>
      </pc:sldChg>
      <pc:sldChg chg="del">
        <pc:chgData name="Geiger, Michael J" userId="13cae92b-b37c-450b-a449-82fcae19569d" providerId="ADAL" clId="{064DACC2-FEF1-4A17-B738-AAA364B2FB8D}" dt="2019-10-29T21:50:06.249" v="152" actId="2696"/>
        <pc:sldMkLst>
          <pc:docMk/>
          <pc:sldMk cId="0" sldId="415"/>
        </pc:sldMkLst>
      </pc:sldChg>
      <pc:sldChg chg="del">
        <pc:chgData name="Geiger, Michael J" userId="13cae92b-b37c-450b-a449-82fcae19569d" providerId="ADAL" clId="{064DACC2-FEF1-4A17-B738-AAA364B2FB8D}" dt="2019-10-29T21:50:06.310" v="153" actId="2696"/>
        <pc:sldMkLst>
          <pc:docMk/>
          <pc:sldMk cId="0" sldId="417"/>
        </pc:sldMkLst>
      </pc:sldChg>
      <pc:sldChg chg="del">
        <pc:chgData name="Geiger, Michael J" userId="13cae92b-b37c-450b-a449-82fcae19569d" providerId="ADAL" clId="{064DACC2-FEF1-4A17-B738-AAA364B2FB8D}" dt="2019-10-29T21:50:06.339" v="154" actId="2696"/>
        <pc:sldMkLst>
          <pc:docMk/>
          <pc:sldMk cId="0" sldId="418"/>
        </pc:sldMkLst>
      </pc:sldChg>
      <pc:sldChg chg="modSp">
        <pc:chgData name="Geiger, Michael J" userId="13cae92b-b37c-450b-a449-82fcae19569d" providerId="ADAL" clId="{064DACC2-FEF1-4A17-B738-AAA364B2FB8D}" dt="2019-10-29T21:49:55.484" v="141" actId="20577"/>
        <pc:sldMkLst>
          <pc:docMk/>
          <pc:sldMk cId="2621702830" sldId="422"/>
        </pc:sldMkLst>
        <pc:spChg chg="mod">
          <ac:chgData name="Geiger, Michael J" userId="13cae92b-b37c-450b-a449-82fcae19569d" providerId="ADAL" clId="{064DACC2-FEF1-4A17-B738-AAA364B2FB8D}" dt="2019-10-29T21:49:55.484" v="141" actId="20577"/>
          <ac:spMkLst>
            <pc:docMk/>
            <pc:sldMk cId="2621702830" sldId="422"/>
            <ac:spMk id="10243" creationId="{00000000-0000-0000-0000-000000000000}"/>
          </ac:spMkLst>
        </pc:spChg>
      </pc:sldChg>
      <pc:sldChg chg="modSp">
        <pc:chgData name="Geiger, Michael J" userId="13cae92b-b37c-450b-a449-82fcae19569d" providerId="ADAL" clId="{064DACC2-FEF1-4A17-B738-AAA364B2FB8D}" dt="2019-10-29T21:50:00.361" v="149" actId="20577"/>
        <pc:sldMkLst>
          <pc:docMk/>
          <pc:sldMk cId="4046587374" sldId="423"/>
        </pc:sldMkLst>
        <pc:spChg chg="mod">
          <ac:chgData name="Geiger, Michael J" userId="13cae92b-b37c-450b-a449-82fcae19569d" providerId="ADAL" clId="{064DACC2-FEF1-4A17-B738-AAA364B2FB8D}" dt="2019-10-29T21:50:00.361" v="149" actId="20577"/>
          <ac:spMkLst>
            <pc:docMk/>
            <pc:sldMk cId="4046587374" sldId="423"/>
            <ac:spMk id="11267" creationId="{00000000-0000-0000-0000-000000000000}"/>
          </ac:spMkLst>
        </pc:spChg>
      </pc:sldChg>
      <pc:sldChg chg="modSp add">
        <pc:chgData name="Geiger, Michael J" userId="13cae92b-b37c-450b-a449-82fcae19569d" providerId="ADAL" clId="{064DACC2-FEF1-4A17-B738-AAA364B2FB8D}" dt="2019-10-29T22:01:58.672" v="878" actId="20577"/>
        <pc:sldMkLst>
          <pc:docMk/>
          <pc:sldMk cId="0" sldId="498"/>
        </pc:sldMkLst>
        <pc:spChg chg="mod">
          <ac:chgData name="Geiger, Michael J" userId="13cae92b-b37c-450b-a449-82fcae19569d" providerId="ADAL" clId="{064DACC2-FEF1-4A17-B738-AAA364B2FB8D}" dt="2019-10-29T21:59:06.112" v="604" actId="20577"/>
          <ac:spMkLst>
            <pc:docMk/>
            <pc:sldMk cId="0" sldId="498"/>
            <ac:spMk id="17410" creationId="{00000000-0000-0000-0000-000000000000}"/>
          </ac:spMkLst>
        </pc:spChg>
        <pc:spChg chg="mod">
          <ac:chgData name="Geiger, Michael J" userId="13cae92b-b37c-450b-a449-82fcae19569d" providerId="ADAL" clId="{064DACC2-FEF1-4A17-B738-AAA364B2FB8D}" dt="2019-10-29T22:01:58.672" v="878" actId="20577"/>
          <ac:spMkLst>
            <pc:docMk/>
            <pc:sldMk cId="0" sldId="498"/>
            <ac:spMk id="52229" creationId="{00000000-0000-0000-0000-000000000000}"/>
          </ac:spMkLst>
        </pc:spChg>
      </pc:sldChg>
      <pc:sldChg chg="add">
        <pc:chgData name="Geiger, Michael J" userId="13cae92b-b37c-450b-a449-82fcae19569d" providerId="ADAL" clId="{064DACC2-FEF1-4A17-B738-AAA364B2FB8D}" dt="2019-10-29T21:49:41.475" v="133"/>
        <pc:sldMkLst>
          <pc:docMk/>
          <pc:sldMk cId="0" sldId="516"/>
        </pc:sldMkLst>
      </pc:sldChg>
      <pc:sldChg chg="add">
        <pc:chgData name="Geiger, Michael J" userId="13cae92b-b37c-450b-a449-82fcae19569d" providerId="ADAL" clId="{064DACC2-FEF1-4A17-B738-AAA364B2FB8D}" dt="2019-10-29T21:49:41.475" v="133"/>
        <pc:sldMkLst>
          <pc:docMk/>
          <pc:sldMk cId="0" sldId="519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864A42B7-5FBB-B84A-95B0-DCA30C1572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458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994406B1-6D41-1148-9624-3E98C6526D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553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B286BCA-24EF-FE41-A194-A47099D145ED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568C8AD-DA04-5847-B5CD-CC70CDB4028D}" type="datetime1">
              <a:rPr lang="en-US"/>
              <a:pPr/>
              <a:t>10/30/2019</a:t>
            </a:fld>
            <a:endParaRPr lang="en-US"/>
          </a:p>
        </p:txBody>
      </p:sp>
      <p:sp>
        <p:nvSpPr>
          <p:cNvPr id="23555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5 part 2</a:t>
            </a:r>
          </a:p>
        </p:txBody>
      </p:sp>
      <p:sp>
        <p:nvSpPr>
          <p:cNvPr id="2355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8079407-60D1-7840-86CC-A26A27F12CEF}" type="slidenum">
              <a:rPr lang="en-US"/>
              <a:pPr/>
              <a:t>6</a:t>
            </a:fld>
            <a:endParaRPr lang="en-US"/>
          </a:p>
        </p:txBody>
      </p:sp>
      <p:sp>
        <p:nvSpPr>
          <p:cNvPr id="235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BAC66FB-9864-5042-85AD-763A1E556148}" type="datetime1">
              <a:rPr lang="en-US" smtClean="0"/>
              <a:t>10/30/2019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Exam 2 Preview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5093788-D648-A240-AA8E-89AEA40FBD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40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FC2C64-55E1-024A-910B-6026066DC429}" type="datetime1">
              <a:rPr lang="en-US" smtClean="0"/>
              <a:t>10/30/2019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Exam 2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12B595-8A03-654E-B84E-2F8061CEA2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51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14C8DE-1381-1748-85B5-2A61AA5546B4}" type="datetime1">
              <a:rPr lang="en-US" smtClean="0"/>
              <a:t>10/30/2019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Exam 2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73713E-34A2-7847-B5D4-AB73681388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63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E109F8-37B2-9D42-8341-EBDC4E5F1A62}" type="datetime1">
              <a:rPr lang="en-US" smtClean="0"/>
              <a:t>10/30/2019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Exam 2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46EB9-8181-1543-9009-A9D4015168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30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4B8BD1-B552-FB41-9388-2E8E5C40BEF8}" type="datetime1">
              <a:rPr lang="en-US" smtClean="0"/>
              <a:t>10/30/2019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Exam 2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1247C2-A18C-DD4C-AD61-4BF7EA2DE3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3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D10A60-9AC7-CB45-BB11-3C34B6733BA2}" type="datetime1">
              <a:rPr lang="en-US" smtClean="0"/>
              <a:t>10/30/2019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Exam 2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2CEC40-8A11-A443-8871-2A27CF9C21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04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418AD5-6598-8240-92D7-BF26620D0AD5}" type="datetime1">
              <a:rPr lang="en-US" smtClean="0"/>
              <a:t>10/30/2019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Exam 2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86810-C5E5-4643-A79A-ED6B5B1963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46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D4946-5152-AD49-92BC-DA3BEBC2357A}" type="datetime1">
              <a:rPr lang="en-US" smtClean="0"/>
              <a:t>10/30/2019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Exam 2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FF7F8-97A8-7749-B7F3-D6F7C99371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44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2968CA-EA98-0E46-A9C0-F3A47800830A}" type="datetime1">
              <a:rPr lang="en-US" smtClean="0"/>
              <a:t>10/30/2019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Exam 2 Preview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53435-2EB9-B440-A6CB-FDF2EBF67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63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ED43A-3EDB-6345-83ED-6703451FC407}" type="datetime1">
              <a:rPr lang="en-US" smtClean="0"/>
              <a:t>10/30/2019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Exam 2 Preview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FFE96D-D402-F240-B41F-09533D88AC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33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CF49AA-4B3A-4E4B-B70C-84F965EE9B2A}" type="datetime1">
              <a:rPr lang="en-US" smtClean="0"/>
              <a:t>10/30/2019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Exam 2 Preview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3D6FB8-6D70-8748-9DAE-7228450E22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44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ECBB19-1AC5-F846-93D5-7FC9CBA19B51}" type="datetime1">
              <a:rPr lang="en-US" smtClean="0"/>
              <a:t>10/30/2019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Exam 2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040163-1A9A-544F-9E97-C957BA2BA9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09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1189C-9E02-F94E-BF67-AC16EC69EC6B}" type="datetime1">
              <a:rPr lang="en-US" smtClean="0"/>
              <a:t>10/30/2019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Exam 2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C5F07-7DFB-B54C-9EE9-99F8002FDB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68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5FAACD5A-13F5-6146-B72E-F5FB93E01E06}" type="datetime1">
              <a:rPr lang="en-US" smtClean="0"/>
              <a:t>10/30/2019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Microprocessors I: Exam 2 Preview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4C8478BC-6823-8842-9736-6C097A50BE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09" r:id="rId1"/>
    <p:sldLayoutId id="2147484797" r:id="rId2"/>
    <p:sldLayoutId id="2147484798" r:id="rId3"/>
    <p:sldLayoutId id="2147484799" r:id="rId4"/>
    <p:sldLayoutId id="2147484800" r:id="rId5"/>
    <p:sldLayoutId id="2147484801" r:id="rId6"/>
    <p:sldLayoutId id="2147484802" r:id="rId7"/>
    <p:sldLayoutId id="2147484803" r:id="rId8"/>
    <p:sldLayoutId id="2147484804" r:id="rId9"/>
    <p:sldLayoutId id="2147484805" r:id="rId10"/>
    <p:sldLayoutId id="2147484806" r:id="rId11"/>
    <p:sldLayoutId id="2147484807" r:id="rId12"/>
    <p:sldLayoutId id="2147484808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EECE.3170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Microprocessor Systems Design I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Lin Li &amp;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Fall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24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Exam 2 Preview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subroutines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Arial" charset="0"/>
              </a:rPr>
              <a:t>Subroutines: low-level functions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When called, address of next instruction saved</a:t>
            </a: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Return instruction ends routine; goes to that point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May need to save state on stack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Arial" charset="0"/>
              </a:rPr>
              <a:t>x86 specifics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solidFill>
                  <a:srgbClr val="0000CC"/>
                </a:solidFill>
                <a:latin typeface="Arial" charset="0"/>
              </a:rPr>
              <a:t>CALL</a:t>
            </a:r>
            <a:r>
              <a:rPr lang="en-US" sz="2200" dirty="0">
                <a:latin typeface="Arial" charset="0"/>
              </a:rPr>
              <a:t> &lt;proc&gt;: call procedure</a:t>
            </a: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&lt;proc&gt; is written as label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solidFill>
                  <a:srgbClr val="0000CC"/>
                </a:solidFill>
                <a:latin typeface="Arial" charset="0"/>
              </a:rPr>
              <a:t>RET</a:t>
            </a:r>
            <a:r>
              <a:rPr lang="en-US" sz="2200" dirty="0">
                <a:latin typeface="Arial" charset="0"/>
              </a:rPr>
              <a:t>: return from procedure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Saving state to stack: push instructions</a:t>
            </a: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Store data </a:t>
            </a:r>
            <a:r>
              <a:rPr lang="ja-JP" altLang="en-US" sz="1900" dirty="0">
                <a:latin typeface="Arial" charset="0"/>
              </a:rPr>
              <a:t>“</a:t>
            </a:r>
            <a:r>
              <a:rPr lang="en-US" altLang="ja-JP" sz="1900" dirty="0">
                <a:latin typeface="Arial" charset="0"/>
              </a:rPr>
              <a:t>above</a:t>
            </a:r>
            <a:r>
              <a:rPr lang="ja-JP" altLang="en-US" sz="1900" dirty="0">
                <a:latin typeface="Arial" charset="0"/>
              </a:rPr>
              <a:t>”</a:t>
            </a:r>
            <a:r>
              <a:rPr lang="en-US" altLang="ja-JP" sz="1900" dirty="0">
                <a:latin typeface="Arial" charset="0"/>
              </a:rPr>
              <a:t> current TOS; decrement SP</a:t>
            </a: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Basic </a:t>
            </a:r>
            <a:r>
              <a:rPr lang="en-US" sz="1900" dirty="0">
                <a:solidFill>
                  <a:srgbClr val="0000CC"/>
                </a:solidFill>
                <a:latin typeface="Arial" charset="0"/>
              </a:rPr>
              <a:t>PUSH</a:t>
            </a:r>
            <a:r>
              <a:rPr lang="en-US" sz="1900" dirty="0">
                <a:latin typeface="Arial" charset="0"/>
              </a:rPr>
              <a:t> stores word or double word</a:t>
            </a: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Directly storing flags: </a:t>
            </a:r>
            <a:r>
              <a:rPr lang="en-US" sz="1900" dirty="0">
                <a:solidFill>
                  <a:srgbClr val="0000CC"/>
                </a:solidFill>
                <a:latin typeface="Arial" charset="0"/>
              </a:rPr>
              <a:t>PUSHF</a:t>
            </a: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Storing all 16-/32-bit general purpose registers: </a:t>
            </a:r>
            <a:r>
              <a:rPr lang="en-US" sz="1900" dirty="0">
                <a:solidFill>
                  <a:srgbClr val="0000CC"/>
                </a:solidFill>
                <a:latin typeface="Arial" charset="0"/>
              </a:rPr>
              <a:t>PUSHA/PUSHAD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Restoring state: </a:t>
            </a:r>
            <a:r>
              <a:rPr lang="en-US" sz="2200" dirty="0">
                <a:solidFill>
                  <a:srgbClr val="0000CC"/>
                </a:solidFill>
                <a:latin typeface="Arial" charset="0"/>
              </a:rPr>
              <a:t>POP/POPF/POPA/POPAD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AB5D5D8-27CD-2F4F-8D78-8A321D095F6A}" type="datetime1">
              <a:rPr lang="en-US" sz="1200" smtClean="0">
                <a:latin typeface="Garamond" charset="0"/>
              </a:rPr>
              <a:t>10/30/2019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Exam 2 Preview</a:t>
            </a: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553E536-5AA4-E843-BDC7-2EE4026887D7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62D8F83-08D9-C74F-9F2B-3B7C04B05018}" type="datetime1">
              <a:rPr lang="en-US" sz="1200" smtClean="0">
                <a:latin typeface="Garamond" charset="0"/>
              </a:rPr>
              <a:t>10/30/2019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Exam 2 Preview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BAEF191-C004-004E-AF0A-ECB90EFBB165}" type="slidenum">
              <a:rPr lang="en-US" sz="1200">
                <a:latin typeface="Garamond" charset="0"/>
              </a:rPr>
              <a:pPr eaLnBrk="1" hangingPunct="1"/>
              <a:t>11</a:t>
            </a:fld>
            <a:endParaRPr lang="en-US" sz="1200">
              <a:latin typeface="Garamond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Review: HLL </a:t>
            </a:r>
            <a:r>
              <a:rPr lang="en-US">
                <a:latin typeface="Garamond" charset="0"/>
                <a:sym typeface="Wingdings" charset="0"/>
              </a:rPr>
              <a:t> assembly</a:t>
            </a:r>
            <a:endParaRPr lang="en-US">
              <a:latin typeface="Garamond" charset="0"/>
            </a:endParaRP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>
                <a:latin typeface="Arial" charset="0"/>
              </a:rPr>
              <a:t>Data accesses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Arial" charset="0"/>
              </a:rPr>
              <a:t>Global variables </a:t>
            </a:r>
            <a:r>
              <a:rPr lang="en-US" sz="2000">
                <a:latin typeface="Arial" charset="0"/>
                <a:sym typeface="Wingdings" charset="0"/>
              </a:rPr>
              <a:t> static; </a:t>
            </a:r>
            <a:r>
              <a:rPr lang="en-US" sz="2000">
                <a:latin typeface="Arial" charset="0"/>
              </a:rPr>
              <a:t>allocated in data segment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Arial" charset="0"/>
              </a:rPr>
              <a:t>Other variables </a:t>
            </a:r>
            <a:r>
              <a:rPr lang="en-US" sz="2000">
                <a:latin typeface="Arial" charset="0"/>
                <a:sym typeface="Wingdings" charset="0"/>
              </a:rPr>
              <a:t> dynamic; allocated on stack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Arial" charset="0"/>
                <a:sym typeface="Wingdings" charset="0"/>
              </a:rPr>
              <a:t>Stack frame for each function contains (from top)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700">
                <a:latin typeface="Arial" charset="0"/>
                <a:sym typeface="Wingdings" charset="0"/>
              </a:rPr>
              <a:t>Saved variables within function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700">
                <a:latin typeface="Arial" charset="0"/>
                <a:sym typeface="Wingdings" charset="0"/>
              </a:rPr>
              <a:t>Local variables for function (starting at EBP – 4)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700">
                <a:latin typeface="Arial" charset="0"/>
                <a:sym typeface="Wingdings" charset="0"/>
              </a:rPr>
              <a:t>Saved EBP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700">
                <a:latin typeface="Arial" charset="0"/>
                <a:sym typeface="Wingdings" charset="0"/>
              </a:rPr>
              <a:t>Saved EIP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700">
                <a:latin typeface="Arial" charset="0"/>
                <a:sym typeface="Wingdings" charset="0"/>
              </a:rPr>
              <a:t>Function arguments (starting at EBP + 8)</a:t>
            </a:r>
            <a:endParaRPr lang="en-US" sz="1700"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>
                <a:latin typeface="Arial" charset="0"/>
              </a:rPr>
              <a:t>Conditional statements (if-then-else)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Arial" charset="0"/>
              </a:rPr>
              <a:t>Evaluate condition (CMP instruction(s))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Arial" charset="0"/>
              </a:rPr>
              <a:t>Conditional jump (often to </a:t>
            </a:r>
            <a:r>
              <a:rPr lang="ja-JP" altLang="en-US" sz="2000">
                <a:latin typeface="Arial" charset="0"/>
              </a:rPr>
              <a:t>“</a:t>
            </a:r>
            <a:r>
              <a:rPr lang="en-US" altLang="ja-JP" sz="2000">
                <a:latin typeface="Arial" charset="0"/>
              </a:rPr>
              <a:t>else</a:t>
            </a:r>
            <a:r>
              <a:rPr lang="ja-JP" altLang="en-US" sz="2000">
                <a:latin typeface="Arial" charset="0"/>
              </a:rPr>
              <a:t>”</a:t>
            </a:r>
            <a:r>
              <a:rPr lang="en-US" altLang="ja-JP" sz="2000">
                <a:latin typeface="Arial" charset="0"/>
              </a:rPr>
              <a:t> case)</a:t>
            </a:r>
          </a:p>
          <a:p>
            <a:pPr lvl="1" eaLnBrk="1" hangingPunct="1">
              <a:lnSpc>
                <a:spcPct val="80000"/>
              </a:lnSpc>
            </a:pPr>
            <a:r>
              <a:rPr lang="ja-JP" altLang="en-US" sz="2000">
                <a:latin typeface="Arial" charset="0"/>
              </a:rPr>
              <a:t>“</a:t>
            </a:r>
            <a:r>
              <a:rPr lang="en-US" altLang="ja-JP" sz="2000">
                <a:latin typeface="Arial" charset="0"/>
              </a:rPr>
              <a:t>If</a:t>
            </a:r>
            <a:r>
              <a:rPr lang="ja-JP" altLang="en-US" sz="2000">
                <a:latin typeface="Arial" charset="0"/>
              </a:rPr>
              <a:t>”</a:t>
            </a:r>
            <a:r>
              <a:rPr lang="en-US" altLang="ja-JP" sz="2000">
                <a:latin typeface="Arial" charset="0"/>
              </a:rPr>
              <a:t> case ends with unconditional jump to skip </a:t>
            </a:r>
            <a:r>
              <a:rPr lang="ja-JP" altLang="en-US" sz="2000">
                <a:latin typeface="Arial" charset="0"/>
              </a:rPr>
              <a:t>“</a:t>
            </a:r>
            <a:r>
              <a:rPr lang="en-US" altLang="ja-JP" sz="2000">
                <a:latin typeface="Arial" charset="0"/>
              </a:rPr>
              <a:t>else</a:t>
            </a:r>
            <a:r>
              <a:rPr lang="ja-JP" altLang="en-US" sz="2000">
                <a:latin typeface="Arial" charset="0"/>
              </a:rPr>
              <a:t>”</a:t>
            </a:r>
            <a:endParaRPr lang="en-US" altLang="ja-JP" sz="2000"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>
                <a:latin typeface="Arial" charset="0"/>
              </a:rPr>
              <a:t>Loops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Arial" charset="0"/>
              </a:rPr>
              <a:t>Initialize variable at start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Arial" charset="0"/>
              </a:rPr>
              <a:t>Test loop condition (similar to if)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Arial" charset="0"/>
              </a:rPr>
              <a:t>Change loop variable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76200" y="990600"/>
          <a:ext cx="6400800" cy="536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r:id="rId3" imgW="5651292" imgH="4736926" progId="Word.Document.12">
                  <p:embed/>
                </p:oleObj>
              </mc:Choice>
              <mc:Fallback>
                <p:oleObj name="Document" r:id="rId3" imgW="5651292" imgH="4736926" progId="Word.Document.12">
                  <p:embed/>
                  <p:pic>
                    <p:nvPicPr>
                      <p:cNvPr id="102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990600"/>
                        <a:ext cx="6400800" cy="536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Review: Stack accesses</a:t>
            </a:r>
          </a:p>
        </p:txBody>
      </p:sp>
      <p:sp>
        <p:nvSpPr>
          <p:cNvPr id="10244" name="Content Placeholder 7"/>
          <p:cNvSpPr>
            <a:spLocks noGrp="1"/>
          </p:cNvSpPr>
          <p:nvPr>
            <p:ph sz="half" idx="2"/>
          </p:nvPr>
        </p:nvSpPr>
        <p:spPr>
          <a:xfrm>
            <a:off x="5029200" y="974725"/>
            <a:ext cx="4038600" cy="4987925"/>
          </a:xfrm>
        </p:spPr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On function call</a:t>
            </a:r>
          </a:p>
          <a:p>
            <a:r>
              <a:rPr lang="en-US" altLang="en-US">
                <a:ea typeface="ＭＳ Ｐゴシック" pitchFamily="34" charset="-128"/>
              </a:rPr>
              <a:t>SP or ESP: points to current top of stack</a:t>
            </a:r>
          </a:p>
          <a:p>
            <a:pPr lvl="1"/>
            <a:r>
              <a:rPr lang="en-US" altLang="en-US">
                <a:ea typeface="ＭＳ Ｐゴシック" pitchFamily="34" charset="-128"/>
              </a:rPr>
              <a:t>Lowest address in current stack frame</a:t>
            </a:r>
          </a:p>
          <a:p>
            <a:r>
              <a:rPr lang="en-US" altLang="en-US">
                <a:ea typeface="ＭＳ Ｐゴシック" pitchFamily="34" charset="-128"/>
              </a:rPr>
              <a:t>BP or EBP: used to reference data within frame</a:t>
            </a:r>
          </a:p>
          <a:p>
            <a:pPr lvl="1"/>
            <a:r>
              <a:rPr lang="en-US" altLang="en-US">
                <a:ea typeface="ＭＳ Ｐゴシック" pitchFamily="34" charset="-128"/>
              </a:rPr>
              <a:t>Arguments</a:t>
            </a:r>
          </a:p>
          <a:p>
            <a:pPr lvl="1"/>
            <a:r>
              <a:rPr lang="en-US" altLang="en-US">
                <a:ea typeface="ＭＳ Ｐゴシック" pitchFamily="34" charset="-128"/>
              </a:rPr>
              <a:t>Local variables</a:t>
            </a:r>
          </a:p>
        </p:txBody>
      </p:sp>
      <p:sp>
        <p:nvSpPr>
          <p:cNvPr id="1024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3E87027-8358-5346-97FC-D5DA51F48385}" type="datetime1">
              <a:rPr lang="en-US" altLang="en-US" sz="1200" smtClean="0">
                <a:latin typeface="Garamond" pitchFamily="18" charset="0"/>
                <a:cs typeface="Arial" charset="0"/>
              </a:rPr>
              <a:t>10/30/2019</a:t>
            </a:fld>
            <a:endParaRPr lang="en-US" altLang="en-US" sz="1200">
              <a:latin typeface="Garamond" pitchFamily="18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 Lecture 17</a:t>
            </a:r>
          </a:p>
        </p:txBody>
      </p:sp>
      <p:sp>
        <p:nvSpPr>
          <p:cNvPr id="102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B11032C-7A63-412C-AC6A-4C9E9F622E26}" type="slidenum">
              <a:rPr lang="en-US" altLang="en-US" sz="1200">
                <a:latin typeface="Garamond" pitchFamily="18" charset="0"/>
                <a:cs typeface="Arial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>
              <a:latin typeface="Garamond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702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8"/>
          <p:cNvGraphicFramePr>
            <a:graphicFrameLocks noChangeAspect="1"/>
          </p:cNvGraphicFramePr>
          <p:nvPr/>
        </p:nvGraphicFramePr>
        <p:xfrm>
          <a:off x="-304800" y="1035050"/>
          <a:ext cx="6400800" cy="536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Document" r:id="rId3" imgW="5651292" imgH="4736926" progId="Word.Document.12">
                  <p:embed/>
                </p:oleObj>
              </mc:Choice>
              <mc:Fallback>
                <p:oleObj name="Document" r:id="rId3" imgW="5651292" imgH="4736926" progId="Word.Document.12">
                  <p:embed/>
                  <p:pic>
                    <p:nvPicPr>
                      <p:cNvPr id="1126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04800" y="1035050"/>
                        <a:ext cx="6400800" cy="536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Review: Stack accesses (cont.)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495800" y="1108075"/>
            <a:ext cx="4648200" cy="498792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>
                <a:ea typeface="+mn-ea"/>
                <a:cs typeface="+mn-cs"/>
              </a:rPr>
              <a:t>Arguments start at offset 8 from EBP</a:t>
            </a: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Local variables start at offset -4 from EBP</a:t>
            </a: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Starting offset of each variable can be defined as symbol</a:t>
            </a: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Ex. (testfile1.asm)</a:t>
            </a:r>
            <a:br>
              <a:rPr lang="en-US" dirty="0">
                <a:ea typeface="+mn-ea"/>
                <a:cs typeface="+mn-cs"/>
              </a:rPr>
            </a:b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_j$ = -120; size = 4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_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$ = -108; size = 4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_Y$ = -96; size = 40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_X$ = -48; size = 40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nn-NO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mov	DWORD PTR _i$[ebp], 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nn-NO" b="1" dirty="0">
                <a:solidFill>
                  <a:srgbClr val="0000FF"/>
                </a:solidFill>
                <a:ea typeface="+mn-ea"/>
                <a:cs typeface="Courier New" pitchFamily="49" charset="0"/>
                <a:sym typeface="Wingdings" pitchFamily="2" charset="2"/>
              </a:rPr>
              <a:t> sets i = 0</a:t>
            </a:r>
            <a:endParaRPr lang="nn-NO" b="1" dirty="0">
              <a:solidFill>
                <a:srgbClr val="0000FF"/>
              </a:solidFill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lvl="1">
              <a:defRPr/>
            </a:pPr>
            <a:endParaRPr lang="en-US" dirty="0"/>
          </a:p>
        </p:txBody>
      </p:sp>
      <p:sp>
        <p:nvSpPr>
          <p:cNvPr id="1126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E85E41A-E821-8B41-86CD-AB1B0D1A2855}" type="datetime1">
              <a:rPr lang="en-US" altLang="en-US" sz="1200" smtClean="0">
                <a:latin typeface="Garamond" pitchFamily="18" charset="0"/>
                <a:cs typeface="Arial" charset="0"/>
              </a:rPr>
              <a:t>10/30/2019</a:t>
            </a:fld>
            <a:endParaRPr lang="en-US" altLang="en-US" sz="1200">
              <a:latin typeface="Garamond" pitchFamily="18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 Lecture 17</a:t>
            </a:r>
          </a:p>
        </p:txBody>
      </p:sp>
      <p:sp>
        <p:nvSpPr>
          <p:cNvPr id="112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23E6396-ACFD-4E30-9EFB-084676C9F980}" type="slidenum">
              <a:rPr lang="en-US" altLang="en-US" sz="1200">
                <a:latin typeface="Garamond" pitchFamily="18" charset="0"/>
                <a:cs typeface="Arial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>
              <a:latin typeface="Garamond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587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time:</a:t>
            </a:r>
          </a:p>
          <a:p>
            <a:pPr lvl="1"/>
            <a:r>
              <a:rPr lang="en-US" dirty="0">
                <a:latin typeface="Arial" charset="0"/>
              </a:rPr>
              <a:t>Exam 2—PLEASE BE ON TIME</a:t>
            </a: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</a:t>
            </a:r>
          </a:p>
          <a:p>
            <a:pPr lvl="1"/>
            <a:r>
              <a:rPr lang="en-US">
                <a:latin typeface="Arial" charset="0"/>
              </a:rPr>
              <a:t>HW 4 due today—no late submissions accepted</a:t>
            </a: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3072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03F8464-9909-434E-9AFA-5A56DC8E6BC1}" type="datetime1">
              <a:rPr lang="en-US" sz="1200" smtClean="0">
                <a:latin typeface="Garamond" charset="0"/>
              </a:rPr>
              <a:t>10/30/2019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Exam 2 Preview</a:t>
            </a:r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CC327EE-5611-4747-AF57-88A6AF34DF8E}" type="slidenum">
              <a:rPr lang="en-US" sz="1200">
                <a:latin typeface="Garamond" charset="0"/>
              </a:rPr>
              <a:pPr eaLnBrk="1" hangingPunct="1"/>
              <a:t>14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Announcements/reminders:</a:t>
            </a:r>
          </a:p>
          <a:p>
            <a:pPr lvl="1"/>
            <a:r>
              <a:rPr lang="en-US" dirty="0">
                <a:latin typeface="Arial" charset="0"/>
              </a:rPr>
              <a:t>HW 4 due today—no late submissions accepted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Today’s lecture: Exam 2 Preview</a:t>
            </a: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E63F0F9-5467-0845-81F3-E743E8D94341}" type="datetime1">
              <a:rPr lang="en-US" sz="1200" smtClean="0">
                <a:latin typeface="Garamond" charset="0"/>
              </a:rPr>
              <a:t>10/30/2019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Exam 2 Preview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D40F051-7303-A847-88A1-A39D5D4465C2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 2 notes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Please attend your registered section unless you have permission to do otherwise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Allowed 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One 8.5</a:t>
            </a:r>
            <a:r>
              <a:rPr lang="ja-JP" altLang="en-US" sz="2400" dirty="0">
                <a:latin typeface="Arial" charset="0"/>
              </a:rPr>
              <a:t>”</a:t>
            </a:r>
            <a:r>
              <a:rPr lang="en-US" altLang="ja-JP" sz="2400" dirty="0">
                <a:latin typeface="Arial" charset="0"/>
              </a:rPr>
              <a:t> x 11</a:t>
            </a:r>
            <a:r>
              <a:rPr lang="ja-JP" altLang="en-US" sz="2400" dirty="0">
                <a:latin typeface="Arial" charset="0"/>
              </a:rPr>
              <a:t>”</a:t>
            </a:r>
            <a:r>
              <a:rPr lang="en-US" altLang="ja-JP" sz="2400" dirty="0">
                <a:latin typeface="Arial" charset="0"/>
              </a:rPr>
              <a:t> double-sided sheet of notes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Calculator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No other notes or electronic devices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Exam will last 50 minutes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Covers lectures 12-13, 15-23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Format similar to old exams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1 multiple choice question </a:t>
            </a:r>
            <a:r>
              <a:rPr lang="en-US" sz="2400" i="1" dirty="0">
                <a:latin typeface="Arial" charset="0"/>
              </a:rPr>
              <a:t>(instructions covered)</a:t>
            </a:r>
            <a:endParaRPr lang="en-US" sz="2400" dirty="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1 short code sequence to evaluate </a:t>
            </a:r>
            <a:r>
              <a:rPr lang="en-US" sz="2400" i="1" dirty="0">
                <a:latin typeface="Arial" charset="0"/>
              </a:rPr>
              <a:t>(logical/shift/rotate/bit scan)</a:t>
            </a:r>
            <a:endParaRPr lang="en-US" sz="2400" dirty="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1 set of short answer questions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2 short </a:t>
            </a:r>
            <a:r>
              <a:rPr lang="en-US" sz="2400" dirty="0">
                <a:latin typeface="Arial" charset="0"/>
              </a:rPr>
              <a:t>instruction sequences to write</a:t>
            </a:r>
            <a:endParaRPr lang="en-US" sz="2000" dirty="0">
              <a:latin typeface="Arial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B3CFB12-F182-EE44-8F9A-6A7DFAA410C0}" type="datetime1">
              <a:rPr lang="en-US" sz="1200" smtClean="0">
                <a:latin typeface="Garamond" charset="0"/>
              </a:rPr>
              <a:t>10/30/2019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Exam 2 Preview</a:t>
            </a: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7523655-E675-6647-8F06-9E89D7CD4051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Logical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Logical instructions (AND/OR/XOR/NOT)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Basic shift instructions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Move value by &lt;</a:t>
            </a:r>
            <a:r>
              <a:rPr lang="en-US" dirty="0" err="1"/>
              <a:t>amt</a:t>
            </a:r>
            <a:r>
              <a:rPr lang="en-US" dirty="0"/>
              <a:t>&gt; bits; add 0s to left or right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CF = last bit shifted out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SHL &lt;</a:t>
            </a:r>
            <a:r>
              <a:rPr lang="en-US" dirty="0" err="1"/>
              <a:t>src</a:t>
            </a:r>
            <a:r>
              <a:rPr lang="en-US" dirty="0"/>
              <a:t>&gt;, &lt;</a:t>
            </a:r>
            <a:r>
              <a:rPr lang="en-US" dirty="0" err="1"/>
              <a:t>amt</a:t>
            </a:r>
            <a:r>
              <a:rPr lang="en-US" dirty="0"/>
              <a:t>&gt;: Move &lt;</a:t>
            </a:r>
            <a:r>
              <a:rPr lang="en-US" dirty="0" err="1"/>
              <a:t>src</a:t>
            </a:r>
            <a:r>
              <a:rPr lang="en-US" dirty="0"/>
              <a:t>&gt; to left</a:t>
            </a:r>
          </a:p>
          <a:p>
            <a:pPr lvl="2" eaLnBrk="1" hangingPunct="1">
              <a:buFont typeface="Wingdings" pitchFamily="2" charset="2"/>
              <a:buChar char="n"/>
              <a:defRPr/>
            </a:pPr>
            <a:r>
              <a:rPr lang="en-US" dirty="0"/>
              <a:t>SAL exactly the same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SHR &lt;</a:t>
            </a:r>
            <a:r>
              <a:rPr lang="en-US" dirty="0" err="1"/>
              <a:t>src</a:t>
            </a:r>
            <a:r>
              <a:rPr lang="en-US" dirty="0"/>
              <a:t>&gt;, &lt;</a:t>
            </a:r>
            <a:r>
              <a:rPr lang="en-US" dirty="0" err="1"/>
              <a:t>amt</a:t>
            </a:r>
            <a:r>
              <a:rPr lang="en-US" dirty="0"/>
              <a:t>&gt;: Move &lt;</a:t>
            </a:r>
            <a:r>
              <a:rPr lang="en-US" dirty="0" err="1"/>
              <a:t>src</a:t>
            </a:r>
            <a:r>
              <a:rPr lang="en-US" dirty="0"/>
              <a:t>&gt; to right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Arithmetic right shift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Move value right by &lt;</a:t>
            </a:r>
            <a:r>
              <a:rPr lang="en-US" dirty="0" err="1"/>
              <a:t>amt</a:t>
            </a:r>
            <a:r>
              <a:rPr lang="en-US" dirty="0"/>
              <a:t>&gt; bits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Copy sign bit to fill remaining bits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CF = last bit shifted out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SAR &lt;</a:t>
            </a:r>
            <a:r>
              <a:rPr lang="en-US" dirty="0" err="1"/>
              <a:t>src</a:t>
            </a:r>
            <a:r>
              <a:rPr lang="en-US" dirty="0"/>
              <a:t>&gt;, &lt;</a:t>
            </a:r>
            <a:r>
              <a:rPr lang="en-US" dirty="0" err="1"/>
              <a:t>amt</a:t>
            </a:r>
            <a:r>
              <a:rPr lang="en-US" dirty="0"/>
              <a:t>&gt;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53D2689-C4CD-D743-828E-7B326C49AF1A}" type="datetime1">
              <a:rPr lang="en-US" sz="1200" smtClean="0">
                <a:latin typeface="Garamond" charset="0"/>
              </a:rPr>
              <a:t>10/30/2019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11</a:t>
            </a:r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F101364-1BEF-1544-ABCF-70DB009B8D15}" type="slidenum">
              <a:rPr lang="en-US" sz="1200">
                <a:latin typeface="Garamond" charset="0"/>
              </a:rPr>
              <a:pPr/>
              <a:t>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rotate instructions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Rotate instructions: bits that are shifted out one side are shifted back in other side</a:t>
            </a:r>
          </a:p>
          <a:p>
            <a:pPr lvl="1" eaLnBrk="1" hangingPunct="1"/>
            <a:r>
              <a:rPr lang="en-US">
                <a:latin typeface="Arial" charset="0"/>
              </a:rPr>
              <a:t>ROL &lt;src&gt;, &lt;amt&gt; or ROR &lt;src&gt;, &lt;amt&gt;</a:t>
            </a:r>
          </a:p>
          <a:p>
            <a:pPr lvl="1" eaLnBrk="1" hangingPunct="1"/>
            <a:r>
              <a:rPr lang="en-US">
                <a:latin typeface="Arial" charset="0"/>
              </a:rPr>
              <a:t>CF = last bit rotated</a:t>
            </a:r>
          </a:p>
          <a:p>
            <a:pPr eaLnBrk="1" hangingPunct="1"/>
            <a:r>
              <a:rPr lang="en-US">
                <a:latin typeface="Arial" charset="0"/>
              </a:rPr>
              <a:t>Rotate through carry instructions</a:t>
            </a:r>
          </a:p>
          <a:p>
            <a:pPr lvl="1"/>
            <a:r>
              <a:rPr lang="en-US">
                <a:latin typeface="Arial" charset="0"/>
              </a:rPr>
              <a:t>CF acts as </a:t>
            </a:r>
            <a:r>
              <a:rPr lang="ja-JP" altLang="en-US">
                <a:latin typeface="Arial" charset="0"/>
              </a:rPr>
              <a:t>“</a:t>
            </a:r>
            <a:r>
              <a:rPr lang="en-US" altLang="ja-JP">
                <a:latin typeface="Arial" charset="0"/>
              </a:rPr>
              <a:t>extra</a:t>
            </a:r>
            <a:r>
              <a:rPr lang="ja-JP" altLang="en-US">
                <a:latin typeface="Arial" charset="0"/>
              </a:rPr>
              <a:t>”</a:t>
            </a:r>
            <a:r>
              <a:rPr lang="en-US" altLang="ja-JP">
                <a:latin typeface="Arial" charset="0"/>
              </a:rPr>
              <a:t> bit that is part of value being rotated</a:t>
            </a:r>
          </a:p>
          <a:p>
            <a:pPr lvl="1"/>
            <a:r>
              <a:rPr lang="en-US">
                <a:latin typeface="Arial" charset="0"/>
              </a:rPr>
              <a:t>RCL &lt;src&gt;, &lt;amt&gt; or RCR &lt;src&gt;, &lt;amt&gt;</a:t>
            </a: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61EF919-06EB-0642-A6F4-1E76A43A54C2}" type="datetime1">
              <a:rPr lang="en-US" sz="1200" smtClean="0">
                <a:latin typeface="Garamond" charset="0"/>
              </a:rPr>
              <a:t>10/30/2019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11</a:t>
            </a:r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F8A04BC-C187-3B41-99B1-69495CF98103}" type="slidenum">
              <a:rPr lang="en-US" sz="1200">
                <a:latin typeface="Garamond" charset="0"/>
              </a:rPr>
              <a:pPr/>
              <a:t>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Review: bit test/scan instructions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BT   </a:t>
            </a:r>
            <a:r>
              <a:rPr lang="en-US" dirty="0">
                <a:ea typeface="+mn-ea"/>
                <a:sym typeface="Wingdings" pitchFamily="2" charset="2"/>
              </a:rPr>
              <a:t> </a:t>
            </a:r>
            <a:r>
              <a:rPr lang="en-US" dirty="0">
                <a:solidFill>
                  <a:srgbClr val="0000CC"/>
                </a:solidFill>
                <a:ea typeface="+mn-ea"/>
                <a:sym typeface="Wingdings" pitchFamily="2" charset="2"/>
              </a:rPr>
              <a:t>Bit test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sym typeface="Wingdings" pitchFamily="2" charset="2"/>
              </a:rPr>
              <a:t>BTR  </a:t>
            </a:r>
            <a:r>
              <a:rPr lang="en-US" dirty="0">
                <a:solidFill>
                  <a:srgbClr val="0000CC"/>
                </a:solidFill>
                <a:ea typeface="+mn-ea"/>
                <a:sym typeface="Wingdings" pitchFamily="2" charset="2"/>
              </a:rPr>
              <a:t>Bit test and reset </a:t>
            </a:r>
            <a:r>
              <a:rPr lang="en-US" i="1" dirty="0">
                <a:solidFill>
                  <a:srgbClr val="0000CC"/>
                </a:solidFill>
                <a:ea typeface="+mn-ea"/>
                <a:sym typeface="Wingdings" pitchFamily="2" charset="2"/>
              </a:rPr>
              <a:t>(source bit = 0)</a:t>
            </a:r>
            <a:endParaRPr lang="en-US" dirty="0">
              <a:solidFill>
                <a:srgbClr val="0000CC"/>
              </a:solidFill>
              <a:ea typeface="+mn-ea"/>
              <a:sym typeface="Wingdings" pitchFamily="2" charset="2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sym typeface="Wingdings" pitchFamily="2" charset="2"/>
              </a:rPr>
              <a:t>BTS  </a:t>
            </a:r>
            <a:r>
              <a:rPr lang="en-US" dirty="0">
                <a:solidFill>
                  <a:srgbClr val="0000CC"/>
                </a:solidFill>
                <a:ea typeface="+mn-ea"/>
                <a:sym typeface="Wingdings" pitchFamily="2" charset="2"/>
              </a:rPr>
              <a:t>Bit test and set </a:t>
            </a:r>
            <a:r>
              <a:rPr lang="en-US" i="1" dirty="0">
                <a:solidFill>
                  <a:srgbClr val="0000CC"/>
                </a:solidFill>
                <a:ea typeface="+mn-ea"/>
                <a:sym typeface="Wingdings" pitchFamily="2" charset="2"/>
              </a:rPr>
              <a:t>(source bit = 1)</a:t>
            </a:r>
            <a:endParaRPr lang="en-US" dirty="0">
              <a:solidFill>
                <a:srgbClr val="0000CC"/>
              </a:solidFill>
              <a:ea typeface="+mn-ea"/>
              <a:sym typeface="Wingdings" pitchFamily="2" charset="2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sym typeface="Wingdings" pitchFamily="2" charset="2"/>
              </a:rPr>
              <a:t>BTC  </a:t>
            </a:r>
            <a:r>
              <a:rPr lang="en-US" dirty="0">
                <a:solidFill>
                  <a:srgbClr val="0000CC"/>
                </a:solidFill>
                <a:ea typeface="+mn-ea"/>
                <a:sym typeface="Wingdings" pitchFamily="2" charset="2"/>
              </a:rPr>
              <a:t>Bit test and complement </a:t>
            </a:r>
            <a:r>
              <a:rPr lang="en-US" i="1" dirty="0">
                <a:solidFill>
                  <a:srgbClr val="0000CC"/>
                </a:solidFill>
                <a:ea typeface="+mn-ea"/>
                <a:sym typeface="Wingdings" pitchFamily="2" charset="2"/>
              </a:rPr>
              <a:t>(flip source bit)</a:t>
            </a:r>
            <a:endParaRPr lang="en-US" dirty="0">
              <a:solidFill>
                <a:srgbClr val="0000CC"/>
              </a:solidFill>
              <a:ea typeface="+mn-ea"/>
              <a:sym typeface="Wingdings" pitchFamily="2" charset="2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sym typeface="Wingdings" pitchFamily="2" charset="2"/>
              </a:rPr>
              <a:t>Examples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>
                <a:sym typeface="Wingdings" pitchFamily="2" charset="2"/>
              </a:rPr>
              <a:t>BT  AX, 0  CF = bit 0 of AX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>
                <a:sym typeface="Wingdings" pitchFamily="2" charset="2"/>
              </a:rPr>
              <a:t>BTC  BX, 3  CF = bit 3 of BX; flip bit 3 of BX</a:t>
            </a:r>
            <a:br>
              <a:rPr lang="en-US" dirty="0">
                <a:sym typeface="Wingdings" pitchFamily="2" charset="2"/>
              </a:rPr>
            </a:br>
            <a:endParaRPr lang="en-US" dirty="0">
              <a:sym typeface="Wingdings" pitchFamily="2" charset="2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/>
              <a:t>BSF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solidFill>
                  <a:srgbClr val="0000CC"/>
                </a:solidFill>
                <a:sym typeface="Wingdings" pitchFamily="2" charset="2"/>
              </a:rPr>
              <a:t>Bit scan forward </a:t>
            </a:r>
            <a:r>
              <a:rPr lang="en-US" i="1" dirty="0">
                <a:solidFill>
                  <a:srgbClr val="0000CC"/>
                </a:solidFill>
                <a:sym typeface="Wingdings" pitchFamily="2" charset="2"/>
              </a:rPr>
              <a:t>(start with bit 0)</a:t>
            </a:r>
            <a:endParaRPr lang="en-US" dirty="0">
              <a:solidFill>
                <a:srgbClr val="0000CC"/>
              </a:solidFill>
              <a:sym typeface="Wingdings" pitchFamily="2" charset="2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sym typeface="Wingdings" pitchFamily="2" charset="2"/>
              </a:rPr>
              <a:t>BSR  </a:t>
            </a:r>
            <a:r>
              <a:rPr lang="en-US" dirty="0">
                <a:solidFill>
                  <a:srgbClr val="0000CC"/>
                </a:solidFill>
                <a:sym typeface="Wingdings" pitchFamily="2" charset="2"/>
              </a:rPr>
              <a:t>Bit scan reverse </a:t>
            </a:r>
            <a:r>
              <a:rPr lang="en-US" i="1" dirty="0">
                <a:solidFill>
                  <a:srgbClr val="0000CC"/>
                </a:solidFill>
                <a:sym typeface="Wingdings" pitchFamily="2" charset="2"/>
              </a:rPr>
              <a:t>(start with bit 1)</a:t>
            </a:r>
            <a:endParaRPr lang="en-US" dirty="0">
              <a:sym typeface="Wingdings" pitchFamily="2" charset="2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sym typeface="Wingdings" pitchFamily="2" charset="2"/>
              </a:rPr>
              <a:t>Example: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ym typeface="Wingdings" pitchFamily="2" charset="2"/>
              </a:rPr>
              <a:t>BSF ESI,EDX  32-bits of EDX scanned starting from B</a:t>
            </a:r>
            <a:r>
              <a:rPr lang="en-US" baseline="-25000" dirty="0">
                <a:sym typeface="Wingdings" pitchFamily="2" charset="2"/>
              </a:rPr>
              <a:t>0</a:t>
            </a:r>
            <a:endParaRPr lang="en-US" dirty="0">
              <a:sym typeface="Wingdings" pitchFamily="2" charset="2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ym typeface="Wingdings" pitchFamily="2" charset="2"/>
              </a:rPr>
              <a:t>If EDX = 0x00000000  ZF = 0 (all bits zero)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ym typeface="Wingdings" pitchFamily="2" charset="2"/>
              </a:rPr>
              <a:t>If EDX = 0x00000001  ESI = 0x00000000, ZF = 1 (bit 0 is 1)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ym typeface="Wingdings" pitchFamily="2" charset="2"/>
              </a:rPr>
              <a:t>If EDX = 0x00003000  ESI = 0x0000000C, ZF = 1 (bit 12 is first bit set to 1)</a:t>
            </a:r>
          </a:p>
          <a:p>
            <a:pPr>
              <a:buFont typeface="Wingdings" pitchFamily="2" charset="2"/>
              <a:buChar char="q"/>
              <a:defRPr/>
            </a:pPr>
            <a:endParaRPr lang="en-US" dirty="0">
              <a:sym typeface="Wingdings" pitchFamily="2" charset="2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E8F7C88-B20F-4348-9BA8-FD5035495E3B}" type="datetime1">
              <a:rPr lang="en-US" smtClean="0">
                <a:latin typeface="Garamond" charset="0"/>
              </a:rPr>
              <a:t>10/30/2019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13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9C6296A-D6F0-AF42-A550-378B8EB78608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compare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CMP D, S</a:t>
            </a:r>
          </a:p>
          <a:p>
            <a:pPr lvl="1"/>
            <a:r>
              <a:rPr lang="en-US">
                <a:latin typeface="Arial" charset="0"/>
              </a:rPr>
              <a:t>Flags show result of (D) – (S)</a:t>
            </a:r>
          </a:p>
          <a:p>
            <a:r>
              <a:rPr lang="en-US">
                <a:latin typeface="Arial" charset="0"/>
                <a:sym typeface="Wingdings" charset="0"/>
              </a:rPr>
              <a:t>Condition codes: mnemonics implying certain flag conditions</a:t>
            </a:r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450B757-0933-AA4E-BB38-515FDFC54BA7}" type="datetime1">
              <a:rPr lang="en-US" sz="1200" smtClean="0">
                <a:latin typeface="Garamond" charset="0"/>
              </a:rPr>
              <a:t>10/30/2019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Exam 2 Preview</a:t>
            </a:r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B052C2E-2B17-FA47-A52B-A613363F3A12}" type="slidenum">
              <a:rPr lang="en-US" sz="1200">
                <a:latin typeface="Garamond" charset="0"/>
              </a:rPr>
              <a:pPr/>
              <a:t>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090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conditional instructions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sym typeface="Wingdings" charset="0"/>
              </a:rPr>
              <a:t>Conditional move</a:t>
            </a:r>
          </a:p>
          <a:p>
            <a:pPr lvl="1"/>
            <a:r>
              <a:rPr lang="en-US" dirty="0">
                <a:latin typeface="Arial" charset="0"/>
                <a:sym typeface="Wingdings" charset="0"/>
              </a:rPr>
              <a:t>Move performed only if condition is true</a:t>
            </a:r>
          </a:p>
          <a:p>
            <a:r>
              <a:rPr lang="en-US" dirty="0" err="1">
                <a:latin typeface="Arial" charset="0"/>
                <a:sym typeface="Wingdings" charset="0"/>
              </a:rPr>
              <a:t>SETcc</a:t>
            </a:r>
            <a:r>
              <a:rPr lang="en-US" dirty="0">
                <a:latin typeface="Arial" charset="0"/>
                <a:sym typeface="Wingdings" charset="0"/>
              </a:rPr>
              <a:t> D</a:t>
            </a:r>
          </a:p>
          <a:p>
            <a:pPr lvl="1"/>
            <a:r>
              <a:rPr lang="en-US" dirty="0">
                <a:latin typeface="Arial" charset="0"/>
                <a:sym typeface="Wingdings" charset="0"/>
              </a:rPr>
              <a:t>Sets single byte destination to 1 (0x01) if condition true; all 0s (0x00) if condition false</a:t>
            </a:r>
          </a:p>
          <a:p>
            <a:pPr lvl="1"/>
            <a:r>
              <a:rPr lang="en-US" dirty="0">
                <a:latin typeface="Arial" charset="0"/>
                <a:sym typeface="Wingdings" charset="0"/>
              </a:rPr>
              <a:t>Can be used to build up complex conditions</a:t>
            </a:r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0478E30-2323-3E4B-A9C7-AB9F394D9FC7}" type="datetime1">
              <a:rPr lang="en-US" sz="1200" smtClean="0">
                <a:latin typeface="Garamond" charset="0"/>
              </a:rPr>
              <a:t>10/30/2019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Exam 2 Preview</a:t>
            </a:r>
            <a:endParaRPr lang="en-US" dirty="0"/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D75F7D7-CEAC-134F-86CF-F52D3F3F3A65}" type="slidenum">
              <a:rPr lang="en-US" sz="1200">
                <a:latin typeface="Garamond" charset="0"/>
              </a:rPr>
              <a:pPr/>
              <a:t>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596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jump, loop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Two general types of jump</a:t>
            </a:r>
          </a:p>
          <a:p>
            <a:pPr lvl="1"/>
            <a:r>
              <a:rPr lang="en-US">
                <a:latin typeface="Arial" charset="0"/>
              </a:rPr>
              <a:t>Unconditional: JMP &lt;target&gt;</a:t>
            </a:r>
          </a:p>
          <a:p>
            <a:pPr lvl="2"/>
            <a:r>
              <a:rPr lang="en-US">
                <a:latin typeface="Arial" charset="0"/>
              </a:rPr>
              <a:t>Always go to target address</a:t>
            </a:r>
          </a:p>
          <a:p>
            <a:pPr lvl="1"/>
            <a:r>
              <a:rPr lang="en-US">
                <a:latin typeface="Arial" charset="0"/>
              </a:rPr>
              <a:t>Conditional: Jcc &lt;target&gt;</a:t>
            </a:r>
          </a:p>
          <a:p>
            <a:pPr lvl="2"/>
            <a:r>
              <a:rPr lang="en-US">
                <a:latin typeface="Arial" charset="0"/>
              </a:rPr>
              <a:t>Go to target address if condition true</a:t>
            </a:r>
          </a:p>
          <a:p>
            <a:r>
              <a:rPr lang="en-US">
                <a:latin typeface="Arial" charset="0"/>
              </a:rPr>
              <a:t>Loop instructions</a:t>
            </a:r>
          </a:p>
          <a:p>
            <a:pPr lvl="1"/>
            <a:r>
              <a:rPr lang="en-US">
                <a:latin typeface="Arial" charset="0"/>
              </a:rPr>
              <a:t>Combines CX decrement with JNZ test</a:t>
            </a:r>
          </a:p>
          <a:p>
            <a:pPr lvl="1"/>
            <a:r>
              <a:rPr lang="en-US">
                <a:latin typeface="Arial" charset="0"/>
              </a:rPr>
              <a:t>May add additional required condition</a:t>
            </a:r>
          </a:p>
          <a:p>
            <a:pPr lvl="2"/>
            <a:r>
              <a:rPr lang="en-US">
                <a:latin typeface="Arial" charset="0"/>
              </a:rPr>
              <a:t>LOOPE/LOOPZ: loop if ((CX != 0) &amp;&amp; (ZF == 1))</a:t>
            </a:r>
          </a:p>
          <a:p>
            <a:pPr lvl="2"/>
            <a:r>
              <a:rPr lang="en-US">
                <a:latin typeface="Arial" charset="0"/>
              </a:rPr>
              <a:t>LOOPNE/LOOPNZ: loop if (CX != 0) &amp;&amp; (ZF == 0))</a:t>
            </a: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C4B83B7-8412-604B-915F-00D29D497CE6}" type="datetime1">
              <a:rPr lang="en-US" sz="1200" smtClean="0">
                <a:latin typeface="Garamond" charset="0"/>
              </a:rPr>
              <a:t>10/30/2019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Exam 2 Preview</a:t>
            </a: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65BFE27-DC51-344B-9EAB-F1B069AFF3A8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10740</TotalTime>
  <Words>944</Words>
  <Application>Microsoft Office PowerPoint</Application>
  <PresentationFormat>On-screen Show (4:3)</PresentationFormat>
  <Paragraphs>181</Paragraphs>
  <Slides>14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Courier New</vt:lpstr>
      <vt:lpstr>Garamond</vt:lpstr>
      <vt:lpstr>Wingdings</vt:lpstr>
      <vt:lpstr>Edge</vt:lpstr>
      <vt:lpstr>Document</vt:lpstr>
      <vt:lpstr>EECE.3170 Microprocessor Systems Design I</vt:lpstr>
      <vt:lpstr>Lecture outline</vt:lpstr>
      <vt:lpstr>Exam 2 notes</vt:lpstr>
      <vt:lpstr>Review: Logical instructions</vt:lpstr>
      <vt:lpstr>Review: rotate instructions</vt:lpstr>
      <vt:lpstr>Review: bit test/scan instructions</vt:lpstr>
      <vt:lpstr>Review: compare</vt:lpstr>
      <vt:lpstr>Review: conditional instructions</vt:lpstr>
      <vt:lpstr>Review: jump, loop</vt:lpstr>
      <vt:lpstr>Review: subroutines</vt:lpstr>
      <vt:lpstr>Review: HLL  assembly</vt:lpstr>
      <vt:lpstr>Review: Stack accesses</vt:lpstr>
      <vt:lpstr>Review: Stack accesses (cont.)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Geiger, Michael J</cp:lastModifiedBy>
  <cp:revision>1770</cp:revision>
  <dcterms:created xsi:type="dcterms:W3CDTF">2006-04-03T05:03:01Z</dcterms:created>
  <dcterms:modified xsi:type="dcterms:W3CDTF">2019-10-30T15:06:42Z</dcterms:modified>
</cp:coreProperties>
</file>