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394" r:id="rId4"/>
    <p:sldId id="439" r:id="rId5"/>
    <p:sldId id="440" r:id="rId6"/>
    <p:sldId id="441" r:id="rId7"/>
    <p:sldId id="442" r:id="rId8"/>
    <p:sldId id="443" r:id="rId9"/>
    <p:sldId id="450" r:id="rId10"/>
    <p:sldId id="457" r:id="rId11"/>
    <p:sldId id="451" r:id="rId12"/>
    <p:sldId id="452" r:id="rId13"/>
    <p:sldId id="453" r:id="rId14"/>
    <p:sldId id="447" r:id="rId15"/>
    <p:sldId id="454" r:id="rId16"/>
    <p:sldId id="448" r:id="rId17"/>
    <p:sldId id="455" r:id="rId18"/>
    <p:sldId id="449" r:id="rId19"/>
    <p:sldId id="456" r:id="rId20"/>
    <p:sldId id="385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F8EB0-C189-442A-8BAE-6DC8CDE86AFC}" v="9" dt="2019-09-12T20:01:10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5BF24F15-211C-452E-9E25-C5F766B2A983}"/>
    <pc:docChg chg="modSld">
      <pc:chgData name="Geiger, Michael J" userId="13cae92b-b37c-450b-a449-82fcae19569d" providerId="ADAL" clId="{5BF24F15-211C-452E-9E25-C5F766B2A983}" dt="2019-09-12T20:02:02.152" v="3" actId="20577"/>
      <pc:docMkLst>
        <pc:docMk/>
      </pc:docMkLst>
      <pc:sldChg chg="modSp">
        <pc:chgData name="Geiger, Michael J" userId="13cae92b-b37c-450b-a449-82fcae19569d" providerId="ADAL" clId="{5BF24F15-211C-452E-9E25-C5F766B2A983}" dt="2019-09-12T20:02:02.152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5BF24F15-211C-452E-9E25-C5F766B2A983}" dt="2019-09-12T20:02:02.152" v="3" actId="20577"/>
          <ac:spMkLst>
            <pc:docMk/>
            <pc:sldMk cId="0" sldId="256"/>
            <ac:spMk id="3075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7C75CB4B-6CE4-4949-917C-28273BFBCF43}"/>
    <pc:docChg chg="undo redo custSel addSld delSld modSld sldOrd">
      <pc:chgData name="Geiger, Michael J" userId="13cae92b-b37c-450b-a449-82fcae19569d" providerId="ADAL" clId="{7C75CB4B-6CE4-4949-917C-28273BFBCF43}" dt="2019-09-12T20:01:13.549" v="631" actId="20577"/>
      <pc:docMkLst>
        <pc:docMk/>
      </pc:docMkLst>
      <pc:sldChg chg="modSp">
        <pc:chgData name="Geiger, Michael J" userId="13cae92b-b37c-450b-a449-82fcae19569d" providerId="ADAL" clId="{7C75CB4B-6CE4-4949-917C-28273BFBCF43}" dt="2019-09-12T19:52:44.024" v="10" actId="20577"/>
        <pc:sldMkLst>
          <pc:docMk/>
          <pc:sldMk cId="0" sldId="256"/>
        </pc:sldMkLst>
        <pc:spChg chg="mod">
          <ac:chgData name="Geiger, Michael J" userId="13cae92b-b37c-450b-a449-82fcae19569d" providerId="ADAL" clId="{7C75CB4B-6CE4-4949-917C-28273BFBCF43}" dt="2019-09-12T19:52:44.024" v="10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 add">
        <pc:chgData name="Geiger, Michael J" userId="13cae92b-b37c-450b-a449-82fcae19569d" providerId="ADAL" clId="{7C75CB4B-6CE4-4949-917C-28273BFBCF43}" dt="2019-09-12T19:52:51.805" v="32" actId="20577"/>
        <pc:sldMkLst>
          <pc:docMk/>
          <pc:sldMk cId="0" sldId="257"/>
        </pc:sldMkLst>
        <pc:spChg chg="mod">
          <ac:chgData name="Geiger, Michael J" userId="13cae92b-b37c-450b-a449-82fcae19569d" providerId="ADAL" clId="{7C75CB4B-6CE4-4949-917C-28273BFBCF43}" dt="2019-09-12T19:52:51.805" v="32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7C75CB4B-6CE4-4949-917C-28273BFBCF43}" dt="2019-09-12T20:01:13.549" v="631" actId="20577"/>
        <pc:sldMkLst>
          <pc:docMk/>
          <pc:sldMk cId="0" sldId="385"/>
        </pc:sldMkLst>
        <pc:spChg chg="mod">
          <ac:chgData name="Geiger, Michael J" userId="13cae92b-b37c-450b-a449-82fcae19569d" providerId="ADAL" clId="{7C75CB4B-6CE4-4949-917C-28273BFBCF43}" dt="2019-09-12T20:01:13.549" v="631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modSp">
        <pc:chgData name="Geiger, Michael J" userId="13cae92b-b37c-450b-a449-82fcae19569d" providerId="ADAL" clId="{7C75CB4B-6CE4-4949-917C-28273BFBCF43}" dt="2019-09-12T19:58:54.234" v="590" actId="20577"/>
        <pc:sldMkLst>
          <pc:docMk/>
          <pc:sldMk cId="3581895223" sldId="451"/>
        </pc:sldMkLst>
        <pc:spChg chg="mod">
          <ac:chgData name="Geiger, Michael J" userId="13cae92b-b37c-450b-a449-82fcae19569d" providerId="ADAL" clId="{7C75CB4B-6CE4-4949-917C-28273BFBCF43}" dt="2019-09-12T19:58:36.342" v="588" actId="20577"/>
          <ac:spMkLst>
            <pc:docMk/>
            <pc:sldMk cId="3581895223" sldId="451"/>
            <ac:spMk id="8" creationId="{00000000-0000-0000-0000-000000000000}"/>
          </ac:spMkLst>
        </pc:spChg>
        <pc:spChg chg="mod">
          <ac:chgData name="Geiger, Michael J" userId="13cae92b-b37c-450b-a449-82fcae19569d" providerId="ADAL" clId="{7C75CB4B-6CE4-4949-917C-28273BFBCF43}" dt="2019-09-12T19:58:54.234" v="590" actId="20577"/>
          <ac:spMkLst>
            <pc:docMk/>
            <pc:sldMk cId="3581895223" sldId="451"/>
            <ac:spMk id="9" creationId="{00000000-0000-0000-0000-000000000000}"/>
          </ac:spMkLst>
        </pc:spChg>
      </pc:sldChg>
      <pc:sldChg chg="modSp">
        <pc:chgData name="Geiger, Michael J" userId="13cae92b-b37c-450b-a449-82fcae19569d" providerId="ADAL" clId="{7C75CB4B-6CE4-4949-917C-28273BFBCF43}" dt="2019-09-12T20:00:39.326" v="624" actId="20577"/>
        <pc:sldMkLst>
          <pc:docMk/>
          <pc:sldMk cId="2707487189" sldId="452"/>
        </pc:sldMkLst>
        <pc:spChg chg="mod">
          <ac:chgData name="Geiger, Michael J" userId="13cae92b-b37c-450b-a449-82fcae19569d" providerId="ADAL" clId="{7C75CB4B-6CE4-4949-917C-28273BFBCF43}" dt="2019-09-12T20:00:10.195" v="616" actId="27636"/>
          <ac:spMkLst>
            <pc:docMk/>
            <pc:sldMk cId="2707487189" sldId="452"/>
            <ac:spMk id="8" creationId="{00000000-0000-0000-0000-000000000000}"/>
          </ac:spMkLst>
        </pc:spChg>
        <pc:spChg chg="mod">
          <ac:chgData name="Geiger, Michael J" userId="13cae92b-b37c-450b-a449-82fcae19569d" providerId="ADAL" clId="{7C75CB4B-6CE4-4949-917C-28273BFBCF43}" dt="2019-09-12T20:00:39.326" v="624" actId="20577"/>
          <ac:spMkLst>
            <pc:docMk/>
            <pc:sldMk cId="2707487189" sldId="452"/>
            <ac:spMk id="9" creationId="{00000000-0000-0000-0000-000000000000}"/>
          </ac:spMkLst>
        </pc:spChg>
      </pc:sldChg>
      <pc:sldChg chg="modSp add ord">
        <pc:chgData name="Geiger, Michael J" userId="13cae92b-b37c-450b-a449-82fcae19569d" providerId="ADAL" clId="{7C75CB4B-6CE4-4949-917C-28273BFBCF43}" dt="2019-09-12T19:58:14.993" v="582" actId="20577"/>
        <pc:sldMkLst>
          <pc:docMk/>
          <pc:sldMk cId="969194564" sldId="457"/>
        </pc:sldMkLst>
        <pc:spChg chg="mod">
          <ac:chgData name="Geiger, Michael J" userId="13cae92b-b37c-450b-a449-82fcae19569d" providerId="ADAL" clId="{7C75CB4B-6CE4-4949-917C-28273BFBCF43}" dt="2019-09-12T19:55:06.092" v="113" actId="20577"/>
          <ac:spMkLst>
            <pc:docMk/>
            <pc:sldMk cId="969194564" sldId="457"/>
            <ac:spMk id="2" creationId="{8C24F11D-6EBD-400B-8263-2F1CE2F69C97}"/>
          </ac:spMkLst>
        </pc:spChg>
        <pc:spChg chg="mod">
          <ac:chgData name="Geiger, Michael J" userId="13cae92b-b37c-450b-a449-82fcae19569d" providerId="ADAL" clId="{7C75CB4B-6CE4-4949-917C-28273BFBCF43}" dt="2019-09-12T19:58:14.993" v="582" actId="20577"/>
          <ac:spMkLst>
            <pc:docMk/>
            <pc:sldMk cId="969194564" sldId="457"/>
            <ac:spMk id="3" creationId="{5CCE6994-3D79-4C8A-AE39-9DA3D25D6F27}"/>
          </ac:spMkLst>
        </pc:spChg>
      </pc:sldChg>
      <pc:sldChg chg="del">
        <pc:chgData name="Geiger, Michael J" userId="13cae92b-b37c-450b-a449-82fcae19569d" providerId="ADAL" clId="{7C75CB4B-6CE4-4949-917C-28273BFBCF43}" dt="2019-09-12T19:52:35.368" v="1" actId="2696"/>
        <pc:sldMkLst>
          <pc:docMk/>
          <pc:sldMk cId="969194564" sldId="457"/>
        </pc:sldMkLst>
      </pc:sldChg>
      <pc:sldChg chg="del">
        <pc:chgData name="Geiger, Michael J" userId="13cae92b-b37c-450b-a449-82fcae19569d" providerId="ADAL" clId="{7C75CB4B-6CE4-4949-917C-28273BFBCF43}" dt="2019-09-12T19:52:55.162" v="33" actId="2696"/>
        <pc:sldMkLst>
          <pc:docMk/>
          <pc:sldMk cId="502274454" sldId="4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88FFDF-13AF-43D0-8748-7FCD3DE028F2}" type="datetime1">
              <a:rPr lang="en-US" smtClean="0"/>
              <a:t>9/12/2019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05DCC-31E4-4611-BCE2-335F0B87E5FB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09DB2-A3A4-4B0B-9249-E3DDA47AE964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B23DA-2F3D-4DCE-A7D5-FEEB77319482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DA623-C9C9-4E21-8E52-C81A232A8C95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FAEE9C-AC16-4234-B657-FA329F06C3B6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2D1C5-E7BC-4833-AC0E-C4378D8E4E48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5FA03-44A7-43D0-AC88-CB3FB416FE3E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88B5C4-D685-4975-AF15-6A2AEACED9AF}" type="datetime1">
              <a:rPr lang="en-US" smtClean="0"/>
              <a:t>9/12/2019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34088-729E-4BC9-98AF-CE1A6158C9FA}" type="datetime1">
              <a:rPr lang="en-US" smtClean="0"/>
              <a:t>9/12/2019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28BBC-EB9E-4F56-B08D-AE3E22667EEC}" type="datetime1">
              <a:rPr lang="en-US" smtClean="0"/>
              <a:t>9/12/2019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BC0366-FFA2-49A8-8D1A-C8FB2D97F251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620228-7A97-42DB-BA2C-DACDC46B01FF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B40BFD3-9895-4CDC-8DDE-64EE7A6D931D}" type="datetime1">
              <a:rPr lang="en-US" smtClean="0"/>
              <a:t>9/12/2019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Lectures 5 &amp; 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Algorithmic complexity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F11D-6EBD-400B-8263-2F1CE2F6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6994-3D79-4C8A-AE39-9DA3D25D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detailed do we need to be?</a:t>
            </a:r>
          </a:p>
          <a:p>
            <a:r>
              <a:rPr lang="en-US" dirty="0"/>
              <a:t>Example: </a:t>
            </a:r>
            <a:r>
              <a:rPr lang="nb-NO" sz="2800" b="1" dirty="0">
                <a:latin typeface="Courier New"/>
                <a:cs typeface="Courier New"/>
              </a:rPr>
              <a:t>for</a:t>
            </a:r>
            <a:r>
              <a:rPr lang="nb-NO" sz="2800" dirty="0">
                <a:latin typeface="Courier New"/>
                <a:cs typeface="Courier New"/>
              </a:rPr>
              <a:t> (i=0; i&lt;n+1; i++)</a:t>
            </a:r>
          </a:p>
          <a:p>
            <a:pPr lvl="1"/>
            <a:r>
              <a:rPr lang="nb-NO" dirty="0">
                <a:cs typeface="Courier New"/>
              </a:rPr>
              <a:t>Could break this line down into 3 parts</a:t>
            </a:r>
          </a:p>
          <a:p>
            <a:pPr marL="0" lvl="0" indent="0">
              <a:buClr>
                <a:srgbClr val="808080"/>
              </a:buClr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1500" dirty="0">
                <a:solidFill>
                  <a:srgbClr val="000000"/>
                </a:solidFill>
                <a:latin typeface="Courier New"/>
                <a:cs typeface="Courier New"/>
              </a:rPr>
              <a:t>		Set i = 0			  </a:t>
            </a:r>
            <a:r>
              <a:rPr lang="nb-NO" sz="15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</a:p>
          <a:p>
            <a:pPr marL="0" lvl="0" indent="0">
              <a:buClr>
                <a:srgbClr val="808080"/>
              </a:buClr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1500" dirty="0">
                <a:solidFill>
                  <a:srgbClr val="000000"/>
                </a:solidFill>
                <a:latin typeface="Courier New"/>
                <a:cs typeface="Courier New"/>
              </a:rPr>
              <a:t> 		Test i &lt; n+1		  </a:t>
            </a:r>
            <a:r>
              <a:rPr lang="nb-NO" sz="1500" b="1" dirty="0">
                <a:solidFill>
                  <a:srgbClr val="FF0000"/>
                </a:solidFill>
                <a:latin typeface="Courier New"/>
                <a:cs typeface="Courier New"/>
              </a:rPr>
              <a:t>n+2	</a:t>
            </a:r>
            <a:r>
              <a:rPr lang="nb-NO" sz="1500" b="1" i="1" dirty="0">
                <a:solidFill>
                  <a:srgbClr val="FF0000"/>
                </a:solidFill>
                <a:latin typeface="Courier New"/>
                <a:cs typeface="Courier New"/>
              </a:rPr>
              <a:t>(# iterations + 1)</a:t>
            </a:r>
            <a:r>
              <a:rPr lang="nb-NO" sz="1500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nb-NO" sz="15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</a:p>
          <a:p>
            <a:pPr marL="0" lvl="0" indent="0">
              <a:spcAft>
                <a:spcPts val="600"/>
              </a:spcAft>
              <a:buClr>
                <a:srgbClr val="808080"/>
              </a:buClr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1500" dirty="0">
                <a:solidFill>
                  <a:srgbClr val="000000"/>
                </a:solidFill>
                <a:latin typeface="Courier New"/>
                <a:cs typeface="Courier New"/>
              </a:rPr>
              <a:t> 		i++				  </a:t>
            </a:r>
            <a:r>
              <a:rPr lang="nb-NO" sz="1500" b="1" dirty="0">
                <a:solidFill>
                  <a:srgbClr val="FF0000"/>
                </a:solidFill>
                <a:latin typeface="Courier New"/>
                <a:cs typeface="Courier New"/>
              </a:rPr>
              <a:t>n+1	</a:t>
            </a:r>
            <a:r>
              <a:rPr lang="nb-NO" sz="1500" b="1" i="1" dirty="0">
                <a:solidFill>
                  <a:srgbClr val="FF0000"/>
                </a:solidFill>
                <a:latin typeface="Courier New"/>
                <a:cs typeface="Courier New"/>
              </a:rPr>
              <a:t>(body runs n+1 times)</a:t>
            </a:r>
            <a:endParaRPr lang="nb-NO" sz="15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r>
              <a:rPr lang="nb-NO" dirty="0">
                <a:cs typeface="Courier New"/>
              </a:rPr>
              <a:t>Or, recognize conditional test executes most and treat entire line as executing that number of times</a:t>
            </a:r>
          </a:p>
          <a:p>
            <a:pPr lvl="2"/>
            <a:r>
              <a:rPr lang="nb-NO" dirty="0">
                <a:cs typeface="Courier New"/>
              </a:rPr>
              <a:t>n + 2 in example above</a:t>
            </a:r>
          </a:p>
          <a:p>
            <a:pPr lvl="1"/>
            <a:r>
              <a:rPr lang="nb-NO" dirty="0">
                <a:cs typeface="Courier New"/>
              </a:rPr>
              <a:t>Loop body executes 1 fewer time than test</a:t>
            </a:r>
          </a:p>
          <a:p>
            <a:r>
              <a:rPr lang="nb-NO" dirty="0">
                <a:cs typeface="Courier New"/>
              </a:rPr>
              <a:t>Analysis doesn’t need to be exact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B684D-03EA-4DE4-8AD1-5C6E7DDF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E9C-AC16-4234-B657-FA329F06C3B6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B926C-27FF-4855-A004-BE756CBF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450C-4C6D-4BBF-B117-3094A1A3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9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solution—part (a)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733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b="1" dirty="0" err="1">
                <a:latin typeface="Courier New"/>
                <a:cs typeface="Courier New"/>
              </a:rPr>
              <a:t>int</a:t>
            </a:r>
            <a:r>
              <a:rPr lang="en-US" sz="3200" dirty="0">
                <a:latin typeface="Courier New"/>
                <a:cs typeface="Courier New"/>
              </a:rPr>
              <a:t> F(</a:t>
            </a:r>
            <a:r>
              <a:rPr lang="en-US" sz="3200" b="1" dirty="0" err="1">
                <a:latin typeface="Courier New"/>
                <a:cs typeface="Courier New"/>
              </a:rPr>
              <a:t>int</a:t>
            </a:r>
            <a:r>
              <a:rPr lang="en-US" sz="3200" dirty="0">
                <a:latin typeface="Courier New"/>
                <a:cs typeface="Courier New"/>
              </a:rPr>
              <a:t> n) {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b="1" dirty="0" err="1">
                <a:latin typeface="Courier New"/>
                <a:cs typeface="Courier New"/>
              </a:rPr>
              <a:t>int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, res;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1</a:t>
            </a:r>
            <a:r>
              <a:rPr lang="en-US" sz="3200" b="1" dirty="0">
                <a:latin typeface="Courier New"/>
                <a:cs typeface="Courier New"/>
              </a:rPr>
              <a:t>	if</a:t>
            </a:r>
            <a:r>
              <a:rPr lang="en-US" sz="3200" dirty="0">
                <a:latin typeface="Courier New"/>
                <a:cs typeface="Courier New"/>
              </a:rPr>
              <a:t> (n &lt; 2)				</a:t>
            </a:r>
            <a:r>
              <a:rPr lang="en-US" sz="3200" b="1" dirty="0">
                <a:latin typeface="Courier New"/>
                <a:cs typeface="Courier New"/>
              </a:rPr>
              <a:t>1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2		</a:t>
            </a:r>
            <a:r>
              <a:rPr lang="en-US" sz="3200" b="1" dirty="0">
                <a:latin typeface="Courier New"/>
                <a:cs typeface="Courier New"/>
              </a:rPr>
              <a:t>return</a:t>
            </a:r>
            <a:r>
              <a:rPr lang="en-US" sz="3200" dirty="0">
                <a:latin typeface="Courier New"/>
                <a:cs typeface="Courier New"/>
              </a:rPr>
              <a:t> 1;				</a:t>
            </a:r>
            <a:r>
              <a:rPr lang="en-US" sz="3200" b="1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3	</a:t>
            </a:r>
            <a:r>
              <a:rPr lang="en-US" sz="3200" b="1" dirty="0">
                <a:latin typeface="Courier New"/>
                <a:cs typeface="Courier New"/>
              </a:rPr>
              <a:t>else</a:t>
            </a:r>
            <a:r>
              <a:rPr lang="en-US" sz="3200" dirty="0">
                <a:latin typeface="Courier New"/>
                <a:cs typeface="Courier New"/>
              </a:rPr>
              <a:t> {					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4		res = 1;				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5		</a:t>
            </a:r>
            <a:r>
              <a:rPr lang="en-US" sz="3200" b="1" dirty="0">
                <a:latin typeface="Courier New"/>
                <a:cs typeface="Courier New"/>
              </a:rPr>
              <a:t>for</a:t>
            </a:r>
            <a:r>
              <a:rPr lang="en-US" sz="3200" dirty="0">
                <a:latin typeface="Courier New"/>
                <a:cs typeface="Courier New"/>
              </a:rPr>
              <a:t> (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=2;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&lt;=n;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++)		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6			res *=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;			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n-1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7		</a:t>
            </a:r>
            <a:r>
              <a:rPr lang="en-US" sz="3200" b="1" dirty="0">
                <a:latin typeface="Courier New"/>
                <a:cs typeface="Courier New"/>
              </a:rPr>
              <a:t>return</a:t>
            </a:r>
            <a:r>
              <a:rPr lang="en-US" sz="3200" dirty="0">
                <a:latin typeface="Courier New"/>
                <a:cs typeface="Courier New"/>
              </a:rPr>
              <a:t> res</a:t>
            </a:r>
            <a:r>
              <a:rPr lang="en-US" sz="3200" b="1" dirty="0">
                <a:latin typeface="Courier New"/>
                <a:cs typeface="Courier New"/>
              </a:rPr>
              <a:t>;			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631E-62D1-4881-841B-58C294CBBE20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 bwMode="auto">
          <a:xfrm>
            <a:off x="609600" y="48006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If condition evaluated in both cases</a:t>
            </a:r>
          </a:p>
          <a:p>
            <a:r>
              <a:rPr lang="en-US" dirty="0">
                <a:solidFill>
                  <a:srgbClr val="0000FF"/>
                </a:solidFill>
              </a:rPr>
              <a:t>If case—1 other statement (return)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T(n) = 2 = O(1)</a:t>
            </a:r>
          </a:p>
          <a:p>
            <a:r>
              <a:rPr lang="en-US" dirty="0">
                <a:solidFill>
                  <a:srgbClr val="FF0000"/>
                </a:solidFill>
              </a:rPr>
              <a:t>Else case—execute statements in red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T(n) = 3 + 2n = O(n)  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 Worst case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9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solution—part (b)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2743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b="1" dirty="0" err="1">
                <a:latin typeface="Courier New"/>
                <a:cs typeface="Courier New"/>
              </a:rPr>
              <a:t>unsigned</a:t>
            </a:r>
            <a:r>
              <a:rPr lang="nb-NO" sz="3200" dirty="0">
                <a:latin typeface="Courier New"/>
                <a:cs typeface="Courier New"/>
              </a:rPr>
              <a:t> F(</a:t>
            </a:r>
            <a:r>
              <a:rPr lang="nb-NO" sz="3200" b="1" dirty="0" err="1">
                <a:latin typeface="Courier New"/>
                <a:cs typeface="Courier New"/>
              </a:rPr>
              <a:t>unsigned</a:t>
            </a:r>
            <a:r>
              <a:rPr lang="nb-NO" sz="3200" dirty="0">
                <a:latin typeface="Courier New"/>
                <a:cs typeface="Courier New"/>
              </a:rPr>
              <a:t> n){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400" dirty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lang="nb-NO" sz="2400" dirty="0">
                <a:latin typeface="Courier New"/>
                <a:cs typeface="Courier New"/>
              </a:rPr>
              <a:t>	unsigned res = 0;		</a:t>
            </a:r>
            <a:r>
              <a:rPr lang="nb-NO" sz="24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400" dirty="0">
                <a:latin typeface="Courier New"/>
                <a:cs typeface="Courier New"/>
              </a:rPr>
              <a:t>2 	</a:t>
            </a:r>
            <a:r>
              <a:rPr lang="nb-NO" sz="2400" b="1" dirty="0">
                <a:latin typeface="Courier New"/>
                <a:cs typeface="Courier New"/>
              </a:rPr>
              <a:t>for</a:t>
            </a:r>
            <a:r>
              <a:rPr lang="nb-NO" sz="2400" dirty="0">
                <a:latin typeface="Courier New"/>
                <a:cs typeface="Courier New"/>
              </a:rPr>
              <a:t> (i=0; i&lt;n+1; i++) 	</a:t>
            </a:r>
            <a:r>
              <a:rPr lang="nb-NO" sz="2400" b="1" dirty="0">
                <a:solidFill>
                  <a:srgbClr val="FF0000"/>
                </a:solidFill>
                <a:latin typeface="Courier New"/>
                <a:cs typeface="Courier New"/>
              </a:rPr>
              <a:t>n+2</a:t>
            </a:r>
            <a:endParaRPr lang="nb-NO" sz="24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400" dirty="0">
                <a:latin typeface="Courier New"/>
                <a:cs typeface="Courier New"/>
              </a:rPr>
              <a:t>3    </a:t>
            </a:r>
            <a:r>
              <a:rPr lang="nb-NO" sz="2400" b="1" dirty="0">
                <a:latin typeface="Courier New"/>
                <a:cs typeface="Courier New"/>
              </a:rPr>
              <a:t>for</a:t>
            </a:r>
            <a:r>
              <a:rPr lang="nb-NO" sz="2400" dirty="0">
                <a:latin typeface="Courier New"/>
                <a:cs typeface="Courier New"/>
              </a:rPr>
              <a:t> (j=0; j&lt;n+1; j++)	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(n+1)*(n+2) = n</a:t>
            </a:r>
            <a:r>
              <a:rPr lang="en-US" sz="2400" b="1" baseline="3000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+3n+2</a:t>
            </a:r>
            <a:endParaRPr lang="nb-NO" sz="24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400" dirty="0">
                <a:latin typeface="Courier New"/>
                <a:cs typeface="Courier New"/>
              </a:rPr>
              <a:t>4        res = res + j</a:t>
            </a:r>
            <a:r>
              <a:rPr lang="nb-NO" sz="2400" b="1" dirty="0">
                <a:latin typeface="Courier New"/>
                <a:cs typeface="Courier New"/>
              </a:rPr>
              <a:t>;		</a:t>
            </a:r>
            <a:r>
              <a:rPr lang="nb-NO" sz="2400" b="1" dirty="0">
                <a:solidFill>
                  <a:srgbClr val="FF0000"/>
                </a:solidFill>
                <a:latin typeface="Courier New"/>
                <a:cs typeface="Courier New"/>
              </a:rPr>
              <a:t>(n+1)*(n+1)	= n</a:t>
            </a:r>
            <a:r>
              <a:rPr lang="nb-NO" sz="2400" b="1" baseline="3000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nb-NO" sz="2400" b="1" dirty="0">
                <a:solidFill>
                  <a:srgbClr val="FF0000"/>
                </a:solidFill>
                <a:latin typeface="Courier New"/>
                <a:cs typeface="Courier New"/>
              </a:rPr>
              <a:t>+2n+1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400" dirty="0">
                <a:latin typeface="Courier New"/>
                <a:cs typeface="Courier New"/>
              </a:rPr>
              <a:t>5 	</a:t>
            </a:r>
            <a:r>
              <a:rPr lang="nb-NO" sz="2400" b="1" dirty="0">
                <a:latin typeface="Courier New"/>
                <a:cs typeface="Courier New"/>
              </a:rPr>
              <a:t>return</a:t>
            </a:r>
            <a:r>
              <a:rPr lang="nb-NO" sz="2400" dirty="0">
                <a:latin typeface="Courier New"/>
                <a:cs typeface="Courier New"/>
              </a:rPr>
              <a:t> res;			</a:t>
            </a:r>
            <a:r>
              <a:rPr lang="nb-NO" sz="24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400" dirty="0">
                <a:latin typeface="Courier New"/>
                <a:cs typeface="Courier New"/>
              </a:rPr>
              <a:t>}</a:t>
            </a:r>
            <a:r>
              <a:rPr lang="en-US" sz="3200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1DCE-E361-4C5E-8A95-EF34FA2FC815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 bwMode="auto">
          <a:xfrm>
            <a:off x="609600" y="4648200"/>
            <a:ext cx="822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In nested loop, inner loop goes through all iterations for every outer loop iteration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T(n) = 2n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+ 6n + 7 = O(n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748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slides present pseudocode and analysis for three common array operations</a:t>
            </a:r>
          </a:p>
          <a:p>
            <a:pPr lvl="1"/>
            <a:r>
              <a:rPr lang="en-US" dirty="0"/>
              <a:t>Linear search</a:t>
            </a:r>
          </a:p>
          <a:p>
            <a:pPr lvl="1"/>
            <a:r>
              <a:rPr lang="en-US" dirty="0"/>
              <a:t>Binary search</a:t>
            </a:r>
          </a:p>
          <a:p>
            <a:pPr lvl="1"/>
            <a:r>
              <a:rPr lang="en-US" dirty="0"/>
              <a:t>Selection sort</a:t>
            </a:r>
          </a:p>
          <a:p>
            <a:r>
              <a:rPr lang="en-US" dirty="0" err="1"/>
              <a:t>Pseudocode</a:t>
            </a:r>
            <a:r>
              <a:rPr lang="en-US" dirty="0"/>
              <a:t>: describes steps of algorithm in code-like fashion, but doesn’t correspond to any actual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463-958F-4613-96B6-34E367419BBF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analysis: linear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Search entire array of </a:t>
            </a:r>
            <a:r>
              <a:rPr lang="en-US" i="1" dirty="0"/>
              <a:t>n</a:t>
            </a:r>
            <a:r>
              <a:rPr lang="en-US" dirty="0"/>
              <a:t> values for </a:t>
            </a:r>
            <a:r>
              <a:rPr lang="en-US" i="1" dirty="0"/>
              <a:t>item</a:t>
            </a:r>
            <a:r>
              <a:rPr lang="en-US" dirty="0"/>
              <a:t>; </a:t>
            </a:r>
            <a:r>
              <a:rPr lang="en-US" i="1" dirty="0"/>
              <a:t>found</a:t>
            </a:r>
            <a:r>
              <a:rPr lang="en-US" dirty="0"/>
              <a:t> = true and </a:t>
            </a:r>
            <a:r>
              <a:rPr lang="en-US" i="1" dirty="0" err="1"/>
              <a:t>loc</a:t>
            </a:r>
            <a:r>
              <a:rPr lang="en-US" dirty="0"/>
              <a:t> = </a:t>
            </a:r>
            <a:r>
              <a:rPr lang="en-US" i="1" dirty="0"/>
              <a:t>item</a:t>
            </a:r>
            <a:r>
              <a:rPr lang="en-US" dirty="0"/>
              <a:t> position if successful; otherwise, </a:t>
            </a:r>
            <a:r>
              <a:rPr lang="en-US" i="1" dirty="0"/>
              <a:t>found</a:t>
            </a:r>
            <a:r>
              <a:rPr lang="en-US" dirty="0"/>
              <a:t> = false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/>
              <a:t>found</a:t>
            </a:r>
            <a:r>
              <a:rPr lang="en-US" dirty="0"/>
              <a:t> =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 err="1"/>
              <a:t>loc</a:t>
            </a:r>
            <a:r>
              <a:rPr lang="en-US" dirty="0"/>
              <a:t>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</a:t>
            </a:r>
            <a:r>
              <a:rPr lang="en-US" i="1" dirty="0" err="1"/>
              <a:t>loc</a:t>
            </a:r>
            <a:r>
              <a:rPr lang="en-US" i="1" dirty="0"/>
              <a:t> &lt; n </a:t>
            </a:r>
            <a:r>
              <a:rPr lang="en-US" dirty="0"/>
              <a:t>and not </a:t>
            </a:r>
            <a:r>
              <a:rPr lang="en-US" i="1" dirty="0"/>
              <a:t>found</a:t>
            </a:r>
            <a:r>
              <a:rPr lang="en-US" dirty="0"/>
              <a:t>, do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If </a:t>
            </a:r>
            <a:r>
              <a:rPr lang="en-US" i="1" dirty="0"/>
              <a:t>item == a[</a:t>
            </a:r>
            <a:r>
              <a:rPr lang="en-US" i="1" dirty="0" err="1"/>
              <a:t>loc</a:t>
            </a:r>
            <a:r>
              <a:rPr lang="en-US" i="1" dirty="0"/>
              <a:t>]</a:t>
            </a:r>
            <a:r>
              <a:rPr lang="en-US" dirty="0"/>
              <a:t> then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   Set </a:t>
            </a:r>
            <a:r>
              <a:rPr lang="en-US" i="1" dirty="0"/>
              <a:t>found =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Else</a:t>
            </a:r>
            <a:endParaRPr lang="en-US" i="1" dirty="0"/>
          </a:p>
          <a:p>
            <a:pPr marL="0" indent="0">
              <a:buNone/>
              <a:tabLst>
                <a:tab pos="1250950" algn="l"/>
              </a:tabLst>
            </a:pPr>
            <a:r>
              <a:rPr lang="en-US" dirty="0"/>
              <a:t>	Increment </a:t>
            </a:r>
            <a:r>
              <a:rPr lang="en-US" i="1" dirty="0" err="1"/>
              <a:t>loc</a:t>
            </a:r>
            <a:r>
              <a:rPr lang="en-US" dirty="0"/>
              <a:t> by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A7D6-DEBA-489B-9782-7D3FCFA11490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analysis: linear search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Worst case: item is not in list</a:t>
            </a:r>
          </a:p>
          <a:p>
            <a:pPr lvl="1"/>
            <a:r>
              <a:rPr lang="en-US" dirty="0"/>
              <a:t>Algorithm will go through all elements in array</a:t>
            </a:r>
          </a:p>
          <a:p>
            <a:r>
              <a:rPr lang="en-US" dirty="0"/>
              <a:t>In all cases</a:t>
            </a:r>
          </a:p>
          <a:p>
            <a:pPr lvl="1"/>
            <a:r>
              <a:rPr lang="en-US" dirty="0"/>
              <a:t>Lines 1 &amp; 2 execute once</a:t>
            </a:r>
          </a:p>
          <a:p>
            <a:r>
              <a:rPr lang="en-US" dirty="0"/>
              <a:t>In worst case</a:t>
            </a:r>
          </a:p>
          <a:p>
            <a:pPr lvl="1"/>
            <a:r>
              <a:rPr lang="en-US" dirty="0"/>
              <a:t>Line 3 executes n+1 times</a:t>
            </a:r>
          </a:p>
          <a:p>
            <a:pPr lvl="1"/>
            <a:r>
              <a:rPr lang="en-US" dirty="0"/>
              <a:t>Lines 4 &amp; 6 execute n times</a:t>
            </a:r>
          </a:p>
          <a:p>
            <a:r>
              <a:rPr lang="en-US" dirty="0"/>
              <a:t>Therefore, T(n) = 3n + 3 = O(n)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398F-D26A-4DEE-AC61-8F1AE60FDCAE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analysis: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Searching ordered array much more efficient</a:t>
            </a:r>
          </a:p>
          <a:p>
            <a:r>
              <a:rPr lang="en-US" dirty="0"/>
              <a:t>Search array of </a:t>
            </a:r>
            <a:r>
              <a:rPr lang="en-US" i="1" dirty="0"/>
              <a:t>n</a:t>
            </a:r>
            <a:r>
              <a:rPr lang="en-US" dirty="0"/>
              <a:t> ascending values for </a:t>
            </a:r>
            <a:r>
              <a:rPr lang="en-US" i="1" dirty="0"/>
              <a:t>item</a:t>
            </a:r>
            <a:r>
              <a:rPr lang="en-US" dirty="0"/>
              <a:t>; </a:t>
            </a:r>
            <a:r>
              <a:rPr lang="en-US" i="1" dirty="0"/>
              <a:t>found</a:t>
            </a:r>
            <a:r>
              <a:rPr lang="en-US" dirty="0"/>
              <a:t> = true and </a:t>
            </a:r>
            <a:r>
              <a:rPr lang="en-US" i="1" dirty="0" err="1"/>
              <a:t>loc</a:t>
            </a:r>
            <a:r>
              <a:rPr lang="en-US" dirty="0"/>
              <a:t> = </a:t>
            </a:r>
            <a:r>
              <a:rPr lang="en-US" i="1" dirty="0"/>
              <a:t>item</a:t>
            </a:r>
            <a:r>
              <a:rPr lang="en-US" dirty="0"/>
              <a:t> position if successful; otherwise, </a:t>
            </a:r>
            <a:r>
              <a:rPr lang="en-US" i="1" dirty="0"/>
              <a:t>found</a:t>
            </a:r>
            <a:r>
              <a:rPr lang="en-US" dirty="0"/>
              <a:t> = false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/>
              <a:t>found</a:t>
            </a:r>
            <a:r>
              <a:rPr lang="en-US" dirty="0"/>
              <a:t> =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/>
              <a:t>first </a:t>
            </a:r>
            <a:r>
              <a:rPr lang="en-US" dirty="0"/>
              <a:t>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/>
              <a:t>last</a:t>
            </a:r>
            <a:r>
              <a:rPr lang="en-US" dirty="0"/>
              <a:t> = </a:t>
            </a:r>
            <a:r>
              <a:rPr lang="en-US" i="1" dirty="0"/>
              <a:t>n - </a:t>
            </a:r>
            <a:r>
              <a:rPr lang="en-US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</a:t>
            </a:r>
            <a:r>
              <a:rPr lang="en-US" i="1" dirty="0"/>
              <a:t>first ≤ last </a:t>
            </a:r>
            <a:r>
              <a:rPr lang="en-US" dirty="0"/>
              <a:t>and not </a:t>
            </a:r>
            <a:r>
              <a:rPr lang="en-US" i="1" dirty="0"/>
              <a:t>found</a:t>
            </a:r>
            <a:r>
              <a:rPr lang="en-US" dirty="0"/>
              <a:t>, do following: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Calculate </a:t>
            </a:r>
            <a:r>
              <a:rPr lang="en-US" i="1" dirty="0" err="1"/>
              <a:t>loc</a:t>
            </a:r>
            <a:r>
              <a:rPr lang="en-US" i="1" dirty="0"/>
              <a:t> = (first + last)</a:t>
            </a:r>
            <a:r>
              <a:rPr lang="en-US" dirty="0"/>
              <a:t> / 2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If </a:t>
            </a:r>
            <a:r>
              <a:rPr lang="en-US" i="1" dirty="0"/>
              <a:t>item &lt; a[</a:t>
            </a:r>
            <a:r>
              <a:rPr lang="en-US" i="1" dirty="0" err="1"/>
              <a:t>loc</a:t>
            </a:r>
            <a:r>
              <a:rPr lang="en-US" i="1" dirty="0"/>
              <a:t>]</a:t>
            </a:r>
            <a:r>
              <a:rPr lang="en-US" dirty="0"/>
              <a:t> then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i="1" dirty="0"/>
              <a:t> 	</a:t>
            </a:r>
            <a:r>
              <a:rPr lang="en-US" dirty="0"/>
              <a:t>	Set </a:t>
            </a:r>
            <a:r>
              <a:rPr lang="en-US" i="1" dirty="0"/>
              <a:t>last = </a:t>
            </a:r>
            <a:r>
              <a:rPr lang="en-US" i="1" dirty="0" err="1"/>
              <a:t>loc</a:t>
            </a:r>
            <a:r>
              <a:rPr lang="en-US" i="1" dirty="0"/>
              <a:t> – 1		</a:t>
            </a:r>
            <a:r>
              <a:rPr lang="en-US" dirty="0"/>
              <a:t>// Search first half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Else if </a:t>
            </a:r>
            <a:r>
              <a:rPr lang="en-US" i="1" dirty="0"/>
              <a:t>item &gt; a[</a:t>
            </a:r>
            <a:r>
              <a:rPr lang="en-US" i="1" dirty="0" err="1"/>
              <a:t>loc</a:t>
            </a:r>
            <a:r>
              <a:rPr lang="en-US" i="1" dirty="0"/>
              <a:t>]</a:t>
            </a:r>
            <a:r>
              <a:rPr lang="en-US" dirty="0"/>
              <a:t> then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i="1" dirty="0"/>
              <a:t> 		</a:t>
            </a:r>
            <a:r>
              <a:rPr lang="en-US" dirty="0"/>
              <a:t>Set </a:t>
            </a:r>
            <a:r>
              <a:rPr lang="en-US" i="1" dirty="0"/>
              <a:t>first = </a:t>
            </a:r>
            <a:r>
              <a:rPr lang="en-US" i="1" dirty="0" err="1"/>
              <a:t>loc</a:t>
            </a:r>
            <a:r>
              <a:rPr lang="en-US" i="1" dirty="0"/>
              <a:t> + 1</a:t>
            </a:r>
            <a:r>
              <a:rPr lang="en-US" dirty="0"/>
              <a:t>		// Search second half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Else</a:t>
            </a:r>
          </a:p>
          <a:p>
            <a:pPr marL="0" indent="0">
              <a:buNone/>
              <a:tabLst>
                <a:tab pos="750888" algn="l"/>
                <a:tab pos="1250950" algn="l"/>
              </a:tabLst>
            </a:pPr>
            <a:r>
              <a:rPr lang="en-US" dirty="0"/>
              <a:t>		Set </a:t>
            </a:r>
            <a:r>
              <a:rPr lang="en-US" i="1" dirty="0"/>
              <a:t>found</a:t>
            </a:r>
            <a:r>
              <a:rPr lang="en-US" dirty="0"/>
              <a:t> = true		// Item found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88CB-0B45-402D-8FF6-298965B22199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1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analysis: binary search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Algorithm splits list into smaller </a:t>
            </a:r>
            <a:r>
              <a:rPr lang="en-US" dirty="0" err="1"/>
              <a:t>sublist</a:t>
            </a:r>
            <a:r>
              <a:rPr lang="en-US" dirty="0"/>
              <a:t> to be searched</a:t>
            </a:r>
          </a:p>
          <a:p>
            <a:r>
              <a:rPr lang="en-US" dirty="0"/>
              <a:t>Loop control statement again limiting factor</a:t>
            </a:r>
          </a:p>
          <a:p>
            <a:pPr lvl="1"/>
            <a:r>
              <a:rPr lang="en-US" dirty="0"/>
              <a:t>Each time, </a:t>
            </a:r>
            <a:r>
              <a:rPr lang="en-US" dirty="0" err="1"/>
              <a:t>sublist</a:t>
            </a:r>
            <a:r>
              <a:rPr lang="en-US" dirty="0"/>
              <a:t> size </a:t>
            </a:r>
            <a:r>
              <a:rPr lang="en-US" i="1" dirty="0"/>
              <a:t>≤ </a:t>
            </a:r>
            <a:r>
              <a:rPr lang="en-US" dirty="0"/>
              <a:t>½ previous </a:t>
            </a:r>
            <a:r>
              <a:rPr lang="en-US" dirty="0" err="1"/>
              <a:t>sublist</a:t>
            </a:r>
            <a:r>
              <a:rPr lang="en-US" dirty="0"/>
              <a:t> size</a:t>
            </a:r>
          </a:p>
          <a:p>
            <a:pPr lvl="1"/>
            <a:r>
              <a:rPr lang="en-US" dirty="0"/>
              <a:t>Total number of loop iterations:</a:t>
            </a:r>
          </a:p>
          <a:p>
            <a:pPr marL="344487" lvl="1" indent="0">
              <a:buNone/>
            </a:pPr>
            <a:r>
              <a:rPr lang="en-US" dirty="0"/>
              <a:t>	1 + (# iterations to produce </a:t>
            </a:r>
            <a:r>
              <a:rPr lang="en-US" dirty="0" err="1"/>
              <a:t>sublist</a:t>
            </a:r>
            <a:r>
              <a:rPr lang="en-US" dirty="0"/>
              <a:t> of size 1)</a:t>
            </a:r>
          </a:p>
          <a:p>
            <a:pPr lvl="1"/>
            <a:r>
              <a:rPr lang="en-US" dirty="0"/>
              <a:t>If k = # iterations to produce </a:t>
            </a:r>
            <a:r>
              <a:rPr lang="en-US" dirty="0" err="1"/>
              <a:t>sublist</a:t>
            </a:r>
            <a:r>
              <a:rPr lang="en-US" dirty="0"/>
              <a:t> of size 1,</a:t>
            </a:r>
          </a:p>
          <a:p>
            <a:pPr marL="344487" lvl="1" indent="0">
              <a:buNone/>
            </a:pPr>
            <a:r>
              <a:rPr lang="en-US" dirty="0"/>
              <a:t>		n / 2</a:t>
            </a:r>
            <a:r>
              <a:rPr lang="en-US" baseline="30000" dirty="0"/>
              <a:t>k</a:t>
            </a:r>
            <a:r>
              <a:rPr lang="en-US" dirty="0"/>
              <a:t> &lt; 2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>
                <a:sym typeface="Wingdings"/>
              </a:rPr>
              <a:t>	n &lt; 2</a:t>
            </a:r>
            <a:r>
              <a:rPr lang="en-US" baseline="30000" dirty="0">
                <a:sym typeface="Wingdings"/>
              </a:rPr>
              <a:t>k</a:t>
            </a:r>
            <a:r>
              <a:rPr lang="en-US" dirty="0">
                <a:sym typeface="Wingdings"/>
              </a:rPr>
              <a:t> * 2</a:t>
            </a: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	n &lt; 2</a:t>
            </a:r>
            <a:r>
              <a:rPr lang="en-US" baseline="30000" dirty="0">
                <a:sym typeface="Wingdings"/>
              </a:rPr>
              <a:t>k+1</a:t>
            </a: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 	log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n &lt; k + 1</a:t>
            </a:r>
          </a:p>
          <a:p>
            <a:r>
              <a:rPr lang="en-US" dirty="0">
                <a:sym typeface="Wingdings"/>
              </a:rPr>
              <a:t>Therefore, in worst case (item is larger than everything in list) line 4 executed 2 + log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n times</a:t>
            </a:r>
          </a:p>
          <a:p>
            <a:pPr lvl="1"/>
            <a:r>
              <a:rPr lang="en-US" dirty="0">
                <a:sym typeface="Wingdings"/>
              </a:rPr>
              <a:t>T(n) = O(log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D82-2C05-4334-9D54-5979C88017C8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analysis: 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Algorithm to sort array of </a:t>
            </a:r>
            <a:r>
              <a:rPr lang="en-US" i="1" dirty="0"/>
              <a:t>n</a:t>
            </a:r>
            <a:r>
              <a:rPr lang="en-US" dirty="0"/>
              <a:t> elements into ascending order</a:t>
            </a:r>
          </a:p>
          <a:p>
            <a:r>
              <a:rPr lang="en-US" dirty="0"/>
              <a:t>On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pass, first find smallest element in </a:t>
            </a:r>
            <a:r>
              <a:rPr lang="en-US" dirty="0" err="1"/>
              <a:t>sublist</a:t>
            </a:r>
            <a:r>
              <a:rPr lang="en-US" dirty="0"/>
              <a:t> x[</a:t>
            </a:r>
            <a:r>
              <a:rPr lang="en-US" i="1" dirty="0" err="1"/>
              <a:t>i</a:t>
            </a:r>
            <a:r>
              <a:rPr lang="en-US" dirty="0"/>
              <a:t>] … x[</a:t>
            </a:r>
            <a:r>
              <a:rPr lang="en-US" i="1" dirty="0"/>
              <a:t>n</a:t>
            </a:r>
            <a:r>
              <a:rPr lang="en-US" dirty="0"/>
              <a:t>-1], then place that value in position </a:t>
            </a:r>
            <a:r>
              <a:rPr lang="en-US" i="1" dirty="0" err="1"/>
              <a:t>i</a:t>
            </a:r>
            <a:endParaRPr lang="en-US" i="1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i="1" dirty="0" err="1"/>
              <a:t>i</a:t>
            </a:r>
            <a:r>
              <a:rPr lang="en-US" dirty="0"/>
              <a:t> = 0 to </a:t>
            </a:r>
            <a:r>
              <a:rPr lang="en-US" i="1" dirty="0"/>
              <a:t>n</a:t>
            </a:r>
            <a:r>
              <a:rPr lang="en-US" dirty="0"/>
              <a:t> – 2 do the following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Set </a:t>
            </a:r>
            <a:r>
              <a:rPr lang="en-US" i="1" dirty="0" err="1"/>
              <a:t>smallPos</a:t>
            </a:r>
            <a:r>
              <a:rPr lang="en-US" dirty="0"/>
              <a:t> = </a:t>
            </a:r>
            <a:r>
              <a:rPr lang="en-US" i="1" dirty="0" err="1"/>
              <a:t>i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Set </a:t>
            </a:r>
            <a:r>
              <a:rPr lang="en-US" i="1" dirty="0"/>
              <a:t>smallest = x[</a:t>
            </a:r>
            <a:r>
              <a:rPr lang="en-US" i="1" dirty="0" err="1"/>
              <a:t>smallPos</a:t>
            </a:r>
            <a:r>
              <a:rPr lang="en-US" i="1" dirty="0"/>
              <a:t>]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For </a:t>
            </a:r>
            <a:r>
              <a:rPr lang="en-US" i="1" dirty="0"/>
              <a:t>j = i+1 to n-1 </a:t>
            </a:r>
            <a:r>
              <a:rPr lang="en-US" dirty="0"/>
              <a:t>do the following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/>
              <a:t> 		If </a:t>
            </a:r>
            <a:r>
              <a:rPr lang="en-US" i="1" dirty="0"/>
              <a:t>x[j]</a:t>
            </a:r>
            <a:r>
              <a:rPr lang="en-US" dirty="0"/>
              <a:t> &lt; smallest then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/>
              <a:t> 			Set</a:t>
            </a:r>
            <a:r>
              <a:rPr lang="en-US" i="1" dirty="0"/>
              <a:t> </a:t>
            </a:r>
            <a:r>
              <a:rPr lang="en-US" i="1" dirty="0" err="1"/>
              <a:t>smallPos</a:t>
            </a:r>
            <a:r>
              <a:rPr lang="en-US" i="1" dirty="0"/>
              <a:t> = j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i="1" dirty="0"/>
              <a:t> 			</a:t>
            </a:r>
            <a:r>
              <a:rPr lang="en-US" dirty="0"/>
              <a:t>Set </a:t>
            </a:r>
            <a:r>
              <a:rPr lang="en-US" i="1" dirty="0"/>
              <a:t>smallest</a:t>
            </a:r>
            <a:r>
              <a:rPr lang="en-US" dirty="0"/>
              <a:t> = </a:t>
            </a:r>
            <a:r>
              <a:rPr lang="en-US" i="1" dirty="0"/>
              <a:t>x[</a:t>
            </a:r>
            <a:r>
              <a:rPr lang="en-US" i="1" dirty="0" err="1"/>
              <a:t>smallPos</a:t>
            </a:r>
            <a:r>
              <a:rPr lang="en-US" i="1" dirty="0"/>
              <a:t>]</a:t>
            </a:r>
            <a:endParaRPr lang="en-US" dirty="0"/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/>
              <a:t> 	Set </a:t>
            </a:r>
            <a:r>
              <a:rPr lang="en-US" i="1" dirty="0"/>
              <a:t>x[</a:t>
            </a:r>
            <a:r>
              <a:rPr lang="en-US" i="1" dirty="0" err="1"/>
              <a:t>smallPos</a:t>
            </a:r>
            <a:r>
              <a:rPr lang="en-US" i="1" dirty="0"/>
              <a:t>]</a:t>
            </a:r>
            <a:r>
              <a:rPr lang="en-US" dirty="0"/>
              <a:t> =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</a:t>
            </a:r>
            <a:endParaRPr lang="en-US" dirty="0"/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/>
              <a:t> 	Set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 = smallest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0EB5-7E83-47D7-B7C8-4E53C59D467F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analysis: selection sort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Outer loop condition (1) executed </a:t>
            </a:r>
            <a:r>
              <a:rPr lang="en-US" i="1" dirty="0"/>
              <a:t>n</a:t>
            </a:r>
            <a:r>
              <a:rPr lang="en-US" dirty="0"/>
              <a:t> times</a:t>
            </a:r>
          </a:p>
          <a:p>
            <a:r>
              <a:rPr lang="en-US" dirty="0"/>
              <a:t>Statements inside outer loop but not in inner loop (2, 3, 8, 9) executed </a:t>
            </a:r>
            <a:r>
              <a:rPr lang="en-US" i="1" dirty="0"/>
              <a:t>n – </a:t>
            </a:r>
            <a:r>
              <a:rPr lang="en-US" dirty="0"/>
              <a:t>1 times</a:t>
            </a:r>
          </a:p>
          <a:p>
            <a:r>
              <a:rPr lang="en-US" dirty="0"/>
              <a:t>Inner loop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dirty="0"/>
              <a:t>0, (4) executed </a:t>
            </a:r>
            <a:r>
              <a:rPr lang="en-US" i="1" dirty="0"/>
              <a:t>n</a:t>
            </a:r>
            <a:r>
              <a:rPr lang="en-US" dirty="0"/>
              <a:t> times, (5,6,7) </a:t>
            </a:r>
            <a:r>
              <a:rPr lang="en-US" i="1" dirty="0"/>
              <a:t>n – </a:t>
            </a:r>
            <a:r>
              <a:rPr lang="en-US" dirty="0"/>
              <a:t>1 times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dirty="0"/>
              <a:t>1, (4) executed </a:t>
            </a:r>
            <a:r>
              <a:rPr lang="en-US" i="1" dirty="0"/>
              <a:t>n-</a:t>
            </a:r>
            <a:r>
              <a:rPr lang="en-US" dirty="0"/>
              <a:t>1 times, (5,6,7) </a:t>
            </a:r>
            <a:r>
              <a:rPr lang="en-US" i="1" dirty="0"/>
              <a:t>n – </a:t>
            </a:r>
            <a:r>
              <a:rPr lang="en-US" dirty="0"/>
              <a:t>2 times</a:t>
            </a:r>
          </a:p>
          <a:p>
            <a:pPr lvl="1"/>
            <a:r>
              <a:rPr lang="en-US" dirty="0"/>
              <a:t>… </a:t>
            </a:r>
            <a:r>
              <a:rPr lang="en-US" i="1" dirty="0" err="1"/>
              <a:t>i</a:t>
            </a:r>
            <a:r>
              <a:rPr lang="en-US" i="1" dirty="0"/>
              <a:t> = n-</a:t>
            </a:r>
            <a:r>
              <a:rPr lang="en-US" dirty="0"/>
              <a:t>2, (4) executed 2 times, (5,6,7) 1 time</a:t>
            </a:r>
          </a:p>
          <a:p>
            <a:pPr lvl="1"/>
            <a:r>
              <a:rPr lang="en-US" dirty="0"/>
              <a:t>In total</a:t>
            </a:r>
          </a:p>
          <a:p>
            <a:pPr lvl="2"/>
            <a:r>
              <a:rPr lang="en-US" dirty="0"/>
              <a:t>(4) executed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n+</a:t>
            </a:r>
            <a:r>
              <a:rPr lang="en-US" dirty="0"/>
              <a:t>1)/2 – 1 times</a:t>
            </a:r>
          </a:p>
          <a:p>
            <a:pPr lvl="2"/>
            <a:r>
              <a:rPr lang="en-US" dirty="0"/>
              <a:t>(5,6,7) executed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+1)/2 – 2 times</a:t>
            </a:r>
          </a:p>
          <a:p>
            <a:r>
              <a:rPr lang="en-US" dirty="0"/>
              <a:t>Therefore</a:t>
            </a:r>
          </a:p>
          <a:p>
            <a:pPr lvl="1"/>
            <a:r>
              <a:rPr lang="en-US" dirty="0"/>
              <a:t>T(n) = n + 4(n-1) + n(n+1)/2 – 1 + 3(n(n-1)/2)</a:t>
            </a:r>
          </a:p>
          <a:p>
            <a:pPr marL="344487" lvl="1" indent="0">
              <a:buNone/>
            </a:pPr>
            <a:r>
              <a:rPr lang="en-US"/>
              <a:t>	     = 2n</a:t>
            </a:r>
            <a:r>
              <a:rPr lang="en-US" baseline="30000"/>
              <a:t>2</a:t>
            </a:r>
            <a:r>
              <a:rPr lang="en-US"/>
              <a:t> + 4n – 5 = O(n</a:t>
            </a:r>
            <a:r>
              <a:rPr lang="en-US" baseline="30000"/>
              <a:t>2</a:t>
            </a:r>
            <a:r>
              <a:rPr lang="en-US"/>
              <a:t>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6878-BADE-419F-A72C-242CBD518BA3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Textbook activities for Chapters 1-4 due Monday, 9/16</a:t>
            </a:r>
          </a:p>
          <a:p>
            <a:pPr lvl="2"/>
            <a:r>
              <a:rPr lang="en-US" dirty="0"/>
              <a:t>Primarily “review” that allows you to work on C++ syntax</a:t>
            </a:r>
          </a:p>
          <a:p>
            <a:pPr lvl="2"/>
            <a:r>
              <a:rPr lang="en-US" dirty="0"/>
              <a:t>Remember to follow Blackboard link to complete activities</a:t>
            </a:r>
          </a:p>
          <a:p>
            <a:pPr lvl="2"/>
            <a:r>
              <a:rPr lang="en-US" dirty="0"/>
              <a:t>No late submissions for text activities</a:t>
            </a:r>
          </a:p>
          <a:p>
            <a:pPr lvl="1"/>
            <a:r>
              <a:rPr lang="en-US" dirty="0"/>
              <a:t>Program 1 to be posted; due Friday, 9/20</a:t>
            </a:r>
          </a:p>
          <a:p>
            <a:pPr lvl="2"/>
            <a:r>
              <a:rPr lang="en-US" dirty="0"/>
              <a:t>Collection of four short programs</a:t>
            </a:r>
          </a:p>
          <a:p>
            <a:pPr lvl="2"/>
            <a:r>
              <a:rPr lang="en-US" dirty="0"/>
              <a:t>Covers basic C++ syntax; other material from early lectures</a:t>
            </a:r>
          </a:p>
          <a:p>
            <a:pPr lvl="2"/>
            <a:endParaRPr lang="en-US" dirty="0"/>
          </a:p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Algorithmic complexity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2E6DCAC-29FF-4650-8E28-98143169DCEF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en-US"/>
              <a:t>Data Structures: Lec. 3 &amp;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Next topics</a:t>
            </a:r>
            <a:endParaRPr lang="en-US" dirty="0"/>
          </a:p>
          <a:p>
            <a:pPr lvl="1"/>
            <a:r>
              <a:rPr lang="en-US" dirty="0"/>
              <a:t>Abstract data types</a:t>
            </a:r>
          </a:p>
          <a:p>
            <a:pPr lvl="1"/>
            <a:r>
              <a:rPr lang="en-US" dirty="0"/>
              <a:t>Classes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Textbook activities for Chapters 1-4 due Monday, 9/16</a:t>
            </a:r>
          </a:p>
          <a:p>
            <a:pPr lvl="2"/>
            <a:r>
              <a:rPr lang="en-US" dirty="0"/>
              <a:t>Primarily “review” that allows you to work on C++ syntax</a:t>
            </a:r>
          </a:p>
          <a:p>
            <a:pPr lvl="2"/>
            <a:r>
              <a:rPr lang="en-US" dirty="0"/>
              <a:t>Remember to follow Blackboard link to complete activities</a:t>
            </a:r>
          </a:p>
          <a:p>
            <a:pPr lvl="2"/>
            <a:r>
              <a:rPr lang="en-US" dirty="0"/>
              <a:t>No late submissions for text activities</a:t>
            </a:r>
          </a:p>
          <a:p>
            <a:pPr lvl="1"/>
            <a:r>
              <a:rPr lang="en-US" dirty="0"/>
              <a:t>Program 1 to be posted; due Friday, 9/20</a:t>
            </a:r>
          </a:p>
          <a:p>
            <a:pPr lvl="2"/>
            <a:r>
              <a:rPr lang="en-US" dirty="0"/>
              <a:t>Collection of four short programs</a:t>
            </a:r>
          </a:p>
          <a:p>
            <a:pPr lvl="2"/>
            <a:r>
              <a:rPr lang="en-US" dirty="0"/>
              <a:t>Covers basic C++ syntax; other material from early lectures</a:t>
            </a:r>
          </a:p>
          <a:p>
            <a:pPr lvl="3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4A60AD2-D986-4C45-BC52-3103075D1E7D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879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String data type found in &lt;string&gt; library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Concepts to work with strings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Relational operators: </a:t>
            </a:r>
            <a:r>
              <a:rPr lang="en-US" dirty="0">
                <a:latin typeface="Courier New" charset="0"/>
                <a:cs typeface="Courier New" charset="0"/>
              </a:rPr>
              <a:t>==, !=, &lt;, &gt;, &lt;=, &gt;=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Character-by-character comparison using ASCII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Concatenation: </a:t>
            </a:r>
            <a:r>
              <a:rPr lang="en-US" dirty="0">
                <a:latin typeface="Courier New" charset="0"/>
                <a:cs typeface="Courier New" charset="0"/>
              </a:rPr>
              <a:t>+, +=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Choosing single character: </a:t>
            </a:r>
            <a:r>
              <a:rPr lang="en-US" dirty="0">
                <a:latin typeface="Courier New" charset="0"/>
                <a:cs typeface="Courier New" charset="0"/>
              </a:rPr>
              <a:t>[]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Courier New" charset="0"/>
                <a:cs typeface="Courier New" charset="0"/>
              </a:rPr>
              <a:t>at()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at()</a:t>
            </a:r>
            <a:r>
              <a:rPr lang="en-US" dirty="0">
                <a:latin typeface="Arial" charset="0"/>
                <a:cs typeface="Courier New" charset="0"/>
              </a:rPr>
              <a:t> </a:t>
            </a:r>
            <a:r>
              <a:rPr lang="en-US" dirty="0">
                <a:latin typeface="Arial" charset="0"/>
              </a:rPr>
              <a:t>provides boundary checking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Substrings: </a:t>
            </a:r>
            <a:r>
              <a:rPr lang="en-US" dirty="0" err="1">
                <a:latin typeface="Courier New" charset="0"/>
                <a:cs typeface="Courier New" charset="0"/>
              </a:rPr>
              <a:t>substr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function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If </a:t>
            </a:r>
            <a:r>
              <a:rPr lang="en-US" dirty="0">
                <a:latin typeface="Courier New" charset="0"/>
                <a:cs typeface="Courier New" charset="0"/>
              </a:rPr>
              <a:t>s1 =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ECE 264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endParaRPr lang="en-US" dirty="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dirty="0">
                <a:latin typeface="Courier New" charset="0"/>
                <a:cs typeface="Courier New" charset="0"/>
              </a:rPr>
              <a:t>s1.substr(0,3) =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ECE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Arial" charset="0"/>
                <a:sym typeface="Wingdings" charset="0"/>
              </a:rPr>
              <a:t> 3 chars starting at position 0</a:t>
            </a:r>
          </a:p>
          <a:p>
            <a:pPr lvl="2">
              <a:lnSpc>
                <a:spcPct val="90000"/>
              </a:lnSpc>
              <a:buFont typeface="Wingdings" charset="0"/>
              <a:buChar char="à"/>
            </a:pP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s1.substr(4) = </a:t>
            </a:r>
            <a:r>
              <a:rPr lang="ja-JP" altLang="en-US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264</a:t>
            </a:r>
            <a:r>
              <a:rPr lang="ja-JP" altLang="en-US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dirty="0">
                <a:latin typeface="Arial" charset="0"/>
                <a:sym typeface="Wingdings" charset="0"/>
              </a:rPr>
              <a:t>  all chars from position 4 to end of string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sym typeface="Wingdings" charset="0"/>
              </a:rPr>
              <a:t>Checking string length: </a:t>
            </a:r>
            <a:r>
              <a:rPr lang="en-US" dirty="0">
                <a:latin typeface="Courier New"/>
                <a:cs typeface="Courier New"/>
                <a:sym typeface="Wingdings" charset="0"/>
              </a:rPr>
              <a:t>length()</a:t>
            </a:r>
            <a:r>
              <a:rPr lang="en-US" dirty="0">
                <a:latin typeface="Arial" charset="0"/>
                <a:sym typeface="Wingdings" charset="0"/>
              </a:rPr>
              <a:t>, </a:t>
            </a:r>
            <a:r>
              <a:rPr lang="en-US" dirty="0">
                <a:latin typeface="Courier New"/>
                <a:cs typeface="Courier New"/>
                <a:sym typeface="Wingdings" charset="0"/>
              </a:rPr>
              <a:t>empty() </a:t>
            </a:r>
            <a:r>
              <a:rPr lang="en-US" dirty="0">
                <a:latin typeface="Arial" charset="0"/>
                <a:sym typeface="Wingdings" charset="0"/>
              </a:rPr>
              <a:t>functions</a:t>
            </a: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9C18C3-B2C0-4E32-9384-142F768C1B87}" type="datetime1">
              <a:rPr lang="en-US" smtClean="0">
                <a:latin typeface="Garamond" charset="0"/>
              </a:rPr>
              <a:t>9/12/2019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B7E40F-B2E9-0F4B-84E1-C63009E228F2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5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5C12-864D-8D4E-97EB-326227FBABF8}" type="slidenum">
              <a:rPr lang="en-US"/>
              <a:pPr/>
              <a:t>4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Efficiency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 do we measure efficiency?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Space utilization – amount of memory required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Time required to accomplish the task</a:t>
            </a:r>
          </a:p>
          <a:p>
            <a:pPr>
              <a:lnSpc>
                <a:spcPct val="90000"/>
              </a:lnSpc>
            </a:pPr>
            <a:r>
              <a:rPr lang="en-US" dirty="0"/>
              <a:t>Time efficiency depends 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size of input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speed of machine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quality of source code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quality of compiler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4075-D661-4AC0-A2D1-67255DFD4E74}" type="datetime1">
              <a:rPr lang="en-US" smtClean="0"/>
              <a:t>9/12/2019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6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Efficiency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count the number of times operations are executed</a:t>
            </a:r>
          </a:p>
          <a:p>
            <a:pPr lvl="1"/>
            <a:r>
              <a:rPr lang="en-US" dirty="0"/>
              <a:t>Gives measure of efficiency of an algorithm</a:t>
            </a:r>
          </a:p>
          <a:p>
            <a:r>
              <a:rPr lang="en-US" dirty="0"/>
              <a:t>So we measure computing time as:</a:t>
            </a:r>
          </a:p>
          <a:p>
            <a:pPr marL="671512" lvl="2" indent="0">
              <a:buNone/>
            </a:pPr>
            <a:r>
              <a:rPr lang="en-US" dirty="0"/>
              <a:t>T(n) = computing time of an algorithm for input of size n</a:t>
            </a:r>
            <a:br>
              <a:rPr lang="en-US" dirty="0"/>
            </a:br>
            <a:r>
              <a:rPr lang="en-US" dirty="0"/>
              <a:t>       = number of times the operations are executed</a:t>
            </a:r>
          </a:p>
          <a:p>
            <a:r>
              <a:rPr lang="en-US" dirty="0"/>
              <a:t>Analysis typically focuses on worst-case execution time</a:t>
            </a:r>
          </a:p>
          <a:p>
            <a:pPr lvl="1"/>
            <a:r>
              <a:rPr lang="en-US" dirty="0"/>
              <a:t>Occasionally analyze average execution time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B64-0CF4-4DBF-975D-A380757AE12E}" type="datetime1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CD92-6EE4-1F4B-96C7-1988FB638A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3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BB40-40D5-4247-B22F-B846ED16449D}" type="slidenum">
              <a:rPr lang="en-US"/>
              <a:pPr/>
              <a:t>6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Calculating the Mean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/>
              <a:t>Task						# times executed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Initialize the </a:t>
            </a:r>
            <a:r>
              <a:rPr lang="en-US" i="1"/>
              <a:t>sum</a:t>
            </a:r>
            <a:r>
              <a:rPr lang="en-US"/>
              <a:t> to 0			1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Initialize index </a:t>
            </a:r>
            <a:r>
              <a:rPr lang="en-US" i="1"/>
              <a:t>i</a:t>
            </a:r>
            <a:r>
              <a:rPr lang="en-US"/>
              <a:t> to 0			1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While </a:t>
            </a:r>
            <a:r>
              <a:rPr lang="en-US" i="1"/>
              <a:t> i</a:t>
            </a:r>
            <a:r>
              <a:rPr lang="en-US"/>
              <a:t> &lt; </a:t>
            </a:r>
            <a:r>
              <a:rPr lang="en-US" i="1"/>
              <a:t>n</a:t>
            </a:r>
            <a:r>
              <a:rPr lang="en-US"/>
              <a:t> do following		n+1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  a) Add x[i] to sum			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  b) Increment </a:t>
            </a:r>
            <a:r>
              <a:rPr lang="en-US" i="1"/>
              <a:t>i</a:t>
            </a:r>
            <a:r>
              <a:rPr lang="en-US"/>
              <a:t> by 1			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Return </a:t>
            </a:r>
            <a:r>
              <a:rPr lang="en-US" i="1"/>
              <a:t>mean = sum/n			</a:t>
            </a:r>
            <a:r>
              <a:rPr lang="en-US"/>
              <a:t>1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            Total                                 3n + 4</a:t>
            </a:r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6019800" y="4572000"/>
            <a:ext cx="1390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7855-6EE9-475D-9750-A67F92102C66}" type="datetime1">
              <a:rPr lang="en-US" smtClean="0"/>
              <a:t>9/12/2019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Time Order of Magnitude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number of inputs increases</a:t>
            </a:r>
          </a:p>
          <a:p>
            <a:pPr lvl="1"/>
            <a:r>
              <a:rPr lang="en-US" dirty="0"/>
              <a:t>T(n) = 3n + 4 grows at a rate proportional to n</a:t>
            </a:r>
          </a:p>
          <a:p>
            <a:r>
              <a:rPr lang="en-US" dirty="0"/>
              <a:t>Thus T(n) has "order of magnitude" n</a:t>
            </a:r>
          </a:p>
          <a:p>
            <a:r>
              <a:rPr lang="en-US" dirty="0"/>
              <a:t>The computing time of an algorithm on input of size n, T(n) said to have </a:t>
            </a:r>
            <a:r>
              <a:rPr lang="en-US" b="1" i="1" dirty="0"/>
              <a:t>order of magnitude f(n)</a:t>
            </a:r>
            <a:r>
              <a:rPr lang="en-US" dirty="0"/>
              <a:t>, written </a:t>
            </a:r>
            <a:r>
              <a:rPr lang="en-US" b="1" dirty="0"/>
              <a:t>T(n) is O(f(n))</a:t>
            </a:r>
            <a:r>
              <a:rPr lang="en-US" dirty="0"/>
              <a:t>, if there is a constant C such that: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T(n) &lt; </a:t>
            </a:r>
            <a:r>
              <a:rPr lang="en-US" b="1" dirty="0" err="1">
                <a:solidFill>
                  <a:srgbClr val="FF0000"/>
                </a:solidFill>
              </a:rPr>
              <a:t>C</a:t>
            </a:r>
            <a:r>
              <a:rPr lang="en-US" b="1" dirty="0" err="1">
                <a:solidFill>
                  <a:srgbClr val="FF0000"/>
                </a:solidFill>
                <a:sym typeface="Wingdings" charset="0"/>
              </a:rPr>
              <a:t></a:t>
            </a:r>
            <a:r>
              <a:rPr lang="en-US" b="1" dirty="0" err="1">
                <a:solidFill>
                  <a:srgbClr val="FF0000"/>
                </a:solidFill>
              </a:rPr>
              <a:t>f</a:t>
            </a:r>
            <a:r>
              <a:rPr lang="en-US" b="1" dirty="0">
                <a:solidFill>
                  <a:srgbClr val="FF0000"/>
                </a:solidFill>
              </a:rPr>
              <a:t>(n) for sufficiently large values of 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3BD6-D3CD-4348-88CB-34FD968DBAEA}" type="datetime1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FF21-B2FC-7143-BB39-26D542C651E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 Notation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commonly, we say the complexity of the algorithm is O(f(n)).</a:t>
            </a:r>
          </a:p>
          <a:p>
            <a:pPr lvl="1"/>
            <a:r>
              <a:rPr lang="en-US" dirty="0"/>
              <a:t>Example: for the Mean-Calculation Algorithm: T(n) is O(n)</a:t>
            </a:r>
          </a:p>
          <a:p>
            <a:pPr lvl="1"/>
            <a:r>
              <a:rPr lang="en-US" dirty="0"/>
              <a:t>Constants and multiplicative factors are ignored</a:t>
            </a:r>
          </a:p>
          <a:p>
            <a:r>
              <a:rPr lang="en-US" dirty="0"/>
              <a:t>Use the slowest-growing function possible</a:t>
            </a:r>
          </a:p>
          <a:p>
            <a:pPr lvl="1"/>
            <a:r>
              <a:rPr lang="en-US" dirty="0"/>
              <a:t>Most informative about execution time</a:t>
            </a:r>
          </a:p>
          <a:p>
            <a:pPr lvl="1"/>
            <a:r>
              <a:rPr lang="en-US" dirty="0"/>
              <a:t>Technically, an algorithm with complexity O(n) has complexity O(n</a:t>
            </a:r>
            <a:r>
              <a:rPr lang="en-US" baseline="30000" dirty="0"/>
              <a:t>2</a:t>
            </a:r>
            <a:r>
              <a:rPr lang="en-US" dirty="0"/>
              <a:t>), O(n</a:t>
            </a:r>
            <a:r>
              <a:rPr lang="en-US" baseline="30000" dirty="0"/>
              <a:t>3</a:t>
            </a:r>
            <a:r>
              <a:rPr lang="en-US" dirty="0"/>
              <a:t>),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81AD-0F05-45B3-A457-D637843B5B8E}" type="datetime1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E26-DAFE-B445-9B2F-508E27B4F3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9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3072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(a)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F(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n)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, res;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1		</a:t>
            </a:r>
            <a:r>
              <a:rPr lang="en-US" sz="1800" b="1" dirty="0">
                <a:latin typeface="Courier New"/>
                <a:cs typeface="Courier New"/>
              </a:rPr>
              <a:t>if</a:t>
            </a:r>
            <a:r>
              <a:rPr lang="en-US" sz="1800" dirty="0">
                <a:latin typeface="Courier New"/>
                <a:cs typeface="Courier New"/>
              </a:rPr>
              <a:t> (n &lt; 2)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2			</a:t>
            </a:r>
            <a:r>
              <a:rPr lang="en-US" sz="1800" b="1" dirty="0">
                <a:latin typeface="Courier New"/>
                <a:cs typeface="Courier New"/>
              </a:rPr>
              <a:t>return</a:t>
            </a:r>
            <a:r>
              <a:rPr lang="en-US" sz="1800" dirty="0">
                <a:latin typeface="Courier New"/>
                <a:cs typeface="Courier New"/>
              </a:rPr>
              <a:t> 1;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3		</a:t>
            </a:r>
            <a:r>
              <a:rPr lang="en-US" sz="1800" b="1" dirty="0">
                <a:latin typeface="Courier New"/>
                <a:cs typeface="Courier New"/>
              </a:rPr>
              <a:t>else</a:t>
            </a:r>
            <a:r>
              <a:rPr lang="en-US" sz="1800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4			res = 1;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5			</a:t>
            </a:r>
            <a:r>
              <a:rPr lang="en-US" sz="1800" b="1" dirty="0">
                <a:latin typeface="Courier New"/>
                <a:cs typeface="Courier New"/>
              </a:rPr>
              <a:t>for</a:t>
            </a:r>
            <a:r>
              <a:rPr lang="en-US" sz="1800" dirty="0">
                <a:latin typeface="Courier New"/>
                <a:cs typeface="Courier New"/>
              </a:rPr>
              <a:t> (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=2;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&lt;=n;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  <a:tab pos="1193800" algn="l"/>
              </a:tabLst>
            </a:pPr>
            <a:r>
              <a:rPr lang="en-US" sz="1800" dirty="0">
                <a:latin typeface="Courier New"/>
                <a:cs typeface="Courier New"/>
              </a:rPr>
              <a:t>6				res *=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  <a:tab pos="1193800" algn="l"/>
              </a:tabLst>
            </a:pPr>
            <a:r>
              <a:rPr lang="en-US" sz="1800" dirty="0">
                <a:latin typeface="Courier New"/>
                <a:cs typeface="Courier New"/>
              </a:rPr>
              <a:t>7			</a:t>
            </a:r>
            <a:r>
              <a:rPr lang="en-US" sz="1800" b="1" dirty="0">
                <a:latin typeface="Courier New"/>
                <a:cs typeface="Courier New"/>
              </a:rPr>
              <a:t>return</a:t>
            </a:r>
            <a:r>
              <a:rPr lang="en-US" sz="1800" dirty="0">
                <a:latin typeface="Courier New"/>
                <a:cs typeface="Courier New"/>
              </a:rPr>
              <a:t> res</a:t>
            </a:r>
            <a:r>
              <a:rPr lang="en-US" sz="1800" b="1" dirty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	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641477"/>
            <a:ext cx="4191000" cy="43021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(b)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b="1" dirty="0" err="1">
                <a:latin typeface="Courier New"/>
                <a:cs typeface="Courier New"/>
              </a:rPr>
              <a:t>unsigned</a:t>
            </a:r>
            <a:r>
              <a:rPr lang="nb-NO" sz="2600" dirty="0">
                <a:latin typeface="Courier New"/>
                <a:cs typeface="Courier New"/>
              </a:rPr>
              <a:t> F(</a:t>
            </a:r>
            <a:r>
              <a:rPr lang="nb-NO" sz="2600" b="1" dirty="0" err="1">
                <a:latin typeface="Courier New"/>
                <a:cs typeface="Courier New"/>
              </a:rPr>
              <a:t>unsigned</a:t>
            </a:r>
            <a:r>
              <a:rPr lang="nb-NO" sz="2600" dirty="0">
                <a:latin typeface="Courier New"/>
                <a:cs typeface="Courier New"/>
              </a:rPr>
              <a:t> n){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1		</a:t>
            </a:r>
            <a:r>
              <a:rPr lang="nb-NO" sz="2600" dirty="0" err="1">
                <a:latin typeface="Courier New"/>
                <a:cs typeface="Courier New"/>
              </a:rPr>
              <a:t>unsigned</a:t>
            </a:r>
            <a:r>
              <a:rPr lang="nb-NO" sz="2600" dirty="0">
                <a:latin typeface="Courier New"/>
                <a:cs typeface="Courier New"/>
              </a:rPr>
              <a:t> res = 0;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 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2 	</a:t>
            </a:r>
            <a:r>
              <a:rPr lang="nb-NO" sz="2600" b="1" dirty="0">
                <a:latin typeface="Courier New"/>
                <a:cs typeface="Courier New"/>
              </a:rPr>
              <a:t>for</a:t>
            </a:r>
            <a:r>
              <a:rPr lang="nb-NO" sz="2600" dirty="0">
                <a:latin typeface="Courier New"/>
                <a:cs typeface="Courier New"/>
              </a:rPr>
              <a:t> (i=0; i&lt;n+1; i++)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 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3    </a:t>
            </a:r>
            <a:r>
              <a:rPr lang="nb-NO" sz="2600" b="1" dirty="0">
                <a:latin typeface="Courier New"/>
                <a:cs typeface="Courier New"/>
              </a:rPr>
              <a:t>for</a:t>
            </a:r>
            <a:r>
              <a:rPr lang="nb-NO" sz="2600" dirty="0">
                <a:latin typeface="Courier New"/>
                <a:cs typeface="Courier New"/>
              </a:rPr>
              <a:t> (j=0; j&lt;n+1; </a:t>
            </a:r>
            <a:r>
              <a:rPr lang="nb-NO" sz="2600" dirty="0" err="1">
                <a:latin typeface="Courier New"/>
                <a:cs typeface="Courier New"/>
              </a:rPr>
              <a:t>j++</a:t>
            </a:r>
            <a:r>
              <a:rPr lang="nb-NO" sz="2600" dirty="0">
                <a:latin typeface="Courier New"/>
                <a:cs typeface="Courier New"/>
              </a:rPr>
              <a:t>)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4        res = res + j</a:t>
            </a:r>
            <a:r>
              <a:rPr lang="nb-NO" sz="2600" b="1" dirty="0">
                <a:latin typeface="Courier New"/>
                <a:cs typeface="Courier New"/>
              </a:rPr>
              <a:t>;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 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5 	</a:t>
            </a:r>
            <a:r>
              <a:rPr lang="nb-NO" sz="2600" b="1" dirty="0" err="1">
                <a:latin typeface="Courier New"/>
                <a:cs typeface="Courier New"/>
              </a:rPr>
              <a:t>return</a:t>
            </a:r>
            <a:r>
              <a:rPr lang="nb-NO" sz="2600" dirty="0">
                <a:latin typeface="Courier New"/>
                <a:cs typeface="Courier New"/>
              </a:rPr>
              <a:t> res;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}</a:t>
            </a:r>
            <a:r>
              <a:rPr lang="en-US" sz="2600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9F79-5C77-4F04-95ED-758E48906CE5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533400" y="1066802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For each function, find worst case execution time &amp; order of magnitude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5020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11196</TotalTime>
  <Words>1307</Words>
  <Application>Microsoft Office PowerPoint</Application>
  <PresentationFormat>On-screen Show (4:3)</PresentationFormat>
  <Paragraphs>283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Garamond</vt:lpstr>
      <vt:lpstr>Wingdings</vt:lpstr>
      <vt:lpstr>Edge</vt:lpstr>
      <vt:lpstr>EECE.3220 Data Structures</vt:lpstr>
      <vt:lpstr>Lecture outline</vt:lpstr>
      <vt:lpstr>Review: Strings</vt:lpstr>
      <vt:lpstr>Algorithm Efficiency</vt:lpstr>
      <vt:lpstr>Algorithm Efficiency</vt:lpstr>
      <vt:lpstr>Example: Calculating the Mean</vt:lpstr>
      <vt:lpstr>Computing Time Order of Magnitude</vt:lpstr>
      <vt:lpstr>Big O Notation</vt:lpstr>
      <vt:lpstr>Examples</vt:lpstr>
      <vt:lpstr>Analyzing loops</vt:lpstr>
      <vt:lpstr>Example solution—part (a)</vt:lpstr>
      <vt:lpstr>Example solution—part (b)</vt:lpstr>
      <vt:lpstr>Worst case analysis examples</vt:lpstr>
      <vt:lpstr>Worst case analysis: linear search </vt:lpstr>
      <vt:lpstr>Worst case analysis: linear search (2)</vt:lpstr>
      <vt:lpstr>Worst case analysis: binary search</vt:lpstr>
      <vt:lpstr>Worst case analysis: binary search (2)</vt:lpstr>
      <vt:lpstr>Worst case analysis: selection sort</vt:lpstr>
      <vt:lpstr>Worst case analysis: selection sort (2)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2450</cp:revision>
  <dcterms:created xsi:type="dcterms:W3CDTF">2006-04-03T05:03:01Z</dcterms:created>
  <dcterms:modified xsi:type="dcterms:W3CDTF">2019-09-12T20:02:02Z</dcterms:modified>
</cp:coreProperties>
</file>