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6"/>
  </p:notesMasterIdLst>
  <p:handoutMasterIdLst>
    <p:handoutMasterId r:id="rId17"/>
  </p:handoutMasterIdLst>
  <p:sldIdLst>
    <p:sldId id="256" r:id="rId2"/>
    <p:sldId id="490" r:id="rId3"/>
    <p:sldId id="479" r:id="rId4"/>
    <p:sldId id="480" r:id="rId5"/>
    <p:sldId id="481" r:id="rId6"/>
    <p:sldId id="482" r:id="rId7"/>
    <p:sldId id="483" r:id="rId8"/>
    <p:sldId id="484" r:id="rId9"/>
    <p:sldId id="485" r:id="rId10"/>
    <p:sldId id="486" r:id="rId11"/>
    <p:sldId id="487" r:id="rId12"/>
    <p:sldId id="488" r:id="rId13"/>
    <p:sldId id="489" r:id="rId14"/>
    <p:sldId id="385" r:id="rId15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43E27D-BE1E-4462-930C-21A70FF3EBAA}" v="3" dt="2020-02-12T14:57:44.1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53" autoAdjust="0"/>
    <p:restoredTop sz="89522" autoAdjust="0"/>
  </p:normalViewPr>
  <p:slideViewPr>
    <p:cSldViewPr>
      <p:cViewPr varScale="1">
        <p:scale>
          <a:sx n="80" d="100"/>
          <a:sy n="80" d="100"/>
        </p:scale>
        <p:origin x="1098" y="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9843E27D-BE1E-4462-930C-21A70FF3EBAA}"/>
    <pc:docChg chg="custSel modSld">
      <pc:chgData name="Geiger, Michael J" userId="13cae92b-b37c-450b-a449-82fcae19569d" providerId="ADAL" clId="{9843E27D-BE1E-4462-930C-21A70FF3EBAA}" dt="2020-02-12T13:36:23.228" v="39" actId="15"/>
      <pc:docMkLst>
        <pc:docMk/>
      </pc:docMkLst>
      <pc:sldChg chg="modSp mod">
        <pc:chgData name="Geiger, Michael J" userId="13cae92b-b37c-450b-a449-82fcae19569d" providerId="ADAL" clId="{9843E27D-BE1E-4462-930C-21A70FF3EBAA}" dt="2020-02-12T13:36:23.228" v="39" actId="15"/>
        <pc:sldMkLst>
          <pc:docMk/>
          <pc:sldMk cId="0" sldId="385"/>
        </pc:sldMkLst>
        <pc:spChg chg="mod">
          <ac:chgData name="Geiger, Michael J" userId="13cae92b-b37c-450b-a449-82fcae19569d" providerId="ADAL" clId="{9843E27D-BE1E-4462-930C-21A70FF3EBAA}" dt="2020-02-12T13:36:23.228" v="39" actId="15"/>
          <ac:spMkLst>
            <pc:docMk/>
            <pc:sldMk cId="0" sldId="385"/>
            <ac:spMk id="25603" creationId="{00000000-0000-0000-0000-000000000000}"/>
          </ac:spMkLst>
        </pc:spChg>
      </pc:sldChg>
      <pc:sldChg chg="modSp mod">
        <pc:chgData name="Geiger, Michael J" userId="13cae92b-b37c-450b-a449-82fcae19569d" providerId="ADAL" clId="{9843E27D-BE1E-4462-930C-21A70FF3EBAA}" dt="2020-02-12T13:35:11.793" v="37" actId="20577"/>
        <pc:sldMkLst>
          <pc:docMk/>
          <pc:sldMk cId="0" sldId="490"/>
        </pc:sldMkLst>
        <pc:spChg chg="mod">
          <ac:chgData name="Geiger, Michael J" userId="13cae92b-b37c-450b-a449-82fcae19569d" providerId="ADAL" clId="{9843E27D-BE1E-4462-930C-21A70FF3EBAA}" dt="2020-02-12T13:35:11.793" v="37" actId="20577"/>
          <ac:spMkLst>
            <pc:docMk/>
            <pc:sldMk cId="0" sldId="490"/>
            <ac:spMk id="4099" creationId="{00000000-0000-0000-0000-000000000000}"/>
          </ac:spMkLst>
        </pc:spChg>
      </pc:sldChg>
    </pc:docChg>
  </pc:docChgLst>
  <pc:docChgLst>
    <pc:chgData name="Geiger, Michael J" userId="13cae92b-b37c-450b-a449-82fcae19569d" providerId="ADAL" clId="{0B73BAC2-C999-48F3-9ABC-52D66D0C2730}"/>
    <pc:docChg chg="addSld delSld modSld">
      <pc:chgData name="Geiger, Michael J" userId="13cae92b-b37c-450b-a449-82fcae19569d" providerId="ADAL" clId="{0B73BAC2-C999-48F3-9ABC-52D66D0C2730}" dt="2019-09-27T03:15:41.958" v="21" actId="15"/>
      <pc:docMkLst>
        <pc:docMk/>
      </pc:docMkLst>
      <pc:sldChg chg="modSp">
        <pc:chgData name="Geiger, Michael J" userId="13cae92b-b37c-450b-a449-82fcae19569d" providerId="ADAL" clId="{0B73BAC2-C999-48F3-9ABC-52D66D0C2730}" dt="2019-09-27T03:14:47.483" v="19" actId="20577"/>
        <pc:sldMkLst>
          <pc:docMk/>
          <pc:sldMk cId="0" sldId="256"/>
        </pc:sldMkLst>
        <pc:spChg chg="mod">
          <ac:chgData name="Geiger, Michael J" userId="13cae92b-b37c-450b-a449-82fcae19569d" providerId="ADAL" clId="{0B73BAC2-C999-48F3-9ABC-52D66D0C2730}" dt="2019-09-27T03:14:47.483" v="19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 del">
        <pc:chgData name="Geiger, Michael J" userId="13cae92b-b37c-450b-a449-82fcae19569d" providerId="ADAL" clId="{0B73BAC2-C999-48F3-9ABC-52D66D0C2730}" dt="2019-09-27T03:14:41.438" v="13" actId="2696"/>
        <pc:sldMkLst>
          <pc:docMk/>
          <pc:sldMk cId="0" sldId="257"/>
        </pc:sldMkLst>
        <pc:spChg chg="mod">
          <ac:chgData name="Geiger, Michael J" userId="13cae92b-b37c-450b-a449-82fcae19569d" providerId="ADAL" clId="{0B73BAC2-C999-48F3-9ABC-52D66D0C2730}" dt="2019-09-27T03:14:31.171" v="2"/>
          <ac:spMkLst>
            <pc:docMk/>
            <pc:sldMk cId="0" sldId="257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0B73BAC2-C999-48F3-9ABC-52D66D0C2730}" dt="2019-09-27T03:15:41.958" v="21" actId="15"/>
        <pc:sldMkLst>
          <pc:docMk/>
          <pc:sldMk cId="0" sldId="385"/>
        </pc:sldMkLst>
        <pc:spChg chg="mod">
          <ac:chgData name="Geiger, Michael J" userId="13cae92b-b37c-450b-a449-82fcae19569d" providerId="ADAL" clId="{0B73BAC2-C999-48F3-9ABC-52D66D0C2730}" dt="2019-09-27T03:15:41.958" v="21" actId="15"/>
          <ac:spMkLst>
            <pc:docMk/>
            <pc:sldMk cId="0" sldId="385"/>
            <ac:spMk id="25603" creationId="{00000000-0000-0000-0000-000000000000}"/>
          </ac:spMkLst>
        </pc:spChg>
      </pc:sldChg>
      <pc:sldChg chg="modSp add">
        <pc:chgData name="Geiger, Michael J" userId="13cae92b-b37c-450b-a449-82fcae19569d" providerId="ADAL" clId="{0B73BAC2-C999-48F3-9ABC-52D66D0C2730}" dt="2019-09-27T03:14:38.653" v="12" actId="20577"/>
        <pc:sldMkLst>
          <pc:docMk/>
          <pc:sldMk cId="0" sldId="490"/>
        </pc:sldMkLst>
        <pc:spChg chg="mod">
          <ac:chgData name="Geiger, Michael J" userId="13cae92b-b37c-450b-a449-82fcae19569d" providerId="ADAL" clId="{0B73BAC2-C999-48F3-9ABC-52D66D0C2730}" dt="2019-09-27T03:14:38.653" v="12" actId="20577"/>
          <ac:spMkLst>
            <pc:docMk/>
            <pc:sldMk cId="0" sldId="490"/>
            <ac:spMk id="4099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91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18969F-2081-4ECB-B36F-4C78F0B97E79}" type="datetime1">
              <a:rPr lang="en-US" smtClean="0"/>
              <a:t>2/12/2020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10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F5EEFE-36C0-4CDB-8D17-F2C74132754E}" type="datetime1">
              <a:rPr lang="en-US" smtClean="0"/>
              <a:t>2/12/2020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BF323-8E80-409E-BD5D-FFB83B186848}" type="datetime1">
              <a:rPr lang="en-US" smtClean="0"/>
              <a:t>2/12/2020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2E7DF5-7846-4BCA-B2AB-DE868B2B159D}" type="datetime1">
              <a:rPr lang="en-US" smtClean="0"/>
              <a:t>2/12/2020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AF4FB8-6239-45DB-BA67-24EB1ED88EB1}" type="datetime1">
              <a:rPr lang="en-US" smtClean="0"/>
              <a:t>2/12/2020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DED14B-CE74-49F0-BB2B-451F6BBCA057}" type="datetime1">
              <a:rPr lang="en-US" smtClean="0"/>
              <a:t>2/12/2020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4AE752-90A4-419F-803C-E827569C0362}" type="datetime1">
              <a:rPr lang="en-US" smtClean="0"/>
              <a:t>2/12/2020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4DDE32-ADE0-4686-A2AF-0A4D89FD4FD8}" type="datetime1">
              <a:rPr lang="en-US" smtClean="0"/>
              <a:t>2/12/2020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040FCD-7137-49B0-A3B3-65890B08EA20}" type="datetime1">
              <a:rPr lang="en-US" smtClean="0"/>
              <a:t>2/12/2020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10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647B55-58EE-4C1A-8E1E-5AF2021D5209}" type="datetime1">
              <a:rPr lang="en-US" smtClean="0"/>
              <a:t>2/12/2020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913375-228F-4FF0-B606-09B5C86DC86D}" type="datetime1">
              <a:rPr lang="en-US" smtClean="0"/>
              <a:t>2/12/2020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10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40F0F4-47DD-45F0-A100-CBBEFBCD9CB1}" type="datetime1">
              <a:rPr lang="en-US" smtClean="0"/>
              <a:t>2/12/2020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37018B-B3F8-41F9-BE49-28571B671990}" type="datetime1">
              <a:rPr lang="en-US" smtClean="0"/>
              <a:t>2/12/2020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03DCAD69-19FC-4516-8D61-69A2FD4A3A14}" type="datetime1">
              <a:rPr lang="en-US" smtClean="0"/>
              <a:t>2/12/2020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Data Structures: Lecture 10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EECE.3220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Data Structures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Fall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11: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Dynamic allocation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Referencing objects through pointers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Recall: use dot operator (.) to reference members of object, e.g:</a:t>
            </a:r>
          </a:p>
          <a:p>
            <a:pPr lvl="1">
              <a:buFont typeface="Wingdings" charset="2"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Point p1;</a:t>
            </a:r>
          </a:p>
          <a:p>
            <a:pPr lvl="1">
              <a:buFont typeface="Wingdings" charset="2"/>
              <a:buNone/>
            </a:pP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	p1.setX(2);</a:t>
            </a:r>
          </a:p>
          <a:p>
            <a:r>
              <a:rPr lang="en-US" altLang="en-US"/>
              <a:t>With pointers, use </a:t>
            </a:r>
            <a:r>
              <a:rPr lang="en-US" altLang="en-US">
                <a:solidFill>
                  <a:srgbClr val="FF0000"/>
                </a:solidFill>
              </a:rPr>
              <a:t>-&gt;</a:t>
            </a:r>
          </a:p>
          <a:p>
            <a:pPr lvl="1">
              <a:buFont typeface="Wingdings" charset="2"/>
              <a:buNone/>
            </a:pPr>
            <a:r>
              <a:rPr lang="en-US" altLang="en-US">
                <a:solidFill>
                  <a:srgbClr val="FF0000"/>
                </a:solidFill>
              </a:rPr>
              <a:t>	</a:t>
            </a: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linkedList *list1 = new linkedList;</a:t>
            </a:r>
          </a:p>
          <a:p>
            <a:pPr lvl="1">
              <a:buFont typeface="Wingdings" charset="2"/>
              <a:buNone/>
            </a:pPr>
            <a:r>
              <a:rPr lang="en-US" altLang="en-US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list1-&gt;addElement(2);</a:t>
            </a:r>
          </a:p>
          <a:p>
            <a:pPr lvl="1">
              <a:buFont typeface="Wingdings" charset="2"/>
              <a:buNone/>
            </a:pPr>
            <a:endParaRPr lang="en-US" altLang="en-US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ADCD4E2-E3BF-F649-B8A6-FCD6BA40F2BE}" type="slidenum">
              <a:rPr lang="en-US" altLang="en-US">
                <a:latin typeface="Garamond" charset="0"/>
              </a:rPr>
              <a:pPr eaLnBrk="1" hangingPunct="1"/>
              <a:t>10</a:t>
            </a:fld>
            <a:endParaRPr lang="en-US" altLang="en-US">
              <a:latin typeface="Garamond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C537669-BBD6-4EC4-B88B-A0B42075B3AD}" type="datetime1">
              <a:rPr lang="en-US" altLang="en-US" smtClean="0"/>
              <a:t>2/12/2020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110083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Deallocation with delete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Space allocated using </a:t>
            </a: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altLang="en-US"/>
              <a:t> should be freed</a:t>
            </a:r>
          </a:p>
          <a:p>
            <a:pPr lvl="1"/>
            <a:r>
              <a:rPr lang="en-US" altLang="en-US"/>
              <a:t>In C, we used </a:t>
            </a: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free()</a:t>
            </a:r>
          </a:p>
          <a:p>
            <a:pPr lvl="1"/>
            <a:r>
              <a:rPr lang="en-US" altLang="en-US"/>
              <a:t>In C++, we use </a:t>
            </a: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delete</a:t>
            </a:r>
          </a:p>
          <a:p>
            <a:pPr lvl="1"/>
            <a:r>
              <a:rPr lang="en-US" altLang="en-US"/>
              <a:t>You should </a:t>
            </a:r>
            <a:r>
              <a:rPr lang="en-US" altLang="en-US" b="1" u="sng">
                <a:solidFill>
                  <a:srgbClr val="FF0000"/>
                </a:solidFill>
              </a:rPr>
              <a:t>only</a:t>
            </a:r>
            <a:r>
              <a:rPr lang="en-US" altLang="en-US"/>
              <a:t> use </a:t>
            </a: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delete</a:t>
            </a:r>
            <a:r>
              <a:rPr lang="en-US" altLang="en-US"/>
              <a:t> to free memory allocated by </a:t>
            </a: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new</a:t>
            </a:r>
          </a:p>
          <a:p>
            <a:pPr lvl="1"/>
            <a:r>
              <a:rPr lang="en-US" altLang="en-US"/>
              <a:t>Any other use will result in an error</a:t>
            </a:r>
          </a:p>
          <a:p>
            <a:pPr lvl="2"/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940F5D8-0B90-1E44-A7EC-DBE28E28551B}" type="slidenum">
              <a:rPr lang="en-US" altLang="en-US">
                <a:latin typeface="Garamond" charset="0"/>
              </a:rPr>
              <a:pPr eaLnBrk="1" hangingPunct="1"/>
              <a:t>11</a:t>
            </a:fld>
            <a:endParaRPr lang="en-US" altLang="en-US">
              <a:latin typeface="Garamond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926D7E7-881F-4AB4-B153-2031BA2C5399}" type="datetime1">
              <a:rPr lang="en-US" altLang="en-US" smtClean="0"/>
              <a:t>2/12/2020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940195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Structures: Lecture 10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1895A87-3C95-F542-A2B2-778DA915D3EF}" type="slidenum">
              <a:rPr lang="en-US" altLang="en-US">
                <a:latin typeface="Garamond" charset="0"/>
              </a:rPr>
              <a:pPr eaLnBrk="1" hangingPunct="1"/>
              <a:t>12</a:t>
            </a:fld>
            <a:endParaRPr lang="en-US" altLang="en-US">
              <a:latin typeface="Garamond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delete</a:t>
            </a:r>
            <a:r>
              <a:rPr lang="en-US" altLang="en-US"/>
              <a:t> example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990600"/>
            <a:ext cx="7772400" cy="1066800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sz="2400" b="1">
                <a:latin typeface="Courier New" charset="0"/>
                <a:ea typeface="Courier New" charset="0"/>
                <a:cs typeface="Courier New" charset="0"/>
              </a:rPr>
              <a:t>int *ptr;</a:t>
            </a:r>
          </a:p>
          <a:p>
            <a:pPr>
              <a:buFont typeface="Monotype Sorts" charset="2"/>
              <a:buNone/>
            </a:pPr>
            <a:r>
              <a:rPr lang="en-US" altLang="en-US" sz="2400" b="1">
                <a:latin typeface="Courier New" charset="0"/>
                <a:ea typeface="Courier New" charset="0"/>
                <a:cs typeface="Courier New" charset="0"/>
              </a:rPr>
              <a:t>ptr = new int (100);</a:t>
            </a:r>
          </a:p>
        </p:txBody>
      </p:sp>
      <p:sp>
        <p:nvSpPr>
          <p:cNvPr id="47120" name="Rectangle 6"/>
          <p:cNvSpPr>
            <a:spLocks noChangeArrowheads="1"/>
          </p:cNvSpPr>
          <p:nvPr/>
        </p:nvSpPr>
        <p:spPr bwMode="auto">
          <a:xfrm>
            <a:off x="1981200" y="2133600"/>
            <a:ext cx="7620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476500" y="2133600"/>
            <a:ext cx="2324100" cy="457200"/>
            <a:chOff x="1800" y="2880"/>
            <a:chExt cx="1464" cy="288"/>
          </a:xfrm>
        </p:grpSpPr>
        <p:sp>
          <p:nvSpPr>
            <p:cNvPr id="14353" name="Rectangle 8"/>
            <p:cNvSpPr>
              <a:spLocks noChangeArrowheads="1"/>
            </p:cNvSpPr>
            <p:nvPr/>
          </p:nvSpPr>
          <p:spPr bwMode="auto">
            <a:xfrm>
              <a:off x="2880" y="2880"/>
              <a:ext cx="384" cy="28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100</a:t>
              </a:r>
            </a:p>
          </p:txBody>
        </p:sp>
        <p:cxnSp>
          <p:nvCxnSpPr>
            <p:cNvPr id="14354" name="AutoShape 9"/>
            <p:cNvCxnSpPr>
              <a:cxnSpLocks noChangeShapeType="1"/>
              <a:endCxn id="14353" idx="1"/>
            </p:cNvCxnSpPr>
            <p:nvPr/>
          </p:nvCxnSpPr>
          <p:spPr bwMode="auto">
            <a:xfrm>
              <a:off x="1800" y="3024"/>
              <a:ext cx="1074" cy="0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371600" y="21336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ptr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990600" y="2895600"/>
            <a:ext cx="6477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Font typeface="Monotype Sorts" charset="2"/>
              <a:buNone/>
            </a:pPr>
            <a:r>
              <a:rPr lang="en-US" altLang="en-US" sz="2400" b="1">
                <a:latin typeface="Courier New" charset="0"/>
                <a:ea typeface="Courier New" charset="0"/>
                <a:cs typeface="Courier New" charset="0"/>
              </a:rPr>
              <a:t>delete ptr;	</a:t>
            </a:r>
            <a:r>
              <a:rPr lang="en-US" altLang="en-US" sz="2400" b="1">
                <a:solidFill>
                  <a:srgbClr val="336600"/>
                </a:solidFill>
                <a:latin typeface="Courier New" charset="0"/>
                <a:ea typeface="Courier New" charset="0"/>
                <a:cs typeface="Courier New" charset="0"/>
              </a:rPr>
              <a:t>//free the memory</a:t>
            </a:r>
            <a:endParaRPr lang="en-US" altLang="en-US" sz="2400" b="1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1981200" y="3581400"/>
            <a:ext cx="2819400" cy="533400"/>
            <a:chOff x="2362200" y="4572000"/>
            <a:chExt cx="2819400" cy="533400"/>
          </a:xfrm>
        </p:grpSpPr>
        <p:sp>
          <p:nvSpPr>
            <p:cNvPr id="14351" name="Rectangle 6"/>
            <p:cNvSpPr>
              <a:spLocks noChangeArrowheads="1"/>
            </p:cNvSpPr>
            <p:nvPr/>
          </p:nvSpPr>
          <p:spPr bwMode="auto">
            <a:xfrm>
              <a:off x="2362200" y="4572000"/>
              <a:ext cx="762000" cy="533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52" name="Rectangle 8"/>
            <p:cNvSpPr>
              <a:spLocks noChangeArrowheads="1"/>
            </p:cNvSpPr>
            <p:nvPr/>
          </p:nvSpPr>
          <p:spPr bwMode="auto">
            <a:xfrm>
              <a:off x="4572000" y="4572000"/>
              <a:ext cx="609600" cy="4572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/>
                <a:t>?</a:t>
              </a:r>
            </a:p>
          </p:txBody>
        </p:sp>
      </p:grp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1371600" y="35814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ptr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5421D25-05E9-4205-8921-3B546D634924}" type="datetime1">
              <a:rPr lang="en-US" altLang="en-US" smtClean="0"/>
              <a:t>2/12/2020</a:t>
            </a:fld>
            <a:endParaRPr lang="en-US" altLang="en-US"/>
          </a:p>
        </p:txBody>
      </p:sp>
      <p:cxnSp>
        <p:nvCxnSpPr>
          <p:cNvPr id="20" name="AutoShape 9"/>
          <p:cNvCxnSpPr>
            <a:cxnSpLocks noChangeShapeType="1"/>
          </p:cNvCxnSpPr>
          <p:nvPr/>
        </p:nvCxnSpPr>
        <p:spPr bwMode="auto">
          <a:xfrm>
            <a:off x="2486025" y="3810000"/>
            <a:ext cx="1704975" cy="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457200" y="4267200"/>
            <a:ext cx="8229600" cy="186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3000" kern="0" dirty="0">
                <a:latin typeface="Courier New" pitchFamily="49" charset="0"/>
                <a:ea typeface="+mn-ea"/>
                <a:cs typeface="Courier New" pitchFamily="49" charset="0"/>
              </a:rPr>
              <a:t>delete</a:t>
            </a:r>
            <a:r>
              <a:rPr lang="en-US" sz="3000" kern="0" dirty="0">
                <a:latin typeface="+mn-lt"/>
                <a:ea typeface="+mn-ea"/>
                <a:cs typeface="+mn-cs"/>
              </a:rPr>
              <a:t> frees space on heap ...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3000" kern="0" dirty="0">
                <a:latin typeface="+mn-lt"/>
                <a:ea typeface="+mn-ea"/>
                <a:cs typeface="+mn-cs"/>
              </a:rPr>
              <a:t>... but </a:t>
            </a:r>
            <a:r>
              <a:rPr lang="en-US" sz="3000" kern="0" dirty="0" err="1">
                <a:latin typeface="Courier New" pitchFamily="49" charset="0"/>
                <a:ea typeface="+mn-ea"/>
                <a:cs typeface="Courier New" pitchFamily="49" charset="0"/>
              </a:rPr>
              <a:t>ptr</a:t>
            </a:r>
            <a:r>
              <a:rPr lang="en-US" sz="3000" kern="0" dirty="0">
                <a:latin typeface="+mn-lt"/>
                <a:ea typeface="+mn-ea"/>
                <a:cs typeface="+mn-cs"/>
              </a:rPr>
              <a:t> still points to same address!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q"/>
              <a:defRPr/>
            </a:pPr>
            <a:r>
              <a:rPr lang="en-US" sz="2200" kern="0" dirty="0">
                <a:latin typeface="+mn-lt"/>
                <a:ea typeface="+mn-ea"/>
                <a:cs typeface="+mn-cs"/>
              </a:rPr>
              <a:t>Solution: assign freed pointers to </a:t>
            </a:r>
            <a:r>
              <a:rPr lang="en-US" sz="2200" kern="0" dirty="0">
                <a:latin typeface="Courier New" pitchFamily="49" charset="0"/>
                <a:ea typeface="+mn-ea"/>
                <a:cs typeface="Courier New" pitchFamily="49" charset="0"/>
              </a:rPr>
              <a:t>NULL: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defRPr/>
            </a:pPr>
            <a:r>
              <a:rPr lang="en-US" sz="2200" b="1" kern="0" dirty="0" err="1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ptr</a:t>
            </a:r>
            <a:r>
              <a:rPr lang="en-US" sz="2200" b="1" kern="0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 = NULL;</a:t>
            </a:r>
          </a:p>
        </p:txBody>
      </p:sp>
    </p:spTree>
    <p:extLst>
      <p:ext uri="{BB962C8B-B14F-4D97-AF65-F5344CB8AC3E}">
        <p14:creationId xmlns:p14="http://schemas.microsoft.com/office/powerpoint/2010/main" val="812995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20" grpId="0" animBg="1"/>
      <p:bldP spid="16" grpId="0"/>
      <p:bldP spid="18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Structures: Lecture 10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19D7A46-EA8F-AD48-B5A1-C8A804F4E964}" type="slidenum">
              <a:rPr lang="en-US" altLang="en-US">
                <a:latin typeface="Garamond" charset="0"/>
              </a:rPr>
              <a:pPr eaLnBrk="1" hangingPunct="1"/>
              <a:t>13</a:t>
            </a:fld>
            <a:endParaRPr lang="en-US" altLang="en-US">
              <a:latin typeface="Garamond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Example: </a:t>
            </a:r>
            <a:r>
              <a:rPr lang="en-US" altLang="en-US" sz="3600">
                <a:latin typeface="Courier New" charset="0"/>
                <a:ea typeface="Courier New" charset="0"/>
                <a:cs typeface="Courier New" charset="0"/>
              </a:rPr>
              <a:t>delete</a:t>
            </a:r>
            <a:r>
              <a:rPr lang="en-US" altLang="en-US" sz="3600"/>
              <a:t> with arrays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7848600" cy="4267200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sz="2400">
                <a:latin typeface="Courier New" charset="0"/>
                <a:ea typeface="Courier New" charset="0"/>
                <a:cs typeface="Courier New" charset="0"/>
              </a:rPr>
              <a:t>double *dptr;</a:t>
            </a:r>
          </a:p>
          <a:p>
            <a:pPr>
              <a:buFont typeface="Monotype Sorts" charset="2"/>
              <a:buNone/>
            </a:pPr>
            <a:r>
              <a:rPr lang="en-US" altLang="en-US" sz="2400">
                <a:latin typeface="Courier New" charset="0"/>
                <a:ea typeface="Courier New" charset="0"/>
                <a:cs typeface="Courier New" charset="0"/>
              </a:rPr>
              <a:t>const int SIZE = 10;</a:t>
            </a:r>
          </a:p>
          <a:p>
            <a:pPr>
              <a:buFont typeface="Monotype Sorts" charset="2"/>
              <a:buNone/>
            </a:pPr>
            <a:r>
              <a:rPr lang="en-US" altLang="en-US" sz="2400">
                <a:latin typeface="Courier New" charset="0"/>
                <a:ea typeface="Courier New" charset="0"/>
                <a:cs typeface="Courier New" charset="0"/>
              </a:rPr>
              <a:t>dptr = </a:t>
            </a:r>
            <a:r>
              <a:rPr lang="en-US" altLang="en-US" sz="240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new double</a:t>
            </a:r>
            <a:r>
              <a:rPr lang="en-US" altLang="en-US" sz="24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[SIZE]</a:t>
            </a:r>
            <a:r>
              <a:rPr lang="en-US" altLang="en-US" sz="240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  <a:r>
              <a:rPr lang="en-US" altLang="en-US" sz="240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altLang="en-US" sz="2400">
                <a:solidFill>
                  <a:srgbClr val="336600"/>
                </a:solidFill>
                <a:latin typeface="Courier New" charset="0"/>
                <a:ea typeface="Courier New" charset="0"/>
                <a:cs typeface="Courier New" charset="0"/>
              </a:rPr>
              <a:t>//80 bytes</a:t>
            </a:r>
            <a:endParaRPr lang="en-US" altLang="en-US" sz="2400"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Monotype Sorts" charset="2"/>
              <a:buNone/>
            </a:pPr>
            <a:r>
              <a:rPr lang="en-US" altLang="en-US" sz="2400">
                <a:latin typeface="Courier New" charset="0"/>
                <a:ea typeface="Courier New" charset="0"/>
                <a:cs typeface="Courier New" charset="0"/>
              </a:rPr>
              <a:t>for(int i=0; i&lt;SIZE; ++i)</a:t>
            </a:r>
          </a:p>
          <a:p>
            <a:pPr>
              <a:buFont typeface="Monotype Sorts" charset="2"/>
              <a:buNone/>
            </a:pPr>
            <a:r>
              <a:rPr lang="en-US" altLang="en-US" sz="2400">
                <a:latin typeface="Courier New" charset="0"/>
                <a:ea typeface="Courier New" charset="0"/>
                <a:cs typeface="Courier New" charset="0"/>
              </a:rPr>
              <a:t>	cin &gt;&gt; dptr[i];</a:t>
            </a:r>
          </a:p>
          <a:p>
            <a:pPr>
              <a:buFont typeface="Monotype Sorts" charset="2"/>
              <a:buNone/>
            </a:pPr>
            <a:r>
              <a:rPr lang="en-US" altLang="en-US" sz="2400">
                <a:latin typeface="Courier New" charset="0"/>
                <a:ea typeface="Courier New" charset="0"/>
                <a:cs typeface="Courier New" charset="0"/>
              </a:rPr>
              <a:t>fun1(dptr, SIZE); </a:t>
            </a:r>
            <a:r>
              <a:rPr lang="en-US" altLang="en-US" sz="2400">
                <a:solidFill>
                  <a:srgbClr val="336600"/>
                </a:solidFill>
                <a:latin typeface="Courier New" charset="0"/>
                <a:ea typeface="Courier New" charset="0"/>
                <a:cs typeface="Courier New" charset="0"/>
              </a:rPr>
              <a:t>// pass array to fun1</a:t>
            </a:r>
            <a:endParaRPr lang="en-US" altLang="en-US" sz="2400"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Monotype Sorts" charset="2"/>
              <a:buNone/>
            </a:pPr>
            <a:r>
              <a:rPr lang="en-US" altLang="en-US" sz="240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delete </a:t>
            </a:r>
            <a:r>
              <a:rPr lang="en-US" altLang="en-US" sz="24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[]</a:t>
            </a:r>
            <a:r>
              <a:rPr lang="en-US" altLang="en-US" sz="240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dptr</a:t>
            </a:r>
            <a:r>
              <a:rPr lang="en-US" altLang="en-US" sz="2400">
                <a:latin typeface="Courier New" charset="0"/>
                <a:ea typeface="Courier New" charset="0"/>
                <a:cs typeface="Courier New" charset="0"/>
              </a:rPr>
              <a:t>;	   </a:t>
            </a:r>
            <a:r>
              <a:rPr lang="en-US" altLang="en-US" sz="2400">
                <a:solidFill>
                  <a:srgbClr val="336600"/>
                </a:solidFill>
                <a:latin typeface="Courier New" charset="0"/>
                <a:ea typeface="Courier New" charset="0"/>
                <a:cs typeface="Courier New" charset="0"/>
              </a:rPr>
              <a:t>//free all 10 elements</a:t>
            </a:r>
          </a:p>
          <a:p>
            <a:pPr>
              <a:buFont typeface="Monotype Sorts" charset="2"/>
              <a:buNone/>
            </a:pPr>
            <a:r>
              <a:rPr lang="en-US" altLang="en-US" sz="240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dptr = NULL;</a:t>
            </a:r>
            <a:endParaRPr lang="en-US" altLang="en-US" sz="280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FDC7197-9968-4A9A-97C8-02A229302734}" type="datetime1">
              <a:rPr lang="en-US" altLang="en-US" smtClean="0"/>
              <a:t>2/12/2020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314063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notes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time</a:t>
            </a:r>
          </a:p>
          <a:p>
            <a:pPr lvl="1"/>
            <a:r>
              <a:rPr lang="en-US" dirty="0"/>
              <a:t>Vectors</a:t>
            </a:r>
          </a:p>
          <a:p>
            <a:r>
              <a:rPr lang="en-US" dirty="0"/>
              <a:t>Reminders:</a:t>
            </a:r>
          </a:p>
          <a:p>
            <a:pPr lvl="1"/>
            <a:r>
              <a:rPr lang="en-US" dirty="0"/>
              <a:t>Ch. 7 exercises due today (2/12)</a:t>
            </a:r>
          </a:p>
          <a:p>
            <a:pPr lvl="1"/>
            <a:r>
              <a:rPr lang="en-US" dirty="0"/>
              <a:t>Program 2 due 2/18</a:t>
            </a:r>
          </a:p>
          <a:p>
            <a:pPr lvl="1"/>
            <a:r>
              <a:rPr lang="en-US" dirty="0"/>
              <a:t>Exam 1: Thursday, 2/20, 12-2 PM, Southwick 401</a:t>
            </a:r>
          </a:p>
          <a:p>
            <a:pPr lvl="2"/>
            <a:r>
              <a:rPr lang="en-US" dirty="0"/>
              <a:t>Survey posted to request alternate exam time for those with conflicts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B3A0D0F-B75C-403B-ABDA-AA526EA1169A}" type="datetime1">
              <a:rPr lang="en-US" smtClean="0">
                <a:latin typeface="+mj-lt"/>
              </a:rPr>
              <a:t>2/12/2020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Lecture 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>
                <a:latin typeface="+mj-lt"/>
              </a:rPr>
              <a:pPr/>
              <a:t>14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Announcements/reminders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Ch. 7 exercises due today (2/12)</a:t>
            </a:r>
          </a:p>
          <a:p>
            <a:r>
              <a:rPr lang="en-US" dirty="0"/>
              <a:t>Program 2 due 2/18</a:t>
            </a:r>
          </a:p>
          <a:p>
            <a:r>
              <a:rPr lang="en-US" dirty="0"/>
              <a:t>Exam 1: Thursday, 2/20, 12-2 PM, Southwick 401</a:t>
            </a:r>
          </a:p>
          <a:p>
            <a:pPr lvl="1"/>
            <a:r>
              <a:rPr lang="en-US" dirty="0"/>
              <a:t>Survey posted to request alternate exam time for those with conflicts</a:t>
            </a:r>
          </a:p>
          <a:p>
            <a:endParaRPr lang="en-US" dirty="0"/>
          </a:p>
          <a:p>
            <a:r>
              <a:rPr lang="en-US" dirty="0"/>
              <a:t>Today’s lecture</a:t>
            </a:r>
          </a:p>
          <a:p>
            <a:pPr lvl="1"/>
            <a:r>
              <a:rPr lang="en-US" dirty="0"/>
              <a:t>Dynamic allocation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92B8616-0642-49C1-8A1A-8A729724A29A}" type="datetime1">
              <a:rPr lang="en-US" smtClean="0">
                <a:latin typeface="+mj-lt"/>
              </a:rPr>
              <a:t>2/12/2020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Lecture 10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+mj-lt"/>
              </a:rPr>
              <a:pPr/>
              <a:t>2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Refresher on pointers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Allocators (</a:t>
            </a:r>
            <a:r>
              <a:rPr lang="en-US" altLang="en-US" dirty="0" err="1">
                <a:latin typeface="Courier New" charset="0"/>
                <a:ea typeface="Courier New" charset="0"/>
                <a:cs typeface="Courier New" charset="0"/>
              </a:rPr>
              <a:t>malloc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altLang="en-US" dirty="0"/>
              <a:t>) return </a:t>
            </a:r>
            <a:r>
              <a:rPr lang="en-US" altLang="en-US" dirty="0">
                <a:solidFill>
                  <a:srgbClr val="FF0000"/>
                </a:solidFill>
              </a:rPr>
              <a:t>pointer</a:t>
            </a:r>
            <a:r>
              <a:rPr lang="en-US" altLang="en-US" dirty="0"/>
              <a:t> to allocated space</a:t>
            </a:r>
          </a:p>
          <a:p>
            <a:r>
              <a:rPr lang="en-US" altLang="en-US" dirty="0"/>
              <a:t>Pointer: address of another object</a:t>
            </a:r>
          </a:p>
          <a:p>
            <a:pPr lvl="1"/>
            <a:r>
              <a:rPr lang="en-US" altLang="en-US" dirty="0"/>
              <a:t>Can get address of existing object using </a:t>
            </a:r>
            <a:r>
              <a:rPr lang="en-US" altLang="en-US" b="1" dirty="0">
                <a:solidFill>
                  <a:srgbClr val="FF0000"/>
                </a:solidFill>
              </a:rPr>
              <a:t>&amp;</a:t>
            </a:r>
          </a:p>
          <a:p>
            <a:pPr lvl="1"/>
            <a:r>
              <a:rPr lang="en-US" altLang="en-US" dirty="0"/>
              <a:t>Can get value of existing pointer using </a:t>
            </a:r>
            <a:r>
              <a:rPr lang="en-US" altLang="en-US" b="1" dirty="0">
                <a:solidFill>
                  <a:srgbClr val="FF0000"/>
                </a:solidFill>
              </a:rPr>
              <a:t>*</a:t>
            </a:r>
          </a:p>
          <a:p>
            <a:pPr lvl="1"/>
            <a:r>
              <a:rPr lang="en-US" altLang="en-US" dirty="0"/>
              <a:t>Pointer declaration:</a:t>
            </a:r>
          </a:p>
          <a:p>
            <a:pPr lvl="2">
              <a:buFont typeface="Wingdings" charset="2"/>
              <a:buNone/>
            </a:pPr>
            <a:r>
              <a:rPr lang="en-US" altLang="en-US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&lt;base type&gt;</a:t>
            </a:r>
            <a:r>
              <a:rPr lang="en-US" altLang="en-US" dirty="0">
                <a:latin typeface="Courier New" charset="0"/>
                <a:ea typeface="Courier New" charset="0"/>
                <a:cs typeface="Courier New" charset="0"/>
              </a:rPr>
              <a:t>* </a:t>
            </a:r>
            <a:r>
              <a:rPr lang="en-US" altLang="en-US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</a:rPr>
              <a:t>&lt;pointer name&gt;</a:t>
            </a:r>
          </a:p>
          <a:p>
            <a:pPr lvl="2"/>
            <a:r>
              <a:rPr lang="en-US" altLang="en-US" dirty="0">
                <a:ea typeface="Courier New" charset="0"/>
                <a:cs typeface="Courier New" charset="0"/>
              </a:rPr>
              <a:t>Base type determines how reference is interpreted</a:t>
            </a:r>
          </a:p>
          <a:p>
            <a:pPr lvl="2"/>
            <a:r>
              <a:rPr lang="en-US" altLang="en-US" dirty="0">
                <a:ea typeface="Courier New" charset="0"/>
                <a:cs typeface="Courier New" charset="0"/>
              </a:rPr>
              <a:t>Be careful when declaring multiple pointers</a:t>
            </a:r>
          </a:p>
          <a:p>
            <a:pPr lvl="2"/>
            <a:r>
              <a:rPr lang="en-US" altLang="en-US" dirty="0">
                <a:ea typeface="Courier New" charset="0"/>
                <a:cs typeface="Courier New" charset="0"/>
              </a:rPr>
              <a:t>Be sure to initialize pointer before use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6EADE75-6387-DC48-B91F-8E74ABD5AD29}" type="slidenum">
              <a:rPr lang="en-US" altLang="en-US">
                <a:latin typeface="Garamond" charset="0"/>
              </a:rPr>
              <a:pPr eaLnBrk="1" hangingPunct="1"/>
              <a:t>3</a:t>
            </a:fld>
            <a:endParaRPr lang="en-US" altLang="en-US">
              <a:latin typeface="Garamond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BA736AA-0305-4F9E-9478-8C6A8EE24DA9}" type="datetime1">
              <a:rPr lang="en-US" altLang="en-US" smtClean="0"/>
              <a:t>2/12/2020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70652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Refresher on pointers, pt.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/>
              <a:t>Can assign pointers to one another; e.g.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x, *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xp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*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xp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= &amp;x;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xp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Char char="n"/>
              <a:defRPr/>
            </a:pPr>
            <a:r>
              <a:rPr lang="en-US" dirty="0">
                <a:cs typeface="Courier New" pitchFamily="49" charset="0"/>
              </a:rPr>
              <a:t>Array/pointer duality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Char char="q"/>
              <a:defRPr/>
            </a:pPr>
            <a:r>
              <a:rPr lang="en-US" dirty="0">
                <a:cs typeface="Courier New" pitchFamily="49" charset="0"/>
              </a:rPr>
              <a:t>Array name is pointer to first element</a:t>
            </a:r>
          </a:p>
          <a:p>
            <a:pPr lvl="2">
              <a:lnSpc>
                <a:spcPct val="90000"/>
              </a:lnSpc>
              <a:spcBef>
                <a:spcPct val="10000"/>
              </a:spcBef>
              <a:buFont typeface="Wingdings" pitchFamily="2" charset="2"/>
              <a:buChar char="n"/>
              <a:defRPr/>
            </a:pPr>
            <a:r>
              <a:rPr lang="en-US" dirty="0">
                <a:cs typeface="Courier New" pitchFamily="49" charset="0"/>
              </a:rPr>
              <a:t>Can dereference array name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dirty="0">
                <a:cs typeface="Courier New" pitchFamily="49" charset="0"/>
              </a:rPr>
              <a:t>)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Char char="q"/>
              <a:defRPr/>
            </a:pPr>
            <a:r>
              <a:rPr lang="en-US" dirty="0">
                <a:cs typeface="Courier New" pitchFamily="49" charset="0"/>
              </a:rPr>
              <a:t>Can treat pointers like arrays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cs typeface="Courier New" pitchFamily="49" charset="0"/>
              </a:rPr>
              <a:t>)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D6677E9-B6F5-2A4C-8C9C-AC5AFF43F894}" type="slidenum">
              <a:rPr lang="en-US" altLang="en-US">
                <a:latin typeface="Garamond" charset="0"/>
              </a:rPr>
              <a:pPr eaLnBrk="1" hangingPunct="1"/>
              <a:t>4</a:t>
            </a:fld>
            <a:endParaRPr lang="en-US" altLang="en-US">
              <a:latin typeface="Garamond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41373CD-5D3C-4285-BBA5-291963371825}" type="datetime1">
              <a:rPr lang="en-US" altLang="en-US" smtClean="0"/>
              <a:t>2/12/2020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630144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Dynamic memory allocation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Up until now, allocated memory statically</a:t>
            </a:r>
          </a:p>
          <a:p>
            <a:pPr lvl="1"/>
            <a:r>
              <a:rPr lang="en-US" altLang="en-US"/>
              <a:t>Assumed we knew data size at compile time</a:t>
            </a:r>
          </a:p>
          <a:p>
            <a:r>
              <a:rPr lang="en-US" altLang="en-US"/>
              <a:t>What if data size is input-dependent and unknown until run time?</a:t>
            </a:r>
          </a:p>
          <a:p>
            <a:pPr lvl="1"/>
            <a:r>
              <a:rPr lang="en-US" altLang="en-US"/>
              <a:t>In C, dynamic memory allocation handled through </a:t>
            </a: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malloc</a:t>
            </a:r>
            <a:r>
              <a:rPr lang="en-US" altLang="en-US">
                <a:ea typeface="Courier New" charset="0"/>
                <a:cs typeface="Courier New" charset="0"/>
              </a:rPr>
              <a:t> </a:t>
            </a:r>
            <a:r>
              <a:rPr lang="en-US" altLang="en-US"/>
              <a:t>and </a:t>
            </a: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free</a:t>
            </a:r>
          </a:p>
          <a:p>
            <a:pPr lvl="1"/>
            <a:r>
              <a:rPr lang="en-US" altLang="en-US">
                <a:ea typeface="Courier New" charset="0"/>
                <a:cs typeface="Courier New" charset="0"/>
              </a:rPr>
              <a:t>In C++, we use </a:t>
            </a:r>
            <a:r>
              <a:rPr lang="en-US" altLang="en-US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altLang="en-US" b="1">
                <a:solidFill>
                  <a:srgbClr val="FF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en-US">
                <a:ea typeface="Courier New" charset="0"/>
                <a:cs typeface="Courier New" charset="0"/>
              </a:rPr>
              <a:t>and</a:t>
            </a:r>
            <a:r>
              <a:rPr lang="en-US" altLang="en-US" b="1">
                <a:solidFill>
                  <a:srgbClr val="FF0000"/>
                </a:solidFill>
                <a:ea typeface="Courier New" charset="0"/>
                <a:cs typeface="Courier New" charset="0"/>
              </a:rPr>
              <a:t> </a:t>
            </a:r>
            <a:r>
              <a:rPr lang="en-US" altLang="en-US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delete</a:t>
            </a:r>
          </a:p>
          <a:p>
            <a:pPr lvl="1"/>
            <a:r>
              <a:rPr lang="en-US" altLang="en-US">
                <a:ea typeface="Courier New" charset="0"/>
                <a:cs typeface="Courier New" charset="0"/>
              </a:rPr>
              <a:t>Allocator (</a:t>
            </a:r>
            <a:r>
              <a:rPr lang="en-US" altLang="en-US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altLang="en-US">
                <a:ea typeface="Courier New" charset="0"/>
                <a:cs typeface="Courier New" charset="0"/>
              </a:rPr>
              <a:t>) returns pointer to allocated space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9451C1-46E8-4FFC-9DFE-DC3ADEBF5175}" type="datetime1">
              <a:rPr lang="en-US" altLang="en-US" smtClean="0"/>
              <a:t>2/12/2020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49E04B5-A1D8-114F-B97C-667CBC4EF2D6}" type="slidenum">
              <a:rPr lang="en-US" altLang="en-US">
                <a:latin typeface="Garamond" charset="0"/>
              </a:rPr>
              <a:pPr eaLnBrk="1" hangingPunct="1"/>
              <a:t>5</a:t>
            </a:fld>
            <a:endParaRPr lang="en-US" alt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41964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Allocation with </a:t>
            </a: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new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/>
              <a:t>In C,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allocates space on heap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))</a:t>
            </a:r>
            <a:r>
              <a:rPr lang="en-US" b="1" dirty="0">
                <a:solidFill>
                  <a:srgbClr val="FF0000"/>
                </a:solidFill>
                <a:cs typeface="Courier New" pitchFamily="49" charset="0"/>
              </a:rPr>
              <a:t> </a:t>
            </a:r>
            <a:r>
              <a:rPr lang="en-US" dirty="0"/>
              <a:t>allocates space for 1 integer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(20*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))</a:t>
            </a:r>
            <a:r>
              <a:rPr lang="en-US" b="1" dirty="0">
                <a:solidFill>
                  <a:srgbClr val="FF0000"/>
                </a:solidFill>
                <a:cs typeface="Courier New" pitchFamily="49" charset="0"/>
              </a:rPr>
              <a:t> </a:t>
            </a:r>
            <a:r>
              <a:rPr lang="en-US" dirty="0"/>
              <a:t>allocates an array of 20 integers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Both calls return pointer to first byte of element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/>
              <a:t>In C++, we use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allocates space for 1 integer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[20] </a:t>
            </a:r>
            <a:r>
              <a:rPr lang="en-US" dirty="0"/>
              <a:t>allocates an array of 20 integers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As with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b="1" dirty="0"/>
              <a:t>,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dirty="0"/>
              <a:t>returns pointer to first byte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/>
              <a:t>Directly initialize with value in parentheses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e.g.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(3)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766868-2BC5-F34A-AE55-ABCEB6E03171}" type="slidenum">
              <a:rPr lang="en-US" altLang="en-US">
                <a:latin typeface="Garamond" charset="0"/>
              </a:rPr>
              <a:pPr eaLnBrk="1" hangingPunct="1"/>
              <a:t>6</a:t>
            </a:fld>
            <a:endParaRPr lang="en-US" altLang="en-US">
              <a:latin typeface="Garamond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AC05A96-EEA6-413F-B053-30D789CB091E}" type="datetime1">
              <a:rPr lang="en-US" altLang="en-US" smtClean="0"/>
              <a:t>2/12/2020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87225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Example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2000">
                <a:latin typeface="Courier New" charset="0"/>
                <a:ea typeface="Courier New" charset="0"/>
                <a:cs typeface="Courier New" charset="0"/>
              </a:rPr>
              <a:t>int *iPtr;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charset="2"/>
              <a:buNone/>
            </a:pPr>
            <a:r>
              <a:rPr lang="en-US" altLang="en-US" sz="2000">
                <a:latin typeface="Courier New" charset="0"/>
                <a:ea typeface="Courier New" charset="0"/>
                <a:cs typeface="Courier New" charset="0"/>
              </a:rPr>
              <a:t>iPtr = new int;	</a:t>
            </a:r>
            <a:r>
              <a:rPr lang="en-US" altLang="en-US" sz="2000">
                <a:solidFill>
                  <a:srgbClr val="336600"/>
                </a:solidFill>
                <a:latin typeface="Courier New" charset="0"/>
                <a:ea typeface="Courier New" charset="0"/>
                <a:cs typeface="Courier New" charset="0"/>
              </a:rPr>
              <a:t>// 4 bytes are allocated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sz="2000">
                <a:solidFill>
                  <a:srgbClr val="336600"/>
                </a:solidFill>
                <a:latin typeface="Courier New" charset="0"/>
                <a:ea typeface="Courier New" charset="0"/>
                <a:cs typeface="Courier New" charset="0"/>
              </a:rPr>
              <a:t>			// iPtr points to 1</a:t>
            </a:r>
            <a:r>
              <a:rPr lang="en-US" altLang="en-US" sz="2000" baseline="30000">
                <a:solidFill>
                  <a:srgbClr val="336600"/>
                </a:solidFill>
                <a:latin typeface="Courier New" charset="0"/>
                <a:ea typeface="Courier New" charset="0"/>
                <a:cs typeface="Courier New" charset="0"/>
              </a:rPr>
              <a:t>st</a:t>
            </a:r>
            <a:r>
              <a:rPr lang="en-US" altLang="en-US" sz="2000">
                <a:solidFill>
                  <a:srgbClr val="336600"/>
                </a:solidFill>
                <a:latin typeface="Courier New" charset="0"/>
                <a:ea typeface="Courier New" charset="0"/>
                <a:cs typeface="Courier New" charset="0"/>
              </a:rPr>
              <a:t> byte</a:t>
            </a:r>
            <a:endParaRPr lang="en-US" altLang="en-US" sz="2000">
              <a:latin typeface="Courier New" charset="0"/>
              <a:ea typeface="Courier New" charset="0"/>
              <a:cs typeface="Courier New" charset="0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2000">
                <a:latin typeface="Courier New" charset="0"/>
                <a:ea typeface="Courier New" charset="0"/>
                <a:cs typeface="Courier New" charset="0"/>
              </a:rPr>
              <a:t>double *dPtr;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charset="2"/>
              <a:buNone/>
            </a:pPr>
            <a:r>
              <a:rPr lang="en-US" altLang="en-US" sz="2000">
                <a:latin typeface="Courier New" charset="0"/>
                <a:ea typeface="Courier New" charset="0"/>
                <a:cs typeface="Courier New" charset="0"/>
              </a:rPr>
              <a:t>dPtr = new double[20]; </a:t>
            </a:r>
            <a:r>
              <a:rPr lang="en-US" altLang="en-US" sz="2000">
                <a:solidFill>
                  <a:srgbClr val="336600"/>
                </a:solidFill>
                <a:latin typeface="Courier New" charset="0"/>
                <a:ea typeface="Courier New" charset="0"/>
                <a:cs typeface="Courier New" charset="0"/>
              </a:rPr>
              <a:t>// 160 bytes allocated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charset="2"/>
              <a:buNone/>
            </a:pPr>
            <a:r>
              <a:rPr lang="en-US" altLang="en-US" sz="2000">
                <a:solidFill>
                  <a:srgbClr val="336600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// dPtr points to 1</a:t>
            </a:r>
            <a:r>
              <a:rPr lang="en-US" altLang="en-US" sz="2000" baseline="30000">
                <a:solidFill>
                  <a:srgbClr val="336600"/>
                </a:solidFill>
                <a:latin typeface="Courier New" charset="0"/>
                <a:ea typeface="Courier New" charset="0"/>
                <a:cs typeface="Courier New" charset="0"/>
              </a:rPr>
              <a:t>st</a:t>
            </a:r>
            <a:r>
              <a:rPr lang="en-US" altLang="en-US" sz="2000">
                <a:solidFill>
                  <a:srgbClr val="336600"/>
                </a:solidFill>
                <a:latin typeface="Courier New" charset="0"/>
                <a:ea typeface="Courier New" charset="0"/>
                <a:cs typeface="Courier New" charset="0"/>
              </a:rPr>
              <a:t> byte</a:t>
            </a:r>
            <a:r>
              <a:rPr lang="en-US" altLang="en-US" sz="2400">
                <a:solidFill>
                  <a:srgbClr val="336600"/>
                </a:solidFill>
              </a:rPr>
              <a:t> </a:t>
            </a:r>
            <a:r>
              <a:rPr lang="en-US" altLang="en-US" sz="2800">
                <a:solidFill>
                  <a:srgbClr val="336600"/>
                </a:solidFill>
              </a:rPr>
              <a:t>				</a:t>
            </a:r>
            <a:endParaRPr lang="en-US" altLang="en-US" sz="280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Structures: Lecture 10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861B9EC-A560-694C-B80D-411C1B8C490E}" type="slidenum">
              <a:rPr lang="en-US" altLang="en-US">
                <a:latin typeface="Garamond" charset="0"/>
              </a:rPr>
              <a:pPr eaLnBrk="1" hangingPunct="1"/>
              <a:t>7</a:t>
            </a:fld>
            <a:endParaRPr lang="en-US" altLang="en-US">
              <a:latin typeface="Garamond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743200" y="3429000"/>
          <a:ext cx="609600" cy="2600328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2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240" name="TextBox 8"/>
          <p:cNvSpPr txBox="1">
            <a:spLocks noChangeArrowheads="1"/>
          </p:cNvSpPr>
          <p:nvPr/>
        </p:nvSpPr>
        <p:spPr bwMode="auto">
          <a:xfrm>
            <a:off x="2743200" y="30480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/>
              <a:t>heap</a:t>
            </a:r>
          </a:p>
        </p:txBody>
      </p:sp>
      <p:grpSp>
        <p:nvGrpSpPr>
          <p:cNvPr id="9241" name="Group 13"/>
          <p:cNvGrpSpPr>
            <a:grpSpLocks/>
          </p:cNvGrpSpPr>
          <p:nvPr/>
        </p:nvGrpSpPr>
        <p:grpSpPr bwMode="auto">
          <a:xfrm>
            <a:off x="1371600" y="3429000"/>
            <a:ext cx="762000" cy="338138"/>
            <a:chOff x="1371600" y="3429000"/>
            <a:chExt cx="762000" cy="338554"/>
          </a:xfrm>
        </p:grpSpPr>
        <p:sp>
          <p:nvSpPr>
            <p:cNvPr id="9252" name="TextBox 9"/>
            <p:cNvSpPr txBox="1">
              <a:spLocks noChangeArrowheads="1"/>
            </p:cNvSpPr>
            <p:nvPr/>
          </p:nvSpPr>
          <p:spPr bwMode="auto">
            <a:xfrm>
              <a:off x="1371600" y="3429000"/>
              <a:ext cx="5334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600"/>
                <a:t>iPtr</a:t>
              </a:r>
            </a:p>
          </p:txBody>
        </p:sp>
        <p:sp>
          <p:nvSpPr>
            <p:cNvPr id="9253" name="Rectangle 10"/>
            <p:cNvSpPr>
              <a:spLocks noChangeArrowheads="1"/>
            </p:cNvSpPr>
            <p:nvPr/>
          </p:nvSpPr>
          <p:spPr bwMode="auto">
            <a:xfrm>
              <a:off x="1828800" y="3505200"/>
              <a:ext cx="304800" cy="228600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cxnSp>
        <p:nvCxnSpPr>
          <p:cNvPr id="44060" name="Straight Arrow Connector 12"/>
          <p:cNvCxnSpPr>
            <a:cxnSpLocks noChangeShapeType="1"/>
          </p:cNvCxnSpPr>
          <p:nvPr/>
        </p:nvCxnSpPr>
        <p:spPr bwMode="auto">
          <a:xfrm>
            <a:off x="1981200" y="3581400"/>
            <a:ext cx="762000" cy="1588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9243" name="Group 14"/>
          <p:cNvGrpSpPr>
            <a:grpSpLocks/>
          </p:cNvGrpSpPr>
          <p:nvPr/>
        </p:nvGrpSpPr>
        <p:grpSpPr bwMode="auto">
          <a:xfrm>
            <a:off x="1371600" y="4953000"/>
            <a:ext cx="838200" cy="338138"/>
            <a:chOff x="1371600" y="3429000"/>
            <a:chExt cx="838200" cy="338554"/>
          </a:xfrm>
        </p:grpSpPr>
        <p:sp>
          <p:nvSpPr>
            <p:cNvPr id="9250" name="TextBox 15"/>
            <p:cNvSpPr txBox="1">
              <a:spLocks noChangeArrowheads="1"/>
            </p:cNvSpPr>
            <p:nvPr/>
          </p:nvSpPr>
          <p:spPr bwMode="auto">
            <a:xfrm>
              <a:off x="1371600" y="3429000"/>
              <a:ext cx="6096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600"/>
                <a:t>dPtr</a:t>
              </a:r>
            </a:p>
          </p:txBody>
        </p:sp>
        <p:sp>
          <p:nvSpPr>
            <p:cNvPr id="9251" name="Rectangle 16"/>
            <p:cNvSpPr>
              <a:spLocks noChangeArrowheads="1"/>
            </p:cNvSpPr>
            <p:nvPr/>
          </p:nvSpPr>
          <p:spPr bwMode="auto">
            <a:xfrm>
              <a:off x="1905000" y="3505200"/>
              <a:ext cx="304800" cy="228600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cxnSp>
        <p:nvCxnSpPr>
          <p:cNvPr id="44062" name="Straight Arrow Connector 17"/>
          <p:cNvCxnSpPr>
            <a:cxnSpLocks noChangeShapeType="1"/>
          </p:cNvCxnSpPr>
          <p:nvPr/>
        </p:nvCxnSpPr>
        <p:spPr bwMode="auto">
          <a:xfrm>
            <a:off x="1981200" y="5105400"/>
            <a:ext cx="762000" cy="1588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Date Placeholder 1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B0DD303-8903-472F-938B-DD2696502DA8}" type="datetime1">
              <a:rPr lang="en-US" altLang="en-US" smtClean="0"/>
              <a:t>2/12/2020</a:t>
            </a:fld>
            <a:endParaRPr lang="en-US" altLang="en-US" dirty="0"/>
          </a:p>
        </p:txBody>
      </p:sp>
      <p:sp>
        <p:nvSpPr>
          <p:cNvPr id="18" name="Right Brace 17"/>
          <p:cNvSpPr/>
          <p:nvPr/>
        </p:nvSpPr>
        <p:spPr>
          <a:xfrm>
            <a:off x="3505200" y="3505200"/>
            <a:ext cx="228600" cy="381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810000" y="3429000"/>
            <a:ext cx="445452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 pitchFamily="34" charset="0"/>
                <a:ea typeface="+mn-ea"/>
                <a:cs typeface="Arial" pitchFamily="34" charset="0"/>
              </a:rPr>
              <a:t>4 bytes allocated for single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>
                <a:latin typeface="+mn-lt"/>
                <a:ea typeface="+mn-ea"/>
                <a:cs typeface="Courier New" pitchFamily="49" charset="0"/>
              </a:rPr>
              <a:t>variable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10000" y="5257800"/>
            <a:ext cx="477837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 pitchFamily="34" charset="0"/>
                <a:ea typeface="+mn-ea"/>
                <a:cs typeface="Arial" pitchFamily="34" charset="0"/>
              </a:rPr>
              <a:t>160 bytes allocated for 20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double </a:t>
            </a:r>
            <a:r>
              <a:rPr lang="en-US" dirty="0">
                <a:latin typeface="+mn-lt"/>
                <a:ea typeface="+mn-ea"/>
                <a:cs typeface="Courier New" pitchFamily="49" charset="0"/>
              </a:rPr>
              <a:t>variables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1" name="Right Brace 20"/>
          <p:cNvSpPr/>
          <p:nvPr/>
        </p:nvSpPr>
        <p:spPr>
          <a:xfrm>
            <a:off x="3505200" y="4953000"/>
            <a:ext cx="228600" cy="1066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639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>
                <a:latin typeface="Times New Roman" charset="0"/>
              </a:rPr>
              <a:t>Dynamic allocation example</a:t>
            </a:r>
            <a:br>
              <a:rPr lang="en-US" altLang="en-US" sz="4000">
                <a:latin typeface="Times New Roman" charset="0"/>
              </a:rPr>
            </a:br>
            <a:endParaRPr lang="en-US" alt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iPtr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*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jPtr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iPtr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jPtr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(3);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double *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dPtr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dPtr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new double[6];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iPtr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7;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&lt;&lt; *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iPtr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&lt;&lt; ',' &lt;&lt; *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jPtr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&lt;6;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dPtr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 = 5;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&lt;6;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&lt;&lt; (*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dPtr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)++ &lt;&lt; ' ';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&lt;6;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dPtr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 &lt;&lt; ' ';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return 0; 			</a:t>
            </a:r>
            <a:endParaRPr lang="en-US" sz="20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Structures: Lecture 10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968542B-BA39-0B46-BE28-B7E63C13A8EB}" type="slidenum">
              <a:rPr lang="en-US" altLang="en-US">
                <a:latin typeface="Garamond" charset="0"/>
              </a:rPr>
              <a:pPr eaLnBrk="1" hangingPunct="1"/>
              <a:t>8</a:t>
            </a:fld>
            <a:endParaRPr lang="en-US" altLang="en-US">
              <a:latin typeface="Garamond" charset="0"/>
            </a:endParaRP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6477000" y="3886200"/>
            <a:ext cx="1403350" cy="1754188"/>
          </a:xfrm>
          <a:prstGeom prst="rect">
            <a:avLst/>
          </a:prstGeom>
          <a:solidFill>
            <a:srgbClr val="D4A9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FF0000"/>
                </a:solidFill>
              </a:rPr>
              <a:t>OUTPUT</a:t>
            </a:r>
            <a:endParaRPr lang="en-US" altLang="en-US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/>
              <a:t>7, 3</a:t>
            </a:r>
          </a:p>
          <a:p>
            <a:pPr eaLnBrk="1" hangingPunct="1"/>
            <a:r>
              <a:rPr lang="en-US" altLang="en-US"/>
              <a:t>5 6 7 8 9 10</a:t>
            </a:r>
          </a:p>
          <a:p>
            <a:pPr eaLnBrk="1" hangingPunct="1"/>
            <a:r>
              <a:rPr lang="en-US" altLang="en-US"/>
              <a:t>11 5 5 5 5 5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 b="1">
                <a:solidFill>
                  <a:srgbClr val="FF0000"/>
                </a:solidFill>
              </a:rPr>
              <a:t>Why?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22BADDC-9B77-46F8-99F1-A5154E2FA8EB}" type="datetime1">
              <a:rPr lang="en-US" altLang="en-US" smtClean="0"/>
              <a:t>2/12/2020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49109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Dynamically allocated objects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/>
              <a:t>May want to dynamically allocate objects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Ex. array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Points </a:t>
            </a:r>
            <a:r>
              <a:rPr lang="en-US" dirty="0"/>
              <a:t>where size is unknown at compile time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/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 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numPoints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>
                <a:latin typeface="Courier New" pitchFamily="49" charset="0"/>
                <a:cs typeface="Courier New" pitchFamily="49" charset="0"/>
              </a:rPr>
              <a:t> 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numPoints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new Point[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numPoints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Ex. linked list data structure—to add an element to the list, must allocate new element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/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private:</a:t>
            </a:r>
            <a:endParaRPr lang="en-US" dirty="0"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*next;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public: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void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(int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next = 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899C1E6-4C54-6B4C-BD0F-D5A7693C0181}" type="slidenum">
              <a:rPr lang="en-US" altLang="en-US">
                <a:latin typeface="Garamond" charset="0"/>
              </a:rPr>
              <a:pPr eaLnBrk="1" hangingPunct="1"/>
              <a:t>9</a:t>
            </a:fld>
            <a:endParaRPr lang="en-US" altLang="en-US">
              <a:latin typeface="Garamond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FA72088-5EFC-4EFD-9F01-4438A97EF481}" type="datetime1">
              <a:rPr lang="en-US" altLang="en-US" smtClean="0"/>
              <a:t>2/12/2020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071836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11616</TotalTime>
  <Words>1047</Words>
  <Application>Microsoft Office PowerPoint</Application>
  <PresentationFormat>On-screen Show (4:3)</PresentationFormat>
  <Paragraphs>201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Courier New</vt:lpstr>
      <vt:lpstr>Garamond</vt:lpstr>
      <vt:lpstr>Monotype Sorts</vt:lpstr>
      <vt:lpstr>Times New Roman</vt:lpstr>
      <vt:lpstr>Wingdings</vt:lpstr>
      <vt:lpstr>Edge</vt:lpstr>
      <vt:lpstr>EECE.3220 Data Structures</vt:lpstr>
      <vt:lpstr>Announcements/reminders</vt:lpstr>
      <vt:lpstr>Refresher on pointers</vt:lpstr>
      <vt:lpstr>Refresher on pointers, pt. 2</vt:lpstr>
      <vt:lpstr>Dynamic memory allocation</vt:lpstr>
      <vt:lpstr>Allocation with new</vt:lpstr>
      <vt:lpstr>Example</vt:lpstr>
      <vt:lpstr>Dynamic allocation example </vt:lpstr>
      <vt:lpstr>Dynamically allocated objects</vt:lpstr>
      <vt:lpstr>Referencing objects through pointers</vt:lpstr>
      <vt:lpstr>Deallocation with delete</vt:lpstr>
      <vt:lpstr>delete example</vt:lpstr>
      <vt:lpstr>Example: delete with arrays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2625</cp:revision>
  <dcterms:created xsi:type="dcterms:W3CDTF">2006-04-03T05:03:01Z</dcterms:created>
  <dcterms:modified xsi:type="dcterms:W3CDTF">2020-02-12T14:57:47Z</dcterms:modified>
</cp:coreProperties>
</file>