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491" r:id="rId4"/>
    <p:sldId id="487" r:id="rId5"/>
    <p:sldId id="457" r:id="rId6"/>
    <p:sldId id="459" r:id="rId7"/>
    <p:sldId id="460" r:id="rId8"/>
    <p:sldId id="458" r:id="rId9"/>
    <p:sldId id="461" r:id="rId10"/>
    <p:sldId id="462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5" r:id="rId20"/>
    <p:sldId id="476" r:id="rId21"/>
    <p:sldId id="477" r:id="rId22"/>
    <p:sldId id="478" r:id="rId23"/>
    <p:sldId id="482" r:id="rId24"/>
    <p:sldId id="479" r:id="rId25"/>
    <p:sldId id="480" r:id="rId26"/>
    <p:sldId id="481" r:id="rId27"/>
    <p:sldId id="386" r:id="rId28"/>
    <p:sldId id="387" r:id="rId29"/>
    <p:sldId id="388" r:id="rId30"/>
    <p:sldId id="389" r:id="rId31"/>
    <p:sldId id="391" r:id="rId32"/>
    <p:sldId id="392" r:id="rId33"/>
    <p:sldId id="393" r:id="rId34"/>
    <p:sldId id="489" r:id="rId35"/>
    <p:sldId id="394" r:id="rId36"/>
    <p:sldId id="395" r:id="rId37"/>
    <p:sldId id="396" r:id="rId38"/>
    <p:sldId id="385" r:id="rId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0F1EA-4C44-4817-A2E6-68752136E8E0}" v="12" dt="2020-02-07T13:43:2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89522" autoAdjust="0"/>
  </p:normalViewPr>
  <p:slideViewPr>
    <p:cSldViewPr>
      <p:cViewPr varScale="1">
        <p:scale>
          <a:sx n="82" d="100"/>
          <a:sy n="82" d="100"/>
        </p:scale>
        <p:origin x="2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microsoft.com/office/2016/11/relationships/changesInfo" Target="changesInfos/changesInfo1.xml"/><Relationship Id="rId4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AED2E43-DD7C-430A-97D3-E119207AAFAD}"/>
    <pc:docChg chg="undo custSel addSld delSld modSld sldOrd">
      <pc:chgData name="Geiger, Michael J" userId="13cae92b-b37c-450b-a449-82fcae19569d" providerId="ADAL" clId="{0AED2E43-DD7C-430A-97D3-E119207AAFAD}" dt="2019-09-18T14:15:07.725" v="952"/>
      <pc:docMkLst>
        <pc:docMk/>
      </pc:docMkLst>
      <pc:sldChg chg="modSp">
        <pc:chgData name="Geiger, Michael J" userId="13cae92b-b37c-450b-a449-82fcae19569d" providerId="ADAL" clId="{0AED2E43-DD7C-430A-97D3-E119207AAFAD}" dt="2019-09-18T13:08:07.236" v="4" actId="20577"/>
        <pc:sldMkLst>
          <pc:docMk/>
          <pc:sldMk cId="0" sldId="256"/>
        </pc:sldMkLst>
        <pc:spChg chg="mod">
          <ac:chgData name="Geiger, Michael J" userId="13cae92b-b37c-450b-a449-82fcae19569d" providerId="ADAL" clId="{0AED2E43-DD7C-430A-97D3-E119207AAFAD}" dt="2019-09-18T13:08:07.236" v="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AED2E43-DD7C-430A-97D3-E119207AAFAD}" dt="2019-09-18T13:58:34.079" v="951" actId="20577"/>
        <pc:sldMkLst>
          <pc:docMk/>
          <pc:sldMk cId="0" sldId="257"/>
        </pc:sldMkLst>
        <pc:spChg chg="mod">
          <ac:chgData name="Geiger, Michael J" userId="13cae92b-b37c-450b-a449-82fcae19569d" providerId="ADAL" clId="{0AED2E43-DD7C-430A-97D3-E119207AAFAD}" dt="2019-09-18T13:58:08.544" v="892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0AED2E43-DD7C-430A-97D3-E119207AAFAD}" dt="2019-09-18T13:58:34.079" v="95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ord">
        <pc:chgData name="Geiger, Michael J" userId="13cae92b-b37c-450b-a449-82fcae19569d" providerId="ADAL" clId="{0AED2E43-DD7C-430A-97D3-E119207AAFAD}" dt="2019-09-18T14:15:07.725" v="952"/>
        <pc:sldMkLst>
          <pc:docMk/>
          <pc:sldMk cId="1224250035" sldId="458"/>
        </pc:sldMkLst>
      </pc:sldChg>
      <pc:sldChg chg="modSp del">
        <pc:chgData name="Geiger, Michael J" userId="13cae92b-b37c-450b-a449-82fcae19569d" providerId="ADAL" clId="{0AED2E43-DD7C-430A-97D3-E119207AAFAD}" dt="2019-09-18T13:41:34.632" v="787" actId="2696"/>
        <pc:sldMkLst>
          <pc:docMk/>
          <pc:sldMk cId="747388882" sldId="463"/>
        </pc:sldMkLst>
        <pc:spChg chg="mod">
          <ac:chgData name="Geiger, Michael J" userId="13cae92b-b37c-450b-a449-82fcae19569d" providerId="ADAL" clId="{0AED2E43-DD7C-430A-97D3-E119207AAFAD}" dt="2019-09-18T13:41:29.925" v="786" actId="6549"/>
          <ac:spMkLst>
            <pc:docMk/>
            <pc:sldMk cId="747388882" sldId="463"/>
            <ac:spMk id="81924" creationId="{00000000-0000-0000-0000-000000000000}"/>
          </ac:spMkLst>
        </pc:spChg>
      </pc:sldChg>
      <pc:sldChg chg="add">
        <pc:chgData name="Geiger, Michael J" userId="13cae92b-b37c-450b-a449-82fcae19569d" providerId="ADAL" clId="{0AED2E43-DD7C-430A-97D3-E119207AAFAD}" dt="2019-09-18T13:20:18.055" v="75"/>
        <pc:sldMkLst>
          <pc:docMk/>
          <pc:sldMk cId="4214368319" sldId="485"/>
        </pc:sldMkLst>
      </pc:sldChg>
      <pc:sldChg chg="modSp add">
        <pc:chgData name="Geiger, Michael J" userId="13cae92b-b37c-450b-a449-82fcae19569d" providerId="ADAL" clId="{0AED2E43-DD7C-430A-97D3-E119207AAFAD}" dt="2019-09-18T13:28:14.012" v="785" actId="20577"/>
        <pc:sldMkLst>
          <pc:docMk/>
          <pc:sldMk cId="1564198571" sldId="486"/>
        </pc:sldMkLst>
        <pc:spChg chg="mod">
          <ac:chgData name="Geiger, Michael J" userId="13cae92b-b37c-450b-a449-82fcae19569d" providerId="ADAL" clId="{0AED2E43-DD7C-430A-97D3-E119207AAFAD}" dt="2019-09-18T13:26:04.046" v="296" actId="20577"/>
          <ac:spMkLst>
            <pc:docMk/>
            <pc:sldMk cId="1564198571" sldId="486"/>
            <ac:spMk id="2" creationId="{185FB343-3935-4236-BB86-37C1AF29201D}"/>
          </ac:spMkLst>
        </pc:spChg>
        <pc:spChg chg="mod">
          <ac:chgData name="Geiger, Michael J" userId="13cae92b-b37c-450b-a449-82fcae19569d" providerId="ADAL" clId="{0AED2E43-DD7C-430A-97D3-E119207AAFAD}" dt="2019-09-18T13:28:14.012" v="785" actId="20577"/>
          <ac:spMkLst>
            <pc:docMk/>
            <pc:sldMk cId="1564198571" sldId="486"/>
            <ac:spMk id="3" creationId="{E361595D-E3E0-4A9D-8B4C-92CBA2BDD17C}"/>
          </ac:spMkLst>
        </pc:spChg>
      </pc:sldChg>
      <pc:sldChg chg="modSp add">
        <pc:chgData name="Geiger, Michael J" userId="13cae92b-b37c-450b-a449-82fcae19569d" providerId="ADAL" clId="{0AED2E43-DD7C-430A-97D3-E119207AAFAD}" dt="2019-09-18T13:57:55.397" v="865" actId="20577"/>
        <pc:sldMkLst>
          <pc:docMk/>
          <pc:sldMk cId="3921062979" sldId="487"/>
        </pc:sldMkLst>
        <pc:spChg chg="mod">
          <ac:chgData name="Geiger, Michael J" userId="13cae92b-b37c-450b-a449-82fcae19569d" providerId="ADAL" clId="{0AED2E43-DD7C-430A-97D3-E119207AAFAD}" dt="2019-09-18T13:57:38.355" v="813" actId="20577"/>
          <ac:spMkLst>
            <pc:docMk/>
            <pc:sldMk cId="3921062979" sldId="487"/>
            <ac:spMk id="2" creationId="{A272F85B-04A5-438D-85D6-941E7ED5A890}"/>
          </ac:spMkLst>
        </pc:spChg>
        <pc:spChg chg="mod">
          <ac:chgData name="Geiger, Michael J" userId="13cae92b-b37c-450b-a449-82fcae19569d" providerId="ADAL" clId="{0AED2E43-DD7C-430A-97D3-E119207AAFAD}" dt="2019-09-18T13:57:55.397" v="865" actId="20577"/>
          <ac:spMkLst>
            <pc:docMk/>
            <pc:sldMk cId="3921062979" sldId="487"/>
            <ac:spMk id="3" creationId="{A86385CE-9D40-439F-AA6D-41DC098B27CA}"/>
          </ac:spMkLst>
        </pc:spChg>
      </pc:sldChg>
    </pc:docChg>
  </pc:docChgLst>
  <pc:docChgLst>
    <pc:chgData name="Geiger, Michael J" userId="13cae92b-b37c-450b-a449-82fcae19569d" providerId="ADAL" clId="{32E0F1EA-4C44-4817-A2E6-68752136E8E0}"/>
    <pc:docChg chg="custSel addSld delSld modSld addSection delSection">
      <pc:chgData name="Geiger, Michael J" userId="13cae92b-b37c-450b-a449-82fcae19569d" providerId="ADAL" clId="{32E0F1EA-4C44-4817-A2E6-68752136E8E0}" dt="2020-02-07T14:20:17.280" v="871" actId="47"/>
      <pc:docMkLst>
        <pc:docMk/>
      </pc:docMkLst>
      <pc:sldChg chg="modSp">
        <pc:chgData name="Geiger, Michael J" userId="13cae92b-b37c-450b-a449-82fcae19569d" providerId="ADAL" clId="{32E0F1EA-4C44-4817-A2E6-68752136E8E0}" dt="2020-01-31T13:17:57.577" v="19" actId="20577"/>
        <pc:sldMkLst>
          <pc:docMk/>
          <pc:sldMk cId="0" sldId="256"/>
        </pc:sldMkLst>
        <pc:spChg chg="mod">
          <ac:chgData name="Geiger, Michael J" userId="13cae92b-b37c-450b-a449-82fcae19569d" providerId="ADAL" clId="{32E0F1EA-4C44-4817-A2E6-68752136E8E0}" dt="2020-01-31T13:17:57.577" v="1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32E0F1EA-4C44-4817-A2E6-68752136E8E0}" dt="2020-02-03T13:58:21.730" v="589" actId="20577"/>
        <pc:sldMkLst>
          <pc:docMk/>
          <pc:sldMk cId="0" sldId="257"/>
        </pc:sldMkLst>
        <pc:spChg chg="mod">
          <ac:chgData name="Geiger, Michael J" userId="13cae92b-b37c-450b-a449-82fcae19569d" providerId="ADAL" clId="{32E0F1EA-4C44-4817-A2E6-68752136E8E0}" dt="2020-02-03T13:58:21.730" v="58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32E0F1EA-4C44-4817-A2E6-68752136E8E0}" dt="2020-02-03T13:29:16.795" v="244" actId="20577"/>
        <pc:sldMkLst>
          <pc:docMk/>
          <pc:sldMk cId="1767477014" sldId="393"/>
        </pc:sldMkLst>
        <pc:spChg chg="mod">
          <ac:chgData name="Geiger, Michael J" userId="13cae92b-b37c-450b-a449-82fcae19569d" providerId="ADAL" clId="{32E0F1EA-4C44-4817-A2E6-68752136E8E0}" dt="2020-02-03T13:29:16.795" v="244" actId="20577"/>
          <ac:spMkLst>
            <pc:docMk/>
            <pc:sldMk cId="1767477014" sldId="393"/>
            <ac:spMk id="3" creationId="{00000000-0000-0000-0000-000000000000}"/>
          </ac:spMkLst>
        </pc:spChg>
      </pc:sldChg>
      <pc:sldChg chg="addSp delSp mod">
        <pc:chgData name="Geiger, Michael J" userId="13cae92b-b37c-450b-a449-82fcae19569d" providerId="ADAL" clId="{32E0F1EA-4C44-4817-A2E6-68752136E8E0}" dt="2020-02-07T13:44:53.304" v="865" actId="478"/>
        <pc:sldMkLst>
          <pc:docMk/>
          <pc:sldMk cId="361790237" sldId="460"/>
        </pc:sldMkLst>
        <pc:inkChg chg="add del">
          <ac:chgData name="Geiger, Michael J" userId="13cae92b-b37c-450b-a449-82fcae19569d" providerId="ADAL" clId="{32E0F1EA-4C44-4817-A2E6-68752136E8E0}" dt="2020-02-07T13:44:53.304" v="865" actId="478"/>
          <ac:inkMkLst>
            <pc:docMk/>
            <pc:sldMk cId="361790237" sldId="460"/>
            <ac:inkMk id="7" creationId="{89120E9B-B11C-4986-BC82-BC6E90738686}"/>
          </ac:inkMkLst>
        </pc:inkChg>
      </pc:sldChg>
      <pc:sldChg chg="addSp delSp mod">
        <pc:chgData name="Geiger, Michael J" userId="13cae92b-b37c-450b-a449-82fcae19569d" providerId="ADAL" clId="{32E0F1EA-4C44-4817-A2E6-68752136E8E0}" dt="2020-02-07T13:44:57.609" v="866" actId="478"/>
        <pc:sldMkLst>
          <pc:docMk/>
          <pc:sldMk cId="278264253" sldId="461"/>
        </pc:sldMkLst>
        <pc:inkChg chg="add del">
          <ac:chgData name="Geiger, Michael J" userId="13cae92b-b37c-450b-a449-82fcae19569d" providerId="ADAL" clId="{32E0F1EA-4C44-4817-A2E6-68752136E8E0}" dt="2020-02-07T13:44:57.609" v="866" actId="478"/>
          <ac:inkMkLst>
            <pc:docMk/>
            <pc:sldMk cId="278264253" sldId="461"/>
            <ac:inkMk id="2" creationId="{EF6C2A76-6BDB-464C-A9C5-B2BDC08C81F6}"/>
          </ac:inkMkLst>
        </pc:inkChg>
      </pc:sldChg>
      <pc:sldChg chg="addSp delSp mod">
        <pc:chgData name="Geiger, Michael J" userId="13cae92b-b37c-450b-a449-82fcae19569d" providerId="ADAL" clId="{32E0F1EA-4C44-4817-A2E6-68752136E8E0}" dt="2020-02-07T13:45:02.979" v="867" actId="478"/>
        <pc:sldMkLst>
          <pc:docMk/>
          <pc:sldMk cId="1166996819" sldId="462"/>
        </pc:sldMkLst>
        <pc:inkChg chg="add del">
          <ac:chgData name="Geiger, Michael J" userId="13cae92b-b37c-450b-a449-82fcae19569d" providerId="ADAL" clId="{32E0F1EA-4C44-4817-A2E6-68752136E8E0}" dt="2020-02-07T13:45:02.979" v="867" actId="478"/>
          <ac:inkMkLst>
            <pc:docMk/>
            <pc:sldMk cId="1166996819" sldId="462"/>
            <ac:inkMk id="2" creationId="{5AC2A64C-9EAE-43F8-BC20-2231A6A26331}"/>
          </ac:inkMkLst>
        </pc:inkChg>
      </pc:sldChg>
      <pc:sldChg chg="addSp delSp mod">
        <pc:chgData name="Geiger, Michael J" userId="13cae92b-b37c-450b-a449-82fcae19569d" providerId="ADAL" clId="{32E0F1EA-4C44-4817-A2E6-68752136E8E0}" dt="2020-02-07T13:45:07.524" v="868" actId="478"/>
        <pc:sldMkLst>
          <pc:docMk/>
          <pc:sldMk cId="733088471" sldId="464"/>
        </pc:sldMkLst>
        <pc:inkChg chg="add del">
          <ac:chgData name="Geiger, Michael J" userId="13cae92b-b37c-450b-a449-82fcae19569d" providerId="ADAL" clId="{32E0F1EA-4C44-4817-A2E6-68752136E8E0}" dt="2020-02-07T13:45:07.524" v="868" actId="478"/>
          <ac:inkMkLst>
            <pc:docMk/>
            <pc:sldMk cId="733088471" sldId="464"/>
            <ac:inkMk id="3" creationId="{044E40AE-838D-464A-8930-9DDAA894B255}"/>
          </ac:inkMkLst>
        </pc:inkChg>
      </pc:sldChg>
      <pc:sldChg chg="addSp delSp">
        <pc:chgData name="Geiger, Michael J" userId="13cae92b-b37c-450b-a449-82fcae19569d" providerId="ADAL" clId="{32E0F1EA-4C44-4817-A2E6-68752136E8E0}" dt="2020-02-05T14:29:16.405" v="594" actId="478"/>
        <pc:sldMkLst>
          <pc:docMk/>
          <pc:sldMk cId="904249258" sldId="465"/>
        </pc:sldMkLst>
        <pc:inkChg chg="add del">
          <ac:chgData name="Geiger, Michael J" userId="13cae92b-b37c-450b-a449-82fcae19569d" providerId="ADAL" clId="{32E0F1EA-4C44-4817-A2E6-68752136E8E0}" dt="2020-02-05T14:29:16.405" v="594" actId="478"/>
          <ac:inkMkLst>
            <pc:docMk/>
            <pc:sldMk cId="904249258" sldId="465"/>
            <ac:inkMk id="3" creationId="{164674C2-33AA-4E8B-930D-8F71830F839B}"/>
          </ac:inkMkLst>
        </pc:inkChg>
        <pc:inkChg chg="add">
          <ac:chgData name="Geiger, Michael J" userId="13cae92b-b37c-450b-a449-82fcae19569d" providerId="ADAL" clId="{32E0F1EA-4C44-4817-A2E6-68752136E8E0}" dt="2020-02-05T14:29:10.578" v="593" actId="9405"/>
          <ac:inkMkLst>
            <pc:docMk/>
            <pc:sldMk cId="904249258" sldId="465"/>
            <ac:inkMk id="6" creationId="{B2C98F13-7988-4C6B-A64F-E364166B9D60}"/>
          </ac:inkMkLst>
        </pc:inkChg>
      </pc:sldChg>
      <pc:sldChg chg="del">
        <pc:chgData name="Geiger, Michael J" userId="13cae92b-b37c-450b-a449-82fcae19569d" providerId="ADAL" clId="{32E0F1EA-4C44-4817-A2E6-68752136E8E0}" dt="2020-02-03T13:25:56.392" v="203" actId="47"/>
        <pc:sldMkLst>
          <pc:docMk/>
          <pc:sldMk cId="4214368319" sldId="485"/>
        </pc:sldMkLst>
      </pc:sldChg>
      <pc:sldChg chg="del">
        <pc:chgData name="Geiger, Michael J" userId="13cae92b-b37c-450b-a449-82fcae19569d" providerId="ADAL" clId="{32E0F1EA-4C44-4817-A2E6-68752136E8E0}" dt="2020-02-03T13:25:57.297" v="204" actId="47"/>
        <pc:sldMkLst>
          <pc:docMk/>
          <pc:sldMk cId="1564198571" sldId="486"/>
        </pc:sldMkLst>
      </pc:sldChg>
      <pc:sldChg chg="modSp">
        <pc:chgData name="Geiger, Michael J" userId="13cae92b-b37c-450b-a449-82fcae19569d" providerId="ADAL" clId="{32E0F1EA-4C44-4817-A2E6-68752136E8E0}" dt="2020-02-03T13:25:50.003" v="202" actId="20577"/>
        <pc:sldMkLst>
          <pc:docMk/>
          <pc:sldMk cId="3921062979" sldId="487"/>
        </pc:sldMkLst>
        <pc:spChg chg="mod">
          <ac:chgData name="Geiger, Michael J" userId="13cae92b-b37c-450b-a449-82fcae19569d" providerId="ADAL" clId="{32E0F1EA-4C44-4817-A2E6-68752136E8E0}" dt="2020-02-03T13:25:46.273" v="201" actId="20577"/>
          <ac:spMkLst>
            <pc:docMk/>
            <pc:sldMk cId="3921062979" sldId="487"/>
            <ac:spMk id="2" creationId="{A272F85B-04A5-438D-85D6-941E7ED5A890}"/>
          </ac:spMkLst>
        </pc:spChg>
        <pc:spChg chg="mod">
          <ac:chgData name="Geiger, Michael J" userId="13cae92b-b37c-450b-a449-82fcae19569d" providerId="ADAL" clId="{32E0F1EA-4C44-4817-A2E6-68752136E8E0}" dt="2020-02-03T13:25:50.003" v="202" actId="20577"/>
          <ac:spMkLst>
            <pc:docMk/>
            <pc:sldMk cId="3921062979" sldId="487"/>
            <ac:spMk id="3" creationId="{A86385CE-9D40-439F-AA6D-41DC098B27CA}"/>
          </ac:spMkLst>
        </pc:spChg>
      </pc:sldChg>
      <pc:sldChg chg="add del">
        <pc:chgData name="Geiger, Michael J" userId="13cae92b-b37c-450b-a449-82fcae19569d" providerId="ADAL" clId="{32E0F1EA-4C44-4817-A2E6-68752136E8E0}" dt="2020-02-03T13:29:30.293" v="246" actId="47"/>
        <pc:sldMkLst>
          <pc:docMk/>
          <pc:sldMk cId="159434499" sldId="488"/>
        </pc:sldMkLst>
      </pc:sldChg>
      <pc:sldChg chg="modSp add">
        <pc:chgData name="Geiger, Michael J" userId="13cae92b-b37c-450b-a449-82fcae19569d" providerId="ADAL" clId="{32E0F1EA-4C44-4817-A2E6-68752136E8E0}" dt="2020-02-03T13:31:37.304" v="565" actId="20577"/>
        <pc:sldMkLst>
          <pc:docMk/>
          <pc:sldMk cId="665181247" sldId="489"/>
        </pc:sldMkLst>
        <pc:spChg chg="mod">
          <ac:chgData name="Geiger, Michael J" userId="13cae92b-b37c-450b-a449-82fcae19569d" providerId="ADAL" clId="{32E0F1EA-4C44-4817-A2E6-68752136E8E0}" dt="2020-02-03T13:31:37.304" v="565" actId="20577"/>
          <ac:spMkLst>
            <pc:docMk/>
            <pc:sldMk cId="665181247" sldId="489"/>
            <ac:spMk id="3" creationId="{00000000-0000-0000-0000-000000000000}"/>
          </ac:spMkLst>
        </pc:spChg>
      </pc:sldChg>
      <pc:sldChg chg="add del">
        <pc:chgData name="Geiger, Michael J" userId="13cae92b-b37c-450b-a449-82fcae19569d" providerId="ADAL" clId="{32E0F1EA-4C44-4817-A2E6-68752136E8E0}" dt="2020-02-07T14:20:17.280" v="871" actId="47"/>
        <pc:sldMkLst>
          <pc:docMk/>
          <pc:sldMk cId="4069996524" sldId="490"/>
        </pc:sldMkLst>
      </pc:sldChg>
      <pc:sldChg chg="modSp add mod">
        <pc:chgData name="Geiger, Michael J" userId="13cae92b-b37c-450b-a449-82fcae19569d" providerId="ADAL" clId="{32E0F1EA-4C44-4817-A2E6-68752136E8E0}" dt="2020-02-07T13:44:35.858" v="864" actId="20577"/>
        <pc:sldMkLst>
          <pc:docMk/>
          <pc:sldMk cId="1047436397" sldId="491"/>
        </pc:sldMkLst>
        <pc:spChg chg="mod">
          <ac:chgData name="Geiger, Michael J" userId="13cae92b-b37c-450b-a449-82fcae19569d" providerId="ADAL" clId="{32E0F1EA-4C44-4817-A2E6-68752136E8E0}" dt="2020-02-07T13:43:31.965" v="644" actId="20577"/>
          <ac:spMkLst>
            <pc:docMk/>
            <pc:sldMk cId="1047436397" sldId="491"/>
            <ac:spMk id="2" creationId="{E6A1A68D-0228-4001-9144-1D2C3EE13ADF}"/>
          </ac:spMkLst>
        </pc:spChg>
        <pc:spChg chg="mod">
          <ac:chgData name="Geiger, Michael J" userId="13cae92b-b37c-450b-a449-82fcae19569d" providerId="ADAL" clId="{32E0F1EA-4C44-4817-A2E6-68752136E8E0}" dt="2020-02-07T13:44:35.858" v="864" actId="20577"/>
          <ac:spMkLst>
            <pc:docMk/>
            <pc:sldMk cId="1047436397" sldId="491"/>
            <ac:spMk id="3" creationId="{CC3979DF-2B19-4B1D-B437-F348D2D3E7C3}"/>
          </ac:spMkLst>
        </pc:spChg>
      </pc:sldChg>
    </pc:docChg>
  </pc:docChgLst>
  <pc:docChgLst>
    <pc:chgData name="Geiger, Michael J" userId="13cae92b-b37c-450b-a449-82fcae19569d" providerId="ADAL" clId="{4B9C30CB-EBE3-4805-9127-88C3F5DD611F}"/>
    <pc:docChg chg="addSld modSld">
      <pc:chgData name="Geiger, Michael J" userId="13cae92b-b37c-450b-a449-82fcae19569d" providerId="ADAL" clId="{4B9C30CB-EBE3-4805-9127-88C3F5DD611F}" dt="2019-09-23T13:56:40.072" v="10" actId="20577"/>
      <pc:docMkLst>
        <pc:docMk/>
      </pc:docMkLst>
      <pc:sldChg chg="modSp">
        <pc:chgData name="Geiger, Michael J" userId="13cae92b-b37c-450b-a449-82fcae19569d" providerId="ADAL" clId="{4B9C30CB-EBE3-4805-9127-88C3F5DD611F}" dt="2019-09-23T13:56:40.072" v="10" actId="20577"/>
        <pc:sldMkLst>
          <pc:docMk/>
          <pc:sldMk cId="0" sldId="257"/>
        </pc:sldMkLst>
        <pc:spChg chg="mod">
          <ac:chgData name="Geiger, Michael J" userId="13cae92b-b37c-450b-a449-82fcae19569d" providerId="ADAL" clId="{4B9C30CB-EBE3-4805-9127-88C3F5DD611F}" dt="2019-09-23T13:56:40.072" v="1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597652630" sldId="386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436440098" sldId="387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4114090754" sldId="388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418955077" sldId="389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215528913" sldId="391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493024114" sldId="392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767477014" sldId="393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542379564" sldId="394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255462084" sldId="395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740296585" sldId="396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356283228" sldId="475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399339794" sldId="476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4002475530" sldId="477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379308061" sldId="478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230489030" sldId="479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1711362296" sldId="480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2115300395" sldId="481"/>
        </pc:sldMkLst>
      </pc:sldChg>
      <pc:sldChg chg="add">
        <pc:chgData name="Geiger, Michael J" userId="13cae92b-b37c-450b-a449-82fcae19569d" providerId="ADAL" clId="{4B9C30CB-EBE3-4805-9127-88C3F5DD611F}" dt="2019-09-20T13:22:56.092" v="0"/>
        <pc:sldMkLst>
          <pc:docMk/>
          <pc:sldMk cId="569875342" sldId="4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05T14:29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165 264 17967 0 0,'-2'-4'60'0'0,"-12"-31"1512"0"0,-7-10-1572 0 0,0 8 474 0 0,-1 1-1 0 0,-26-30-473 0 0,29 41 893 0 0,18 24-855 0 0,0-1 0 0 0,0 1 1 0 0,0-1-1 0 0,0 1 0 0 0,-1 0 0 0 0,1-1 0 0 0,0 1 0 0 0,-1 0 0 0 0,1 0 0 0 0,-1 0 0 0 0,0 0-38 0 0,0 0-208 0 0,2 1-43 0 0,0 0-65 0 0,1 2-253 0 0,1 3 86 0 0,0-1 1 0 0,0 0-1 0 0,0 0 1 0 0,1 0-1 0 0,0 0 0 0 0,-1 0 1 0 0,4 3 482 0 0,5 6-3358 0 0,6 11-2588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1824B5-2953-B24C-B6EA-79D16E4AA860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38F0D-8245-7C41-ABC5-CBA2FBF94299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3F7E21-2490-4877-A7FF-99E05734BDD3}" type="datetime1">
              <a:rPr lang="en-US" smtClean="0"/>
              <a:t>2/10/20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62C0-EA6A-4407-95B4-D86D8441BA3B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A0DC6-FB55-4408-A94A-9FDAD95D2894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18FDB-0D00-4CC0-9BEE-4BB2F4BF3056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67903-9DF1-4877-B298-5D35CA6809E8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F1DA1-8D8E-4768-BBC1-6AD550A5969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66A9F-6A60-4CC3-A559-93EA83ABEEF9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82266-302C-4B69-9353-E1DB13C51D0F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4FC91-009A-435B-BA06-697010835FF1}" type="datetime1">
              <a:rPr lang="en-US" smtClean="0"/>
              <a:t>2/10/20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C0352-F961-4299-AF34-6E2BE89D0903}" type="datetime1">
              <a:rPr lang="en-US" smtClean="0"/>
              <a:t>2/10/20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0B1C0-EF32-4D3D-8525-016F87AFFFFF}" type="datetime1">
              <a:rPr lang="en-US" smtClean="0"/>
              <a:t>2/10/20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C02F3-424D-4F0F-9B8D-AF065BF4D3E9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0D811-6498-4ACD-9BA7-965DBC51376C}" type="datetime1">
              <a:rPr lang="en-US" smtClean="0"/>
              <a:t>2/10/20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2B9A350-3E1C-4198-97E9-33B6D0DDE66E}" type="datetime1">
              <a:rPr lang="en-US" smtClean="0"/>
              <a:t>2/10/20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2020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Lectures 6-8: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Abstract data types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r>
              <a:rPr lang="en-US" dirty="0"/>
              <a:t> and Classes: Similarities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syntax</a:t>
            </a:r>
          </a:p>
          <a:p>
            <a:r>
              <a:rPr lang="en-US" dirty="0"/>
              <a:t>Both are used to model objects with multiple attributes  (characteristics) </a:t>
            </a:r>
          </a:p>
          <a:p>
            <a:pPr lvl="1"/>
            <a:r>
              <a:rPr lang="en-US" dirty="0"/>
              <a:t>represented as data members </a:t>
            </a:r>
          </a:p>
          <a:p>
            <a:pPr lvl="1"/>
            <a:r>
              <a:rPr lang="en-US" dirty="0"/>
              <a:t>also called fields … or …</a:t>
            </a:r>
          </a:p>
          <a:p>
            <a:pPr lvl="1"/>
            <a:r>
              <a:rPr lang="en-US" dirty="0"/>
              <a:t>instance or attribute variables.  </a:t>
            </a:r>
          </a:p>
          <a:p>
            <a:r>
              <a:rPr lang="en-US" dirty="0"/>
              <a:t>Thus, both are used to process non-homogeneous data sets.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Lectures 6-8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170B-F233-8941-97CA-F7C122E44F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FD4-C017-4591-8536-7F4746AD39B7}" type="datetime1">
              <a:rPr lang="en-US" smtClean="0"/>
              <a:t>2/10/20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Advantages in C++: (</a:t>
            </a:r>
            <a:r>
              <a:rPr lang="en-US" sz="4000" dirty="0" err="1"/>
              <a:t>structs</a:t>
            </a:r>
            <a:r>
              <a:rPr lang="en-US" sz="4000" dirty="0"/>
              <a:t> and classes)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C++ </a:t>
            </a:r>
            <a:r>
              <a:rPr lang="en-US" dirty="0" err="1"/>
              <a:t>structs</a:t>
            </a:r>
            <a:r>
              <a:rPr lang="en-US" dirty="0"/>
              <a:t> and classes model objects which have: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Attributes represented as data 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Operations represented as functions (or methods)</a:t>
            </a:r>
          </a:p>
          <a:p>
            <a:pPr>
              <a:lnSpc>
                <a:spcPct val="90000"/>
              </a:lnSpc>
            </a:pPr>
            <a:r>
              <a:rPr lang="en-US" dirty="0"/>
              <a:t>Leads to </a:t>
            </a:r>
            <a:r>
              <a:rPr lang="en-US" u="sng" dirty="0"/>
              <a:t>object</a:t>
            </a:r>
            <a:r>
              <a:rPr lang="en-US" dirty="0"/>
              <a:t> oriented programming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Objects are self contained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"I can do it myself" mentality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do </a:t>
            </a:r>
            <a:r>
              <a:rPr lang="en-US" u="sng" dirty="0"/>
              <a:t>not</a:t>
            </a:r>
            <a:r>
              <a:rPr lang="en-US" dirty="0"/>
              <a:t> pass a parameter to an external function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data member is private, can </a:t>
            </a:r>
            <a:r>
              <a:rPr lang="en-US" u="sng" dirty="0"/>
              <a:t>only</a:t>
            </a:r>
            <a:r>
              <a:rPr lang="en-US" dirty="0"/>
              <a:t> be modified by member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48B-8B07-4B08-9B69-435E36A5856D}" type="datetime1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Lectures 6-8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F3AA-30F0-5E4B-B4A0-37565C5ACD3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Lectures 6-8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8B72-EE01-3F45-B232-FAD2FDEBB57F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class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</a:rPr>
              <a:t>ClassName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{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public: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public members</a:t>
            </a:r>
            <a:br>
              <a:rPr lang="en-US" sz="2000" b="1" i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   private:</a:t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	   </a:t>
            </a:r>
            <a:r>
              <a:rPr lang="en-US" sz="2000" b="1" i="1" dirty="0">
                <a:solidFill>
                  <a:srgbClr val="3366FF"/>
                </a:solidFill>
                <a:latin typeface="Courier New" charset="0"/>
              </a:rPr>
              <a:t>Declarations of private members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/>
            </a:r>
            <a:br>
              <a:rPr lang="en-US" sz="2000" b="1" dirty="0">
                <a:solidFill>
                  <a:srgbClr val="3366FF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3366FF"/>
                </a:solidFill>
                <a:latin typeface="Courier New" charset="0"/>
              </a:rPr>
              <a:t>};</a:t>
            </a:r>
          </a:p>
          <a:p>
            <a:endParaRPr lang="en-US" sz="2000" b="1" dirty="0">
              <a:solidFill>
                <a:srgbClr val="3366FF"/>
              </a:solidFill>
              <a:latin typeface="Courier New" charset="0"/>
            </a:endParaRPr>
          </a:p>
          <a:p>
            <a:r>
              <a:rPr lang="en-US" dirty="0"/>
              <a:t>Order of public/private doesn’t matter</a:t>
            </a:r>
          </a:p>
          <a:p>
            <a:pPr lvl="1"/>
            <a:r>
              <a:rPr lang="en-US" dirty="0"/>
              <a:t>Members private by default </a:t>
            </a:r>
            <a:r>
              <a:rPr lang="en-US" dirty="0">
                <a:sym typeface="Wingdings"/>
              </a:rPr>
              <a:t> if you list private members first, you don’t need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private</a:t>
            </a:r>
            <a:r>
              <a:rPr lang="en-US" dirty="0">
                <a:sym typeface="Wingdings"/>
              </a:rPr>
              <a:t> keyword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209E-FC42-4F59-BBCF-6DFA99DF92CE}" type="datetime1">
              <a:rPr lang="en-US" smtClean="0"/>
              <a:t>2/10/20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2C98F13-7988-4C6B-A64F-E364166B9D60}"/>
                  </a:ext>
                </a:extLst>
              </p14:cNvPr>
              <p14:cNvContentPartPr/>
              <p14:nvPr/>
            </p14:nvContentPartPr>
            <p14:xfrm>
              <a:off x="8083268" y="1987767"/>
              <a:ext cx="59400" cy="9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C98F13-7988-4C6B-A64F-E364166B9D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268" y="1978767"/>
                <a:ext cx="7704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2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Lectures 6-8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BE0-332D-7B45-9451-141EFF5A6119}" type="slidenum">
              <a:rPr lang="en-US"/>
              <a:pPr/>
              <a:t>13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Class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members </a:t>
            </a:r>
            <a:r>
              <a:rPr lang="en-US" dirty="0"/>
              <a:t>of class accessible to everyone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Most </a:t>
            </a:r>
            <a:r>
              <a:rPr lang="en-US" dirty="0">
                <a:solidFill>
                  <a:srgbClr val="0000FF"/>
                </a:solidFill>
              </a:rPr>
              <a:t>function members</a:t>
            </a:r>
            <a:r>
              <a:rPr lang="en-US" dirty="0">
                <a:solidFill>
                  <a:srgbClr val="000000"/>
                </a:solidFill>
              </a:rPr>
              <a:t> are public</a:t>
            </a:r>
          </a:p>
          <a:p>
            <a:r>
              <a:rPr lang="en-US" dirty="0">
                <a:solidFill>
                  <a:srgbClr val="0000FF"/>
                </a:solidFill>
              </a:rPr>
              <a:t>Private members</a:t>
            </a:r>
            <a:r>
              <a:rPr lang="en-US" dirty="0"/>
              <a:t> of class accessible only in member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Data members </a:t>
            </a:r>
            <a:r>
              <a:rPr lang="en-US" dirty="0"/>
              <a:t>almost always private</a:t>
            </a:r>
          </a:p>
          <a:p>
            <a:pPr lvl="1"/>
            <a:r>
              <a:rPr lang="en-US" dirty="0"/>
              <a:t>Some private function members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helper or utility functions</a:t>
            </a:r>
            <a:r>
              <a:rPr lang="en-US" dirty="0"/>
              <a:t>)</a:t>
            </a:r>
          </a:p>
          <a:p>
            <a:r>
              <a:rPr lang="en-US" dirty="0"/>
              <a:t>Class definition in .h file (i.e., </a:t>
            </a:r>
            <a:r>
              <a:rPr lang="en-US" dirty="0" err="1"/>
              <a:t>Time.h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 prototypes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Friend function</a:t>
            </a:r>
            <a:r>
              <a:rPr lang="en-US" dirty="0"/>
              <a:t> prototypes</a:t>
            </a:r>
          </a:p>
          <a:p>
            <a:r>
              <a:rPr lang="en-US" dirty="0"/>
              <a:t>Function definitions in .</a:t>
            </a:r>
            <a:r>
              <a:rPr lang="en-US" dirty="0" err="1"/>
              <a:t>cpp</a:t>
            </a:r>
            <a:r>
              <a:rPr lang="en-US" dirty="0"/>
              <a:t> file (i.e., </a:t>
            </a:r>
            <a:r>
              <a:rPr lang="en-US" dirty="0" err="1"/>
              <a:t>Time.cpp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13C5-9290-420C-ADC9-A2EE9CEBB205}" type="datetime1">
              <a:rPr lang="en-US" smtClean="0"/>
              <a:t>2/10/20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implementation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One key point: within .</a:t>
            </a:r>
            <a:r>
              <a:rPr lang="en-US" dirty="0" err="1">
                <a:latin typeface="Arial" charset="0"/>
              </a:rPr>
              <a:t>cpp</a:t>
            </a:r>
            <a:r>
              <a:rPr lang="en-US" dirty="0">
                <a:latin typeface="Arial" charset="0"/>
              </a:rPr>
              <a:t> file, don’t know what namespace functions belong to</a:t>
            </a:r>
          </a:p>
          <a:p>
            <a:pPr lvl="1"/>
            <a:r>
              <a:rPr lang="en-US" dirty="0">
                <a:latin typeface="Arial" charset="0"/>
              </a:rPr>
              <a:t>Function names must include class name as well</a:t>
            </a:r>
          </a:p>
          <a:p>
            <a:pPr lvl="1"/>
            <a:r>
              <a:rPr lang="en-US" dirty="0">
                <a:latin typeface="Arial" charset="0"/>
              </a:rPr>
              <a:t>Format: 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class_name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&gt;::</a:t>
            </a:r>
            <a:r>
              <a:rPr lang="en-US" sz="2000" dirty="0">
                <a:latin typeface="Courier New" charset="0"/>
                <a:cs typeface="Courier New" charset="0"/>
              </a:rPr>
              <a:t>&lt;</a:t>
            </a:r>
            <a:r>
              <a:rPr lang="en-US" sz="2000" dirty="0" err="1">
                <a:latin typeface="Courier New" charset="0"/>
                <a:cs typeface="Courier New" charset="0"/>
              </a:rPr>
              <a:t>function_name</a:t>
            </a:r>
            <a:r>
              <a:rPr lang="en-US" sz="2000" dirty="0">
                <a:latin typeface="Courier New" charset="0"/>
                <a:cs typeface="Courier New" charset="0"/>
              </a:rPr>
              <a:t>&gt;([</a:t>
            </a:r>
            <a:r>
              <a:rPr lang="en-US" sz="2000" dirty="0" err="1">
                <a:latin typeface="Courier New" charset="0"/>
                <a:cs typeface="Courier New" charset="0"/>
              </a:rPr>
              <a:t>param</a:t>
            </a:r>
            <a:r>
              <a:rPr lang="en-US" sz="2000" dirty="0">
                <a:latin typeface="Courier New" charset="0"/>
                <a:cs typeface="Courier New" charset="0"/>
              </a:rPr>
              <a:t> list])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&lt;function body&gt; }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void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::</a:t>
            </a:r>
            <a:r>
              <a:rPr lang="en-US" sz="2000" dirty="0" err="1">
                <a:latin typeface="Courier New" charset="0"/>
                <a:cs typeface="Courier New" charset="0"/>
              </a:rPr>
              <a:t>setCourseName</a:t>
            </a:r>
            <a:r>
              <a:rPr lang="en-US" sz="2000" dirty="0">
                <a:latin typeface="Courier New" charset="0"/>
                <a:cs typeface="Courier New" charset="0"/>
              </a:rPr>
              <a:t>(string name) 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{ </a:t>
            </a:r>
            <a:r>
              <a:rPr lang="en-US" sz="2000" dirty="0" err="1">
                <a:latin typeface="Courier New" charset="0"/>
                <a:cs typeface="Courier New" charset="0"/>
              </a:rPr>
              <a:t>courseName</a:t>
            </a:r>
            <a:r>
              <a:rPr lang="en-US" sz="2000" dirty="0">
                <a:latin typeface="Courier New" charset="0"/>
                <a:cs typeface="Courier New" charset="0"/>
              </a:rPr>
              <a:t> = name;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A99C59-7B8B-48E6-B4E8-47F229DDA2AC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6396AB-3EF9-D24C-84F8-9C9C6A8A7BD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Variables declared in a function definition’s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Cannot be used outside of that function body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Lost when function terminates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Exist throughout the life of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Represented as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data members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Each object maintains its own copy of data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change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mutator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set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Functions that return data members are called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</a:rPr>
              <a:t>accessor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 (or 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ja-JP" altLang="en-US" sz="2200" dirty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 functions)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Good programming practice: keep data 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private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 err="1">
                <a:latin typeface="Arial" charset="0"/>
              </a:rPr>
              <a:t>mutators</a:t>
            </a:r>
            <a:r>
              <a:rPr lang="en-US" sz="1900" dirty="0">
                <a:latin typeface="Arial" charset="0"/>
              </a:rPr>
              <a:t> / </a:t>
            </a:r>
            <a:r>
              <a:rPr lang="en-US" sz="1900" dirty="0" err="1">
                <a:latin typeface="Arial" charset="0"/>
              </a:rPr>
              <a:t>accessors</a:t>
            </a:r>
            <a:r>
              <a:rPr lang="en-US" sz="1900" dirty="0">
                <a:latin typeface="Arial" charset="0"/>
              </a:rPr>
              <a:t> to set / get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Allows programmer to control data accesses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354BAC-EE51-4769-9699-EE6901842986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E9C55-1974-9C4B-B3CF-2E47FDBCB6A6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7FF3E2-6E6D-4F61-B8EA-879E4B9D2F72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3511D2-A837-3C49-B9D2-09C22028FE6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data members (GradeBook.cpp)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</a:t>
            </a:r>
            <a:r>
              <a:rPr lang="en-US" sz="15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class implementation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“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GradeBook.h</a:t>
            </a:r>
            <a:r>
              <a:rPr lang="ja-JP" altLang="en-US" sz="1500" b="1" dirty="0">
                <a:latin typeface="Courier New" charset="0"/>
                <a:cs typeface="Courier New" charset="0"/>
              </a:rPr>
              <a:t>”</a:t>
            </a:r>
            <a:endParaRPr lang="en-US" sz="15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sets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setCourseName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 string name ) {   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   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= name;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gets the course name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string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getCourseName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function that displays a welcome message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500" b="1" dirty="0" err="1">
                <a:latin typeface="Courier New" charset="0"/>
                <a:cs typeface="Courier New" charset="0"/>
              </a:rPr>
              <a:t>GradeBook</a:t>
            </a:r>
            <a:r>
              <a:rPr lang="en-US" sz="1500" b="1" dirty="0">
                <a:latin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cs typeface="Courier New" charset="0"/>
              </a:rPr>
              <a:t>displayMessage</a:t>
            </a:r>
            <a:r>
              <a:rPr lang="en-US" sz="1500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	  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"Welcome to the grade book for\n"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courseName</a:t>
            </a:r>
            <a:r>
              <a:rPr lang="en-US" sz="1500" b="1" dirty="0">
                <a:latin typeface="Courier New" charset="0"/>
                <a:cs typeface="Courier New" charset="0"/>
              </a:rPr>
              <a:t> &lt;&lt; </a:t>
            </a: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"!"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500" b="1" dirty="0">
                <a:latin typeface="Courier New" charset="0"/>
                <a:cs typeface="Courier New" charset="0"/>
              </a:rPr>
              <a:t>&lt;&lt; </a:t>
            </a:r>
            <a:r>
              <a:rPr lang="en-US" sz="1500" b="1" dirty="0" err="1">
                <a:latin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 b="1" dirty="0">
                <a:latin typeface="Courier New" charset="0"/>
                <a:cs typeface="Courier New" charset="0"/>
              </a:rPr>
              <a:t>}</a:t>
            </a:r>
            <a:endParaRPr lang="en-US" sz="15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85B1CE-6835-4FE9-B236-FCC1988177AD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CD65B-5C04-5744-AC19-636916F85E9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100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5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string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string of characters to store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a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 named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myGradeBook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display initial value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"Initial course name is: 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myGradeBook.getCourseName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  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prompt for, input and set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"\</a:t>
            </a:r>
            <a:r>
              <a:rPr lang="en-US" sz="2500" b="1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nPlease</a:t>
            </a:r>
            <a:r>
              <a:rPr lang="en-US" sz="25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enter the course name:"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read a course name with blanks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				   // This version of </a:t>
            </a:r>
            <a:r>
              <a:rPr lang="en-US" sz="25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getline</a:t>
            </a: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works with string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myGradeBook.setCourseName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nameOfCourse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pPr>
              <a:buFont typeface="Wingdings" pitchFamily="2" charset="2"/>
              <a:buNone/>
              <a:defRPr/>
            </a:pP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 err="1">
                <a:latin typeface="Courier New" pitchFamily="49" charset="0"/>
                <a:ea typeface="+mn-ea"/>
                <a:cs typeface="Courier New" pitchFamily="49" charset="0"/>
              </a:rPr>
              <a:t>myGradeBook.displayMessage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  <a:endParaRPr lang="en-US" sz="25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5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5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b="1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39D744-F957-48B3-BDF3-5513DD44C5D1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82C3E5-D24D-8C4E-97AD-D46B8CDA0692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4419600"/>
            <a:ext cx="5638800" cy="2043113"/>
            <a:chOff x="4876800" y="1828800"/>
            <a:chExt cx="3886200" cy="2043803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9"/>
              <a:ext cx="3886200" cy="166267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Initial course name is:</a:t>
              </a:r>
            </a:p>
            <a:p>
              <a:pPr>
                <a:defRPr/>
              </a:pPr>
              <a:endParaRPr lang="en-US" sz="1400" b="1" dirty="0"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Please enter the course name: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EECE.3220</a:t>
              </a:r>
            </a:p>
            <a:p>
              <a:pPr>
                <a:defRPr/>
              </a:pPr>
              <a:endParaRPr lang="en-US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Welcome to the grade book for </a:t>
              </a:r>
            </a:p>
            <a:p>
              <a:pPr>
                <a:defRPr/>
              </a:pPr>
              <a:r>
                <a:rPr lang="en-US" sz="1400" b="1" dirty="0">
                  <a:latin typeface="Courier New" pitchFamily="49" charset="0"/>
                  <a:ea typeface="+mn-ea"/>
                  <a:cs typeface="Courier New" pitchFamily="49" charset="0"/>
                </a:rPr>
                <a:t>EECE.3220!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Constructors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Functions used to initialize an object’</a:t>
            </a:r>
            <a:r>
              <a:rPr lang="en-US" altLang="ja-JP" dirty="0">
                <a:latin typeface="Arial" charset="0"/>
              </a:rPr>
              <a:t>s data when it is created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Call made implicitly when object is created </a:t>
            </a:r>
          </a:p>
          <a:p>
            <a:pPr lvl="1" eaLnBrk="1" hangingPunct="1"/>
            <a:r>
              <a:rPr lang="en-US" dirty="0">
                <a:latin typeface="Arial" charset="0"/>
              </a:rPr>
              <a:t>Must be defined with the same name as the class</a:t>
            </a:r>
          </a:p>
          <a:p>
            <a:pPr lvl="1" eaLnBrk="1" hangingPunct="1"/>
            <a:r>
              <a:rPr lang="en-US" dirty="0">
                <a:latin typeface="Arial" charset="0"/>
              </a:rPr>
              <a:t>Cannot return values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Not even </a:t>
            </a:r>
            <a:r>
              <a:rPr lang="en-US" dirty="0">
                <a:latin typeface="Lucida Console" charset="0"/>
              </a:rPr>
              <a:t>void</a:t>
            </a:r>
          </a:p>
          <a:p>
            <a:pPr eaLnBrk="1" hangingPunct="1"/>
            <a:r>
              <a:rPr lang="en-US" dirty="0">
                <a:latin typeface="Arial" charset="0"/>
              </a:rPr>
              <a:t>Default constructor has no parameters 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compiler will provide one when a class does not explicitly include a constructor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Compiler’</a:t>
            </a:r>
            <a:r>
              <a:rPr lang="en-US" altLang="ja-JP" dirty="0">
                <a:latin typeface="Arial" charset="0"/>
              </a:rPr>
              <a:t>s default constructor only calls constructors of data members that are objects of classes</a:t>
            </a:r>
            <a:endParaRPr lang="en-US" dirty="0">
              <a:latin typeface="Arial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9FF725-BD7C-431E-9443-B5A272188874}" type="datetime1">
              <a:rPr lang="en-US" sz="1200" smtClean="0">
                <a:latin typeface="Garamond" charset="0"/>
              </a:rPr>
              <a:t>2/10/20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C15F8-4377-5540-BD22-CD22ABD20F8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Ch. 6 exercises due </a:t>
            </a:r>
            <a:r>
              <a:rPr lang="en-US" dirty="0">
                <a:solidFill>
                  <a:srgbClr val="FF0000"/>
                </a:solidFill>
              </a:rPr>
              <a:t>Wednesday, 2/5</a:t>
            </a:r>
          </a:p>
          <a:p>
            <a:r>
              <a:rPr lang="en-US" dirty="0"/>
              <a:t>Program 1 due Friday, 2/7</a:t>
            </a:r>
          </a:p>
          <a:p>
            <a:pPr lvl="1"/>
            <a:r>
              <a:rPr lang="en-US" dirty="0"/>
              <a:t>Collection of four short programs</a:t>
            </a:r>
          </a:p>
          <a:p>
            <a:pPr lvl="1"/>
            <a:r>
              <a:rPr lang="en-US" dirty="0"/>
              <a:t>Covers basic C++ syntax; other material from early lectures</a:t>
            </a:r>
          </a:p>
          <a:p>
            <a:pPr lvl="1"/>
            <a:r>
              <a:rPr lang="en-US" dirty="0"/>
              <a:t>No style assessment for this program only</a:t>
            </a:r>
          </a:p>
          <a:p>
            <a:endParaRPr lang="en-US" dirty="0"/>
          </a:p>
          <a:p>
            <a:r>
              <a:rPr lang="en-US" dirty="0"/>
              <a:t>Last call on exam scheduling poll</a:t>
            </a:r>
          </a:p>
          <a:p>
            <a:pPr lvl="1"/>
            <a:r>
              <a:rPr lang="en-US" dirty="0"/>
              <a:t>Need to choose day/time for exams—Exam 1 in 2 weeks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754393-A46D-4856-B952-52EF63DB708A}" type="datetime1">
              <a:rPr lang="en-US" smtClean="0">
                <a:latin typeface="+mj-lt"/>
              </a:rPr>
              <a:t>2/10/20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Lectures 6-8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Example: constructors (GradeBook.h)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NOTE: See web for #includes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class interface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(); 		// Default constructor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(string name);   	// Parameterized constructor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that sets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gets the course name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// function that displays a welcome message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3200" b="1" dirty="0" err="1"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course name for this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b="1" dirty="0">
                <a:latin typeface="Courier New" pitchFamily="49" charset="0"/>
                <a:ea typeface="+mn-ea"/>
                <a:cs typeface="Courier New" pitchFamily="49" charset="0"/>
              </a:rPr>
              <a:t>}; 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class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1DA3FA-8D82-467D-A420-6182A7D132E6}" type="datetime1">
              <a:rPr lang="en-US" sz="1200" smtClean="0">
                <a:latin typeface="Garamond" charset="0"/>
              </a:rPr>
              <a:t>2/10/20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DA0BC-0081-804D-BA1F-6AEE9C6D0DF4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Example: constructors (GradeBook.cpp)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92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  <a:cs typeface="Courier New" charset="0"/>
              </a:rPr>
              <a:t>Add the following to GradeBook.cpp: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// Default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courseName</a:t>
            </a:r>
            <a:r>
              <a:rPr lang="en-US" b="1" dirty="0">
                <a:latin typeface="Courier New" charset="0"/>
                <a:cs typeface="Courier New" charset="0"/>
              </a:rPr>
              <a:t> = </a:t>
            </a:r>
            <a:r>
              <a:rPr lang="ja-JP" altLang="en-US" b="1" dirty="0">
                <a:latin typeface="Courier New" charset="0"/>
                <a:cs typeface="Courier New" charset="0"/>
              </a:rPr>
              <a:t>“”</a:t>
            </a:r>
            <a:r>
              <a:rPr lang="en-US" altLang="ja-JP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 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// Parameterized constructor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latin typeface="Courier New" charset="0"/>
                <a:cs typeface="Courier New" charset="0"/>
              </a:rPr>
              <a:t>(string name) {</a:t>
            </a:r>
            <a:br>
              <a:rPr lang="en-US" b="1" dirty="0">
                <a:latin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cs typeface="Courier New" charset="0"/>
              </a:rPr>
              <a:t>courseName</a:t>
            </a:r>
            <a:r>
              <a:rPr lang="en-US" b="1" dirty="0">
                <a:latin typeface="Courier New" charset="0"/>
                <a:cs typeface="Courier New" charset="0"/>
              </a:rPr>
              <a:t> = name;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CA54FC-F51A-43D7-82FA-66CB636A8147}" type="datetime1">
              <a:rPr lang="en-US" sz="1200" smtClean="0">
                <a:latin typeface="Garamond" charset="0"/>
              </a:rPr>
              <a:t>2/10/20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544BB-706F-BB47-8877-0741E0FF85DE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function main begins program execution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create two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objects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gradeBook1(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"CS101 Introduction to C++ Programming"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gradeBook2(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"CS102 Data Structures in C++"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2800" b="1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display initial value of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courseName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for each </a:t>
            </a: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"gradeBook1 created for course: 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gradeBook1.getCourseName()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"\ngradeBook2 created for course: "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gradeBook2.getCourseName()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0;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indicate successful termination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B852CD-D659-4D3B-B065-AF1D81AF943A}" type="datetime1">
              <a:rPr lang="en-US" sz="1200" smtClean="0">
                <a:latin typeface="Garamond" charset="0"/>
              </a:rPr>
              <a:t>2/10/20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E9B570-D4A0-F844-A36E-F1E054513DB2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4152900"/>
            <a:ext cx="8001000" cy="1181100"/>
            <a:chOff x="4876800" y="1828800"/>
            <a:chExt cx="3886200" cy="1181471"/>
          </a:xfrm>
        </p:grpSpPr>
        <p:sp>
          <p:nvSpPr>
            <p:cNvPr id="8" name="TextBox 7"/>
            <p:cNvSpPr txBox="1"/>
            <p:nvPr/>
          </p:nvSpPr>
          <p:spPr>
            <a:xfrm>
              <a:off x="4876800" y="2209920"/>
              <a:ext cx="3886200" cy="80035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gradeBook1 created for course: CS 101 Introduction to C++ Programming</a:t>
              </a:r>
            </a:p>
            <a:p>
              <a:pPr>
                <a:defRPr/>
              </a:pPr>
              <a:r>
                <a:rPr lang="en-US" sz="1400" dirty="0">
                  <a:latin typeface="Courier New" pitchFamily="49" charset="0"/>
                  <a:ea typeface="+mn-ea"/>
                  <a:cs typeface="Courier New" pitchFamily="49" charset="0"/>
                </a:rPr>
                <a:t>gradeBook2 created for course: CS 102 Data Structures in C++</a:t>
              </a:r>
            </a:p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828800"/>
              <a:ext cx="3886200" cy="3700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+mn-ea"/>
                  <a:cs typeface="Courier New" pitchFamily="49" charset="0"/>
                </a:rPr>
                <a:t>Output:</a:t>
              </a: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constructors are examples of </a:t>
            </a:r>
            <a:r>
              <a:rPr lang="en-US" dirty="0">
                <a:solidFill>
                  <a:srgbClr val="0000FF"/>
                </a:solidFill>
              </a:rPr>
              <a:t>overloaded functions</a:t>
            </a:r>
          </a:p>
          <a:p>
            <a:pPr lvl="1"/>
            <a:r>
              <a:rPr lang="en-US" dirty="0"/>
              <a:t>Functions with same name but different parameters</a:t>
            </a:r>
          </a:p>
          <a:p>
            <a:pPr lvl="2"/>
            <a:r>
              <a:rPr lang="en-US" dirty="0"/>
              <a:t>Compiler determines which version to call </a:t>
            </a:r>
          </a:p>
          <a:p>
            <a:pPr lvl="1"/>
            <a:r>
              <a:rPr lang="en-US" dirty="0"/>
              <a:t>Difference(s) can include</a:t>
            </a:r>
          </a:p>
          <a:p>
            <a:pPr lvl="2"/>
            <a:r>
              <a:rPr lang="en-US" dirty="0"/>
              <a:t>Number of parameters</a:t>
            </a:r>
          </a:p>
          <a:p>
            <a:pPr lvl="2"/>
            <a:r>
              <a:rPr lang="en-US" dirty="0"/>
              <a:t>Type of parameters</a:t>
            </a:r>
          </a:p>
          <a:p>
            <a:pPr lvl="1"/>
            <a:r>
              <a:rPr lang="en-US" dirty="0"/>
              <a:t>Different return type alone </a:t>
            </a:r>
            <a:r>
              <a:rPr lang="en-US" u="sng" dirty="0"/>
              <a:t>not</a:t>
            </a:r>
            <a:r>
              <a:rPr lang="en-US" dirty="0"/>
              <a:t> sufficient to overload</a:t>
            </a:r>
          </a:p>
          <a:p>
            <a:r>
              <a:rPr lang="en-US" dirty="0"/>
              <a:t>Overloading works with any function</a:t>
            </a:r>
          </a:p>
          <a:p>
            <a:pPr lvl="1"/>
            <a:r>
              <a:rPr lang="en-US" dirty="0"/>
              <a:t>For example, program could contain these prototypes: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f();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b);</a:t>
            </a:r>
          </a:p>
          <a:p>
            <a:pPr lvl="1"/>
            <a:r>
              <a:rPr lang="en-US" dirty="0">
                <a:latin typeface="Arial"/>
                <a:cs typeface="Arial"/>
              </a:rPr>
              <a:t>Main function might contain these function calls: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f();		// Calls first version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 = f(1, 2);	// Calls second version</a:t>
            </a:r>
          </a:p>
          <a:p>
            <a:pPr marL="344487" lvl="1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E0C9-891B-4E06-96D5-9DBB75DF212D}" type="datetime1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5410200" cy="49879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000" dirty="0">
                <a:ea typeface="+mn-ea"/>
              </a:rPr>
              <a:t>Using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dirty="0">
                <a:ea typeface="+mn-ea"/>
              </a:rPr>
              <a:t>, which statements would be valid in a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  <a:r>
              <a:rPr lang="en-US" sz="2000" dirty="0"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ea typeface="+mn-ea"/>
              </a:rPr>
              <a:t>program written in the same file?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&lt;string&gt;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std::string;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 ); 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 string name 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setCourseName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(string name);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getCourseName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displayMessage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  string name; 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};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// end class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GradeBook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681783-5E16-4D3E-BA96-3290D57184C8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F7A98B-8B14-4141-A747-07F6E5D19D56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334000" y="1371600"/>
            <a:ext cx="3581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g1(3220);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GradeBook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g2;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setCourseName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(g2);</a:t>
            </a:r>
          </a:p>
          <a:p>
            <a:pPr eaLnBrk="1" hangingPunct="1">
              <a:buFont typeface="Garamond" charset="0"/>
              <a:buAutoNum type="alphaLcPeriod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g2.name =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ja-JP" alt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EECE.3220</a:t>
            </a:r>
            <a:r>
              <a:rPr lang="ja-JP" alt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;</a:t>
            </a:r>
            <a:endParaRPr lang="en-US" b="1" dirty="0"/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string s = g2.getCourseName();</a:t>
            </a:r>
          </a:p>
          <a:p>
            <a:pPr eaLnBrk="1" hangingPunct="1">
              <a:buFont typeface="Garamond" charset="0"/>
              <a:buAutoNum type="alphaLcPeriod" startAt="5"/>
            </a:pP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g2.displayMessage;</a:t>
            </a:r>
          </a:p>
        </p:txBody>
      </p:sp>
    </p:spTree>
    <p:extLst>
      <p:ext uri="{BB962C8B-B14F-4D97-AF65-F5344CB8AC3E}">
        <p14:creationId xmlns:p14="http://schemas.microsoft.com/office/powerpoint/2010/main" val="12304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g1(3220);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Invalid—constructor takes </a:t>
            </a:r>
            <a:r>
              <a:rPr lang="en-US" dirty="0">
                <a:latin typeface="Courier New" charset="0"/>
                <a:cs typeface="Courier New" charset="0"/>
              </a:rPr>
              <a:t>string</a:t>
            </a:r>
            <a:r>
              <a:rPr lang="en-US" dirty="0">
                <a:latin typeface="Arial" charset="0"/>
                <a:cs typeface="Courier New" charset="0"/>
              </a:rPr>
              <a:t> as argument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g1(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Courier New" charset="0"/>
                <a:cs typeface="Courier New" charset="0"/>
              </a:rPr>
              <a:t> g2;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Valid—creates new </a:t>
            </a:r>
            <a:r>
              <a:rPr lang="en-US" dirty="0" err="1">
                <a:latin typeface="Courier New" charset="0"/>
                <a:cs typeface="Courier New" charset="0"/>
              </a:rPr>
              <a:t>GradeBook</a:t>
            </a:r>
            <a:r>
              <a:rPr lang="en-US" dirty="0">
                <a:latin typeface="Arial" charset="0"/>
                <a:cs typeface="Courier New" charset="0"/>
              </a:rPr>
              <a:t> object using default constructor</a:t>
            </a:r>
          </a:p>
          <a:p>
            <a:pPr>
              <a:buFont typeface="Garamond" charset="0"/>
              <a:buAutoNum type="alphaLcPeriod"/>
            </a:pPr>
            <a:r>
              <a:rPr lang="en-US" dirty="0" err="1">
                <a:latin typeface="Courier New" charset="0"/>
                <a:cs typeface="Courier New" charset="0"/>
              </a:rPr>
              <a:t>setCourseName</a:t>
            </a:r>
            <a:r>
              <a:rPr lang="en-US" dirty="0">
                <a:latin typeface="Courier New" charset="0"/>
                <a:cs typeface="Courier New" charset="0"/>
              </a:rPr>
              <a:t>(g2);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Invalid—improper way to call member function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Valid alternative: </a:t>
            </a:r>
            <a:r>
              <a:rPr lang="en-US" dirty="0">
                <a:latin typeface="Courier New" charset="0"/>
                <a:cs typeface="Courier New" charset="0"/>
              </a:rPr>
              <a:t>g2.setCourseName(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B2162E-708C-4D35-AD4F-D94ED37D7DB5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4255-9A23-7D44-8D18-45C6A83D26BC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Examples: using classes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g2.name =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EECE.3220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Invalid—</a:t>
            </a:r>
            <a:r>
              <a:rPr lang="en-US" dirty="0">
                <a:latin typeface="Courier New" charset="0"/>
                <a:cs typeface="Courier New" charset="0"/>
              </a:rPr>
              <a:t>name</a:t>
            </a:r>
            <a:r>
              <a:rPr lang="en-US" dirty="0">
                <a:latin typeface="Arial" charset="0"/>
              </a:rPr>
              <a:t> is private data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</a:rPr>
              <a:t>Must use public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set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function to assign value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string s = g2.getCourseName();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Valid—correct syntax for calling member function, and type for </a:t>
            </a:r>
            <a:r>
              <a:rPr lang="en-US" dirty="0">
                <a:latin typeface="Courier New" charset="0"/>
                <a:cs typeface="Courier New" charset="0"/>
              </a:rPr>
              <a:t>s</a:t>
            </a:r>
            <a:r>
              <a:rPr lang="en-US" dirty="0">
                <a:latin typeface="Arial" charset="0"/>
                <a:cs typeface="Courier New" charset="0"/>
              </a:rPr>
              <a:t> matches return type for </a:t>
            </a:r>
            <a:r>
              <a:rPr lang="en-US" dirty="0" err="1">
                <a:latin typeface="Courier New" charset="0"/>
                <a:cs typeface="Courier New" charset="0"/>
              </a:rPr>
              <a:t>getCourseName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marL="514350" indent="-514350">
              <a:lnSpc>
                <a:spcPct val="90000"/>
              </a:lnSpc>
              <a:buFont typeface="Garamond" charset="0"/>
              <a:buAutoNum type="alphaLcPeriod" startAt="4"/>
            </a:pPr>
            <a:r>
              <a:rPr lang="en-US" dirty="0">
                <a:latin typeface="Courier New" charset="0"/>
                <a:cs typeface="Courier New" charset="0"/>
              </a:rPr>
              <a:t>g2.displayMessage;</a:t>
            </a:r>
          </a:p>
          <a:p>
            <a:pPr marL="841375" lvl="1" indent="-514350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Invalid—</a:t>
            </a:r>
            <a:r>
              <a:rPr lang="en-US" dirty="0" err="1">
                <a:latin typeface="Courier New" charset="0"/>
                <a:cs typeface="Courier New" charset="0"/>
              </a:rPr>
              <a:t>displayMessage</a:t>
            </a:r>
            <a:r>
              <a:rPr lang="en-US" dirty="0">
                <a:latin typeface="Arial" charset="0"/>
                <a:cs typeface="Courier New" charset="0"/>
              </a:rPr>
              <a:t> is a function and therefore needs parentheses after the function name: </a:t>
            </a:r>
            <a:r>
              <a:rPr lang="en-US" dirty="0">
                <a:latin typeface="Courier New" charset="0"/>
                <a:cs typeface="Courier New" charset="0"/>
              </a:rPr>
              <a:t>g2.displayMessage();</a:t>
            </a:r>
          </a:p>
          <a:p>
            <a:pPr marL="841375" lvl="1" indent="-514350">
              <a:lnSpc>
                <a:spcPct val="90000"/>
              </a:lnSpc>
            </a:pPr>
            <a:endParaRPr lang="en-US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C0A582-56DC-4ACD-9298-45DAE78682B2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28FD30-7B91-0D48-9117-ECB5B2A266A6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relationships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Typically have multiple objects in program</a:t>
            </a:r>
          </a:p>
          <a:p>
            <a:r>
              <a:rPr lang="en-US" dirty="0">
                <a:latin typeface="Arial" charset="0"/>
              </a:rPr>
              <a:t>Different types may interact with one another</a:t>
            </a:r>
          </a:p>
          <a:p>
            <a:pPr lvl="1"/>
            <a:r>
              <a:rPr lang="en-US" dirty="0">
                <a:latin typeface="Arial" charset="0"/>
              </a:rPr>
              <a:t>Basic interactions: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association</a:t>
            </a:r>
          </a:p>
          <a:p>
            <a:pPr lvl="2"/>
            <a:r>
              <a:rPr lang="en-US" dirty="0">
                <a:latin typeface="Arial" charset="0"/>
              </a:rPr>
              <a:t>One class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uses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another in some way</a:t>
            </a:r>
          </a:p>
          <a:p>
            <a:pPr lvl="2"/>
            <a:r>
              <a:rPr lang="en-US" dirty="0">
                <a:latin typeface="Arial" charset="0"/>
              </a:rPr>
              <a:t>Example (from text): </a:t>
            </a:r>
            <a:r>
              <a:rPr lang="en-US" dirty="0">
                <a:latin typeface="Courier New" charset="0"/>
                <a:cs typeface="Courier New" charset="0"/>
              </a:rPr>
              <a:t>ATM</a:t>
            </a:r>
            <a:r>
              <a:rPr lang="en-US" dirty="0">
                <a:latin typeface="Arial" charset="0"/>
              </a:rPr>
              <a:t>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executes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 </a:t>
            </a:r>
            <a:r>
              <a:rPr lang="en-US" dirty="0">
                <a:latin typeface="Courier New" charset="0"/>
                <a:cs typeface="Courier New" charset="0"/>
              </a:rPr>
              <a:t>Withdrawal</a:t>
            </a:r>
          </a:p>
          <a:p>
            <a:pPr lvl="1"/>
            <a:r>
              <a:rPr lang="en-US" dirty="0">
                <a:latin typeface="Arial" charset="0"/>
              </a:rPr>
              <a:t>Classes as data members: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has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Two such relationships: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aggregation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composition</a:t>
            </a:r>
          </a:p>
          <a:p>
            <a:pPr lvl="2"/>
            <a:r>
              <a:rPr lang="en-US" dirty="0">
                <a:latin typeface="Arial" charset="0"/>
              </a:rPr>
              <a:t>Aggregation: “parent” contains pointer to “child”</a:t>
            </a:r>
          </a:p>
          <a:p>
            <a:pPr lvl="2"/>
            <a:r>
              <a:rPr lang="en-US" dirty="0">
                <a:latin typeface="Arial" charset="0"/>
              </a:rPr>
              <a:t>Composition: “parent” contains object of “child” type</a:t>
            </a:r>
          </a:p>
          <a:p>
            <a:pPr lvl="3"/>
            <a:r>
              <a:rPr lang="en-US" dirty="0">
                <a:latin typeface="Arial" charset="0"/>
              </a:rPr>
              <a:t>Like nested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7EF186-DFEF-4579-9DA9-99B5E010EDB1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CA62B-3195-DE48-A35B-BC4D9C00DC9E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 rectangle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is a</a:t>
            </a:r>
            <a:r>
              <a:rPr lang="en-US" dirty="0">
                <a:ea typeface="+mn-ea"/>
              </a:rPr>
              <a:t> shape that </a:t>
            </a:r>
            <a:r>
              <a:rPr lang="en-US" dirty="0">
                <a:solidFill>
                  <a:srgbClr val="FF0000"/>
                </a:solidFill>
                <a:ea typeface="+mn-ea"/>
              </a:rPr>
              <a:t>has a: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point of origin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width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height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implement this concept by defining a class named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Rectangle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Methods might include: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Accessing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Setting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Calculating area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.h files on next two slides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Most function definitions self-explanatory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AC19D-E794-47CC-B0F1-5650F293B85D}" type="datetime1">
              <a:rPr lang="en-US" smtClean="0">
                <a:latin typeface="Times New Roman" charset="0"/>
              </a:rPr>
              <a:t>2/10/20</a:t>
            </a:fld>
            <a:endParaRPr lang="en-US">
              <a:latin typeface="Times New Roman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Lectures 6-8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D73ED2-E943-BD40-9D9A-995B6BC45C6F}" type="slidenum">
              <a:rPr lang="en-US">
                <a:latin typeface="Times New Roman" charset="0"/>
              </a:rPr>
              <a:pPr eaLnBrk="1" hangingPunct="1"/>
              <a:t>28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0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class Point {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Point(double X, double Y);	// Parameterized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setX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newX</a:t>
            </a:r>
            <a:r>
              <a:rPr lang="en-US" sz="1800" dirty="0">
                <a:latin typeface="Courier New"/>
                <a:cs typeface="Courier New"/>
              </a:rPr>
              <a:t>);	// Set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setY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newY</a:t>
            </a:r>
            <a:r>
              <a:rPr lang="en-US" sz="1800" dirty="0">
                <a:latin typeface="Courier New"/>
                <a:cs typeface="Courier New"/>
              </a:rPr>
              <a:t>);	// Set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getX</a:t>
            </a:r>
            <a:r>
              <a:rPr lang="en-US" sz="1800" dirty="0">
                <a:latin typeface="Courier New"/>
                <a:cs typeface="Courier New"/>
              </a:rPr>
              <a:t>();	// Returns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getY</a:t>
            </a:r>
            <a:r>
              <a:rPr lang="en-US" sz="1800" dirty="0">
                <a:latin typeface="Courier New"/>
                <a:cs typeface="Courier New"/>
              </a:rPr>
              <a:t>();	// Returns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printPoint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ostream</a:t>
            </a:r>
            <a:r>
              <a:rPr lang="en-US" sz="1800" dirty="0">
                <a:latin typeface="Courier New"/>
                <a:cs typeface="Courier New"/>
              </a:rPr>
              <a:t> &amp;out); // Output Point as 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			 //  (</a:t>
            </a:r>
            <a:r>
              <a:rPr lang="en-US" sz="1800" dirty="0" err="1">
                <a:latin typeface="Courier New"/>
                <a:cs typeface="Courier New"/>
              </a:rPr>
              <a:t>xCoord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yCoord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xCoord</a:t>
            </a:r>
            <a:r>
              <a:rPr lang="nl-NL" sz="1800" dirty="0">
                <a:latin typeface="Courier New"/>
                <a:cs typeface="Courier New"/>
              </a:rPr>
              <a:t>;		// X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yCoord</a:t>
            </a:r>
            <a:r>
              <a:rPr lang="nl-NL" sz="1800" dirty="0">
                <a:latin typeface="Courier New"/>
                <a:cs typeface="Courier New"/>
              </a:rPr>
              <a:t>;		// Y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};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9E7-9A78-4FB0-977E-0580A53F44A7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1A68D-0228-4001-9144-1D2C3EE1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 (2/7)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3979DF-2B19-4B1D-B437-F348D2D3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due today</a:t>
            </a:r>
          </a:p>
          <a:p>
            <a:r>
              <a:rPr lang="en-US" dirty="0"/>
              <a:t>Ch. 7 exercises due 2/12</a:t>
            </a:r>
          </a:p>
          <a:p>
            <a:r>
              <a:rPr lang="en-US" dirty="0"/>
              <a:t>Program 2 due 2/18</a:t>
            </a:r>
          </a:p>
          <a:p>
            <a:r>
              <a:rPr lang="en-US" dirty="0"/>
              <a:t>Exam 1: Thursday, 2/20, 12-2 PM, room TBD</a:t>
            </a:r>
          </a:p>
          <a:p>
            <a:pPr lvl="1"/>
            <a:r>
              <a:rPr lang="en-US" dirty="0"/>
              <a:t>Will post room once it’s reserved</a:t>
            </a:r>
          </a:p>
          <a:p>
            <a:pPr lvl="1"/>
            <a:r>
              <a:rPr lang="en-US" dirty="0"/>
              <a:t>Will post survey to request alternate exam time for those with conflicts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CE8BF3-9547-4460-86C8-86DBAF54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1DA1-8D8E-4768-BBC1-6AD550A59695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F0845B-81B2-4FA3-8143-100C434E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DE2567-447C-4B6D-842F-3657CD8E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class Rectangle {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Rectangle(double h, double w,   // Parameterized const.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	      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getHeight</a:t>
            </a:r>
            <a:r>
              <a:rPr lang="en-US" dirty="0">
                <a:latin typeface="Courier New"/>
                <a:cs typeface="Courier New"/>
              </a:rPr>
              <a:t>();	// Return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getWidth</a:t>
            </a:r>
            <a:r>
              <a:rPr lang="en-US" dirty="0">
                <a:latin typeface="Courier New"/>
                <a:cs typeface="Courier New"/>
              </a:rPr>
              <a:t>();	// Return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</a:t>
            </a:r>
            <a:r>
              <a:rPr lang="en-US" dirty="0" err="1">
                <a:latin typeface="Courier New"/>
                <a:cs typeface="Courier New"/>
              </a:rPr>
              <a:t>getOrigin</a:t>
            </a:r>
            <a:r>
              <a:rPr lang="en-US" dirty="0">
                <a:latin typeface="Courier New"/>
                <a:cs typeface="Courier New"/>
              </a:rPr>
              <a:t>();	// Return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setHeight</a:t>
            </a:r>
            <a:r>
              <a:rPr lang="en-US" dirty="0">
                <a:latin typeface="Courier New"/>
                <a:cs typeface="Courier New"/>
              </a:rPr>
              <a:t>(double h);	// Change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setWidth</a:t>
            </a:r>
            <a:r>
              <a:rPr lang="en-US" dirty="0">
                <a:latin typeface="Courier New"/>
                <a:cs typeface="Courier New"/>
              </a:rPr>
              <a:t>(double w);	// Change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setOrigin</a:t>
            </a:r>
            <a:r>
              <a:rPr lang="en-US" dirty="0">
                <a:latin typeface="Courier New"/>
                <a:cs typeface="Courier New"/>
              </a:rPr>
              <a:t>(Point p);	// Change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area();	// Return area of rectangle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width;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height;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origin;	// Lower left corner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E2B-C0AF-426D-932F-8DCAD329F737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code: setOrigin()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void Rectangle::setOrigin(double x, double y)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 = x;	// Won</a:t>
            </a:r>
            <a:r>
              <a:rPr lang="ja-JP" alt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origin.setY(y);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Slightly different version than in .h file</a:t>
            </a:r>
          </a:p>
          <a:p>
            <a:pPr lvl="1"/>
            <a:r>
              <a:rPr lang="en-US" dirty="0">
                <a:latin typeface="Arial" charset="0"/>
              </a:rPr>
              <a:t>Takes two doubles, not Point</a:t>
            </a:r>
          </a:p>
          <a:p>
            <a:r>
              <a:rPr lang="en-US" dirty="0">
                <a:latin typeface="Arial" charset="0"/>
              </a:rPr>
              <a:t>Example shows two different ways of accessing elements of Point</a:t>
            </a:r>
          </a:p>
          <a:p>
            <a:pPr lvl="1"/>
            <a:r>
              <a:rPr lang="en-US" dirty="0">
                <a:latin typeface="Arial" charset="0"/>
              </a:rPr>
              <a:t>Directly changing private data still won’t work</a:t>
            </a:r>
          </a:p>
          <a:p>
            <a:pPr lvl="1"/>
            <a:r>
              <a:rPr lang="en-US" dirty="0">
                <a:latin typeface="Arial" charset="0"/>
              </a:rPr>
              <a:t>Must use set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60D9C9-5D94-4F8D-9EB0-6A9F538EB640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7A268A-33FB-9642-9F30-2A045A1A72A4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code for: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Point Rectangle::</a:t>
            </a:r>
            <a:r>
              <a:rPr lang="en-US" dirty="0" err="1">
                <a:latin typeface="Courier New" charset="0"/>
                <a:cs typeface="Courier New" charset="0"/>
              </a:rPr>
              <a:t>getOrigin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void Rectangle::</a:t>
            </a:r>
            <a:r>
              <a:rPr lang="en-US" dirty="0" err="1">
                <a:latin typeface="Courier New" charset="0"/>
                <a:cs typeface="Courier New" charset="0"/>
              </a:rPr>
              <a:t>setOrigin</a:t>
            </a:r>
            <a:r>
              <a:rPr lang="en-US" dirty="0">
                <a:latin typeface="Courier New" charset="0"/>
                <a:cs typeface="Courier New" charset="0"/>
              </a:rPr>
              <a:t>(Point p);</a:t>
            </a:r>
          </a:p>
          <a:p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AFFBE4-1844-4ADE-996D-D6992B05A309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B66A96-E110-DC44-A008-317635900EFA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 solutions</a:t>
            </a:r>
            <a:endParaRPr lang="en-US" sz="360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Point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origin;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origin = p;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defRPr/>
            </a:pPr>
            <a:r>
              <a:rPr lang="en-US" sz="3200" dirty="0">
                <a:ea typeface="+mn-ea"/>
                <a:cs typeface="Courier New" pitchFamily="49" charset="0"/>
              </a:rPr>
              <a:t>Why does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origin = p </a:t>
            </a:r>
            <a:r>
              <a:rPr lang="en-US" sz="3200" dirty="0">
                <a:ea typeface="+mn-ea"/>
                <a:cs typeface="Courier New" pitchFamily="49" charset="0"/>
              </a:rPr>
              <a:t>work?</a:t>
            </a:r>
            <a:endParaRPr lang="en-US" sz="2800" dirty="0"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74C696-048D-48FB-9F1C-A6373908B5BC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7CBDF-E26B-0440-AE1A-33F6D3360B1F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default, copying one object to another is defined</a:t>
            </a:r>
          </a:p>
          <a:p>
            <a:pPr lvl="1"/>
            <a:r>
              <a:rPr lang="en-US" dirty="0"/>
              <a:t>= operator will copy corresponding data members</a:t>
            </a:r>
          </a:p>
          <a:p>
            <a:pPr lvl="2"/>
            <a:r>
              <a:rPr lang="en-US" dirty="0"/>
              <a:t>So, </a:t>
            </a:r>
            <a:r>
              <a:rPr lang="en-US" dirty="0" err="1"/>
              <a:t>origin.xCoord</a:t>
            </a:r>
            <a:r>
              <a:rPr lang="en-US" dirty="0"/>
              <a:t> = </a:t>
            </a:r>
            <a:r>
              <a:rPr lang="en-US" dirty="0" err="1"/>
              <a:t>p.xCoord</a:t>
            </a:r>
            <a:r>
              <a:rPr lang="en-US" dirty="0"/>
              <a:t> and </a:t>
            </a:r>
            <a:r>
              <a:rPr lang="en-US" dirty="0" err="1"/>
              <a:t>origin.yCoord</a:t>
            </a:r>
            <a:r>
              <a:rPr lang="en-US" dirty="0"/>
              <a:t> = </a:t>
            </a:r>
            <a:r>
              <a:rPr lang="en-US" dirty="0" err="1"/>
              <a:t>p.yCoord</a:t>
            </a:r>
            <a:endParaRPr lang="en-US" dirty="0"/>
          </a:p>
          <a:p>
            <a:pPr lvl="1"/>
            <a:r>
              <a:rPr lang="en-US" dirty="0"/>
              <a:t>Doesn’t work if object contains dynamically allocated data (we’ll get to this point later)</a:t>
            </a:r>
          </a:p>
          <a:p>
            <a:r>
              <a:rPr lang="en-US" dirty="0"/>
              <a:t>To directly access Point data members in a Rectangle function, you must use Point functions</a:t>
            </a:r>
          </a:p>
          <a:p>
            <a:pPr lvl="1"/>
            <a:r>
              <a:rPr lang="en-US" dirty="0"/>
              <a:t>Say we wanted to </a:t>
            </a:r>
            <a:r>
              <a:rPr lang="en-US" dirty="0" err="1"/>
              <a:t>setOrigin</a:t>
            </a:r>
            <a:r>
              <a:rPr lang="en-US" dirty="0"/>
              <a:t>() to take 2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void Rectangle::</a:t>
            </a:r>
            <a:r>
              <a:rPr lang="en-US" sz="2000" dirty="0" err="1">
                <a:latin typeface="Courier New" charset="0"/>
                <a:cs typeface="Courier New" charset="0"/>
              </a:rPr>
              <a:t>setOrigin</a:t>
            </a:r>
            <a:r>
              <a:rPr lang="en-US" sz="2000" dirty="0">
                <a:latin typeface="Courier New" charset="0"/>
                <a:cs typeface="Courier New" charset="0"/>
              </a:rPr>
              <a:t>(double x, double y) 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</a:t>
            </a:r>
            <a:r>
              <a:rPr lang="en-US" sz="2000" strike="sngStrike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</a:t>
            </a:r>
            <a:r>
              <a:rPr 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x;	// Won</a:t>
            </a:r>
            <a:r>
              <a:rPr lang="ja-JP" alt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origin.setX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(x); </a:t>
            </a: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(y);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}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C2DD-73E0-46E5-A9D3-2FA4C286DC17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How would we write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constructor(s)?</a:t>
            </a:r>
          </a:p>
          <a:p>
            <a:pPr lvl="1"/>
            <a:r>
              <a:rPr lang="en-US" dirty="0">
                <a:latin typeface="Arial" charset="0"/>
              </a:rPr>
              <a:t>Could use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set functions</a:t>
            </a:r>
          </a:p>
          <a:p>
            <a:pPr lvl="1"/>
            <a:r>
              <a:rPr lang="en-US" dirty="0">
                <a:latin typeface="Arial" charset="0"/>
              </a:rPr>
              <a:t>Ideally, we’d like to call </a:t>
            </a:r>
            <a:r>
              <a:rPr lang="en-US" dirty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Arial" charset="0"/>
              </a:rPr>
              <a:t> constructor as well</a:t>
            </a:r>
          </a:p>
          <a:p>
            <a:pPr lvl="2"/>
            <a:r>
              <a:rPr lang="en-US" dirty="0">
                <a:latin typeface="Arial" charset="0"/>
              </a:rPr>
              <a:t>Create new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every time we create </a:t>
            </a:r>
            <a:r>
              <a:rPr lang="en-US" dirty="0">
                <a:latin typeface="Courier New"/>
                <a:cs typeface="Courier New"/>
              </a:rPr>
              <a:t>Rectangle</a:t>
            </a:r>
            <a:r>
              <a:rPr lang="en-US" dirty="0">
                <a:latin typeface="Arial" charset="0"/>
              </a:rPr>
              <a:t> object</a:t>
            </a: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B2A83-5276-4004-89FE-C16267206D5F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the parameterized constructor for the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class for which the prototype is: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sz="2000" dirty="0">
                <a:latin typeface="Courier New"/>
                <a:cs typeface="Courier New"/>
              </a:rPr>
              <a:t>Rectangle(double h, double w,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B3442C-7DF0-4D27-B4E5-AEB1C105D26E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AB24A8-A189-A04D-A978-E58AA3E8DBA7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Rectangle::Rectangle(double h,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double w, double x, double y)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	origin(x,y) </a:t>
            </a:r>
            <a:r>
              <a:rPr lang="en-US" b="1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8D7C2D-A433-4B1E-B2A9-B95E1DB08457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86A60A-4BDD-5341-8BE2-52066A53BD9F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More class details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Ch. 7 exercises due 2/12</a:t>
            </a:r>
          </a:p>
          <a:p>
            <a:pPr lvl="1"/>
            <a:r>
              <a:rPr lang="en-US" dirty="0"/>
              <a:t>Program 2 due 2/18</a:t>
            </a:r>
          </a:p>
          <a:p>
            <a:pPr lvl="1"/>
            <a:r>
              <a:rPr lang="en-US" dirty="0"/>
              <a:t>Exam 1: Thursday, 2/20, 12-2 PM, room TBD</a:t>
            </a:r>
          </a:p>
          <a:p>
            <a:pPr lvl="2"/>
            <a:r>
              <a:rPr lang="en-US" dirty="0"/>
              <a:t>Will post room once it’s reserved</a:t>
            </a:r>
          </a:p>
          <a:p>
            <a:pPr lvl="2"/>
            <a:r>
              <a:rPr lang="en-US" dirty="0"/>
              <a:t>Will post survey to request alternate exam time for those with conflicts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4A5002-97EF-42EA-BBFF-D29FEDF469CC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2F85B-04A5-438D-85D6-941E7ED5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385CE-9D40-439F-AA6D-41DC098B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intro</a:t>
            </a:r>
          </a:p>
          <a:p>
            <a:r>
              <a:rPr lang="en-US" dirty="0"/>
              <a:t>Class intro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AB5082-99CC-4442-A112-A373A904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6A04-84CC-4BF0-A999-1500372B9D80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0D199-2961-44AA-9BD0-2248A4C8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AB1867-CD0E-4A90-9B36-488549B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Processing data requires</a:t>
            </a:r>
          </a:p>
          <a:p>
            <a:pPr lvl="1"/>
            <a:r>
              <a:rPr lang="en-US" dirty="0"/>
              <a:t>Collection of data items</a:t>
            </a:r>
          </a:p>
          <a:p>
            <a:pPr lvl="1"/>
            <a:r>
              <a:rPr lang="en-US" dirty="0"/>
              <a:t>Basic operations to be performed on those items</a:t>
            </a:r>
          </a:p>
          <a:p>
            <a:r>
              <a:rPr lang="en-US" dirty="0"/>
              <a:t>Combination of the two: </a:t>
            </a:r>
            <a:r>
              <a:rPr lang="en-US" dirty="0">
                <a:solidFill>
                  <a:srgbClr val="0000FF"/>
                </a:solidFill>
              </a:rPr>
              <a:t>abstract data type (ADT)</a:t>
            </a:r>
          </a:p>
          <a:p>
            <a:r>
              <a:rPr lang="en-US" dirty="0"/>
              <a:t>“Abstract” part: definition of type separated from implementation</a:t>
            </a:r>
          </a:p>
          <a:p>
            <a:pPr lvl="1"/>
            <a:r>
              <a:rPr lang="en-US" dirty="0"/>
              <a:t>Look at storage of data without worrying about implementation</a:t>
            </a:r>
          </a:p>
          <a:p>
            <a:pPr lvl="2"/>
            <a:r>
              <a:rPr lang="en-US" dirty="0"/>
              <a:t>Example: “store 10 values”</a:t>
            </a:r>
          </a:p>
          <a:p>
            <a:pPr lvl="2"/>
            <a:r>
              <a:rPr lang="en-US" dirty="0"/>
              <a:t>Could use many different implementations</a:t>
            </a:r>
          </a:p>
          <a:p>
            <a:pPr lvl="1"/>
            <a:r>
              <a:rPr lang="en-US" dirty="0"/>
              <a:t>Algorithms defined for basic operations</a:t>
            </a:r>
          </a:p>
          <a:p>
            <a:pPr lvl="2"/>
            <a:r>
              <a:rPr lang="en-US" dirty="0"/>
              <a:t>Effectiveness of algorithm usually linked to underlying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91CF-9A3D-4C8B-AB10-CA4E4A26B03F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 to represent time</a:t>
            </a:r>
          </a:p>
          <a:p>
            <a:pPr lvl="1"/>
            <a:r>
              <a:rPr lang="en-US" dirty="0"/>
              <a:t>Data to be stored: hours, minutes, AM/PM, military (</a:t>
            </a:r>
            <a:r>
              <a:rPr lang="en-US"/>
              <a:t>24-hour equivalent of 12-hour time)</a:t>
            </a:r>
            <a:endParaRPr lang="en-US" dirty="0"/>
          </a:p>
          <a:p>
            <a:pPr lvl="1"/>
            <a:r>
              <a:rPr lang="en-US" dirty="0"/>
              <a:t>Operations: set time, display time, advance time, compare times</a:t>
            </a:r>
          </a:p>
          <a:p>
            <a:r>
              <a:rPr lang="en-US" dirty="0"/>
              <a:t>Will define ADT using C-style implementation</a:t>
            </a:r>
          </a:p>
          <a:p>
            <a:r>
              <a:rPr lang="en-US" dirty="0"/>
              <a:t>Will re-define later using OOP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07D5-B0A3-4656-B654-7692493ED73F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structure,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Time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hour,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minute;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char </a:t>
            </a:r>
            <a:r>
              <a:rPr lang="en-US" dirty="0" err="1">
                <a:latin typeface="Courier New"/>
                <a:cs typeface="Courier New"/>
              </a:rPr>
              <a:t>AMorPM</a:t>
            </a:r>
            <a:r>
              <a:rPr lang="en-US" dirty="0">
                <a:latin typeface="Courier New"/>
                <a:cs typeface="Courier New"/>
              </a:rPr>
              <a:t>;        // 'A' or 'P'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unsigned </a:t>
            </a:r>
            <a:r>
              <a:rPr lang="en-US" dirty="0" err="1">
                <a:latin typeface="Courier New"/>
                <a:cs typeface="Courier New"/>
              </a:rPr>
              <a:t>milTime</a:t>
            </a:r>
            <a:r>
              <a:rPr lang="en-US" dirty="0">
                <a:latin typeface="Courier New"/>
                <a:cs typeface="Courier New"/>
              </a:rPr>
              <a:t>;   // military time equivalent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set(Time &amp;t, unsigned hours,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unsigned minutes, char AMPM);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display(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&amp;t, 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 &amp;out);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advance(Time &amp;t, unsigned hours,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			unsigned </a:t>
            </a:r>
            <a:r>
              <a:rPr lang="en-US" dirty="0">
                <a:latin typeface="Courier New"/>
                <a:cs typeface="Courier New"/>
              </a:rPr>
              <a:t>minutes);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lessThan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&amp;t1, 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Time &amp;t2);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695F-A86A-4281-BF2A-4CA26117E08A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C-style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more efficient than C++ implementation</a:t>
            </a:r>
          </a:p>
          <a:p>
            <a:pPr lvl="1"/>
            <a:r>
              <a:rPr lang="en-US" dirty="0"/>
              <a:t>Example: array vs. C++ vector</a:t>
            </a:r>
          </a:p>
          <a:p>
            <a:pPr lvl="1"/>
            <a:r>
              <a:rPr lang="en-US" dirty="0"/>
              <a:t>May simplify implementation but add overhead in form of operations that aren’t used </a:t>
            </a:r>
          </a:p>
          <a:p>
            <a:r>
              <a:rPr lang="en-US" dirty="0"/>
              <a:t>Key C-style structures</a:t>
            </a:r>
          </a:p>
          <a:p>
            <a:pPr lvl="1"/>
            <a:r>
              <a:rPr lang="en-US" dirty="0"/>
              <a:t>Arrays (1-D or greater)</a:t>
            </a:r>
          </a:p>
          <a:p>
            <a:pPr lvl="1"/>
            <a:r>
              <a:rPr lang="en-US" dirty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78DC-46A5-4F31-A948-F315DE0DE8CA}" type="datetime1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>
                <a:ea typeface="+mj-ea"/>
              </a:rPr>
              <a:t>Classes, Objects, Member Functions and Data Members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Classes</a:t>
            </a:r>
            <a:r>
              <a:rPr lang="en-US" dirty="0">
                <a:ea typeface="+mn-ea"/>
              </a:rPr>
              <a:t>: user-defined types</a:t>
            </a:r>
            <a:endParaRPr lang="en-US" dirty="0">
              <a:solidFill>
                <a:srgbClr val="0000FF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Classes represent real concepts (e.g., car)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FF"/>
                </a:solidFill>
                <a:ea typeface="+mn-ea"/>
              </a:rPr>
              <a:t>Functions</a:t>
            </a:r>
            <a:r>
              <a:rPr lang="en-US" sz="2800" dirty="0">
                <a:ea typeface="+mn-ea"/>
              </a:rPr>
              <a:t> describe mechanisms that perform tasks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Hide complex tasks from the user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Ex: driver can use gas pedal to accelerate without knowing how acceleration is performed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Must </a:t>
            </a:r>
            <a:r>
              <a:rPr lang="en-US" sz="2800" dirty="0">
                <a:solidFill>
                  <a:srgbClr val="0000FF"/>
                </a:solidFill>
                <a:ea typeface="+mn-ea"/>
              </a:rPr>
              <a:t>define</a:t>
            </a:r>
            <a:r>
              <a:rPr lang="en-US" sz="2800" dirty="0">
                <a:ea typeface="+mn-ea"/>
              </a:rPr>
              <a:t> classes before using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Ex: a car must be designed and built before it can be driven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Many </a:t>
            </a:r>
            <a:r>
              <a:rPr lang="en-US" sz="2800" dirty="0">
                <a:solidFill>
                  <a:srgbClr val="0000FF"/>
                </a:solidFill>
                <a:ea typeface="+mn-ea"/>
              </a:rPr>
              <a:t>objects</a:t>
            </a:r>
            <a:r>
              <a:rPr lang="en-US" sz="2800" dirty="0">
                <a:ea typeface="+mn-ea"/>
              </a:rPr>
              <a:t> can be created from the same class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Object: instance of a particular type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In C++, </a:t>
            </a:r>
            <a:r>
              <a:rPr lang="en-US" sz="2400" u="sng" dirty="0"/>
              <a:t>every</a:t>
            </a:r>
            <a:r>
              <a:rPr lang="en-US" sz="2400" dirty="0"/>
              <a:t> data type comes from an object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/>
              <a:t>Ex: many cars can be built from same specifications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262F7F-C53E-4516-B8B8-03FD4DC8C13D}" type="datetime1">
              <a:rPr lang="en-US" smtClean="0">
                <a:latin typeface="Garamond" charset="0"/>
              </a:rPr>
              <a:t>2/10/20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Lectures 6-8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FF56EF2-5F54-294E-94AB-8D1B7950A5D3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12418</TotalTime>
  <Words>2186</Words>
  <Application>Microsoft Macintosh PowerPoint</Application>
  <PresentationFormat>On-screen Show (4:3)</PresentationFormat>
  <Paragraphs>546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Courier New</vt:lpstr>
      <vt:lpstr>Garamond</vt:lpstr>
      <vt:lpstr>Lucida Console</vt:lpstr>
      <vt:lpstr>ＭＳ Ｐゴシック</vt:lpstr>
      <vt:lpstr>Times New Roman</vt:lpstr>
      <vt:lpstr>Wingdings</vt:lpstr>
      <vt:lpstr>Edge</vt:lpstr>
      <vt:lpstr>EECE.3220 Data Structures</vt:lpstr>
      <vt:lpstr>Announcements/reminders</vt:lpstr>
      <vt:lpstr>Announcements/reminders (2/7)</vt:lpstr>
      <vt:lpstr>This lecture</vt:lpstr>
      <vt:lpstr>Abstract data types (ADTs)</vt:lpstr>
      <vt:lpstr>Time</vt:lpstr>
      <vt:lpstr>Time structure, prototypes</vt:lpstr>
      <vt:lpstr>C-style data structures</vt:lpstr>
      <vt:lpstr>Classes, Objects, Member Functions and Data Members</vt:lpstr>
      <vt:lpstr>Structs and Classes: Similarities</vt:lpstr>
      <vt:lpstr>Advantages in C++: (structs and classes)</vt:lpstr>
      <vt:lpstr>Class Declaration</vt:lpstr>
      <vt:lpstr>Designing a Class</vt:lpstr>
      <vt:lpstr>Class implementation</vt:lpstr>
      <vt:lpstr>Data members</vt:lpstr>
      <vt:lpstr>Example: data members (GradeBook.h)</vt:lpstr>
      <vt:lpstr>Example: data members (GradeBook.cpp)</vt:lpstr>
      <vt:lpstr>Example (cont.)</vt:lpstr>
      <vt:lpstr>Constructors</vt:lpstr>
      <vt:lpstr>Example: constructors (GradeBook.h)</vt:lpstr>
      <vt:lpstr>Example: constructors (GradeBook.cpp)</vt:lpstr>
      <vt:lpstr>Example (cont.)</vt:lpstr>
      <vt:lpstr>Overloaded functions</vt:lpstr>
      <vt:lpstr>Examples: using classes</vt:lpstr>
      <vt:lpstr>Examples: using classes</vt:lpstr>
      <vt:lpstr>Examples: using classes (cont.)</vt:lpstr>
      <vt:lpstr>Class relationships</vt:lpstr>
      <vt:lpstr>Composition example </vt:lpstr>
      <vt:lpstr>Point.h</vt:lpstr>
      <vt:lpstr>Rectangle.h</vt:lpstr>
      <vt:lpstr>Example code: setOrigin()</vt:lpstr>
      <vt:lpstr>Composition example</vt:lpstr>
      <vt:lpstr>Example solutions</vt:lpstr>
      <vt:lpstr>Solutions (continued)</vt:lpstr>
      <vt:lpstr>Initialization lists</vt:lpstr>
      <vt:lpstr>Initialization list example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2585</cp:revision>
  <dcterms:created xsi:type="dcterms:W3CDTF">2006-04-03T05:03:01Z</dcterms:created>
  <dcterms:modified xsi:type="dcterms:W3CDTF">2020-02-10T14:50:56Z</dcterms:modified>
</cp:coreProperties>
</file>