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5449-CF6F-4411-B53F-99729B3F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E7AAA-2319-4EC4-AE76-1878D8241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4A66-3371-4E4B-9DB6-39FD65F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E12-85AE-4184-82F1-69A6FC2B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4D9E-5648-431C-98BB-42DDE5E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48B-C094-462A-8D03-E34F5FD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9E43-6741-43DF-A67C-1F920B8B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AC10-D407-4705-B98A-583EFD74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1968-CDBA-4DAC-9606-FEF21A3B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9840-3945-4201-A90D-863C99E3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3ED34-038D-447F-874F-A86B7F2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1636-5F94-48F6-806F-9D7182B6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E9E8-8141-4431-8EE5-05E1FBAA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5D35-7CA3-4617-BFD2-434849C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408E-97CF-4B4B-8402-3AB14F40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EA35-02B2-4ECA-81EF-E4736A7B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23B1-59F0-497A-8059-B5E306BA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AFE6-511A-4903-897B-BBC44EA2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8726-43FF-4162-A235-165A146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E97C-E41F-4575-BB1B-2F73753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F23D-D407-473A-833E-CD063E92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7545-9450-4F02-B6EF-86B5ECD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DF0B-B22C-4AC8-A953-3CBD5B0E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40D7-1557-433C-989E-1EB0962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2E8B-88FB-4386-BD90-A046A495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536C-89CD-4D08-A503-ED9E9319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928D-1AB5-4022-9C74-EF3F4B217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ED06-C508-4851-98B3-9119E021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6514-5B43-410A-A671-F161488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016C-9075-49E6-B674-6040385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625F-E998-4A26-A393-1D1361C3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9179-B713-480A-AB62-46C82046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0E6A-4823-4F6B-89F0-00DD7A49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4D3F-6E02-4D7E-A72E-50757C6D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A076-4C01-4B40-884D-AC15AE1A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91777-6706-4368-952F-798947849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4BE94-1EE3-4DCC-93A8-5DEF1939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2AD93-A865-4BA9-9637-6E267321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367F7-F436-40E4-AB71-E906B87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6BA-29B5-4549-832A-4D5C30F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C6000-9D58-4F98-B062-7817446F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8C45-4902-4C54-A094-C7B8938D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B1DE-3B25-406E-80C8-88D1177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B66D-B896-4790-B5D4-0C5EF13B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481-926C-4BF2-9670-B18421B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C3C69-F9F3-49AC-9694-2B7DD970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C53-E22D-419E-86DD-3769EFBB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9CF3-2155-4FC1-A59C-01AE78EF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A9F1B-CAFB-4363-A8D4-50462BD6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4A63-C0B6-4442-AE89-A6879F9D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1945-695E-4CB1-AABC-6431D1B2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33F6-E8FD-4575-BCE6-4678FA95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4BE0-627F-4A3C-A3B2-9A866A4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7522B-8564-4996-871A-ED5CC6836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C30BA-0AF8-40F8-9084-6AD1C14C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9EDE-647F-47E4-9197-56EDA67E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2C305-E439-4A94-85A9-75CD9196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FDA7-6263-4F7D-B35A-DC07896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16225-A777-4E20-B6AB-6E244AAB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ACD2-443C-4F57-9F2A-0D2FB57B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4895-F5BF-4595-9CCC-C77DB8BC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5B80-0AA5-492F-8A28-81AA6700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991B-D5BF-4993-B135-6CE39157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_Francisco_Fire_Departm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06407-B145-47D5-BC9F-4A718D1E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7E5C-16DB-423B-9222-02D0F21A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First Responder Sites – Fire Incident Data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D2B15-1027-4223-8FC2-53FC95CD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 Number of False Alarms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F6FA3-F77B-4BD2-A235-F46FA569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02428" y="954182"/>
            <a:ext cx="7225748" cy="49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C0B3-1EDE-4BC6-8579-069D4DED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Vehicle Related Incidents Rise in 2007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3CB8B-40C6-4F68-93F5-DB4A4B3D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95742" y="2619374"/>
            <a:ext cx="8096258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C0B3-1EDE-4BC6-8579-069D4DED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Vehicle Related Incidents Rise in 2007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BF53-5408-42D2-AC4E-8E541BE62B22}"/>
              </a:ext>
            </a:extLst>
          </p:cNvPr>
          <p:cNvSpPr txBox="1"/>
          <p:nvPr/>
        </p:nvSpPr>
        <p:spPr>
          <a:xfrm>
            <a:off x="4699818" y="640082"/>
            <a:ext cx="6848715" cy="160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 explanation found (yet), could be the way incidents were coded changed as the </a:t>
            </a:r>
            <a:r>
              <a:rPr lang="en-US" sz="2000" b="1" dirty="0"/>
              <a:t>number of overall incidents does not show the same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3CB8B-40C6-4F68-93F5-DB4A4B3D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88729" y="2425628"/>
            <a:ext cx="7686675" cy="4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ER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CBBC6-EE31-4CA7-BC62-21CE9CD1B61F}"/>
              </a:ext>
            </a:extLst>
          </p:cNvPr>
          <p:cNvSpPr txBox="1"/>
          <p:nvPr/>
        </p:nvSpPr>
        <p:spPr>
          <a:xfrm>
            <a:off x="4549301" y="4806240"/>
            <a:ext cx="6848715" cy="144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 depicted, but a fire station resides within a Battalion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fire stations serve one neighborhood, but some serve multiple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TruckEngineServiceCalls</a:t>
            </a:r>
            <a:r>
              <a:rPr lang="en-US" sz="2000" dirty="0"/>
              <a:t> – this is the </a:t>
            </a:r>
            <a:r>
              <a:rPr lang="en-US" sz="2000" i="1" dirty="0"/>
              <a:t>Fire Service Calls</a:t>
            </a:r>
            <a:r>
              <a:rPr lang="en-US" sz="2000" dirty="0"/>
              <a:t> dataset filtered for Responding Units that are either Truck or Engine (only)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52200-0353-437D-B98C-C7EC2AAF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3863" y="1162049"/>
            <a:ext cx="8158137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 can be Linked to its Station via Naming Convention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37F4EB-537D-48BC-B9DF-95B72C1BA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5" y="124018"/>
            <a:ext cx="7983736" cy="4471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725A91-6495-432E-B1EB-75372B76D2D9}"/>
              </a:ext>
            </a:extLst>
          </p:cNvPr>
          <p:cNvSpPr/>
          <p:nvPr/>
        </p:nvSpPr>
        <p:spPr>
          <a:xfrm>
            <a:off x="5431685" y="406309"/>
            <a:ext cx="975360" cy="41888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DB5C-6CCC-42D7-AAF7-4AA79DEFE7AF}"/>
              </a:ext>
            </a:extLst>
          </p:cNvPr>
          <p:cNvSpPr/>
          <p:nvPr/>
        </p:nvSpPr>
        <p:spPr>
          <a:xfrm>
            <a:off x="4071745" y="406310"/>
            <a:ext cx="457221" cy="418882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8829F-178F-4FF4-9F32-87B3C9CA5F13}"/>
              </a:ext>
            </a:extLst>
          </p:cNvPr>
          <p:cNvSpPr txBox="1"/>
          <p:nvPr/>
        </p:nvSpPr>
        <p:spPr>
          <a:xfrm>
            <a:off x="4713402" y="4719152"/>
            <a:ext cx="6442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dataset that can be manually mapped and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https://en.wikipedia.org/wiki/San_Francisco_Fire_Department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9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Calls for Service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DEC51-0EAC-482D-BDB4-B689EF4367F3}"/>
              </a:ext>
            </a:extLst>
          </p:cNvPr>
          <p:cNvSpPr txBox="1"/>
          <p:nvPr/>
        </p:nvSpPr>
        <p:spPr>
          <a:xfrm>
            <a:off x="4110033" y="3614733"/>
            <a:ext cx="800974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Calls for Service Dataset has a more granular and specific record of fire unit’s time to respond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is large, 5M rows, 2GB file size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difference in the below two metrics could be used to denote the “travel time” of an individual unit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EE9F9-7C8B-4E42-9BD8-83A840B2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47273" y="5318196"/>
            <a:ext cx="6893420" cy="10111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52200-0353-437D-B98C-C7EC2AAF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1209" y="10137"/>
            <a:ext cx="8088819" cy="1961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ABEEC-F544-4619-90BD-C4C5A3F7F88B}"/>
              </a:ext>
            </a:extLst>
          </p:cNvPr>
          <p:cNvSpPr txBox="1"/>
          <p:nvPr/>
        </p:nvSpPr>
        <p:spPr>
          <a:xfrm>
            <a:off x="838200" y="5158616"/>
            <a:ext cx="93487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56713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Which Stations have the most travel times that exceed 9 minutes?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6C1340-E1FE-4070-8B74-FF3485B2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Collected unit and fire station data and logically tied individual Units to their respective stations (based on naming convention supported by Wikipedia article)</a:t>
            </a:r>
          </a:p>
          <a:p>
            <a:r>
              <a:rPr lang="en-US" sz="1900" dirty="0"/>
              <a:t>Calculated “Travel Time” metric based on “Response Time” and “On Scene time”</a:t>
            </a:r>
          </a:p>
          <a:p>
            <a:r>
              <a:rPr lang="en-US" sz="1900" dirty="0"/>
              <a:t>Filtered only </a:t>
            </a:r>
            <a:r>
              <a:rPr lang="en-US" sz="1900" b="1" dirty="0"/>
              <a:t>Engine and Truck units </a:t>
            </a:r>
            <a:r>
              <a:rPr lang="en-US" sz="1900" dirty="0"/>
              <a:t>from the Calls for Service Data</a:t>
            </a:r>
          </a:p>
          <a:p>
            <a:r>
              <a:rPr lang="en-US" sz="1900" dirty="0"/>
              <a:t>Filtered by </a:t>
            </a:r>
            <a:r>
              <a:rPr lang="en-US" sz="1900" b="1" dirty="0"/>
              <a:t>Response Times &gt; 9 </a:t>
            </a:r>
            <a:r>
              <a:rPr lang="en-US" sz="1900" dirty="0"/>
              <a:t>minutes to find long travel times</a:t>
            </a:r>
          </a:p>
          <a:p>
            <a:r>
              <a:rPr lang="en-US" sz="1900" dirty="0"/>
              <a:t>Aggregated the </a:t>
            </a:r>
            <a:r>
              <a:rPr lang="en-US" sz="1900" b="1" dirty="0"/>
              <a:t>Count of Long Travel times per Unit to the station level (i.e., count of long travel times, per station)</a:t>
            </a:r>
          </a:p>
          <a:p>
            <a:r>
              <a:rPr lang="en-US" sz="1900" dirty="0"/>
              <a:t>Presented on a map visually by station location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086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081E5-E555-40DA-8F8C-1900684E4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2014" y="76209"/>
            <a:ext cx="6111433" cy="65702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5BCA4E-F2F2-48B1-8266-A86068E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010" y="1295893"/>
            <a:ext cx="2629989" cy="1656313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Possible Next Steps…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57098-F015-401A-81AF-096096E5F15F}"/>
              </a:ext>
            </a:extLst>
          </p:cNvPr>
          <p:cNvSpPr txBox="1"/>
          <p:nvPr/>
        </p:nvSpPr>
        <p:spPr>
          <a:xfrm>
            <a:off x="9417098" y="2673532"/>
            <a:ext cx="2753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What’s driving the differences with neighboring stations?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many incidents that result in long travel times are outside vs inside the district/neighborhood for that station?</a:t>
            </a:r>
          </a:p>
        </p:txBody>
      </p:sp>
    </p:spTree>
    <p:extLst>
      <p:ext uri="{BB962C8B-B14F-4D97-AF65-F5344CB8AC3E}">
        <p14:creationId xmlns:p14="http://schemas.microsoft.com/office/powerpoint/2010/main" val="40877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Exploratory Data Analysis</vt:lpstr>
      <vt:lpstr>Large Number of False Alarms</vt:lpstr>
      <vt:lpstr>Vehicle Related Incidents Rise in 2007</vt:lpstr>
      <vt:lpstr>Vehicle Related Incidents Rise in 2007</vt:lpstr>
      <vt:lpstr>Initial ER Discovery</vt:lpstr>
      <vt:lpstr>Unit can be Linked to its Station via Naming Convention</vt:lpstr>
      <vt:lpstr>Calls for Service Dataset</vt:lpstr>
      <vt:lpstr>Which Stations have the most travel times that exceed 9 minutes?</vt:lpstr>
      <vt:lpstr>Possible Next Steps…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Yakamavage, Jude</dc:creator>
  <cp:lastModifiedBy>Jude Yakamavage</cp:lastModifiedBy>
  <cp:revision>9</cp:revision>
  <dcterms:created xsi:type="dcterms:W3CDTF">2021-09-21T17:36:14Z</dcterms:created>
  <dcterms:modified xsi:type="dcterms:W3CDTF">2021-09-22T00:24:28Z</dcterms:modified>
</cp:coreProperties>
</file>