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8" r:id="rId6"/>
    <p:sldId id="261" r:id="rId7"/>
    <p:sldId id="269" r:id="rId8"/>
    <p:sldId id="270" r:id="rId9"/>
    <p:sldId id="271" r:id="rId10"/>
    <p:sldId id="267" r:id="rId11"/>
    <p:sldId id="266" r:id="rId12"/>
    <p:sldId id="265"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2/19/2022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2/19/2022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Sort, </a:t>
            </a:r>
            <a:r>
              <a:rPr lang="en-US" dirty="0"/>
              <a:t>Search &amp; Filter</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Rare book Store phase 2</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066800" y="5473318"/>
            <a:ext cx="10058400" cy="1143000"/>
          </a:xfrm>
        </p:spPr>
        <p:txBody>
          <a:bodyPr>
            <a:normAutofit/>
          </a:bodyPr>
          <a:lstStyle/>
          <a:p>
            <a:r>
              <a:rPr lang="en-US" dirty="0">
                <a:solidFill>
                  <a:srgbClr val="FFFFFF"/>
                </a:solidFill>
              </a:rPr>
              <a:t>Book-list</a:t>
            </a:r>
          </a:p>
        </p:txBody>
      </p:sp>
      <p:pic>
        <p:nvPicPr>
          <p:cNvPr id="4" name="Picture 3" descr="A picture containing table&#10;&#10;Description automatically generated">
            <a:extLst>
              <a:ext uri="{FF2B5EF4-FFF2-40B4-BE49-F238E27FC236}">
                <a16:creationId xmlns:a16="http://schemas.microsoft.com/office/drawing/2014/main" id="{6A7A7831-2A0C-4B68-BD75-16232360A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57" y="539651"/>
            <a:ext cx="11296851" cy="3873699"/>
          </a:xfrm>
          <a:prstGeom prst="rect">
            <a:avLst/>
          </a:prstGeom>
        </p:spPr>
      </p:pic>
    </p:spTree>
    <p:extLst>
      <p:ext uri="{BB962C8B-B14F-4D97-AF65-F5344CB8AC3E}">
        <p14:creationId xmlns:p14="http://schemas.microsoft.com/office/powerpoint/2010/main" val="725813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066800" y="5473318"/>
            <a:ext cx="10058400" cy="1143000"/>
          </a:xfrm>
        </p:spPr>
        <p:txBody>
          <a:bodyPr>
            <a:normAutofit/>
          </a:bodyPr>
          <a:lstStyle/>
          <a:p>
            <a:r>
              <a:rPr lang="en-US" dirty="0">
                <a:solidFill>
                  <a:srgbClr val="FFFFFF"/>
                </a:solidFill>
              </a:rPr>
              <a:t>Book-list</a:t>
            </a:r>
          </a:p>
        </p:txBody>
      </p:sp>
      <p:pic>
        <p:nvPicPr>
          <p:cNvPr id="4" name="Picture 3" descr="Table&#10;&#10;Description automatically generated">
            <a:extLst>
              <a:ext uri="{FF2B5EF4-FFF2-40B4-BE49-F238E27FC236}">
                <a16:creationId xmlns:a16="http://schemas.microsoft.com/office/drawing/2014/main" id="{496CC204-F53F-4B54-B2B5-4A49E6D7A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95" y="519410"/>
            <a:ext cx="11426775" cy="3914180"/>
          </a:xfrm>
          <a:prstGeom prst="rect">
            <a:avLst/>
          </a:prstGeom>
        </p:spPr>
      </p:pic>
    </p:spTree>
    <p:extLst>
      <p:ext uri="{BB962C8B-B14F-4D97-AF65-F5344CB8AC3E}">
        <p14:creationId xmlns:p14="http://schemas.microsoft.com/office/powerpoint/2010/main" val="1773350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1"/>
            <a:ext cx="10058400" cy="4089273"/>
          </a:xfrm>
        </p:spPr>
        <p:txBody>
          <a:bodyPr anchor="ctr">
            <a:normAutofit/>
          </a:bodyPr>
          <a:lstStyle/>
          <a:p>
            <a:pPr lvl="0"/>
            <a:r>
              <a:rPr lang="en-US" sz="2400" dirty="0">
                <a:solidFill>
                  <a:srgbClr val="FFFFFF"/>
                </a:solidFill>
                <a:latin typeface="Arial" panose="020B0604020202020204" pitchFamily="34" charset="0"/>
                <a:cs typeface="Arial" panose="020B0604020202020204" pitchFamily="34" charset="0"/>
              </a:rPr>
              <a:t>1. The user will be able to search by clicking the Search icon.</a:t>
            </a:r>
            <a:br>
              <a:rPr lang="en-US" sz="2400" dirty="0">
                <a:solidFill>
                  <a:srgbClr val="FFFFFF"/>
                </a:solidFill>
                <a:latin typeface="Arial" panose="020B0604020202020204" pitchFamily="34" charset="0"/>
                <a:cs typeface="Arial" panose="020B0604020202020204" pitchFamily="34" charset="0"/>
              </a:rPr>
            </a:br>
            <a:br>
              <a:rPr lang="en-US" sz="2400" dirty="0">
                <a:solidFill>
                  <a:srgbClr val="FFFFFF"/>
                </a:solidFill>
                <a:latin typeface="Arial" panose="020B0604020202020204" pitchFamily="34" charset="0"/>
                <a:cs typeface="Arial" panose="020B0604020202020204" pitchFamily="34" charset="0"/>
              </a:rPr>
            </a:br>
            <a:r>
              <a:rPr lang="en-US" sz="2400" dirty="0">
                <a:solidFill>
                  <a:srgbClr val="FFFFFF"/>
                </a:solidFill>
                <a:latin typeface="Arial" panose="020B0604020202020204" pitchFamily="34" charset="0"/>
                <a:cs typeface="Arial" panose="020B0604020202020204" pitchFamily="34" charset="0"/>
              </a:rPr>
              <a:t>2. The search icon will open the input field in order to type the book that is being looked for</a:t>
            </a:r>
            <a:br>
              <a:rPr lang="en-US" sz="2400" dirty="0">
                <a:solidFill>
                  <a:srgbClr val="FFFFFF"/>
                </a:solidFill>
                <a:latin typeface="Arial" panose="020B0604020202020204" pitchFamily="34" charset="0"/>
                <a:cs typeface="Arial" panose="020B0604020202020204" pitchFamily="34" charset="0"/>
              </a:rPr>
            </a:br>
            <a:br>
              <a:rPr lang="en-US" sz="2400" dirty="0">
                <a:solidFill>
                  <a:srgbClr val="FFFFFF"/>
                </a:solidFill>
                <a:latin typeface="Arial" panose="020B0604020202020204" pitchFamily="34" charset="0"/>
                <a:cs typeface="Arial" panose="020B0604020202020204" pitchFamily="34" charset="0"/>
              </a:rPr>
            </a:br>
            <a:r>
              <a:rPr lang="en-US" sz="2400" dirty="0">
                <a:solidFill>
                  <a:srgbClr val="FFFFFF"/>
                </a:solidFill>
                <a:latin typeface="Arial" panose="020B0604020202020204" pitchFamily="34" charset="0"/>
                <a:cs typeface="Arial" panose="020B0604020202020204" pitchFamily="34" charset="0"/>
              </a:rPr>
              <a:t>3. When the user clicks enter, the input field will close and the book that the user is searching for will be the only book to appear</a:t>
            </a:r>
            <a:br>
              <a:rPr lang="en-US" sz="2400" dirty="0">
                <a:solidFill>
                  <a:srgbClr val="FFFFFF"/>
                </a:solidFill>
                <a:latin typeface="Arial" panose="020B0604020202020204" pitchFamily="34" charset="0"/>
                <a:cs typeface="Arial" panose="020B0604020202020204" pitchFamily="34" charset="0"/>
              </a:rPr>
            </a:br>
            <a:br>
              <a:rPr lang="en-US" sz="2400" dirty="0">
                <a:solidFill>
                  <a:srgbClr val="FFFFFF"/>
                </a:solidFill>
                <a:latin typeface="Arial" panose="020B0604020202020204" pitchFamily="34" charset="0"/>
                <a:cs typeface="Arial" panose="020B0604020202020204" pitchFamily="34" charset="0"/>
              </a:rPr>
            </a:br>
            <a:r>
              <a:rPr lang="en-US" sz="2400" dirty="0">
                <a:solidFill>
                  <a:srgbClr val="FFFFFF"/>
                </a:solidFill>
                <a:latin typeface="Arial" panose="020B0604020202020204" pitchFamily="34" charset="0"/>
                <a:cs typeface="Arial" panose="020B0604020202020204" pitchFamily="34" charset="0"/>
              </a:rPr>
              <a:t>4. Also, if the user did not want to search at the moment, the user just can click the icon again and the input field will go away</a:t>
            </a:r>
            <a:br>
              <a:rPr lang="en-US" sz="2400" dirty="0">
                <a:solidFill>
                  <a:srgbClr val="FFFFFF"/>
                </a:solidFill>
                <a:latin typeface="Arial" panose="020B0604020202020204" pitchFamily="34" charset="0"/>
                <a:cs typeface="Arial" panose="020B0604020202020204" pitchFamily="34" charset="0"/>
              </a:rPr>
            </a:br>
            <a:br>
              <a:rPr lang="en-US" sz="2400" dirty="0">
                <a:solidFill>
                  <a:srgbClr val="FFFFFF"/>
                </a:solidFill>
                <a:latin typeface="Arial" panose="020B0604020202020204" pitchFamily="34" charset="0"/>
                <a:cs typeface="Arial" panose="020B0604020202020204" pitchFamily="34" charset="0"/>
              </a:rPr>
            </a:br>
            <a:r>
              <a:rPr lang="en-US" sz="2400" dirty="0">
                <a:solidFill>
                  <a:srgbClr val="FFFFFF"/>
                </a:solidFill>
                <a:latin typeface="Arial" panose="020B0604020202020204" pitchFamily="34" charset="0"/>
                <a:cs typeface="Arial" panose="020B0604020202020204" pitchFamily="34" charset="0"/>
              </a:rPr>
              <a:t>5. Users will be able to search by price, authors &amp; title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Book-list</a:t>
            </a:r>
          </a:p>
        </p:txBody>
      </p:sp>
      <p:sp>
        <p:nvSpPr>
          <p:cNvPr id="4" name="TextBox 3">
            <a:extLst>
              <a:ext uri="{FF2B5EF4-FFF2-40B4-BE49-F238E27FC236}">
                <a16:creationId xmlns:a16="http://schemas.microsoft.com/office/drawing/2014/main" id="{BC64AE0F-EA02-43A4-B86C-0BFC65292C71}"/>
              </a:ext>
            </a:extLst>
          </p:cNvPr>
          <p:cNvSpPr txBox="1"/>
          <p:nvPr/>
        </p:nvSpPr>
        <p:spPr>
          <a:xfrm>
            <a:off x="4504623" y="115375"/>
            <a:ext cx="3243714" cy="584775"/>
          </a:xfrm>
          <a:prstGeom prst="rect">
            <a:avLst/>
          </a:prstGeom>
          <a:noFill/>
        </p:spPr>
        <p:txBody>
          <a:bodyPr wrap="square" rtlCol="0">
            <a:spAutoFit/>
          </a:bodyPr>
          <a:lstStyle/>
          <a:p>
            <a:pPr algn="ctr"/>
            <a:r>
              <a:rPr lang="en-US" sz="3200" dirty="0">
                <a:solidFill>
                  <a:schemeClr val="bg1"/>
                </a:solidFill>
                <a:latin typeface="Arial" panose="020B0604020202020204" pitchFamily="34" charset="0"/>
                <a:cs typeface="Arial" panose="020B0604020202020204" pitchFamily="34" charset="0"/>
              </a:rPr>
              <a:t>Search</a:t>
            </a:r>
          </a:p>
        </p:txBody>
      </p:sp>
    </p:spTree>
    <p:extLst>
      <p:ext uri="{BB962C8B-B14F-4D97-AF65-F5344CB8AC3E}">
        <p14:creationId xmlns:p14="http://schemas.microsoft.com/office/powerpoint/2010/main" val="319036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2400" dirty="0">
                <a:solidFill>
                  <a:srgbClr val="FFFFFF"/>
                </a:solidFill>
                <a:latin typeface="Arial" panose="020B0604020202020204" pitchFamily="34" charset="0"/>
                <a:cs typeface="Arial" panose="020B0604020202020204" pitchFamily="34" charset="0"/>
              </a:rPr>
              <a:t>1. The user will just simply click on the sorting icon or name of how they want to sort the book list</a:t>
            </a:r>
            <a:br>
              <a:rPr lang="en-US" sz="2400" dirty="0">
                <a:solidFill>
                  <a:srgbClr val="FFFFFF"/>
                </a:solidFill>
                <a:latin typeface="Arial" panose="020B0604020202020204" pitchFamily="34" charset="0"/>
                <a:cs typeface="Arial" panose="020B0604020202020204" pitchFamily="34" charset="0"/>
              </a:rPr>
            </a:br>
            <a:br>
              <a:rPr lang="en-US" sz="2400" dirty="0">
                <a:solidFill>
                  <a:srgbClr val="FFFFFF"/>
                </a:solidFill>
                <a:latin typeface="Arial" panose="020B0604020202020204" pitchFamily="34" charset="0"/>
                <a:cs typeface="Arial" panose="020B0604020202020204" pitchFamily="34" charset="0"/>
              </a:rPr>
            </a:br>
            <a:r>
              <a:rPr lang="en-US" sz="2400" dirty="0">
                <a:solidFill>
                  <a:srgbClr val="FFFFFF"/>
                </a:solidFill>
                <a:latin typeface="Arial" panose="020B0604020202020204" pitchFamily="34" charset="0"/>
                <a:cs typeface="Arial" panose="020B0604020202020204" pitchFamily="34" charset="0"/>
              </a:rPr>
              <a:t>2. I figured that this is the cleanest and gives the user more sorting options</a:t>
            </a:r>
            <a:br>
              <a:rPr lang="en-US" sz="2400" dirty="0">
                <a:solidFill>
                  <a:srgbClr val="FFFFFF"/>
                </a:solidFill>
                <a:latin typeface="Arial" panose="020B0604020202020204" pitchFamily="34" charset="0"/>
                <a:cs typeface="Arial" panose="020B0604020202020204" pitchFamily="34" charset="0"/>
              </a:rPr>
            </a:br>
            <a:br>
              <a:rPr lang="en-US" sz="2400" dirty="0">
                <a:solidFill>
                  <a:srgbClr val="FFFFFF"/>
                </a:solidFill>
                <a:latin typeface="Arial" panose="020B0604020202020204" pitchFamily="34" charset="0"/>
                <a:cs typeface="Arial" panose="020B0604020202020204" pitchFamily="34" charset="0"/>
              </a:rPr>
            </a:br>
            <a:r>
              <a:rPr lang="en-US" sz="2400" dirty="0">
                <a:solidFill>
                  <a:srgbClr val="FFFFFF"/>
                </a:solidFill>
                <a:latin typeface="Arial" panose="020B0604020202020204" pitchFamily="34" charset="0"/>
                <a:cs typeface="Arial" panose="020B0604020202020204" pitchFamily="34" charset="0"/>
              </a:rPr>
              <a:t>3. The user will be able to sort by any field on </a:t>
            </a:r>
            <a:r>
              <a:rPr lang="en-US" sz="2400">
                <a:solidFill>
                  <a:srgbClr val="FFFFFF"/>
                </a:solidFill>
                <a:latin typeface="Arial" panose="020B0604020202020204" pitchFamily="34" charset="0"/>
                <a:cs typeface="Arial" panose="020B0604020202020204" pitchFamily="34" charset="0"/>
              </a:rPr>
              <a:t>the table</a:t>
            </a:r>
            <a:endParaRPr lang="en-US" sz="2400" dirty="0">
              <a:solidFill>
                <a:srgbClr val="FFFFFF"/>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Book-list</a:t>
            </a:r>
          </a:p>
        </p:txBody>
      </p:sp>
      <p:sp>
        <p:nvSpPr>
          <p:cNvPr id="4" name="TextBox 3">
            <a:extLst>
              <a:ext uri="{FF2B5EF4-FFF2-40B4-BE49-F238E27FC236}">
                <a16:creationId xmlns:a16="http://schemas.microsoft.com/office/drawing/2014/main" id="{BC64AE0F-EA02-43A4-B86C-0BFC65292C71}"/>
              </a:ext>
            </a:extLst>
          </p:cNvPr>
          <p:cNvSpPr txBox="1"/>
          <p:nvPr/>
        </p:nvSpPr>
        <p:spPr>
          <a:xfrm>
            <a:off x="4504623" y="115375"/>
            <a:ext cx="3243714" cy="584775"/>
          </a:xfrm>
          <a:prstGeom prst="rect">
            <a:avLst/>
          </a:prstGeom>
          <a:noFill/>
        </p:spPr>
        <p:txBody>
          <a:bodyPr wrap="square" rtlCol="0">
            <a:spAutoFit/>
          </a:bodyPr>
          <a:lstStyle/>
          <a:p>
            <a:pPr algn="ctr"/>
            <a:r>
              <a:rPr lang="en-US" sz="3200" dirty="0">
                <a:solidFill>
                  <a:schemeClr val="bg1"/>
                </a:solidFill>
                <a:latin typeface="Arial" panose="020B0604020202020204" pitchFamily="34" charset="0"/>
                <a:cs typeface="Arial" panose="020B0604020202020204" pitchFamily="34" charset="0"/>
              </a:rPr>
              <a:t>Sort</a:t>
            </a:r>
          </a:p>
        </p:txBody>
      </p:sp>
    </p:spTree>
    <p:extLst>
      <p:ext uri="{BB962C8B-B14F-4D97-AF65-F5344CB8AC3E}">
        <p14:creationId xmlns:p14="http://schemas.microsoft.com/office/powerpoint/2010/main" val="126741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find-in-list</a:t>
            </a:r>
          </a:p>
        </p:txBody>
      </p:sp>
      <p:pic>
        <p:nvPicPr>
          <p:cNvPr id="11" name="Picture 10" descr="Text&#10;&#10;Description automatically generated">
            <a:extLst>
              <a:ext uri="{FF2B5EF4-FFF2-40B4-BE49-F238E27FC236}">
                <a16:creationId xmlns:a16="http://schemas.microsoft.com/office/drawing/2014/main" id="{A5B79132-2BC0-4333-9FB6-C351BFDA2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286" y="220785"/>
            <a:ext cx="3977985" cy="4511431"/>
          </a:xfrm>
          <a:prstGeom prst="rect">
            <a:avLst/>
          </a:prstGeom>
        </p:spPr>
      </p:pic>
      <p:pic>
        <p:nvPicPr>
          <p:cNvPr id="13" name="Picture 12" descr="Chart, waterfall chart&#10;&#10;Description automatically generated">
            <a:extLst>
              <a:ext uri="{FF2B5EF4-FFF2-40B4-BE49-F238E27FC236}">
                <a16:creationId xmlns:a16="http://schemas.microsoft.com/office/drawing/2014/main" id="{2664E8E6-4349-49FD-B04B-2E1FF2081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9" y="1266736"/>
            <a:ext cx="7285351" cy="2057578"/>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2400" dirty="0">
                <a:solidFill>
                  <a:srgbClr val="FFFFFF"/>
                </a:solidFill>
                <a:latin typeface="Arial" panose="020B0604020202020204" pitchFamily="34" charset="0"/>
                <a:cs typeface="Arial" panose="020B0604020202020204" pitchFamily="34" charset="0"/>
              </a:rPr>
              <a:t>1. Used </a:t>
            </a:r>
            <a:r>
              <a:rPr lang="en-US" sz="2400" dirty="0" err="1">
                <a:solidFill>
                  <a:srgbClr val="FFFFFF"/>
                </a:solidFill>
                <a:latin typeface="Arial" panose="020B0604020202020204" pitchFamily="34" charset="0"/>
                <a:cs typeface="Arial" panose="020B0604020202020204" pitchFamily="34" charset="0"/>
              </a:rPr>
              <a:t>getElementById</a:t>
            </a:r>
            <a:r>
              <a:rPr lang="en-US" sz="2400" dirty="0">
                <a:solidFill>
                  <a:srgbClr val="FFFFFF"/>
                </a:solidFill>
                <a:latin typeface="Arial" panose="020B0604020202020204" pitchFamily="34" charset="0"/>
                <a:cs typeface="Arial" panose="020B0604020202020204" pitchFamily="34" charset="0"/>
              </a:rPr>
              <a:t>/</a:t>
            </a:r>
            <a:r>
              <a:rPr lang="en-US" sz="2400" dirty="0" err="1">
                <a:solidFill>
                  <a:srgbClr val="FFFFFF"/>
                </a:solidFill>
                <a:latin typeface="Arial" panose="020B0604020202020204" pitchFamily="34" charset="0"/>
                <a:cs typeface="Arial" panose="020B0604020202020204" pitchFamily="34" charset="0"/>
              </a:rPr>
              <a:t>getElementsByClassName</a:t>
            </a:r>
            <a:r>
              <a:rPr lang="en-US" sz="2400" dirty="0">
                <a:solidFill>
                  <a:srgbClr val="FFFFFF"/>
                </a:solidFill>
                <a:latin typeface="Arial" panose="020B0604020202020204" pitchFamily="34" charset="0"/>
                <a:cs typeface="Arial" panose="020B0604020202020204" pitchFamily="34" charset="0"/>
              </a:rPr>
              <a:t> to get the HTML Collection that contained each div in the row, to select the buttons to and the input box </a:t>
            </a:r>
            <a:br>
              <a:rPr lang="en-US" sz="2400" dirty="0">
                <a:solidFill>
                  <a:srgbClr val="FFFFFF"/>
                </a:solidFill>
                <a:latin typeface="Arial" panose="020B0604020202020204" pitchFamily="34" charset="0"/>
                <a:cs typeface="Arial" panose="020B0604020202020204" pitchFamily="34" charset="0"/>
              </a:rPr>
            </a:br>
            <a:br>
              <a:rPr lang="en-US" sz="2400" dirty="0">
                <a:solidFill>
                  <a:srgbClr val="FFFFFF"/>
                </a:solidFill>
                <a:latin typeface="Arial" panose="020B0604020202020204" pitchFamily="34" charset="0"/>
                <a:cs typeface="Arial" panose="020B0604020202020204" pitchFamily="34" charset="0"/>
              </a:rPr>
            </a:br>
            <a:r>
              <a:rPr lang="en-US" sz="2400" dirty="0">
                <a:solidFill>
                  <a:srgbClr val="FFFFFF"/>
                </a:solidFill>
                <a:latin typeface="Arial" panose="020B0604020202020204" pitchFamily="34" charset="0"/>
                <a:cs typeface="Arial" panose="020B0604020202020204" pitchFamily="34" charset="0"/>
              </a:rPr>
              <a:t>2. Iterated that the HTML collection using the for loop</a:t>
            </a:r>
            <a:br>
              <a:rPr lang="en-US" sz="2400" dirty="0">
                <a:solidFill>
                  <a:srgbClr val="FFFFFF"/>
                </a:solidFill>
                <a:latin typeface="Arial" panose="020B0604020202020204" pitchFamily="34" charset="0"/>
                <a:cs typeface="Arial" panose="020B0604020202020204" pitchFamily="34" charset="0"/>
              </a:rPr>
            </a:br>
            <a:br>
              <a:rPr lang="en-US" sz="2400" dirty="0">
                <a:solidFill>
                  <a:srgbClr val="FFFFFF"/>
                </a:solidFill>
                <a:latin typeface="Arial" panose="020B0604020202020204" pitchFamily="34" charset="0"/>
                <a:cs typeface="Arial" panose="020B0604020202020204" pitchFamily="34" charset="0"/>
              </a:rPr>
            </a:br>
            <a:r>
              <a:rPr lang="en-US" sz="2400" dirty="0">
                <a:solidFill>
                  <a:srgbClr val="FFFFFF"/>
                </a:solidFill>
                <a:latin typeface="Arial" panose="020B0604020202020204" pitchFamily="34" charset="0"/>
                <a:cs typeface="Arial" panose="020B0604020202020204" pitchFamily="34" charset="0"/>
              </a:rPr>
              <a:t>3. To find the div that the user wants highlight, I used an if statement. To highlight the div, I put a black border around it</a:t>
            </a:r>
            <a:br>
              <a:rPr lang="en-US" sz="2400" dirty="0">
                <a:solidFill>
                  <a:srgbClr val="FFFFFF"/>
                </a:solidFill>
                <a:latin typeface="Arial" panose="020B0604020202020204" pitchFamily="34" charset="0"/>
                <a:cs typeface="Arial" panose="020B0604020202020204" pitchFamily="34" charset="0"/>
              </a:rPr>
            </a:br>
            <a:br>
              <a:rPr lang="en-US" sz="2400" dirty="0">
                <a:solidFill>
                  <a:srgbClr val="FFFFFF"/>
                </a:solidFill>
                <a:latin typeface="Arial" panose="020B0604020202020204" pitchFamily="34" charset="0"/>
                <a:cs typeface="Arial" panose="020B0604020202020204" pitchFamily="34" charset="0"/>
              </a:rPr>
            </a:br>
            <a:r>
              <a:rPr lang="en-US" sz="2400" dirty="0">
                <a:solidFill>
                  <a:srgbClr val="FFFFFF"/>
                </a:solidFill>
                <a:latin typeface="Arial" panose="020B0604020202020204" pitchFamily="34" charset="0"/>
                <a:cs typeface="Arial" panose="020B0604020202020204" pitchFamily="34" charset="0"/>
              </a:rPr>
              <a:t>4. To reset, I set the border style and input box to empty strings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Find-in-list</a:t>
            </a:r>
          </a:p>
        </p:txBody>
      </p:sp>
    </p:spTree>
    <p:extLst>
      <p:ext uri="{BB962C8B-B14F-4D97-AF65-F5344CB8AC3E}">
        <p14:creationId xmlns:p14="http://schemas.microsoft.com/office/powerpoint/2010/main" val="1929147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find-in-grid</a:t>
            </a:r>
          </a:p>
        </p:txBody>
      </p:sp>
      <p:pic>
        <p:nvPicPr>
          <p:cNvPr id="7" name="Picture 6" descr="A picture containing background pattern&#10;&#10;Description automatically generated">
            <a:extLst>
              <a:ext uri="{FF2B5EF4-FFF2-40B4-BE49-F238E27FC236}">
                <a16:creationId xmlns:a16="http://schemas.microsoft.com/office/drawing/2014/main" id="{32547D3E-A0A6-450A-AC6B-E967B5C63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30" y="590550"/>
            <a:ext cx="5472328" cy="3524453"/>
          </a:xfrm>
          <a:prstGeom prst="rect">
            <a:avLst/>
          </a:prstGeom>
        </p:spPr>
      </p:pic>
      <p:pic>
        <p:nvPicPr>
          <p:cNvPr id="4" name="Picture 3" descr="Text&#10;&#10;Description automatically generated">
            <a:extLst>
              <a:ext uri="{FF2B5EF4-FFF2-40B4-BE49-F238E27FC236}">
                <a16:creationId xmlns:a16="http://schemas.microsoft.com/office/drawing/2014/main" id="{424A72FC-4C5D-4E9E-8448-6B495BE0B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494" y="123739"/>
            <a:ext cx="4122777" cy="4625741"/>
          </a:xfrm>
          <a:prstGeom prst="rect">
            <a:avLst/>
          </a:prstGeom>
        </p:spPr>
      </p:pic>
    </p:spTree>
    <p:extLst>
      <p:ext uri="{BB962C8B-B14F-4D97-AF65-F5344CB8AC3E}">
        <p14:creationId xmlns:p14="http://schemas.microsoft.com/office/powerpoint/2010/main" val="390936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2400" dirty="0">
                <a:solidFill>
                  <a:srgbClr val="FFFFFF"/>
                </a:solidFill>
                <a:latin typeface="Arial" panose="020B0604020202020204" pitchFamily="34" charset="0"/>
                <a:cs typeface="Arial" panose="020B0604020202020204" pitchFamily="34" charset="0"/>
              </a:rPr>
              <a:t>1. The code is similar to that of the Find-In-List grid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Find-in-Grid</a:t>
            </a:r>
          </a:p>
        </p:txBody>
      </p:sp>
    </p:spTree>
    <p:extLst>
      <p:ext uri="{BB962C8B-B14F-4D97-AF65-F5344CB8AC3E}">
        <p14:creationId xmlns:p14="http://schemas.microsoft.com/office/powerpoint/2010/main" val="3686603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Sort-items</a:t>
            </a:r>
          </a:p>
        </p:txBody>
      </p:sp>
      <p:pic>
        <p:nvPicPr>
          <p:cNvPr id="4" name="Picture 3" descr="Text&#10;&#10;Description automatically generated">
            <a:extLst>
              <a:ext uri="{FF2B5EF4-FFF2-40B4-BE49-F238E27FC236}">
                <a16:creationId xmlns:a16="http://schemas.microsoft.com/office/drawing/2014/main" id="{4A4058DA-8731-4260-B5CE-979706380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720" y="719938"/>
            <a:ext cx="4884843" cy="3513124"/>
          </a:xfrm>
          <a:prstGeom prst="rect">
            <a:avLst/>
          </a:prstGeom>
        </p:spPr>
      </p:pic>
      <p:pic>
        <p:nvPicPr>
          <p:cNvPr id="6" name="Picture 5" descr="Chart&#10;&#10;Description automatically generated with low confidence">
            <a:extLst>
              <a:ext uri="{FF2B5EF4-FFF2-40B4-BE49-F238E27FC236}">
                <a16:creationId xmlns:a16="http://schemas.microsoft.com/office/drawing/2014/main" id="{5272FA90-AA16-47A2-91C7-D62F71D20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37" y="430879"/>
            <a:ext cx="6742110" cy="1950889"/>
          </a:xfrm>
          <a:prstGeom prst="rect">
            <a:avLst/>
          </a:prstGeom>
        </p:spPr>
      </p:pic>
      <p:pic>
        <p:nvPicPr>
          <p:cNvPr id="9" name="Picture 8" descr="Chart, waterfall chart&#10;&#10;Description automatically generated">
            <a:extLst>
              <a:ext uri="{FF2B5EF4-FFF2-40B4-BE49-F238E27FC236}">
                <a16:creationId xmlns:a16="http://schemas.microsoft.com/office/drawing/2014/main" id="{9CEEE7E6-5C70-4DF2-97E9-D12A6506E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37" y="2812646"/>
            <a:ext cx="6742110" cy="2004234"/>
          </a:xfrm>
          <a:prstGeom prst="rect">
            <a:avLst/>
          </a:prstGeom>
        </p:spPr>
      </p:pic>
      <p:sp>
        <p:nvSpPr>
          <p:cNvPr id="10" name="TextBox 9">
            <a:extLst>
              <a:ext uri="{FF2B5EF4-FFF2-40B4-BE49-F238E27FC236}">
                <a16:creationId xmlns:a16="http://schemas.microsoft.com/office/drawing/2014/main" id="{52BC4539-BBC7-4E36-921B-F994C9916F6D}"/>
              </a:ext>
            </a:extLst>
          </p:cNvPr>
          <p:cNvSpPr txBox="1"/>
          <p:nvPr/>
        </p:nvSpPr>
        <p:spPr>
          <a:xfrm>
            <a:off x="3232929" y="59816"/>
            <a:ext cx="619125" cy="369332"/>
          </a:xfrm>
          <a:prstGeom prst="rect">
            <a:avLst/>
          </a:prstGeom>
          <a:noFill/>
        </p:spPr>
        <p:txBody>
          <a:bodyPr wrap="square" rtlCol="0">
            <a:spAutoFit/>
          </a:bodyPr>
          <a:lstStyle/>
          <a:p>
            <a:r>
              <a:rPr lang="en-US" dirty="0"/>
              <a:t>Sort</a:t>
            </a:r>
          </a:p>
        </p:txBody>
      </p:sp>
      <p:sp>
        <p:nvSpPr>
          <p:cNvPr id="14" name="TextBox 13">
            <a:extLst>
              <a:ext uri="{FF2B5EF4-FFF2-40B4-BE49-F238E27FC236}">
                <a16:creationId xmlns:a16="http://schemas.microsoft.com/office/drawing/2014/main" id="{F4CA0EFF-7B4D-4AD4-9ABB-83E894135DFD}"/>
              </a:ext>
            </a:extLst>
          </p:cNvPr>
          <p:cNvSpPr txBox="1"/>
          <p:nvPr/>
        </p:nvSpPr>
        <p:spPr>
          <a:xfrm>
            <a:off x="3259051" y="2412541"/>
            <a:ext cx="855749" cy="369332"/>
          </a:xfrm>
          <a:prstGeom prst="rect">
            <a:avLst/>
          </a:prstGeom>
          <a:noFill/>
        </p:spPr>
        <p:txBody>
          <a:bodyPr wrap="square" rtlCol="0">
            <a:spAutoFit/>
          </a:bodyPr>
          <a:lstStyle/>
          <a:p>
            <a:r>
              <a:rPr lang="en-US" dirty="0"/>
              <a:t>Reset</a:t>
            </a:r>
          </a:p>
        </p:txBody>
      </p:sp>
    </p:spTree>
    <p:extLst>
      <p:ext uri="{BB962C8B-B14F-4D97-AF65-F5344CB8AC3E}">
        <p14:creationId xmlns:p14="http://schemas.microsoft.com/office/powerpoint/2010/main" val="3899155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758952"/>
            <a:ext cx="10058400" cy="3892168"/>
          </a:xfrm>
        </p:spPr>
        <p:txBody>
          <a:bodyPr anchor="ctr">
            <a:normAutofit/>
          </a:bodyPr>
          <a:lstStyle/>
          <a:p>
            <a:pPr lvl="0"/>
            <a:r>
              <a:rPr lang="en-US" sz="2400" dirty="0">
                <a:solidFill>
                  <a:srgbClr val="FFFFFF"/>
                </a:solidFill>
                <a:latin typeface="Arial" panose="020B0604020202020204" pitchFamily="34" charset="0"/>
                <a:cs typeface="Arial" panose="020B0604020202020204" pitchFamily="34" charset="0"/>
              </a:rPr>
              <a:t>1. Used </a:t>
            </a:r>
            <a:r>
              <a:rPr lang="en-US" sz="2400" dirty="0" err="1">
                <a:solidFill>
                  <a:srgbClr val="FFFFFF"/>
                </a:solidFill>
                <a:latin typeface="Arial" panose="020B0604020202020204" pitchFamily="34" charset="0"/>
                <a:cs typeface="Arial" panose="020B0604020202020204" pitchFamily="34" charset="0"/>
              </a:rPr>
              <a:t>getElementById</a:t>
            </a:r>
            <a:r>
              <a:rPr lang="en-US" sz="2400" dirty="0">
                <a:solidFill>
                  <a:srgbClr val="FFFFFF"/>
                </a:solidFill>
                <a:latin typeface="Arial" panose="020B0604020202020204" pitchFamily="34" charset="0"/>
                <a:cs typeface="Arial" panose="020B0604020202020204" pitchFamily="34" charset="0"/>
              </a:rPr>
              <a:t>/</a:t>
            </a:r>
            <a:r>
              <a:rPr lang="en-US" sz="2400" dirty="0" err="1">
                <a:solidFill>
                  <a:srgbClr val="FFFFFF"/>
                </a:solidFill>
                <a:latin typeface="Arial" panose="020B0604020202020204" pitchFamily="34" charset="0"/>
                <a:cs typeface="Arial" panose="020B0604020202020204" pitchFamily="34" charset="0"/>
              </a:rPr>
              <a:t>getElementsByClassName</a:t>
            </a:r>
            <a:r>
              <a:rPr lang="en-US" sz="2400" dirty="0">
                <a:solidFill>
                  <a:srgbClr val="FFFFFF"/>
                </a:solidFill>
                <a:latin typeface="Arial" panose="020B0604020202020204" pitchFamily="34" charset="0"/>
                <a:cs typeface="Arial" panose="020B0604020202020204" pitchFamily="34" charset="0"/>
              </a:rPr>
              <a:t> to get the HTML Collection that contained each div in the row, to select the buttons and the input box. Created two variables and set them to the </a:t>
            </a:r>
            <a:r>
              <a:rPr lang="en-US" sz="2400" dirty="0" err="1">
                <a:solidFill>
                  <a:srgbClr val="FFFFFF"/>
                </a:solidFill>
                <a:latin typeface="Arial" panose="020B0604020202020204" pitchFamily="34" charset="0"/>
                <a:cs typeface="Arial" panose="020B0604020202020204" pitchFamily="34" charset="0"/>
              </a:rPr>
              <a:t>HTMLCollection</a:t>
            </a:r>
            <a:r>
              <a:rPr lang="en-US" sz="2400" dirty="0">
                <a:solidFill>
                  <a:srgbClr val="FFFFFF"/>
                </a:solidFill>
                <a:latin typeface="Arial" panose="020B0604020202020204" pitchFamily="34" charset="0"/>
                <a:cs typeface="Arial" panose="020B0604020202020204" pitchFamily="34" charset="0"/>
              </a:rPr>
              <a:t>. I needed one for the sorting and one for the reset.</a:t>
            </a:r>
            <a:br>
              <a:rPr lang="en-US" sz="2400" dirty="0">
                <a:solidFill>
                  <a:srgbClr val="FFFFFF"/>
                </a:solidFill>
                <a:latin typeface="Arial" panose="020B0604020202020204" pitchFamily="34" charset="0"/>
                <a:cs typeface="Arial" panose="020B0604020202020204" pitchFamily="34" charset="0"/>
              </a:rPr>
            </a:br>
            <a:br>
              <a:rPr lang="en-US" sz="2400" dirty="0">
                <a:solidFill>
                  <a:srgbClr val="FFFFFF"/>
                </a:solidFill>
                <a:latin typeface="Arial" panose="020B0604020202020204" pitchFamily="34" charset="0"/>
                <a:cs typeface="Arial" panose="020B0604020202020204" pitchFamily="34" charset="0"/>
              </a:rPr>
            </a:br>
            <a:r>
              <a:rPr lang="en-US" sz="2400" dirty="0">
                <a:solidFill>
                  <a:srgbClr val="FFFFFF"/>
                </a:solidFill>
                <a:latin typeface="Arial" panose="020B0604020202020204" pitchFamily="34" charset="0"/>
                <a:cs typeface="Arial" panose="020B0604020202020204" pitchFamily="34" charset="0"/>
              </a:rPr>
              <a:t>2.With this problem I decided to use the sort method. In order to use the sort method, I had to turn the HTML collection into an array. Hence why I used the spread operator.</a:t>
            </a:r>
            <a:br>
              <a:rPr lang="en-US" sz="2400" dirty="0">
                <a:solidFill>
                  <a:srgbClr val="FFFFFF"/>
                </a:solidFill>
                <a:latin typeface="Arial" panose="020B0604020202020204" pitchFamily="34" charset="0"/>
                <a:cs typeface="Arial" panose="020B0604020202020204" pitchFamily="34" charset="0"/>
              </a:rPr>
            </a:br>
            <a:br>
              <a:rPr lang="en-US" sz="2400" dirty="0">
                <a:solidFill>
                  <a:srgbClr val="FFFFFF"/>
                </a:solidFill>
                <a:latin typeface="Arial" panose="020B0604020202020204" pitchFamily="34" charset="0"/>
                <a:cs typeface="Arial" panose="020B0604020202020204" pitchFamily="34" charset="0"/>
              </a:rPr>
            </a:br>
            <a:r>
              <a:rPr lang="en-US" sz="2400" dirty="0">
                <a:solidFill>
                  <a:srgbClr val="FFFFFF"/>
                </a:solidFill>
                <a:latin typeface="Arial" panose="020B0604020202020204" pitchFamily="34" charset="0"/>
                <a:cs typeface="Arial" panose="020B0604020202020204" pitchFamily="34" charset="0"/>
              </a:rPr>
              <a:t>3.To get the value in each element of the array, I used </a:t>
            </a:r>
            <a:r>
              <a:rPr lang="en-US" sz="2400" dirty="0" err="1">
                <a:solidFill>
                  <a:srgbClr val="FFFFFF"/>
                </a:solidFill>
                <a:latin typeface="Arial" panose="020B0604020202020204" pitchFamily="34" charset="0"/>
                <a:cs typeface="Arial" panose="020B0604020202020204" pitchFamily="34" charset="0"/>
              </a:rPr>
              <a:t>getElementByTagName</a:t>
            </a:r>
            <a:r>
              <a:rPr lang="en-US" sz="2400" dirty="0">
                <a:solidFill>
                  <a:srgbClr val="FFFFFF"/>
                </a:solidFill>
                <a:latin typeface="Arial" panose="020B0604020202020204" pitchFamily="34" charset="0"/>
                <a:cs typeface="Arial" panose="020B0604020202020204" pitchFamily="34" charset="0"/>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Sort-items</a:t>
            </a:r>
          </a:p>
        </p:txBody>
      </p:sp>
    </p:spTree>
    <p:extLst>
      <p:ext uri="{BB962C8B-B14F-4D97-AF65-F5344CB8AC3E}">
        <p14:creationId xmlns:p14="http://schemas.microsoft.com/office/powerpoint/2010/main" val="260416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783" y="287313"/>
            <a:ext cx="10058400" cy="4323187"/>
          </a:xfrm>
        </p:spPr>
        <p:txBody>
          <a:bodyPr anchor="ctr">
            <a:normAutofit/>
          </a:bodyPr>
          <a:lstStyle/>
          <a:p>
            <a:pPr lvl="0"/>
            <a:r>
              <a:rPr lang="en-US" sz="2400" dirty="0">
                <a:solidFill>
                  <a:srgbClr val="FFFFFF"/>
                </a:solidFill>
                <a:latin typeface="Arial" panose="020B0604020202020204" pitchFamily="34" charset="0"/>
                <a:cs typeface="Arial" panose="020B0604020202020204" pitchFamily="34" charset="0"/>
              </a:rPr>
              <a:t>4. Decided to sort the number first because the letters will automatically go to the end of the array</a:t>
            </a:r>
            <a:br>
              <a:rPr lang="en-US" sz="2400" dirty="0">
                <a:solidFill>
                  <a:srgbClr val="FFFFFF"/>
                </a:solidFill>
                <a:latin typeface="Arial" panose="020B0604020202020204" pitchFamily="34" charset="0"/>
                <a:cs typeface="Arial" panose="020B0604020202020204" pitchFamily="34" charset="0"/>
              </a:rPr>
            </a:br>
            <a:br>
              <a:rPr lang="en-US" sz="2400" dirty="0">
                <a:solidFill>
                  <a:srgbClr val="FFFFFF"/>
                </a:solidFill>
                <a:latin typeface="Arial" panose="020B0604020202020204" pitchFamily="34" charset="0"/>
                <a:cs typeface="Arial" panose="020B0604020202020204" pitchFamily="34" charset="0"/>
              </a:rPr>
            </a:br>
            <a:r>
              <a:rPr lang="en-US" sz="2400" dirty="0">
                <a:solidFill>
                  <a:srgbClr val="FFFFFF"/>
                </a:solidFill>
                <a:latin typeface="Arial" panose="020B0604020202020204" pitchFamily="34" charset="0"/>
                <a:cs typeface="Arial" panose="020B0604020202020204" pitchFamily="34" charset="0"/>
              </a:rPr>
              <a:t>5. In order to use the a-b algorithm, I first had to  change the a &amp; b variables from strings to numbers. So I used </a:t>
            </a:r>
            <a:r>
              <a:rPr lang="en-US" sz="2400" dirty="0" err="1">
                <a:solidFill>
                  <a:srgbClr val="FFFFFF"/>
                </a:solidFill>
                <a:latin typeface="Arial" panose="020B0604020202020204" pitchFamily="34" charset="0"/>
                <a:cs typeface="Arial" panose="020B0604020202020204" pitchFamily="34" charset="0"/>
              </a:rPr>
              <a:t>parseInt</a:t>
            </a:r>
            <a:r>
              <a:rPr lang="en-US" sz="2400" dirty="0">
                <a:solidFill>
                  <a:srgbClr val="FFFFFF"/>
                </a:solidFill>
                <a:latin typeface="Arial" panose="020B0604020202020204" pitchFamily="34" charset="0"/>
                <a:cs typeface="Arial" panose="020B0604020202020204" pitchFamily="34" charset="0"/>
              </a:rPr>
              <a:t>().</a:t>
            </a:r>
            <a:br>
              <a:rPr lang="en-US" sz="2400" dirty="0">
                <a:solidFill>
                  <a:srgbClr val="FFFFFF"/>
                </a:solidFill>
                <a:latin typeface="Arial" panose="020B0604020202020204" pitchFamily="34" charset="0"/>
                <a:cs typeface="Arial" panose="020B0604020202020204" pitchFamily="34" charset="0"/>
              </a:rPr>
            </a:br>
            <a:br>
              <a:rPr lang="en-US" sz="2400" dirty="0">
                <a:solidFill>
                  <a:srgbClr val="FFFFFF"/>
                </a:solidFill>
                <a:latin typeface="Arial" panose="020B0604020202020204" pitchFamily="34" charset="0"/>
                <a:cs typeface="Arial" panose="020B0604020202020204" pitchFamily="34" charset="0"/>
              </a:rPr>
            </a:br>
            <a:r>
              <a:rPr lang="en-US" sz="2400" dirty="0">
                <a:solidFill>
                  <a:srgbClr val="FFFFFF"/>
                </a:solidFill>
                <a:latin typeface="Arial" panose="020B0604020202020204" pitchFamily="34" charset="0"/>
                <a:cs typeface="Arial" panose="020B0604020202020204" pitchFamily="34" charset="0"/>
              </a:rPr>
              <a:t>6. Verified that a and b are numbers. If a and b are both numbers, it will put the numbers in order and iterate to the next pair of numbers.</a:t>
            </a:r>
            <a:br>
              <a:rPr lang="en-US" sz="2400" dirty="0">
                <a:solidFill>
                  <a:srgbClr val="FFFFFF"/>
                </a:solidFill>
                <a:latin typeface="Arial" panose="020B0604020202020204" pitchFamily="34" charset="0"/>
                <a:cs typeface="Arial" panose="020B0604020202020204" pitchFamily="34" charset="0"/>
              </a:rPr>
            </a:br>
            <a:br>
              <a:rPr lang="en-US" sz="2400" dirty="0">
                <a:solidFill>
                  <a:srgbClr val="FFFFFF"/>
                </a:solidFill>
                <a:latin typeface="Arial" panose="020B0604020202020204" pitchFamily="34" charset="0"/>
                <a:cs typeface="Arial" panose="020B0604020202020204" pitchFamily="34" charset="0"/>
              </a:rPr>
            </a:br>
            <a:r>
              <a:rPr lang="en-US" sz="2400" dirty="0">
                <a:solidFill>
                  <a:srgbClr val="FFFFFF"/>
                </a:solidFill>
                <a:latin typeface="Arial" panose="020B0604020202020204" pitchFamily="34" charset="0"/>
                <a:cs typeface="Arial" panose="020B0604020202020204" pitchFamily="34" charset="0"/>
              </a:rPr>
              <a:t>7. The next line of code (line 14) is for the iterate through pairs of letters. (to test it, I added </a:t>
            </a:r>
            <a:r>
              <a:rPr lang="en-US" sz="2400" dirty="0" err="1">
                <a:solidFill>
                  <a:srgbClr val="FFFFFF"/>
                </a:solidFill>
                <a:latin typeface="Arial" panose="020B0604020202020204" pitchFamily="34" charset="0"/>
                <a:cs typeface="Arial" panose="020B0604020202020204" pitchFamily="34" charset="0"/>
              </a:rPr>
              <a:t>divs</a:t>
            </a:r>
            <a:r>
              <a:rPr lang="en-US" sz="2400" dirty="0">
                <a:solidFill>
                  <a:srgbClr val="FFFFFF"/>
                </a:solidFill>
                <a:latin typeface="Arial" panose="020B0604020202020204" pitchFamily="34" charset="0"/>
                <a:cs typeface="Arial" panose="020B0604020202020204" pitchFamily="34" charset="0"/>
              </a:rPr>
              <a:t> to the html file)</a:t>
            </a:r>
            <a:br>
              <a:rPr lang="en-US" sz="2400" dirty="0">
                <a:solidFill>
                  <a:srgbClr val="FFFFFF"/>
                </a:solidFill>
                <a:latin typeface="Arial" panose="020B0604020202020204" pitchFamily="34" charset="0"/>
                <a:cs typeface="Arial" panose="020B0604020202020204" pitchFamily="34" charset="0"/>
              </a:rPr>
            </a:br>
            <a:endParaRPr lang="en-US" sz="2400" dirty="0">
              <a:solidFill>
                <a:srgbClr val="FFFFFF"/>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Sort-items</a:t>
            </a:r>
          </a:p>
        </p:txBody>
      </p:sp>
    </p:spTree>
    <p:extLst>
      <p:ext uri="{BB962C8B-B14F-4D97-AF65-F5344CB8AC3E}">
        <p14:creationId xmlns:p14="http://schemas.microsoft.com/office/powerpoint/2010/main" val="465844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229562"/>
            <a:ext cx="10058400" cy="4323187"/>
          </a:xfrm>
        </p:spPr>
        <p:txBody>
          <a:bodyPr anchor="ctr">
            <a:normAutofit/>
          </a:bodyPr>
          <a:lstStyle/>
          <a:p>
            <a:pPr lvl="0"/>
            <a:br>
              <a:rPr lang="en-US" sz="2400" dirty="0">
                <a:solidFill>
                  <a:srgbClr val="FFFFFF"/>
                </a:solidFill>
                <a:latin typeface="Arial" panose="020B0604020202020204" pitchFamily="34" charset="0"/>
                <a:cs typeface="Arial" panose="020B0604020202020204" pitchFamily="34" charset="0"/>
              </a:rPr>
            </a:br>
            <a:r>
              <a:rPr lang="en-US" sz="2400" dirty="0">
                <a:solidFill>
                  <a:srgbClr val="FFFFFF"/>
                </a:solidFill>
                <a:latin typeface="Arial" panose="020B0604020202020204" pitchFamily="34" charset="0"/>
                <a:cs typeface="Arial" panose="020B0604020202020204" pitchFamily="34" charset="0"/>
              </a:rPr>
              <a:t>8. Since the sort method, mutates the original array, the array was already updated with the correct order.</a:t>
            </a:r>
            <a:br>
              <a:rPr lang="en-US" sz="2400" dirty="0">
                <a:solidFill>
                  <a:srgbClr val="FFFFFF"/>
                </a:solidFill>
                <a:latin typeface="Arial" panose="020B0604020202020204" pitchFamily="34" charset="0"/>
                <a:cs typeface="Arial" panose="020B0604020202020204" pitchFamily="34" charset="0"/>
              </a:rPr>
            </a:br>
            <a:br>
              <a:rPr lang="en-US" sz="2400" dirty="0">
                <a:solidFill>
                  <a:srgbClr val="FFFFFF"/>
                </a:solidFill>
                <a:latin typeface="Arial" panose="020B0604020202020204" pitchFamily="34" charset="0"/>
                <a:cs typeface="Arial" panose="020B0604020202020204" pitchFamily="34" charset="0"/>
              </a:rPr>
            </a:br>
            <a:r>
              <a:rPr lang="en-US" sz="2400" dirty="0">
                <a:solidFill>
                  <a:srgbClr val="FFFFFF"/>
                </a:solidFill>
                <a:latin typeface="Arial" panose="020B0604020202020204" pitchFamily="34" charset="0"/>
                <a:cs typeface="Arial" panose="020B0604020202020204" pitchFamily="34" charset="0"/>
              </a:rPr>
              <a:t>9.  I updated the row by looping through the array (using </a:t>
            </a:r>
            <a:r>
              <a:rPr lang="en-US" sz="2400" dirty="0" err="1">
                <a:solidFill>
                  <a:srgbClr val="FFFFFF"/>
                </a:solidFill>
                <a:latin typeface="Arial" panose="020B0604020202020204" pitchFamily="34" charset="0"/>
                <a:cs typeface="Arial" panose="020B0604020202020204" pitchFamily="34" charset="0"/>
              </a:rPr>
              <a:t>forEach</a:t>
            </a:r>
            <a:r>
              <a:rPr lang="en-US" sz="2400" dirty="0">
                <a:solidFill>
                  <a:srgbClr val="FFFFFF"/>
                </a:solidFill>
                <a:latin typeface="Arial" panose="020B0604020202020204" pitchFamily="34" charset="0"/>
                <a:cs typeface="Arial" panose="020B0604020202020204" pitchFamily="34" charset="0"/>
              </a:rPr>
              <a:t>) and appending each element to the row in order</a:t>
            </a:r>
            <a:br>
              <a:rPr lang="en-US" sz="2400" dirty="0">
                <a:solidFill>
                  <a:srgbClr val="FFFFFF"/>
                </a:solidFill>
                <a:latin typeface="Arial" panose="020B0604020202020204" pitchFamily="34" charset="0"/>
                <a:cs typeface="Arial" panose="020B0604020202020204" pitchFamily="34" charset="0"/>
              </a:rPr>
            </a:br>
            <a:br>
              <a:rPr lang="en-US" sz="2400" dirty="0">
                <a:solidFill>
                  <a:srgbClr val="FFFFFF"/>
                </a:solidFill>
                <a:latin typeface="Arial" panose="020B0604020202020204" pitchFamily="34" charset="0"/>
                <a:cs typeface="Arial" panose="020B0604020202020204" pitchFamily="34" charset="0"/>
              </a:rPr>
            </a:br>
            <a:r>
              <a:rPr lang="en-US" sz="2400" dirty="0">
                <a:solidFill>
                  <a:srgbClr val="FFFFFF"/>
                </a:solidFill>
                <a:latin typeface="Arial" panose="020B0604020202020204" pitchFamily="34" charset="0"/>
                <a:cs typeface="Arial" panose="020B0604020202020204" pitchFamily="34" charset="0"/>
              </a:rPr>
              <a:t>10. Since the original array was mutated, I created a copy of the original HTML Collection and turned it into an array. Then use the </a:t>
            </a:r>
            <a:r>
              <a:rPr lang="en-US" sz="2400" dirty="0" err="1">
                <a:solidFill>
                  <a:srgbClr val="FFFFFF"/>
                </a:solidFill>
                <a:latin typeface="Arial" panose="020B0604020202020204" pitchFamily="34" charset="0"/>
                <a:cs typeface="Arial" panose="020B0604020202020204" pitchFamily="34" charset="0"/>
              </a:rPr>
              <a:t>forEach</a:t>
            </a:r>
            <a:r>
              <a:rPr lang="en-US" sz="2400" dirty="0">
                <a:solidFill>
                  <a:srgbClr val="FFFFFF"/>
                </a:solidFill>
                <a:latin typeface="Arial" panose="020B0604020202020204" pitchFamily="34" charset="0"/>
                <a:cs typeface="Arial" panose="020B0604020202020204" pitchFamily="34" charset="0"/>
              </a:rPr>
              <a:t> method to append the original array to the row</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Sort-items</a:t>
            </a:r>
          </a:p>
        </p:txBody>
      </p:sp>
    </p:spTree>
    <p:extLst>
      <p:ext uri="{BB962C8B-B14F-4D97-AF65-F5344CB8AC3E}">
        <p14:creationId xmlns:p14="http://schemas.microsoft.com/office/powerpoint/2010/main" val="237028885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{E9261264-A458-40D9-9EF9-03A84B417295}tf56160789_win32</Template>
  <TotalTime>799</TotalTime>
  <Words>629</Words>
  <Application>Microsoft Office PowerPoint</Application>
  <PresentationFormat>Widescreen</PresentationFormat>
  <Paragraphs>25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Franklin Gothic Book</vt:lpstr>
      <vt:lpstr>1_RetrospectVTI</vt:lpstr>
      <vt:lpstr>Sort, Search &amp; Filter</vt:lpstr>
      <vt:lpstr>PowerPoint Presentation</vt:lpstr>
      <vt:lpstr>1. Used getElementById/getElementsByClassName to get the HTML Collection that contained each div in the row, to select the buttons to and the input box   2. Iterated that the HTML collection using the for loop  3. To find the div that the user wants highlight, I used an if statement. To highlight the div, I put a black border around it  4. To reset, I set the border style and input box to empty strings</vt:lpstr>
      <vt:lpstr>PowerPoint Presentation</vt:lpstr>
      <vt:lpstr>1. The code is similar to that of the Find-In-List grid</vt:lpstr>
      <vt:lpstr>PowerPoint Presentation</vt:lpstr>
      <vt:lpstr>1. Used getElementById/getElementsByClassName to get the HTML Collection that contained each div in the row, to select the buttons and the input box. Created two variables and set them to the HTMLCollection. I needed one for the sorting and one for the reset.  2.With this problem I decided to use the sort method. In order to use the sort method, I had to turn the HTML collection into an array. Hence why I used the spread operator.  3.To get the value in each element of the array, I used getElementByTagName. </vt:lpstr>
      <vt:lpstr>4. Decided to sort the number first because the letters will automatically go to the end of the array  5. In order to use the a-b algorithm, I first had to  change the a &amp; b variables from strings to numbers. So I used parseInt().  6. Verified that a and b are numbers. If a and b are both numbers, it will put the numbers in order and iterate to the next pair of numbers.  7. The next line of code (line 14) is for the iterate through pairs of letters. (to test it, I added divs to the html file) </vt:lpstr>
      <vt:lpstr> 8. Since the sort method, mutates the original array, the array was already updated with the correct order.  9.  I updated the row by looping through the array (using forEach) and appending each element to the row in order  10. Since the original array was mutated, I created a copy of the original HTML Collection and turned it into an array. Then use the forEach method to append the original array to the row</vt:lpstr>
      <vt:lpstr>PowerPoint Presentation</vt:lpstr>
      <vt:lpstr>PowerPoint Presentation</vt:lpstr>
      <vt:lpstr>1. The user will be able to search by clicking the Search icon.  2. The search icon will open the input field in order to type the book that is being looked for  3. When the user clicks enter, the input field will close and the book that the user is searching for will be the only book to appear  4. Also, if the user did not want to search at the moment, the user just can click the icon again and the input field will go away  5. Users will be able to search by price, authors &amp; title</vt:lpstr>
      <vt:lpstr>1. The user will just simply click on the sorting icon or name of how they want to sort the book list  2. I figured that this is the cleanest and gives the user more sorting options  3. The user will be able to sort by any field on the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 Search &amp; Filter</dc:title>
  <dc:creator>Brandi Galloway Greene</dc:creator>
  <cp:lastModifiedBy>Brandi Galloway Greene</cp:lastModifiedBy>
  <cp:revision>3</cp:revision>
  <dcterms:created xsi:type="dcterms:W3CDTF">2022-02-19T12:27:13Z</dcterms:created>
  <dcterms:modified xsi:type="dcterms:W3CDTF">2022-02-20T04:32:39Z</dcterms:modified>
</cp:coreProperties>
</file>