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9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4" r:id="rId12"/>
    <p:sldId id="272" r:id="rId13"/>
    <p:sldId id="271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2923" autoAdjust="0"/>
  </p:normalViewPr>
  <p:slideViewPr>
    <p:cSldViewPr snapToGrid="0">
      <p:cViewPr varScale="1">
        <p:scale>
          <a:sx n="92" d="100"/>
          <a:sy n="92" d="100"/>
        </p:scale>
        <p:origin x="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A9141-6E10-4660-8D6E-E6E34C81ABE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DDE1B-D9E9-4184-903C-2BFFC9B31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DDE1B-D9E9-4184-903C-2BFFC9B315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2E44-988F-40EA-B1A8-BE3B81BA8584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07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32250-42A5-49A9-B63D-B846832B7E0F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67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6430E-0CC4-4C71-AB84-2A3E6671190A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10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B06A-4B31-4512-9D0F-4F6941243389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905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DD4E-3CCA-4A58-A41D-B50081DD3D96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00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EBE0-0FCB-4165-BA65-EEB6324DC4BF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7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EE1B0-2A5A-4826-A279-84C028CF2804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2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91C-BCF8-44FD-ABD0-D186CECF2C42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25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E381C-EC9B-4C4B-99E4-78796044D6F8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128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6C7-E92A-39B1-64F9-D95A1914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1D6D0-09AC-C036-992D-411515DF2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C346-2310-0AD4-953E-BDFA235B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31C48-E0D2-4BF8-8872-5763ABD0145D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42515-F9FB-5EAA-C373-EDDEEB7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FF24-4AF1-6570-3D8F-70D36B70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48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BBF8-59AB-4637-9A18-4964D6B8BDB6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64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2A35-9D26-4C82-BF75-E30DE7257EF4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9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F0E53-93F3-4C57-8BA7-0FE983AFDA14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5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AFC1-0555-4EF3-9EBA-393F4D2B9D75}" type="datetime1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8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11C8-7C49-4A89-B076-85FCD0E92A11}" type="datetime1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7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BE4-3522-4689-A6AC-B172ACA71E3B}" type="datetime1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1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0525-5AD5-4BDA-8618-BB53ADD12D1B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024A-23AC-44C8-8C70-6049FCCE225C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F1E773-117E-4581-96CA-CA935A4335B9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15F33-469E-409B-B313-AD1C5FD592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4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hantom.app/" TargetMode="External"/><Relationship Id="rId7" Type="http://schemas.openxmlformats.org/officeDocument/2006/relationships/hyperlink" Target="https://expressjs.com/en/api.html" TargetMode="External"/><Relationship Id="rId2" Type="http://schemas.openxmlformats.org/officeDocument/2006/relationships/hyperlink" Target="https://docs.aws.amazon.com/AmazonS3/latest/userguide/using-presigned-url.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olana.com/developers/guides" TargetMode="External"/><Relationship Id="rId5" Type="http://schemas.openxmlformats.org/officeDocument/2006/relationships/hyperlink" Target="https://owasp.org/" TargetMode="External"/><Relationship Id="rId4" Type="http://schemas.openxmlformats.org/officeDocument/2006/relationships/hyperlink" Target="https://web3js.readthedocs.io/en/v1.5.2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95189" y="158600"/>
            <a:ext cx="1155155" cy="1180371"/>
          </a:xfrm>
          <a:custGeom>
            <a:avLst/>
            <a:gdLst/>
            <a:ahLst/>
            <a:cxnLst/>
            <a:rect l="l" t="t" r="r" b="b"/>
            <a:pathLst>
              <a:path w="2635110" h="2993026">
                <a:moveTo>
                  <a:pt x="0" y="0"/>
                </a:moveTo>
                <a:lnTo>
                  <a:pt x="2635110" y="0"/>
                </a:lnTo>
                <a:lnTo>
                  <a:pt x="2635110" y="2993026"/>
                </a:lnTo>
                <a:lnTo>
                  <a:pt x="0" y="2993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04621" y="1867843"/>
            <a:ext cx="12310753" cy="1884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LABELCHAIN: A DECENTRALIZED DATA LABELING PLATFORM FOR WEB3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5500"/>
              </a:lnSpc>
            </a:pPr>
            <a:endParaRPr lang="en-US" sz="3667" b="1" dirty="0">
              <a:solidFill>
                <a:srgbClr val="004AAD"/>
              </a:solidFill>
              <a:latin typeface="Times New Roman" panose="02020603050405020304" pitchFamily="18" charset="0"/>
              <a:ea typeface="Montserrat Classic Bold"/>
              <a:cs typeface="Times New Roman" panose="02020603050405020304" pitchFamily="18" charset="0"/>
              <a:sym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39940" y="4213585"/>
            <a:ext cx="2268715" cy="327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z="1999" b="1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Presented By:-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85675" y="3401276"/>
            <a:ext cx="4420648" cy="35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134" b="1" dirty="0">
                <a:solidFill>
                  <a:srgbClr val="004AAD"/>
                </a:solidFill>
                <a:latin typeface="Times New Roman" panose="02020603050405020304" pitchFamily="18" charset="0"/>
                <a:ea typeface="Montserrat Classic Bold"/>
                <a:cs typeface="Times New Roman" panose="02020603050405020304" pitchFamily="18" charset="0"/>
                <a:sym typeface="Montserrat Classic Bold"/>
              </a:rPr>
              <a:t>Under the supervision of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85675" y="3742430"/>
            <a:ext cx="4420648" cy="360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8"/>
              </a:lnSpc>
            </a:pPr>
            <a:r>
              <a:rPr lang="en-US" sz="2134" dirty="0">
                <a:solidFill>
                  <a:srgbClr val="2BB4D4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Prof. Smita Dash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30047" y="4699311"/>
            <a:ext cx="5688500" cy="14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9"/>
              </a:lnSpc>
            </a:pPr>
            <a:r>
              <a:rPr lang="en-US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Md </a:t>
            </a:r>
            <a:r>
              <a:rPr lang="en-US" spc="99" dirty="0" err="1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Nomaan</a:t>
            </a:r>
            <a:r>
              <a:rPr lang="en-US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 Zeya                      (CSE/123/21)</a:t>
            </a:r>
          </a:p>
          <a:p>
            <a:pPr>
              <a:lnSpc>
                <a:spcPts val="2799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Mrityunjay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             </a:t>
            </a:r>
            <a:r>
              <a:rPr lang="en-US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(CSE/124/21)</a:t>
            </a:r>
          </a:p>
          <a:p>
            <a:pPr>
              <a:lnSpc>
                <a:spcPts val="2799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Amar Kant Upadhyay </a:t>
            </a:r>
            <a:r>
              <a:rPr lang="en-US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                   (CSE/125/21)</a:t>
            </a:r>
          </a:p>
          <a:p>
            <a:pPr>
              <a:lnSpc>
                <a:spcPts val="2799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Anmol Kumar                                    </a:t>
            </a:r>
            <a:r>
              <a:rPr lang="en-US" spc="99" dirty="0">
                <a:solidFill>
                  <a:srgbClr val="2E2E2E"/>
                </a:solidFill>
                <a:latin typeface="Times New Roman" panose="02020603050405020304" pitchFamily="18" charset="0"/>
                <a:ea typeface="Montserrat Classic"/>
                <a:cs typeface="Times New Roman" panose="02020603050405020304" pitchFamily="18" charset="0"/>
                <a:sym typeface="Montserrat Classic"/>
              </a:rPr>
              <a:t>(CSE/126/21)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32935" y="232449"/>
            <a:ext cx="633599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  <a:endParaRPr lang="en-IN" sz="21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54978" y="720219"/>
            <a:ext cx="85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RVS College of Engineering and Technology, Jamshedpur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1404D1-7933-14B9-3AA1-F4AA669699B2}"/>
              </a:ext>
            </a:extLst>
          </p:cNvPr>
          <p:cNvSpPr txBox="1"/>
          <p:nvPr/>
        </p:nvSpPr>
        <p:spPr>
          <a:xfrm>
            <a:off x="2224473" y="1338972"/>
            <a:ext cx="8552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of 7th Semester Project 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3CE32-950C-021C-B657-7095492D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</a:t>
            </a:fld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A66-7BAB-9BA4-1E2F-C8922FC9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TECHNIQUES TO BE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C161-9ED1-7C4F-670D-CE5D833A4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7447" y="1567544"/>
            <a:ext cx="10533519" cy="439090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Backend</a:t>
            </a:r>
            <a:r>
              <a:rPr lang="en-IN" dirty="0"/>
              <a:t>: Node.js, Express.js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Blockchain</a:t>
            </a:r>
            <a:r>
              <a:rPr lang="en-IN" dirty="0"/>
              <a:t>: Solana (Web3.js)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Cloud Storage</a:t>
            </a:r>
            <a:r>
              <a:rPr lang="en-IN" dirty="0"/>
              <a:t>: AWS S3 with pre-signed URLs for asset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Database</a:t>
            </a:r>
            <a:r>
              <a:rPr lang="en-IN" dirty="0"/>
              <a:t>: PostgreSQL for task and user management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Frontend</a:t>
            </a:r>
            <a:r>
              <a:rPr lang="en-IN" dirty="0"/>
              <a:t>: React, Redux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Authentication &amp; Wallet</a:t>
            </a:r>
            <a:r>
              <a:rPr lang="en-IN" dirty="0"/>
              <a:t>: Phantom Wallet for cryptocurrency transactions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Security</a:t>
            </a:r>
            <a:r>
              <a:rPr lang="en-IN" dirty="0"/>
              <a:t>: Best practices for private key management and secure transaction handling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C6DB-A3D4-7A0B-3FA7-74ED6C31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10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724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A99A578-53A2-867F-C261-B8274393022C}"/>
              </a:ext>
            </a:extLst>
          </p:cNvPr>
          <p:cNvGrpSpPr/>
          <p:nvPr/>
        </p:nvGrpSpPr>
        <p:grpSpPr>
          <a:xfrm>
            <a:off x="6537471" y="2248844"/>
            <a:ext cx="3529584" cy="639213"/>
            <a:chOff x="2209800" y="3162298"/>
            <a:chExt cx="6225540" cy="1295402"/>
          </a:xfrm>
        </p:grpSpPr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AA790E59-0373-DBE3-610C-65C5B1BCB4F7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D54E88-3EB8-DB36-C6F7-84CEB21EC777}"/>
                </a:ext>
              </a:extLst>
            </p:cNvPr>
            <p:cNvSpPr/>
            <p:nvPr/>
          </p:nvSpPr>
          <p:spPr>
            <a:xfrm>
              <a:off x="2209800" y="3162300"/>
              <a:ext cx="4953000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Front End</a:t>
              </a:r>
              <a:endParaRPr lang="en-IN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25D8C0F-E7CD-1607-6182-3C69CE2757AD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66C67E-C709-E6CD-2599-3D5CC20BA06E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186273-F768-A9E9-8A2C-DB0464105010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26D3F2F-9DDE-809F-796C-BF8C6A6E91AE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F9105D-0DBC-8391-95E0-631E1A4EE3A9}"/>
              </a:ext>
            </a:extLst>
          </p:cNvPr>
          <p:cNvGrpSpPr/>
          <p:nvPr/>
        </p:nvGrpSpPr>
        <p:grpSpPr>
          <a:xfrm rot="10800000">
            <a:off x="2953512" y="4850139"/>
            <a:ext cx="3529584" cy="639213"/>
            <a:chOff x="2209800" y="3162298"/>
            <a:chExt cx="6225540" cy="1295402"/>
          </a:xfrm>
        </p:grpSpPr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C60613C1-838B-D01E-4EC6-1916C6B9D908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55EF64-5874-4F20-CA68-835945E1024E}"/>
                </a:ext>
              </a:extLst>
            </p:cNvPr>
            <p:cNvSpPr/>
            <p:nvPr/>
          </p:nvSpPr>
          <p:spPr>
            <a:xfrm rot="10800000">
              <a:off x="2209800" y="3162300"/>
              <a:ext cx="4953001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3 Backend </a:t>
              </a:r>
              <a:r>
                <a:rPr lang="en-US" dirty="0" err="1"/>
                <a:t>Developement</a:t>
              </a:r>
              <a:endParaRPr lang="en-IN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061288C-5616-FC5F-3609-C9F3728194C9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689EEE5-079D-FB4F-EC35-E53B2797E60C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4B956F-AB4C-EBB4-6E5F-E94B03B84BC2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5B663BF-B47C-5F54-2B7D-82DB8F2C18D6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D1E6922-8AB7-2392-10A2-2E55B322150C}"/>
              </a:ext>
            </a:extLst>
          </p:cNvPr>
          <p:cNvGrpSpPr/>
          <p:nvPr/>
        </p:nvGrpSpPr>
        <p:grpSpPr>
          <a:xfrm>
            <a:off x="6537471" y="4038954"/>
            <a:ext cx="3529584" cy="639213"/>
            <a:chOff x="2209800" y="3162298"/>
            <a:chExt cx="6225540" cy="1295402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3DEE6CA0-FCA6-B356-32C3-80FBC71FBE60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ADFE13-07F3-B6EA-2151-E1BFB2CF75C5}"/>
                </a:ext>
              </a:extLst>
            </p:cNvPr>
            <p:cNvSpPr/>
            <p:nvPr/>
          </p:nvSpPr>
          <p:spPr>
            <a:xfrm>
              <a:off x="2209800" y="3162300"/>
              <a:ext cx="4953000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Front End</a:t>
              </a:r>
              <a:endParaRPr lang="en-IN" dirty="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AA5B5AC-E3FE-BC0E-39E1-C043D2A41D90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7B1D5D-14C3-D6EE-AF0E-29C36243B091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DF645AA-7E02-FFE7-FE21-70DA3DA342D9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16135E-5C87-6FA3-1335-E002F3EAA2E0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69E664C-5590-A1B7-3D97-33EDA711BCAF}"/>
              </a:ext>
            </a:extLst>
          </p:cNvPr>
          <p:cNvGrpSpPr/>
          <p:nvPr/>
        </p:nvGrpSpPr>
        <p:grpSpPr>
          <a:xfrm rot="10800000">
            <a:off x="2901920" y="1513591"/>
            <a:ext cx="3529584" cy="639213"/>
            <a:chOff x="2209800" y="3162298"/>
            <a:chExt cx="6225540" cy="1295402"/>
          </a:xfrm>
        </p:grpSpPr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4EAB286-5DA8-1D74-5BCD-6E67E4A23822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E8E89A1-3D35-EEDC-B4E2-F153E50B6C79}"/>
                </a:ext>
              </a:extLst>
            </p:cNvPr>
            <p:cNvSpPr/>
            <p:nvPr/>
          </p:nvSpPr>
          <p:spPr>
            <a:xfrm rot="10800000">
              <a:off x="2209800" y="3162300"/>
              <a:ext cx="4953001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Literature Survey</a:t>
              </a:r>
              <a:endParaRPr lang="en-IN" dirty="0"/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09FD0B0-B0A2-EE22-FAF6-2EFA8724CC1C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FCDF89-77F2-CD91-B459-CDFECDFE7AFF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4B550EC-7ADB-AE6C-C128-26CB7DE1EC49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24F3D5E-B5A3-CDA8-1AE2-BC0104954330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C45C597-8FEF-075E-84F3-570E3F9D1D4F}"/>
              </a:ext>
            </a:extLst>
          </p:cNvPr>
          <p:cNvGrpSpPr/>
          <p:nvPr/>
        </p:nvGrpSpPr>
        <p:grpSpPr>
          <a:xfrm rot="10800000">
            <a:off x="2953511" y="3306085"/>
            <a:ext cx="3529584" cy="639213"/>
            <a:chOff x="2209800" y="3162298"/>
            <a:chExt cx="6225540" cy="1295402"/>
          </a:xfrm>
        </p:grpSpPr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C3669F58-F627-D5DB-E6A6-F1890B4B4E87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FB9F60C-4995-1F52-AD2C-82E931AA1C81}"/>
                </a:ext>
              </a:extLst>
            </p:cNvPr>
            <p:cNvSpPr/>
            <p:nvPr/>
          </p:nvSpPr>
          <p:spPr>
            <a:xfrm rot="10800000">
              <a:off x="2209800" y="3162300"/>
              <a:ext cx="4953001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Web 2 Backend </a:t>
              </a:r>
              <a:r>
                <a:rPr lang="en-US" dirty="0" err="1"/>
                <a:t>Developement</a:t>
              </a:r>
              <a:endParaRPr lang="en-IN" dirty="0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4738AF4-772D-8E9E-451C-2D4A009E8401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48DC038-00E4-85C8-A70A-4202098FA7BE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EC6A2B4-8951-83C8-4EDB-C416DC908264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0657F5C-59C9-1BAE-3B09-444E1C6BEC13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6E33373C-21A2-0AA9-56E3-D1AD36FB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46414"/>
            <a:ext cx="9405362" cy="96487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Work So Far</a:t>
            </a:r>
            <a:endParaRPr lang="en-IN" b="1" dirty="0">
              <a:solidFill>
                <a:schemeClr val="accent1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D974622-4D56-F6D3-914E-445AD86BB90E}"/>
              </a:ext>
            </a:extLst>
          </p:cNvPr>
          <p:cNvGrpSpPr/>
          <p:nvPr/>
        </p:nvGrpSpPr>
        <p:grpSpPr>
          <a:xfrm>
            <a:off x="6483095" y="5639423"/>
            <a:ext cx="3529584" cy="639213"/>
            <a:chOff x="2209800" y="3162298"/>
            <a:chExt cx="6225540" cy="1295402"/>
          </a:xfrm>
        </p:grpSpPr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5AED8E1-CC3A-C0E6-40E5-F09C93410FF1}"/>
                </a:ext>
              </a:extLst>
            </p:cNvPr>
            <p:cNvSpPr/>
            <p:nvPr/>
          </p:nvSpPr>
          <p:spPr>
            <a:xfrm rot="5400000">
              <a:off x="7139939" y="3162299"/>
              <a:ext cx="1295402" cy="1295400"/>
            </a:xfrm>
            <a:prstGeom prst="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FAEA0AA-7AF8-DD10-CC9A-7709C7325E1B}"/>
                </a:ext>
              </a:extLst>
            </p:cNvPr>
            <p:cNvSpPr/>
            <p:nvPr/>
          </p:nvSpPr>
          <p:spPr>
            <a:xfrm>
              <a:off x="2209800" y="3162300"/>
              <a:ext cx="4953000" cy="1295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Wallet Setup with Live Transaction</a:t>
              </a:r>
              <a:endParaRPr lang="en-IN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CE3AC5-B247-F499-B1B3-BF8877C9FC78}"/>
                </a:ext>
              </a:extLst>
            </p:cNvPr>
            <p:cNvCxnSpPr/>
            <p:nvPr/>
          </p:nvCxnSpPr>
          <p:spPr>
            <a:xfrm>
              <a:off x="2286000" y="3238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F1E64F7-2BEB-D9E2-41CB-399FA37339CC}"/>
                </a:ext>
              </a:extLst>
            </p:cNvPr>
            <p:cNvCxnSpPr/>
            <p:nvPr/>
          </p:nvCxnSpPr>
          <p:spPr>
            <a:xfrm>
              <a:off x="2286000" y="4381500"/>
              <a:ext cx="4853940" cy="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C83F46-595D-3DE7-C1CC-16957740E077}"/>
                </a:ext>
              </a:extLst>
            </p:cNvPr>
            <p:cNvCxnSpPr/>
            <p:nvPr/>
          </p:nvCxnSpPr>
          <p:spPr>
            <a:xfrm>
              <a:off x="7139940" y="3238500"/>
              <a:ext cx="1002178" cy="5334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5E0BD10-A8DD-4595-79DB-A19E782F11AE}"/>
                </a:ext>
              </a:extLst>
            </p:cNvPr>
            <p:cNvCxnSpPr/>
            <p:nvPr/>
          </p:nvCxnSpPr>
          <p:spPr>
            <a:xfrm flipV="1">
              <a:off x="7139940" y="3809999"/>
              <a:ext cx="1002178" cy="571501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043525-60F0-F2A3-0327-B6652B6BB965}"/>
              </a:ext>
            </a:extLst>
          </p:cNvPr>
          <p:cNvSpPr/>
          <p:nvPr/>
        </p:nvSpPr>
        <p:spPr>
          <a:xfrm>
            <a:off x="6439893" y="1522734"/>
            <a:ext cx="84617" cy="475589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E175D4E2-E543-796C-0408-6FAAD316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83275"/>
            <a:ext cx="551167" cy="365125"/>
          </a:xfrm>
        </p:spPr>
        <p:txBody>
          <a:bodyPr/>
          <a:lstStyle/>
          <a:p>
            <a:fld id="{F8A15F33-469E-409B-B313-AD1C5FD592BC}" type="slidenum">
              <a:rPr lang="en-IN" sz="2800" smtClean="0"/>
              <a:t>11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4710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2DFD-732B-6A9B-2C75-C9FEB524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186" y="1064763"/>
            <a:ext cx="2625118" cy="526928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1.</a:t>
            </a:r>
            <a:r>
              <a:rPr lang="en-US" sz="1800" b="1" dirty="0">
                <a:solidFill>
                  <a:schemeClr val="accent1"/>
                </a:solidFill>
              </a:rPr>
              <a:t>User UI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D5DBE-F4A7-B266-A905-95E2B9A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12</a:t>
            </a:fld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76CC6-6B5F-E613-AB3B-B49AB39A5A8C}"/>
              </a:ext>
            </a:extLst>
          </p:cNvPr>
          <p:cNvSpPr txBox="1"/>
          <p:nvPr/>
        </p:nvSpPr>
        <p:spPr>
          <a:xfrm>
            <a:off x="3906915" y="6212244"/>
            <a:ext cx="5698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 User UI with Task Details Submission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970EC-97FC-35C8-6314-086997748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5" y="1986077"/>
            <a:ext cx="5221660" cy="288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D4C1C6-4A93-8119-D15F-3407040A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84" y="1986077"/>
            <a:ext cx="5295220" cy="2885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D1A56F9-8ADD-AD33-42A2-D22999970931}"/>
              </a:ext>
            </a:extLst>
          </p:cNvPr>
          <p:cNvSpPr txBox="1">
            <a:spLocks/>
          </p:cNvSpPr>
          <p:nvPr/>
        </p:nvSpPr>
        <p:spPr>
          <a:xfrm>
            <a:off x="4870451" y="81487"/>
            <a:ext cx="2747210" cy="63839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accent1"/>
                </a:solidFill>
              </a:rPr>
              <a:t>Work So Far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68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B22-F2D7-F6FA-D5C8-225133D6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48" y="645982"/>
            <a:ext cx="4915915" cy="90187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2. Payment Done By User And Task Details User</a:t>
            </a:r>
            <a:endParaRPr lang="en-IN" sz="1800" b="1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E9F32-53A6-C97B-1837-C32BB3E2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13</a:t>
            </a:fld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855F-192C-3B43-D3BF-627EBFA80C6F}"/>
              </a:ext>
            </a:extLst>
          </p:cNvPr>
          <p:cNvSpPr txBox="1"/>
          <p:nvPr/>
        </p:nvSpPr>
        <p:spPr>
          <a:xfrm>
            <a:off x="1569193" y="5164221"/>
            <a:ext cx="27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2. Payment Confirmation By User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00618-D70A-15CA-B386-D2AF4CAA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52" y="1441898"/>
            <a:ext cx="2297851" cy="350381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B1288-0C2A-97DF-377F-F680DA1E2037}"/>
              </a:ext>
            </a:extLst>
          </p:cNvPr>
          <p:cNvSpPr txBox="1"/>
          <p:nvPr/>
        </p:nvSpPr>
        <p:spPr>
          <a:xfrm>
            <a:off x="4547496" y="4382465"/>
            <a:ext cx="27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3. Task Details Displayed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7900EB-6528-C3FA-F4E0-F34089E43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58" y="1547861"/>
            <a:ext cx="6400746" cy="26186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EBAB68B-0273-3E93-E975-8E168BEE0781}"/>
              </a:ext>
            </a:extLst>
          </p:cNvPr>
          <p:cNvSpPr txBox="1">
            <a:spLocks/>
          </p:cNvSpPr>
          <p:nvPr/>
        </p:nvSpPr>
        <p:spPr>
          <a:xfrm>
            <a:off x="4870450" y="81486"/>
            <a:ext cx="3605639" cy="74544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32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</a:rPr>
              <a:t>Work So Far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54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620C-F121-0604-1AE7-CCC91762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056" y="-427511"/>
            <a:ext cx="10018713" cy="1752599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WORK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3D82-1813-31D2-D7FB-5688A1A2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40" y="1172994"/>
            <a:ext cx="11138743" cy="94111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accent1"/>
                </a:solidFill>
              </a:rPr>
              <a:t> 3. Worker Frontend </a:t>
            </a:r>
          </a:p>
          <a:p>
            <a:pPr marL="0" indent="0" algn="ctr">
              <a:buNone/>
            </a:pP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C520D-2585-01F8-527A-5822621D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3185" y="6177023"/>
            <a:ext cx="551167" cy="365125"/>
          </a:xfrm>
        </p:spPr>
        <p:txBody>
          <a:bodyPr/>
          <a:lstStyle/>
          <a:p>
            <a:fld id="{F8A15F33-469E-409B-B313-AD1C5FD592BC}" type="slidenum">
              <a:rPr lang="en-IN" sz="2800" smtClean="0"/>
              <a:t>14</a:t>
            </a:fld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46D5A7-9DB2-AB74-57CF-1B6967840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364" y="1802606"/>
            <a:ext cx="2539089" cy="37792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EA5186-A454-30BA-C20E-5C1C81105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929" y="1574358"/>
            <a:ext cx="2639833" cy="39451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956E9-850B-9A8B-3170-2BC933FD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068" y="2271803"/>
            <a:ext cx="4604245" cy="192420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0FDE06-DD67-4F13-40B7-A97358F8CADA}"/>
              </a:ext>
            </a:extLst>
          </p:cNvPr>
          <p:cNvSpPr txBox="1"/>
          <p:nvPr/>
        </p:nvSpPr>
        <p:spPr>
          <a:xfrm>
            <a:off x="1663703" y="5816521"/>
            <a:ext cx="27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4. Worker Sign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D6115-6A61-1523-7656-D6E803D7494E}"/>
              </a:ext>
            </a:extLst>
          </p:cNvPr>
          <p:cNvSpPr txBox="1"/>
          <p:nvPr/>
        </p:nvSpPr>
        <p:spPr>
          <a:xfrm>
            <a:off x="5283208" y="4414271"/>
            <a:ext cx="2748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5. Task Displayed on Worker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6A3D6-8DE9-D263-2680-6FDF5360E43C}"/>
              </a:ext>
            </a:extLst>
          </p:cNvPr>
          <p:cNvSpPr txBox="1"/>
          <p:nvPr/>
        </p:nvSpPr>
        <p:spPr>
          <a:xfrm>
            <a:off x="9159902" y="5742334"/>
            <a:ext cx="3145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Fig 6. Payment Deposited to Worker Account</a:t>
            </a:r>
          </a:p>
        </p:txBody>
      </p:sp>
    </p:spTree>
    <p:extLst>
      <p:ext uri="{BB962C8B-B14F-4D97-AF65-F5344CB8AC3E}">
        <p14:creationId xmlns:p14="http://schemas.microsoft.com/office/powerpoint/2010/main" val="329434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28B9-7B53-8527-737C-D2BD2B18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777F2-F8F1-31C6-5196-7BFF9BBED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4548" y="175259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Support for Multiple Blockchains.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AI Tools for Faster Labelling.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Rewards for Participation with Tokens.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AD82-66FF-C941-D22F-74864F9E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15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3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DD5-707D-2429-F2D4-0DB8CF186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CE7F-97B5-6023-EE6C-CD9769F63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866899"/>
            <a:ext cx="10018713" cy="31242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[1.] "AWS S3 Storage and Pre-Signed URLs,"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AWS Documentation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[2.] "Phantom Wallet Integration with Solana,"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Phantom Wallet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[3.] "Blockchain and Web3.js,"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Web3.js Documentation</a:t>
            </a:r>
            <a:endParaRPr lang="en-IN" u="sng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[4.] "Best Practices for Private Key Management," </a:t>
            </a:r>
            <a:r>
              <a:rPr lang="en-US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OWASP Security Practices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[5.]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</a:t>
            </a: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Solana Blockchain Developer Guide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Solana Dev Guide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[6.]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"Node.js Express.js Express.js Documentation",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Express.JS Guide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1A53-AF40-B0F4-EAC4-E587EFD8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16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2323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8017-D2FA-E44A-2946-629DADEE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90" y="1092529"/>
            <a:ext cx="8051704" cy="4441371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7B358B-19D5-421C-8244-92438174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873" y="5765471"/>
            <a:ext cx="697200" cy="482929"/>
          </a:xfrm>
        </p:spPr>
        <p:txBody>
          <a:bodyPr/>
          <a:lstStyle/>
          <a:p>
            <a:fld id="{F8A15F33-469E-409B-B313-AD1C5FD592BC}" type="slidenum">
              <a:rPr lang="en-IN" sz="3200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78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474-1BE4-9BC5-DDE0-8347443A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96" y="94807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87DDE-0258-20A8-5597-8FFC1D01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9406" y="2013660"/>
            <a:ext cx="6923213" cy="421574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Literature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Proposed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Project 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Techniques to Be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Work so far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Future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 References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D388A-6A47-7A87-9569-1A48451C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2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844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56C5-41D6-18AB-71E9-3ECFC905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181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185D0-C21A-4E28-8E25-3AEA097B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9621" y="1522237"/>
            <a:ext cx="10569018" cy="346267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Importance</a:t>
            </a:r>
            <a:r>
              <a:rPr lang="en-US" dirty="0"/>
              <a:t>: Data labeling is essential for training AI models and ensuring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Current Challenges</a:t>
            </a:r>
            <a:r>
              <a:rPr lang="en-US" dirty="0"/>
              <a:t>: Centralized systems lack transparency, are costly, and prone to bias.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Project Goal</a:t>
            </a:r>
            <a:r>
              <a:rPr lang="en-US" dirty="0"/>
              <a:t>: Build a decentralized platform using blockchain to streamline data  labeling.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Focus Areas</a:t>
            </a:r>
            <a:r>
              <a:rPr lang="en-US" dirty="0"/>
              <a:t>: Decentralization, security, transparency, and global participation.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1CD53-12BA-FEE7-771E-D438B3A5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3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694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DA4E-F494-6633-B8E7-BA026B6F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810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1D8F-462C-C1D3-3DE1-99B77EC3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4</a:t>
            </a:fld>
            <a:endParaRPr lang="en-IN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B580DD-D8A7-901E-ACE1-D1A4506C0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6610" y="1351508"/>
            <a:ext cx="1085611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Centralized Control and Bias: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Current data-labeling processes are often controlled by centralized entities, leading to potential biases, unfair practices, and lack of accountability. This hampers the quality and fairness of labeled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Transparency and Trust: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Traditional data-labeling methods lack transparency and verifiability, making it difficult to ensure data integrity and trustworthiness.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Global Participation: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Existing platforms often exclude diverse contributors due to accessibility issues, which limits the scalability and inclusiveness of AI training datasets.</a:t>
            </a:r>
          </a:p>
        </p:txBody>
      </p:sp>
    </p:spTree>
    <p:extLst>
      <p:ext uri="{BB962C8B-B14F-4D97-AF65-F5344CB8AC3E}">
        <p14:creationId xmlns:p14="http://schemas.microsoft.com/office/powerpoint/2010/main" val="107513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B631-F20E-180B-9F91-D585827D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50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81D99-5B71-CE7F-E6D2-9BF67290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8902" y="1752599"/>
            <a:ext cx="10503098" cy="364611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b="1" dirty="0"/>
              <a:t>Transparency</a:t>
            </a:r>
            <a:r>
              <a:rPr lang="en-IN" dirty="0"/>
              <a:t>: Blockchain ensures verifiable and transparent </a:t>
            </a:r>
            <a:r>
              <a:rPr lang="en-IN" dirty="0" err="1"/>
              <a:t>labeling</a:t>
            </a:r>
            <a:r>
              <a:rPr lang="en-IN" dirty="0"/>
              <a:t> processes.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Efficiency</a:t>
            </a:r>
            <a:r>
              <a:rPr lang="en-US" dirty="0"/>
              <a:t>: Decentralization lowers costs and improves labeling speed.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Global Fairness</a:t>
            </a:r>
            <a:r>
              <a:rPr lang="en-IN" dirty="0"/>
              <a:t>: Incentivizes diverse participation and reduces bias.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937D-67C2-30D8-D078-31472D95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5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588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5CBE-5BBB-B6CB-4945-C56A7B1A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DECD7-014C-113D-82B6-97C0549A0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54326"/>
              </p:ext>
            </p:extLst>
          </p:nvPr>
        </p:nvGraphicFramePr>
        <p:xfrm>
          <a:off x="450275" y="1127327"/>
          <a:ext cx="11533906" cy="47064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350">
                  <a:extLst>
                    <a:ext uri="{9D8B030D-6E8A-4147-A177-3AD203B41FA5}">
                      <a16:colId xmlns:a16="http://schemas.microsoft.com/office/drawing/2014/main" val="2204767576"/>
                    </a:ext>
                  </a:extLst>
                </a:gridCol>
                <a:gridCol w="3058081">
                  <a:extLst>
                    <a:ext uri="{9D8B030D-6E8A-4147-A177-3AD203B41FA5}">
                      <a16:colId xmlns:a16="http://schemas.microsoft.com/office/drawing/2014/main" val="1824588375"/>
                    </a:ext>
                  </a:extLst>
                </a:gridCol>
                <a:gridCol w="1269849">
                  <a:extLst>
                    <a:ext uri="{9D8B030D-6E8A-4147-A177-3AD203B41FA5}">
                      <a16:colId xmlns:a16="http://schemas.microsoft.com/office/drawing/2014/main" val="584831079"/>
                    </a:ext>
                  </a:extLst>
                </a:gridCol>
                <a:gridCol w="1684552">
                  <a:extLst>
                    <a:ext uri="{9D8B030D-6E8A-4147-A177-3AD203B41FA5}">
                      <a16:colId xmlns:a16="http://schemas.microsoft.com/office/drawing/2014/main" val="1190514157"/>
                    </a:ext>
                  </a:extLst>
                </a:gridCol>
                <a:gridCol w="2266435">
                  <a:extLst>
                    <a:ext uri="{9D8B030D-6E8A-4147-A177-3AD203B41FA5}">
                      <a16:colId xmlns:a16="http://schemas.microsoft.com/office/drawing/2014/main" val="1515656902"/>
                    </a:ext>
                  </a:extLst>
                </a:gridCol>
                <a:gridCol w="2310639">
                  <a:extLst>
                    <a:ext uri="{9D8B030D-6E8A-4147-A177-3AD203B41FA5}">
                      <a16:colId xmlns:a16="http://schemas.microsoft.com/office/drawing/2014/main" val="1600101488"/>
                    </a:ext>
                  </a:extLst>
                </a:gridCol>
              </a:tblGrid>
              <a:tr h="64598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S.No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Title</a:t>
                      </a:r>
                      <a:endParaRPr lang="en-IN" sz="2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Year</a:t>
                      </a:r>
                      <a:endParaRPr lang="en-IN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Author</a:t>
                      </a:r>
                      <a:endParaRPr lang="en-IN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Methods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Findings/Conclusion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726018"/>
                  </a:ext>
                </a:extLst>
              </a:tr>
              <a:tr h="1129322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Design and Implementation of Web3-Based E- Commerce Cryptocurrency Payment System</a:t>
                      </a:r>
                      <a:endParaRPr lang="en-IN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Sang-Joon Lee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Web3, Cryptocurrency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Web3 fosters deeper collaboration in online health communities.</a:t>
                      </a: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59559"/>
                  </a:ext>
                </a:extLst>
              </a:tr>
              <a:tr h="983016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Exploring Web3 for Applying to Online Health</a:t>
                      </a:r>
                    </a:p>
                    <a:p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Community Development Using Text Analysis</a:t>
                      </a:r>
                      <a:endParaRPr lang="en-IN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2023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Sheng-Ming Wang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Blockchain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Decentralization empowers users to control their health data..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95166"/>
                  </a:ext>
                </a:extLst>
              </a:tr>
              <a:tr h="8014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3.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Exploring Web3 From the View of Blockchain</a:t>
                      </a:r>
                    </a:p>
                    <a:p>
                      <a:endParaRPr lang="en-IN" sz="16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Qin Wang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Cryptography and Security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Web3 depends on traditional infrastructure.</a:t>
                      </a: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0101"/>
                  </a:ext>
                </a:extLst>
              </a:tr>
              <a:tr h="98636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4.</a:t>
                      </a:r>
                      <a:endParaRPr lang="en-IN" sz="20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Crypto Tracking Web Application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N. Anusha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Payment Through Web3</a:t>
                      </a:r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Web3 integration enhances cryptocurrency tracking.</a:t>
                      </a:r>
                    </a:p>
                    <a:p>
                      <a:endParaRPr lang="en-IN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41061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747CD-B908-4AA5-2D5C-C5BD610E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420" y="6113162"/>
            <a:ext cx="551167" cy="365125"/>
          </a:xfrm>
        </p:spPr>
        <p:txBody>
          <a:bodyPr/>
          <a:lstStyle/>
          <a:p>
            <a:fld id="{F8A15F33-469E-409B-B313-AD1C5FD592BC}" type="slidenum">
              <a:rPr lang="en-IN" sz="2800" smtClean="0"/>
              <a:t>6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978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66DF-58EB-F9C4-5DF9-35D306F0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48FA5-46B3-9608-4998-A3B05AD15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690" y="1752599"/>
            <a:ext cx="10446119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Utilize blockchain technology for secure and transparent data labeling.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a token-based system to reward participants for accurate labeling.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Focus on intuitive interfaces to enhance user experience and engagement.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FB26-B429-1FEF-CFC2-376BA9D1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7</a:t>
            </a:fld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315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2F6F-D139-8B0E-5D72-6C29C1E5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15" y="246414"/>
            <a:ext cx="9405362" cy="964870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SYSTEM ARCHITECTURE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57E81-DAE1-F3A2-46A3-98A47ECF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9" b="4807"/>
          <a:stretch/>
        </p:blipFill>
        <p:spPr>
          <a:xfrm>
            <a:off x="1808018" y="1523832"/>
            <a:ext cx="9991211" cy="42535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F689BE-F099-7959-C46D-B9D9ADBE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2315" y="6089893"/>
            <a:ext cx="551167" cy="365125"/>
          </a:xfrm>
        </p:spPr>
        <p:txBody>
          <a:bodyPr/>
          <a:lstStyle/>
          <a:p>
            <a:fld id="{F8A15F33-469E-409B-B313-AD1C5FD592BC}" type="slidenum">
              <a:rPr lang="en-IN" sz="2800" smtClean="0"/>
              <a:t>8</a:t>
            </a:fld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8DA98-7484-A1D8-B92F-C9DA3FE2C786}"/>
              </a:ext>
            </a:extLst>
          </p:cNvPr>
          <p:cNvSpPr txBox="1"/>
          <p:nvPr/>
        </p:nvSpPr>
        <p:spPr>
          <a:xfrm>
            <a:off x="4666476" y="6021726"/>
            <a:ext cx="347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4.  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6355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4A9D-86BE-999F-6CD2-9758923E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937" y="0"/>
            <a:ext cx="10018713" cy="1752599"/>
          </a:xfrm>
        </p:spPr>
        <p:txBody>
          <a:bodyPr/>
          <a:lstStyle/>
          <a:p>
            <a:r>
              <a:rPr lang="en-IN" b="1" u="sng" dirty="0">
                <a:solidFill>
                  <a:schemeClr val="accent1"/>
                </a:solidFill>
              </a:rPr>
              <a:t>PROJECT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A84C-CEC2-7F5D-34DA-7BD431C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15F33-469E-409B-B313-AD1C5FD592BC}" type="slidenum">
              <a:rPr lang="en-IN" sz="2800" smtClean="0"/>
              <a:t>9</a:t>
            </a:fld>
            <a:endParaRPr lang="en-IN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2326F2-166D-0D18-4E7F-42C751D72C85}"/>
              </a:ext>
            </a:extLst>
          </p:cNvPr>
          <p:cNvSpPr/>
          <p:nvPr/>
        </p:nvSpPr>
        <p:spPr>
          <a:xfrm>
            <a:off x="1964531" y="1975673"/>
            <a:ext cx="1607343" cy="1067991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Sign in Through Wallet</a:t>
            </a:r>
            <a:endParaRPr lang="en-IN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0DD572-10A4-76B9-2D56-4A5E7FB53D61}"/>
              </a:ext>
            </a:extLst>
          </p:cNvPr>
          <p:cNvSpPr/>
          <p:nvPr/>
        </p:nvSpPr>
        <p:spPr>
          <a:xfrm>
            <a:off x="4598461" y="2072111"/>
            <a:ext cx="1700583" cy="1067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Upload Image Based Task Details and Made Payment</a:t>
            </a:r>
            <a:endParaRPr lang="en-IN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A7F0DA-92B3-443A-ADCF-72F23A2C8070}"/>
              </a:ext>
            </a:extLst>
          </p:cNvPr>
          <p:cNvSpPr/>
          <p:nvPr/>
        </p:nvSpPr>
        <p:spPr>
          <a:xfrm>
            <a:off x="10242543" y="2092458"/>
            <a:ext cx="1607342" cy="10048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Got All Data Labeling Result</a:t>
            </a:r>
            <a:endParaRPr lang="en-IN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21EF48-1166-53A0-FA2D-ACE7D2210E2F}"/>
              </a:ext>
            </a:extLst>
          </p:cNvPr>
          <p:cNvSpPr/>
          <p:nvPr/>
        </p:nvSpPr>
        <p:spPr>
          <a:xfrm>
            <a:off x="7673850" y="2023891"/>
            <a:ext cx="1488281" cy="1067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Task Will Be Posted on Server</a:t>
            </a:r>
            <a:endParaRPr lang="en-IN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42BAE5-967E-972C-E79D-6A407D03501F}"/>
              </a:ext>
            </a:extLst>
          </p:cNvPr>
          <p:cNvSpPr/>
          <p:nvPr/>
        </p:nvSpPr>
        <p:spPr>
          <a:xfrm>
            <a:off x="9895681" y="4589955"/>
            <a:ext cx="1785938" cy="1040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Withdraw their respective Money Earned in Wallet</a:t>
            </a:r>
            <a:endParaRPr lang="en-IN" sz="16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B1F0E3-F627-3381-862A-19E3D69B526B}"/>
              </a:ext>
            </a:extLst>
          </p:cNvPr>
          <p:cNvSpPr/>
          <p:nvPr/>
        </p:nvSpPr>
        <p:spPr>
          <a:xfrm>
            <a:off x="1837354" y="4436371"/>
            <a:ext cx="1607341" cy="10679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Sign in through Wallet </a:t>
            </a:r>
            <a:endParaRPr lang="en-IN" sz="16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2BAF72-B709-E0AB-F83D-95ED6DD9EF80}"/>
              </a:ext>
            </a:extLst>
          </p:cNvPr>
          <p:cNvSpPr/>
          <p:nvPr/>
        </p:nvSpPr>
        <p:spPr>
          <a:xfrm>
            <a:off x="4548181" y="4562144"/>
            <a:ext cx="1543050" cy="995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Any Task is available to do</a:t>
            </a:r>
            <a:endParaRPr lang="en-IN" sz="16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23B7536-5364-322C-61F9-FFBDF1E97C6E}"/>
              </a:ext>
            </a:extLst>
          </p:cNvPr>
          <p:cNvSpPr/>
          <p:nvPr/>
        </p:nvSpPr>
        <p:spPr>
          <a:xfrm>
            <a:off x="7194717" y="4562144"/>
            <a:ext cx="1785938" cy="1067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Perform If any Tasks are Available</a:t>
            </a:r>
            <a:endParaRPr lang="en-IN" sz="16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32F239-9639-3C94-803A-5BC4D3D56B6C}"/>
              </a:ext>
            </a:extLst>
          </p:cNvPr>
          <p:cNvSpPr/>
          <p:nvPr/>
        </p:nvSpPr>
        <p:spPr>
          <a:xfrm>
            <a:off x="3875559" y="2341194"/>
            <a:ext cx="616766" cy="278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46E6562-7894-07B2-3FE1-69EC36DBD50B}"/>
              </a:ext>
            </a:extLst>
          </p:cNvPr>
          <p:cNvSpPr/>
          <p:nvPr/>
        </p:nvSpPr>
        <p:spPr>
          <a:xfrm>
            <a:off x="6633321" y="2351366"/>
            <a:ext cx="706252" cy="278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22559C7-DE8D-6EC6-AD44-8E65F8319870}"/>
              </a:ext>
            </a:extLst>
          </p:cNvPr>
          <p:cNvSpPr/>
          <p:nvPr/>
        </p:nvSpPr>
        <p:spPr>
          <a:xfrm>
            <a:off x="1264103" y="2305903"/>
            <a:ext cx="533289" cy="253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B0B92A5-CF8A-1155-57DE-2334D0EFFB7E}"/>
              </a:ext>
            </a:extLst>
          </p:cNvPr>
          <p:cNvSpPr/>
          <p:nvPr/>
        </p:nvSpPr>
        <p:spPr>
          <a:xfrm>
            <a:off x="9291012" y="2432780"/>
            <a:ext cx="706252" cy="2786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FE3C127-2760-3A7B-C173-AD12A28257B1}"/>
              </a:ext>
            </a:extLst>
          </p:cNvPr>
          <p:cNvSpPr/>
          <p:nvPr/>
        </p:nvSpPr>
        <p:spPr>
          <a:xfrm>
            <a:off x="9110849" y="4978525"/>
            <a:ext cx="533289" cy="253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05F6610-0822-0255-A579-6787B9F3BE92}"/>
              </a:ext>
            </a:extLst>
          </p:cNvPr>
          <p:cNvSpPr/>
          <p:nvPr/>
        </p:nvSpPr>
        <p:spPr>
          <a:xfrm>
            <a:off x="6203915" y="4932948"/>
            <a:ext cx="533289" cy="253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0FEDC8E-CB64-E4B0-B826-6D38AD1A6544}"/>
              </a:ext>
            </a:extLst>
          </p:cNvPr>
          <p:cNvSpPr/>
          <p:nvPr/>
        </p:nvSpPr>
        <p:spPr>
          <a:xfrm>
            <a:off x="3683151" y="4932948"/>
            <a:ext cx="533289" cy="253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86B1214-E55A-4917-B2F1-6DF2EC54E487}"/>
              </a:ext>
            </a:extLst>
          </p:cNvPr>
          <p:cNvSpPr/>
          <p:nvPr/>
        </p:nvSpPr>
        <p:spPr>
          <a:xfrm>
            <a:off x="1120994" y="4932948"/>
            <a:ext cx="533289" cy="253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DED64B-01B5-0109-83ED-C700E5829947}"/>
              </a:ext>
            </a:extLst>
          </p:cNvPr>
          <p:cNvSpPr txBox="1"/>
          <p:nvPr/>
        </p:nvSpPr>
        <p:spPr>
          <a:xfrm>
            <a:off x="1835799" y="1429086"/>
            <a:ext cx="244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 Side Work Flow</a:t>
            </a:r>
            <a:endParaRPr lang="en-IN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AA118-2ABF-173F-24DD-A646717E4B26}"/>
              </a:ext>
            </a:extLst>
          </p:cNvPr>
          <p:cNvSpPr txBox="1"/>
          <p:nvPr/>
        </p:nvSpPr>
        <p:spPr>
          <a:xfrm>
            <a:off x="1742825" y="3802879"/>
            <a:ext cx="27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Worker Side Work Flow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6983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640</TotalTime>
  <Words>768</Words>
  <Application>Microsoft Office PowerPoint</Application>
  <PresentationFormat>Widescreen</PresentationFormat>
  <Paragraphs>147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Parallax</vt:lpstr>
      <vt:lpstr>PowerPoint Presentation</vt:lpstr>
      <vt:lpstr>TABLE OF CONTENTS</vt:lpstr>
      <vt:lpstr>INTRODUCTION</vt:lpstr>
      <vt:lpstr>PROBLEM STATEMENT</vt:lpstr>
      <vt:lpstr>MOTIVATION</vt:lpstr>
      <vt:lpstr>LITERATURE SURVEY</vt:lpstr>
      <vt:lpstr>PROPOSED SYSTEM</vt:lpstr>
      <vt:lpstr>SYSTEM ARCHITECTURE</vt:lpstr>
      <vt:lpstr>PROJECT WORKFLOW</vt:lpstr>
      <vt:lpstr>TECHNIQUES TO BE USED</vt:lpstr>
      <vt:lpstr>Work So Far</vt:lpstr>
      <vt:lpstr>1.User UI</vt:lpstr>
      <vt:lpstr>2. Payment Done By User And Task Details User</vt:lpstr>
      <vt:lpstr>WORK SO FAR</vt:lpstr>
      <vt:lpstr>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Ravindra Sharma</dc:creator>
  <cp:lastModifiedBy>Mrityunjay Kumar Gupta</cp:lastModifiedBy>
  <cp:revision>16</cp:revision>
  <dcterms:created xsi:type="dcterms:W3CDTF">2024-10-10T04:19:40Z</dcterms:created>
  <dcterms:modified xsi:type="dcterms:W3CDTF">2024-12-06T03:54:20Z</dcterms:modified>
</cp:coreProperties>
</file>