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3EB46A7-EDD2-42E2-8356-F8AEF0A44D45}">
  <a:tblStyle styleId="{33EB46A7-EDD2-42E2-8356-F8AEF0A44D4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solidFill>
                  <a:srgbClr val="020202"/>
                </a:solidFill>
                <a:highlight>
                  <a:srgbClr val="FFFFFF"/>
                </a:highlight>
              </a:rPr>
              <a:t>The ability to predict taxi ridership could present valuable insights to city planners and taxi dispatchers in answering questions such as how to position cabs where they are most needed, how many taxis to dispatch, and how ridership varies over time.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150">
                <a:solidFill>
                  <a:srgbClr val="242729"/>
                </a:solidFill>
                <a:highlight>
                  <a:srgbClr val="FFFFFF"/>
                </a:highlight>
              </a:rPr>
              <a:t>For outlier detection on each row I decided to simply use 0.3% and 99.7% percentile for latitude and longitude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0" y="2536313"/>
            <a:ext cx="8520600" cy="7389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3600"/>
              <a:t>Predicting Taxi Ride Duration</a:t>
            </a:r>
            <a:endParaRPr sz="3600"/>
          </a:p>
        </p:txBody>
      </p:sp>
      <p:sp>
        <p:nvSpPr>
          <p:cNvPr id="55" name="Shape 55"/>
          <p:cNvSpPr txBox="1"/>
          <p:nvPr>
            <p:ph idx="1" type="subTitle"/>
          </p:nvPr>
        </p:nvSpPr>
        <p:spPr>
          <a:xfrm>
            <a:off x="311700" y="3312013"/>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800">
                <a:solidFill>
                  <a:srgbClr val="FFFFFF"/>
                </a:solidFill>
              </a:rPr>
              <a:t>INST737 Final Project</a:t>
            </a:r>
            <a:endParaRPr b="1" sz="1800">
              <a:solidFill>
                <a:srgbClr val="FFFFFF"/>
              </a:solidFill>
            </a:endParaRPr>
          </a:p>
          <a:p>
            <a:pPr indent="0" lvl="0" marL="0">
              <a:spcBef>
                <a:spcPts val="0"/>
              </a:spcBef>
              <a:spcAft>
                <a:spcPts val="0"/>
              </a:spcAft>
              <a:buNone/>
            </a:pPr>
            <a:r>
              <a:rPr lang="en" sz="1800">
                <a:solidFill>
                  <a:srgbClr val="FFFFFF"/>
                </a:solidFill>
              </a:rPr>
              <a:t>Riya Chanduka, </a:t>
            </a:r>
            <a:r>
              <a:rPr lang="en" sz="1800">
                <a:solidFill>
                  <a:srgbClr val="FFFFFF"/>
                </a:solidFill>
              </a:rPr>
              <a:t>Lindsay Huth, Mayanka Jha, and Aakanksha Singh </a:t>
            </a:r>
            <a:endParaRPr sz="1800">
              <a:solidFill>
                <a:srgbClr val="FFFFFF"/>
              </a:solidFill>
            </a:endParaRPr>
          </a:p>
        </p:txBody>
      </p:sp>
      <p:pic>
        <p:nvPicPr>
          <p:cNvPr id="56" name="Shape 56"/>
          <p:cNvPicPr preferRelativeResize="0"/>
          <p:nvPr/>
        </p:nvPicPr>
        <p:blipFill>
          <a:blip r:embed="rId3">
            <a:alphaModFix/>
          </a:blip>
          <a:stretch>
            <a:fillRect/>
          </a:stretch>
        </p:blipFill>
        <p:spPr>
          <a:xfrm>
            <a:off x="2745362" y="691400"/>
            <a:ext cx="3653274" cy="1844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742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Adding Weather Dataset</a:t>
            </a:r>
            <a:endParaRPr/>
          </a:p>
        </p:txBody>
      </p:sp>
      <p:sp>
        <p:nvSpPr>
          <p:cNvPr id="129" name="Shape 129"/>
          <p:cNvSpPr txBox="1"/>
          <p:nvPr>
            <p:ph idx="1" type="body"/>
          </p:nvPr>
        </p:nvSpPr>
        <p:spPr>
          <a:xfrm>
            <a:off x="138800" y="713700"/>
            <a:ext cx="4493400" cy="1600500"/>
          </a:xfrm>
          <a:prstGeom prst="rect">
            <a:avLst/>
          </a:prstGeom>
        </p:spPr>
        <p:txBody>
          <a:bodyPr anchorCtr="0" anchor="t" bIns="91425" lIns="91425" spcFirstLastPara="1" rIns="91425" wrap="square" tIns="91425">
            <a:noAutofit/>
          </a:bodyPr>
          <a:lstStyle/>
          <a:p>
            <a:pPr indent="0" lvl="0" marL="0">
              <a:lnSpc>
                <a:spcPct val="100000"/>
              </a:lnSpc>
              <a:spcBef>
                <a:spcPts val="0"/>
              </a:spcBef>
              <a:spcAft>
                <a:spcPts val="0"/>
              </a:spcAft>
              <a:buNone/>
            </a:pPr>
            <a:r>
              <a:rPr lang="en" sz="1200">
                <a:solidFill>
                  <a:srgbClr val="FFFFFF"/>
                </a:solidFill>
              </a:rPr>
              <a:t>Weather can play an important role in influencing traffic. Both the increase of traffic as well as the decrease of road conditions increases the travel time.</a:t>
            </a:r>
            <a:endParaRPr sz="1200">
              <a:solidFill>
                <a:srgbClr val="FFFFFF"/>
              </a:solidFill>
            </a:endParaRPr>
          </a:p>
          <a:p>
            <a:pPr indent="0" lvl="0" marL="0" rtl="0">
              <a:lnSpc>
                <a:spcPct val="100000"/>
              </a:lnSpc>
              <a:spcBef>
                <a:spcPts val="0"/>
              </a:spcBef>
              <a:spcAft>
                <a:spcPts val="0"/>
              </a:spcAft>
              <a:buNone/>
            </a:pPr>
            <a:r>
              <a:rPr lang="en" sz="1200">
                <a:solidFill>
                  <a:srgbClr val="FFFFFF"/>
                </a:solidFill>
              </a:rPr>
              <a:t>Extracted the day of year from the date column.</a:t>
            </a:r>
            <a:endParaRPr sz="1200">
              <a:solidFill>
                <a:srgbClr val="FFFFFF"/>
              </a:solidFill>
            </a:endParaRPr>
          </a:p>
          <a:p>
            <a:pPr indent="0" lvl="0" marL="0">
              <a:lnSpc>
                <a:spcPct val="100000"/>
              </a:lnSpc>
              <a:spcBef>
                <a:spcPts val="0"/>
              </a:spcBef>
              <a:spcAft>
                <a:spcPts val="0"/>
              </a:spcAft>
              <a:buNone/>
            </a:pPr>
            <a:r>
              <a:rPr lang="en" sz="1200">
                <a:solidFill>
                  <a:srgbClr val="FFFFFF"/>
                </a:solidFill>
              </a:rPr>
              <a:t>The variation of precipitation over the year 2016:</a:t>
            </a:r>
            <a:endParaRPr sz="1200">
              <a:solidFill>
                <a:srgbClr val="FFFFFF"/>
              </a:solidFill>
            </a:endParaRPr>
          </a:p>
          <a:p>
            <a:pPr indent="0" lvl="0" marL="0">
              <a:spcBef>
                <a:spcPts val="0"/>
              </a:spcBef>
              <a:spcAft>
                <a:spcPts val="1600"/>
              </a:spcAft>
              <a:buNone/>
            </a:pPr>
            <a:r>
              <a:t/>
            </a:r>
            <a:endParaRPr sz="1200">
              <a:solidFill>
                <a:srgbClr val="FFFFFF"/>
              </a:solidFill>
            </a:endParaRPr>
          </a:p>
        </p:txBody>
      </p:sp>
      <p:graphicFrame>
        <p:nvGraphicFramePr>
          <p:cNvPr id="130" name="Shape 130"/>
          <p:cNvGraphicFramePr/>
          <p:nvPr/>
        </p:nvGraphicFramePr>
        <p:xfrm>
          <a:off x="4861725" y="358725"/>
          <a:ext cx="3000000" cy="3000000"/>
        </p:xfrm>
        <a:graphic>
          <a:graphicData uri="http://schemas.openxmlformats.org/drawingml/2006/table">
            <a:tbl>
              <a:tblPr>
                <a:noFill/>
                <a:tableStyleId>{33EB46A7-EDD2-42E2-8356-F8AEF0A44D45}</a:tableStyleId>
              </a:tblPr>
              <a:tblGrid>
                <a:gridCol w="1552600"/>
                <a:gridCol w="2536825"/>
              </a:tblGrid>
              <a:tr h="989075">
                <a:tc>
                  <a:txBody>
                    <a:bodyPr>
                      <a:noAutofit/>
                    </a:bodyPr>
                    <a:lstStyle/>
                    <a:p>
                      <a:pPr indent="0" lvl="0" marL="0" rtl="0">
                        <a:spcBef>
                          <a:spcPts val="0"/>
                        </a:spcBef>
                        <a:spcAft>
                          <a:spcPts val="0"/>
                        </a:spcAft>
                        <a:buNone/>
                      </a:pPr>
                      <a:r>
                        <a:rPr b="1" lang="en">
                          <a:solidFill>
                            <a:srgbClr val="666666"/>
                          </a:solidFill>
                        </a:rPr>
                        <a:t>Field</a:t>
                      </a:r>
                      <a:endParaRPr b="1">
                        <a:solidFill>
                          <a:srgbClr val="666666"/>
                        </a:solidFill>
                      </a:endParaRPr>
                    </a:p>
                  </a:txBody>
                  <a:tcPr marT="91425" marB="91425" marR="91425" marL="91425">
                    <a:solidFill>
                      <a:srgbClr val="EFEFEF"/>
                    </a:solidFill>
                  </a:tcPr>
                </a:tc>
                <a:tc>
                  <a:txBody>
                    <a:bodyPr>
                      <a:noAutofit/>
                    </a:bodyPr>
                    <a:lstStyle/>
                    <a:p>
                      <a:pPr indent="0" lvl="0" marL="0" rtl="0">
                        <a:spcBef>
                          <a:spcPts val="0"/>
                        </a:spcBef>
                        <a:spcAft>
                          <a:spcPts val="0"/>
                        </a:spcAft>
                        <a:buNone/>
                      </a:pPr>
                      <a:r>
                        <a:rPr lang="en">
                          <a:solidFill>
                            <a:srgbClr val="666666"/>
                          </a:solidFill>
                        </a:rPr>
                        <a:t>Description</a:t>
                      </a:r>
                      <a:endParaRPr>
                        <a:solidFill>
                          <a:srgbClr val="666666"/>
                        </a:solidFill>
                      </a:endParaRPr>
                    </a:p>
                  </a:txBody>
                  <a:tcPr marT="91425" marB="91425" marR="91425" marL="91425">
                    <a:solidFill>
                      <a:srgbClr val="EFEFEF"/>
                    </a:solidFill>
                  </a:tcPr>
                </a:tc>
              </a:tr>
              <a:tr h="483200">
                <a:tc>
                  <a:txBody>
                    <a:bodyPr>
                      <a:noAutofit/>
                    </a:bodyPr>
                    <a:lstStyle/>
                    <a:p>
                      <a:pPr indent="0" lvl="0" marL="0" rtl="0">
                        <a:spcBef>
                          <a:spcPts val="0"/>
                        </a:spcBef>
                        <a:spcAft>
                          <a:spcPts val="0"/>
                        </a:spcAft>
                        <a:buNone/>
                      </a:pPr>
                      <a:r>
                        <a:rPr b="1" lang="en">
                          <a:solidFill>
                            <a:srgbClr val="EFEFEF"/>
                          </a:solidFill>
                        </a:rPr>
                        <a:t>date</a:t>
                      </a:r>
                      <a:endParaRPr b="1">
                        <a:solidFill>
                          <a:srgbClr val="EFEFEF"/>
                        </a:solidFill>
                      </a:endParaRPr>
                    </a:p>
                  </a:txBody>
                  <a:tcPr marT="91425" marB="91425" marR="91425" marL="91425"/>
                </a:tc>
                <a:tc>
                  <a:txBody>
                    <a:bodyPr>
                      <a:noAutofit/>
                    </a:bodyPr>
                    <a:lstStyle/>
                    <a:p>
                      <a:pPr indent="0" lvl="0" marL="0" rtl="0">
                        <a:spcBef>
                          <a:spcPts val="0"/>
                        </a:spcBef>
                        <a:spcAft>
                          <a:spcPts val="0"/>
                        </a:spcAft>
                        <a:buNone/>
                      </a:pPr>
                      <a:r>
                        <a:rPr lang="en">
                          <a:solidFill>
                            <a:srgbClr val="EFEFEF"/>
                          </a:solidFill>
                        </a:rPr>
                        <a:t>First 6 months of 2016</a:t>
                      </a:r>
                      <a:endParaRPr>
                        <a:solidFill>
                          <a:srgbClr val="EFEFEF"/>
                        </a:solidFill>
                      </a:endParaRPr>
                    </a:p>
                  </a:txBody>
                  <a:tcPr marT="91425" marB="91425" marR="91425" marL="91425"/>
                </a:tc>
              </a:tr>
              <a:tr h="483200">
                <a:tc>
                  <a:txBody>
                    <a:bodyPr>
                      <a:noAutofit/>
                    </a:bodyPr>
                    <a:lstStyle/>
                    <a:p>
                      <a:pPr indent="0" lvl="0" marL="0" rtl="0">
                        <a:spcBef>
                          <a:spcPts val="0"/>
                        </a:spcBef>
                        <a:spcAft>
                          <a:spcPts val="0"/>
                        </a:spcAft>
                        <a:buNone/>
                      </a:pPr>
                      <a:r>
                        <a:rPr b="1" lang="en">
                          <a:solidFill>
                            <a:srgbClr val="EFEFEF"/>
                          </a:solidFill>
                        </a:rPr>
                        <a:t>maximum_temp</a:t>
                      </a:r>
                      <a:endParaRPr b="1">
                        <a:solidFill>
                          <a:srgbClr val="EFEFEF"/>
                        </a:solidFill>
                      </a:endParaRPr>
                    </a:p>
                  </a:txBody>
                  <a:tcPr marT="91425" marB="91425" marR="91425" marL="91425"/>
                </a:tc>
                <a:tc>
                  <a:txBody>
                    <a:bodyPr>
                      <a:noAutofit/>
                    </a:bodyPr>
                    <a:lstStyle/>
                    <a:p>
                      <a:pPr indent="0" lvl="0" marL="0" rtl="0">
                        <a:spcBef>
                          <a:spcPts val="0"/>
                        </a:spcBef>
                        <a:spcAft>
                          <a:spcPts val="0"/>
                        </a:spcAft>
                        <a:buNone/>
                      </a:pPr>
                      <a:r>
                        <a:rPr lang="en">
                          <a:solidFill>
                            <a:srgbClr val="EFEFEF"/>
                          </a:solidFill>
                        </a:rPr>
                        <a:t>Max temp in Fahrenheit</a:t>
                      </a:r>
                      <a:endParaRPr>
                        <a:solidFill>
                          <a:srgbClr val="EFEFEF"/>
                        </a:solidFill>
                      </a:endParaRPr>
                    </a:p>
                  </a:txBody>
                  <a:tcPr marT="91425" marB="91425" marR="91425" marL="91425"/>
                </a:tc>
              </a:tr>
              <a:tr h="483200">
                <a:tc>
                  <a:txBody>
                    <a:bodyPr>
                      <a:noAutofit/>
                    </a:bodyPr>
                    <a:lstStyle/>
                    <a:p>
                      <a:pPr indent="0" lvl="0" marL="0" rtl="0">
                        <a:spcBef>
                          <a:spcPts val="0"/>
                        </a:spcBef>
                        <a:spcAft>
                          <a:spcPts val="0"/>
                        </a:spcAft>
                        <a:buNone/>
                      </a:pPr>
                      <a:r>
                        <a:rPr b="1" lang="en">
                          <a:solidFill>
                            <a:srgbClr val="EFEFEF"/>
                          </a:solidFill>
                        </a:rPr>
                        <a:t>minimum_temp</a:t>
                      </a:r>
                      <a:endParaRPr b="1">
                        <a:solidFill>
                          <a:srgbClr val="EFEFEF"/>
                        </a:solidFill>
                      </a:endParaRPr>
                    </a:p>
                  </a:txBody>
                  <a:tcPr marT="91425" marB="91425" marR="91425" marL="91425"/>
                </a:tc>
                <a:tc>
                  <a:txBody>
                    <a:bodyPr>
                      <a:noAutofit/>
                    </a:bodyPr>
                    <a:lstStyle/>
                    <a:p>
                      <a:pPr indent="0" lvl="0" marL="0" rtl="0">
                        <a:spcBef>
                          <a:spcPts val="0"/>
                        </a:spcBef>
                        <a:spcAft>
                          <a:spcPts val="0"/>
                        </a:spcAft>
                        <a:buNone/>
                      </a:pPr>
                      <a:r>
                        <a:rPr lang="en">
                          <a:solidFill>
                            <a:srgbClr val="EFEFEF"/>
                          </a:solidFill>
                        </a:rPr>
                        <a:t>Min temp in Fahrenheit</a:t>
                      </a:r>
                      <a:endParaRPr>
                        <a:solidFill>
                          <a:srgbClr val="EFEFEF"/>
                        </a:solidFill>
                      </a:endParaRPr>
                    </a:p>
                  </a:txBody>
                  <a:tcPr marT="91425" marB="91425" marR="91425" marL="91425"/>
                </a:tc>
              </a:tr>
              <a:tr h="483200">
                <a:tc>
                  <a:txBody>
                    <a:bodyPr>
                      <a:noAutofit/>
                    </a:bodyPr>
                    <a:lstStyle/>
                    <a:p>
                      <a:pPr indent="0" lvl="0" marL="0" rtl="0">
                        <a:spcBef>
                          <a:spcPts val="0"/>
                        </a:spcBef>
                        <a:spcAft>
                          <a:spcPts val="0"/>
                        </a:spcAft>
                        <a:buNone/>
                      </a:pPr>
                      <a:r>
                        <a:rPr b="1" lang="en">
                          <a:solidFill>
                            <a:srgbClr val="EFEFEF"/>
                          </a:solidFill>
                        </a:rPr>
                        <a:t>average_temp</a:t>
                      </a:r>
                      <a:endParaRPr b="1">
                        <a:solidFill>
                          <a:srgbClr val="EFEFEF"/>
                        </a:solidFill>
                      </a:endParaRPr>
                    </a:p>
                  </a:txBody>
                  <a:tcPr marT="91425" marB="91425" marR="91425" marL="91425"/>
                </a:tc>
                <a:tc>
                  <a:txBody>
                    <a:bodyPr>
                      <a:noAutofit/>
                    </a:bodyPr>
                    <a:lstStyle/>
                    <a:p>
                      <a:pPr indent="0" lvl="0" marL="0" rtl="0">
                        <a:spcBef>
                          <a:spcPts val="0"/>
                        </a:spcBef>
                        <a:spcAft>
                          <a:spcPts val="0"/>
                        </a:spcAft>
                        <a:buNone/>
                      </a:pPr>
                      <a:r>
                        <a:rPr lang="en">
                          <a:solidFill>
                            <a:srgbClr val="EFEFEF"/>
                          </a:solidFill>
                        </a:rPr>
                        <a:t>Average temp in </a:t>
                      </a:r>
                      <a:r>
                        <a:rPr lang="en">
                          <a:solidFill>
                            <a:srgbClr val="EFEFEF"/>
                          </a:solidFill>
                        </a:rPr>
                        <a:t>Fahrenheit</a:t>
                      </a:r>
                      <a:endParaRPr>
                        <a:solidFill>
                          <a:srgbClr val="EFEFEF"/>
                        </a:solidFill>
                      </a:endParaRPr>
                    </a:p>
                  </a:txBody>
                  <a:tcPr marT="91425" marB="91425" marR="91425" marL="91425"/>
                </a:tc>
              </a:tr>
              <a:tr h="483200">
                <a:tc>
                  <a:txBody>
                    <a:bodyPr>
                      <a:noAutofit/>
                    </a:bodyPr>
                    <a:lstStyle/>
                    <a:p>
                      <a:pPr indent="0" lvl="0" marL="0" rtl="0">
                        <a:spcBef>
                          <a:spcPts val="0"/>
                        </a:spcBef>
                        <a:spcAft>
                          <a:spcPts val="0"/>
                        </a:spcAft>
                        <a:buNone/>
                      </a:pPr>
                      <a:r>
                        <a:rPr b="1" lang="en">
                          <a:solidFill>
                            <a:srgbClr val="EFEFEF"/>
                          </a:solidFill>
                        </a:rPr>
                        <a:t>precipitation</a:t>
                      </a:r>
                      <a:endParaRPr b="1">
                        <a:solidFill>
                          <a:srgbClr val="EFEFEF"/>
                        </a:solidFill>
                      </a:endParaRPr>
                    </a:p>
                  </a:txBody>
                  <a:tcPr marT="91425" marB="91425" marR="91425" marL="91425"/>
                </a:tc>
                <a:tc>
                  <a:txBody>
                    <a:bodyPr>
                      <a:noAutofit/>
                    </a:bodyPr>
                    <a:lstStyle/>
                    <a:p>
                      <a:pPr indent="0" lvl="0" marL="0" rtl="0">
                        <a:spcBef>
                          <a:spcPts val="0"/>
                        </a:spcBef>
                        <a:spcAft>
                          <a:spcPts val="0"/>
                        </a:spcAft>
                        <a:buNone/>
                      </a:pPr>
                      <a:r>
                        <a:rPr lang="en">
                          <a:solidFill>
                            <a:srgbClr val="EFEFEF"/>
                          </a:solidFill>
                        </a:rPr>
                        <a:t>Precipitation</a:t>
                      </a:r>
                      <a:endParaRPr>
                        <a:solidFill>
                          <a:srgbClr val="EFEFEF"/>
                        </a:solidFill>
                      </a:endParaRPr>
                    </a:p>
                  </a:txBody>
                  <a:tcPr marT="91425" marB="91425" marR="91425" marL="91425"/>
                </a:tc>
              </a:tr>
              <a:tr h="483200">
                <a:tc>
                  <a:txBody>
                    <a:bodyPr>
                      <a:noAutofit/>
                    </a:bodyPr>
                    <a:lstStyle/>
                    <a:p>
                      <a:pPr indent="0" lvl="0" marL="0" rtl="0">
                        <a:spcBef>
                          <a:spcPts val="0"/>
                        </a:spcBef>
                        <a:spcAft>
                          <a:spcPts val="0"/>
                        </a:spcAft>
                        <a:buNone/>
                      </a:pPr>
                      <a:r>
                        <a:rPr b="1" lang="en">
                          <a:solidFill>
                            <a:srgbClr val="EFEFEF"/>
                          </a:solidFill>
                        </a:rPr>
                        <a:t>snow_fall</a:t>
                      </a:r>
                      <a:endParaRPr b="1">
                        <a:solidFill>
                          <a:srgbClr val="EFEFEF"/>
                        </a:solidFill>
                      </a:endParaRPr>
                    </a:p>
                  </a:txBody>
                  <a:tcPr marT="91425" marB="91425" marR="91425" marL="91425"/>
                </a:tc>
                <a:tc>
                  <a:txBody>
                    <a:bodyPr>
                      <a:noAutofit/>
                    </a:bodyPr>
                    <a:lstStyle/>
                    <a:p>
                      <a:pPr indent="0" lvl="0" marL="0" rtl="0">
                        <a:spcBef>
                          <a:spcPts val="0"/>
                        </a:spcBef>
                        <a:spcAft>
                          <a:spcPts val="0"/>
                        </a:spcAft>
                        <a:buNone/>
                      </a:pPr>
                      <a:r>
                        <a:rPr lang="en">
                          <a:solidFill>
                            <a:srgbClr val="EFEFEF"/>
                          </a:solidFill>
                        </a:rPr>
                        <a:t>New snowfall </a:t>
                      </a:r>
                      <a:endParaRPr>
                        <a:solidFill>
                          <a:srgbClr val="EFEFEF"/>
                        </a:solidFill>
                      </a:endParaRPr>
                    </a:p>
                  </a:txBody>
                  <a:tcPr marT="91425" marB="91425" marR="91425" marL="91425"/>
                </a:tc>
              </a:tr>
              <a:tr h="483200">
                <a:tc>
                  <a:txBody>
                    <a:bodyPr>
                      <a:noAutofit/>
                    </a:bodyPr>
                    <a:lstStyle/>
                    <a:p>
                      <a:pPr indent="0" lvl="0" marL="0" rtl="0">
                        <a:spcBef>
                          <a:spcPts val="0"/>
                        </a:spcBef>
                        <a:spcAft>
                          <a:spcPts val="0"/>
                        </a:spcAft>
                        <a:buNone/>
                      </a:pPr>
                      <a:r>
                        <a:rPr b="1" lang="en">
                          <a:solidFill>
                            <a:srgbClr val="EFEFEF"/>
                          </a:solidFill>
                        </a:rPr>
                        <a:t>snow_depth</a:t>
                      </a:r>
                      <a:endParaRPr b="1">
                        <a:solidFill>
                          <a:srgbClr val="EFEFEF"/>
                        </a:solidFill>
                      </a:endParaRPr>
                    </a:p>
                  </a:txBody>
                  <a:tcPr marT="91425" marB="91425" marR="91425" marL="91425"/>
                </a:tc>
                <a:tc>
                  <a:txBody>
                    <a:bodyPr>
                      <a:noAutofit/>
                    </a:bodyPr>
                    <a:lstStyle/>
                    <a:p>
                      <a:pPr indent="0" lvl="0" marL="0" rtl="0">
                        <a:spcBef>
                          <a:spcPts val="0"/>
                        </a:spcBef>
                        <a:spcAft>
                          <a:spcPts val="0"/>
                        </a:spcAft>
                        <a:buNone/>
                      </a:pPr>
                      <a:r>
                        <a:rPr lang="en">
                          <a:solidFill>
                            <a:srgbClr val="EFEFEF"/>
                          </a:solidFill>
                        </a:rPr>
                        <a:t>Current snow depth in inches</a:t>
                      </a:r>
                      <a:endParaRPr>
                        <a:solidFill>
                          <a:srgbClr val="EFEFEF"/>
                        </a:solidFill>
                      </a:endParaRPr>
                    </a:p>
                  </a:txBody>
                  <a:tcPr marT="91425" marB="91425" marR="91425" marL="91425"/>
                </a:tc>
              </a:tr>
            </a:tbl>
          </a:graphicData>
        </a:graphic>
      </p:graphicFrame>
      <p:pic>
        <p:nvPicPr>
          <p:cNvPr id="131" name="Shape 131"/>
          <p:cNvPicPr preferRelativeResize="0"/>
          <p:nvPr/>
        </p:nvPicPr>
        <p:blipFill>
          <a:blip r:embed="rId3">
            <a:alphaModFix/>
          </a:blip>
          <a:stretch>
            <a:fillRect/>
          </a:stretch>
        </p:blipFill>
        <p:spPr>
          <a:xfrm>
            <a:off x="349200" y="1894800"/>
            <a:ext cx="3548475" cy="28888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Evaluation Metrics</a:t>
            </a:r>
            <a:endParaRPr/>
          </a:p>
        </p:txBody>
      </p:sp>
      <p:sp>
        <p:nvSpPr>
          <p:cNvPr id="137" name="Shape 1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FFFFFF"/>
                </a:solidFill>
              </a:rPr>
              <a:t>The evaluation metric for this competition is Root Mean Squared Logarithmic Error.  The RMSLE is calculated as: </a:t>
            </a:r>
            <a:endParaRPr sz="1400">
              <a:solidFill>
                <a:srgbClr val="FFFFFF"/>
              </a:solidFill>
            </a:endParaRPr>
          </a:p>
          <a:p>
            <a:pPr indent="0" lvl="0" marL="0" rtl="0">
              <a:spcBef>
                <a:spcPts val="1600"/>
              </a:spcBef>
              <a:spcAft>
                <a:spcPts val="0"/>
              </a:spcAft>
              <a:buNone/>
            </a:pPr>
            <a:r>
              <a:t/>
            </a:r>
            <a:endParaRPr sz="1400">
              <a:solidFill>
                <a:srgbClr val="FFFFFF"/>
              </a:solidFill>
            </a:endParaRPr>
          </a:p>
          <a:p>
            <a:pPr indent="0" lvl="0" marL="0" rtl="0">
              <a:spcBef>
                <a:spcPts val="1600"/>
              </a:spcBef>
              <a:spcAft>
                <a:spcPts val="0"/>
              </a:spcAft>
              <a:buNone/>
            </a:pPr>
            <a:r>
              <a:t/>
            </a:r>
            <a:endParaRPr sz="1400">
              <a:solidFill>
                <a:srgbClr val="FFFFFF"/>
              </a:solidFill>
            </a:endParaRPr>
          </a:p>
          <a:p>
            <a:pPr indent="0" lvl="0" marL="0" rtl="0">
              <a:spcBef>
                <a:spcPts val="1600"/>
              </a:spcBef>
              <a:spcAft>
                <a:spcPts val="0"/>
              </a:spcAft>
              <a:buNone/>
            </a:pPr>
            <a:r>
              <a:rPr lang="en" sz="1400">
                <a:solidFill>
                  <a:srgbClr val="FFFFFF"/>
                </a:solidFill>
              </a:rPr>
              <a:t>Where:</a:t>
            </a:r>
            <a:endParaRPr sz="1400">
              <a:solidFill>
                <a:srgbClr val="FFFFFF"/>
              </a:solidFill>
            </a:endParaRPr>
          </a:p>
          <a:p>
            <a:pPr indent="0" lvl="0" marL="0" rtl="0">
              <a:lnSpc>
                <a:spcPct val="100000"/>
              </a:lnSpc>
              <a:spcBef>
                <a:spcPts val="800"/>
              </a:spcBef>
              <a:spcAft>
                <a:spcPts val="0"/>
              </a:spcAft>
              <a:buNone/>
            </a:pPr>
            <a:r>
              <a:rPr lang="en" sz="1400">
                <a:solidFill>
                  <a:srgbClr val="FFFFFF"/>
                </a:solidFill>
              </a:rPr>
              <a:t>ϵ is the RMSLE value (score)</a:t>
            </a:r>
            <a:endParaRPr sz="1400">
              <a:solidFill>
                <a:srgbClr val="FFFFFF"/>
              </a:solidFill>
            </a:endParaRPr>
          </a:p>
          <a:p>
            <a:pPr indent="0" lvl="0" marL="0" rtl="0">
              <a:lnSpc>
                <a:spcPct val="100000"/>
              </a:lnSpc>
              <a:spcBef>
                <a:spcPts val="800"/>
              </a:spcBef>
              <a:spcAft>
                <a:spcPts val="0"/>
              </a:spcAft>
              <a:buNone/>
            </a:pPr>
            <a:r>
              <a:rPr lang="en" sz="1400">
                <a:solidFill>
                  <a:srgbClr val="FFFFFF"/>
                </a:solidFill>
              </a:rPr>
              <a:t>n is the total number of observations in the (public/private) data set,</a:t>
            </a:r>
            <a:endParaRPr sz="1400">
              <a:solidFill>
                <a:srgbClr val="FFFFFF"/>
              </a:solidFill>
            </a:endParaRPr>
          </a:p>
          <a:p>
            <a:pPr indent="0" lvl="0" marL="0" rtl="0">
              <a:lnSpc>
                <a:spcPct val="100000"/>
              </a:lnSpc>
              <a:spcBef>
                <a:spcPts val="800"/>
              </a:spcBef>
              <a:spcAft>
                <a:spcPts val="0"/>
              </a:spcAft>
              <a:buNone/>
            </a:pPr>
            <a:r>
              <a:rPr lang="en" sz="1400">
                <a:solidFill>
                  <a:srgbClr val="FFFFFF"/>
                </a:solidFill>
              </a:rPr>
              <a:t>Pi is your prediction of trip duration, and</a:t>
            </a:r>
            <a:endParaRPr sz="1400">
              <a:solidFill>
                <a:srgbClr val="FFFFFF"/>
              </a:solidFill>
            </a:endParaRPr>
          </a:p>
          <a:p>
            <a:pPr indent="0" lvl="0" marL="0" rtl="0">
              <a:lnSpc>
                <a:spcPct val="100000"/>
              </a:lnSpc>
              <a:spcBef>
                <a:spcPts val="800"/>
              </a:spcBef>
              <a:spcAft>
                <a:spcPts val="0"/>
              </a:spcAft>
              <a:buNone/>
            </a:pPr>
            <a:r>
              <a:rPr lang="en" sz="1400">
                <a:solidFill>
                  <a:srgbClr val="FFFFFF"/>
                </a:solidFill>
              </a:rPr>
              <a:t>ai is the actual trip duration for ii. </a:t>
            </a:r>
            <a:endParaRPr sz="1400">
              <a:solidFill>
                <a:srgbClr val="FFFFFF"/>
              </a:solidFill>
            </a:endParaRPr>
          </a:p>
          <a:p>
            <a:pPr indent="0" lvl="0" marL="0" rtl="0">
              <a:lnSpc>
                <a:spcPct val="100000"/>
              </a:lnSpc>
              <a:spcBef>
                <a:spcPts val="800"/>
              </a:spcBef>
              <a:spcAft>
                <a:spcPts val="0"/>
              </a:spcAft>
              <a:buNone/>
            </a:pPr>
            <a:r>
              <a:rPr lang="en" sz="1400">
                <a:solidFill>
                  <a:srgbClr val="FFFFFF"/>
                </a:solidFill>
              </a:rPr>
              <a:t>log(x) is the natural logarithm of x</a:t>
            </a:r>
            <a:endParaRPr sz="1400">
              <a:solidFill>
                <a:srgbClr val="FFFFFF"/>
              </a:solidFill>
            </a:endParaRPr>
          </a:p>
          <a:p>
            <a:pPr indent="0" lvl="0" marL="0">
              <a:spcBef>
                <a:spcPts val="800"/>
              </a:spcBef>
              <a:spcAft>
                <a:spcPts val="1600"/>
              </a:spcAft>
              <a:buNone/>
            </a:pPr>
            <a:r>
              <a:t/>
            </a:r>
            <a:endParaRPr/>
          </a:p>
        </p:txBody>
      </p:sp>
      <p:pic>
        <p:nvPicPr>
          <p:cNvPr id="138" name="Shape 138"/>
          <p:cNvPicPr preferRelativeResize="0"/>
          <p:nvPr/>
        </p:nvPicPr>
        <p:blipFill>
          <a:blip r:embed="rId3">
            <a:alphaModFix/>
          </a:blip>
          <a:stretch>
            <a:fillRect/>
          </a:stretch>
        </p:blipFill>
        <p:spPr>
          <a:xfrm>
            <a:off x="2876425" y="1918538"/>
            <a:ext cx="3124200" cy="1057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Building the Model</a:t>
            </a:r>
            <a:endParaRPr/>
          </a:p>
        </p:txBody>
      </p:sp>
      <p:sp>
        <p:nvSpPr>
          <p:cNvPr id="144" name="Shape 144"/>
          <p:cNvSpPr txBox="1"/>
          <p:nvPr>
            <p:ph idx="1" type="body"/>
          </p:nvPr>
        </p:nvSpPr>
        <p:spPr>
          <a:xfrm>
            <a:off x="311700" y="13578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Several models with different sets of features were built. The three Machine Learning models which we explored in this project are: </a:t>
            </a:r>
            <a:endParaRPr>
              <a:solidFill>
                <a:srgbClr val="FFFFFF"/>
              </a:solidFill>
            </a:endParaRPr>
          </a:p>
          <a:p>
            <a:pPr indent="-342900" lvl="0" marL="914400">
              <a:spcBef>
                <a:spcPts val="1600"/>
              </a:spcBef>
              <a:spcAft>
                <a:spcPts val="0"/>
              </a:spcAft>
              <a:buClr>
                <a:srgbClr val="FFFFFF"/>
              </a:buClr>
              <a:buSzPts val="1800"/>
              <a:buAutoNum type="arabicPeriod"/>
            </a:pPr>
            <a:r>
              <a:rPr lang="en">
                <a:solidFill>
                  <a:srgbClr val="FFFFFF"/>
                </a:solidFill>
              </a:rPr>
              <a:t>Linear Regression</a:t>
            </a:r>
            <a:endParaRPr>
              <a:solidFill>
                <a:srgbClr val="FFFFFF"/>
              </a:solidFill>
            </a:endParaRPr>
          </a:p>
          <a:p>
            <a:pPr indent="-342900" lvl="0" marL="914400">
              <a:spcBef>
                <a:spcPts val="0"/>
              </a:spcBef>
              <a:spcAft>
                <a:spcPts val="0"/>
              </a:spcAft>
              <a:buClr>
                <a:srgbClr val="FFFFFF"/>
              </a:buClr>
              <a:buSzPts val="1800"/>
              <a:buAutoNum type="arabicPeriod"/>
            </a:pPr>
            <a:r>
              <a:rPr lang="en">
                <a:solidFill>
                  <a:srgbClr val="FFFFFF"/>
                </a:solidFill>
              </a:rPr>
              <a:t>Gradient Boosting </a:t>
            </a:r>
            <a:endParaRPr>
              <a:solidFill>
                <a:srgbClr val="FFFFFF"/>
              </a:solidFill>
            </a:endParaRPr>
          </a:p>
          <a:p>
            <a:pPr indent="-342900" lvl="0" marL="914400" rtl="0">
              <a:spcBef>
                <a:spcPts val="0"/>
              </a:spcBef>
              <a:spcAft>
                <a:spcPts val="0"/>
              </a:spcAft>
              <a:buClr>
                <a:srgbClr val="FFFFFF"/>
              </a:buClr>
              <a:buSzPts val="1800"/>
              <a:buAutoNum type="arabicPeriod"/>
            </a:pPr>
            <a:r>
              <a:rPr lang="en">
                <a:solidFill>
                  <a:srgbClr val="FFFFFF"/>
                </a:solidFill>
              </a:rPr>
              <a:t>Lasso Regression </a:t>
            </a:r>
            <a:endParaRPr>
              <a:solidFill>
                <a:srgbClr val="FFFFFF"/>
              </a:solidFill>
            </a:endParaRPr>
          </a:p>
          <a:p>
            <a:pPr indent="0" lvl="0" marL="0">
              <a:spcBef>
                <a:spcPts val="1600"/>
              </a:spcBef>
              <a:spcAft>
                <a:spcPts val="1600"/>
              </a:spcAft>
              <a:buNone/>
            </a:pPr>
            <a:r>
              <a:rPr lang="en">
                <a:solidFill>
                  <a:srgbClr val="FFFFFF"/>
                </a:solidFill>
              </a:rPr>
              <a:t>The Weather dataset didn’t add any value to the model, so we built models without it.</a:t>
            </a:r>
            <a:endParaRPr>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idx="1" type="body"/>
          </p:nvPr>
        </p:nvSpPr>
        <p:spPr>
          <a:xfrm>
            <a:off x="311700" y="249175"/>
            <a:ext cx="8520600" cy="464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Feature Selection Stage 1</a:t>
            </a:r>
            <a:endParaRPr>
              <a:solidFill>
                <a:srgbClr val="FFFFFF"/>
              </a:solidFill>
            </a:endParaRPr>
          </a:p>
          <a:p>
            <a:pPr indent="0" lvl="0" marL="0">
              <a:spcBef>
                <a:spcPts val="1600"/>
              </a:spcBef>
              <a:spcAft>
                <a:spcPts val="0"/>
              </a:spcAft>
              <a:buNone/>
            </a:pPr>
            <a:r>
              <a:rPr lang="en" sz="1400">
                <a:solidFill>
                  <a:srgbClr val="FFFFFF"/>
                </a:solidFill>
              </a:rPr>
              <a:t>Features Selected: </a:t>
            </a:r>
            <a:endParaRPr sz="1400">
              <a:solidFill>
                <a:srgbClr val="FFFFFF"/>
              </a:solidFill>
            </a:endParaRPr>
          </a:p>
          <a:p>
            <a:pPr indent="-295275" lvl="0" marL="457200" rtl="0">
              <a:spcBef>
                <a:spcPts val="1600"/>
              </a:spcBef>
              <a:spcAft>
                <a:spcPts val="0"/>
              </a:spcAft>
              <a:buClr>
                <a:schemeClr val="dk1"/>
              </a:buClr>
              <a:buSzPts val="1050"/>
              <a:buChar char="●"/>
            </a:pPr>
            <a:r>
              <a:rPr lang="en" sz="1050">
                <a:solidFill>
                  <a:schemeClr val="dk1"/>
                </a:solidFill>
              </a:rPr>
              <a:t>Vendor_id</a:t>
            </a:r>
            <a:endParaRPr sz="1050">
              <a:solidFill>
                <a:schemeClr val="dk1"/>
              </a:solidFill>
            </a:endParaRPr>
          </a:p>
          <a:p>
            <a:pPr indent="-295275" lvl="0" marL="457200" rtl="0">
              <a:spcBef>
                <a:spcPts val="0"/>
              </a:spcBef>
              <a:spcAft>
                <a:spcPts val="0"/>
              </a:spcAft>
              <a:buClr>
                <a:schemeClr val="dk1"/>
              </a:buClr>
              <a:buSzPts val="1050"/>
              <a:buChar char="●"/>
            </a:pPr>
            <a:r>
              <a:rPr lang="en" sz="1050">
                <a:solidFill>
                  <a:schemeClr val="dk1"/>
                </a:solidFill>
              </a:rPr>
              <a:t>Passenger_count</a:t>
            </a:r>
            <a:endParaRPr sz="1050">
              <a:solidFill>
                <a:schemeClr val="dk1"/>
              </a:solidFill>
            </a:endParaRPr>
          </a:p>
          <a:p>
            <a:pPr indent="-295275" lvl="0" marL="457200" rtl="0">
              <a:spcBef>
                <a:spcPts val="0"/>
              </a:spcBef>
              <a:spcAft>
                <a:spcPts val="0"/>
              </a:spcAft>
              <a:buClr>
                <a:schemeClr val="dk1"/>
              </a:buClr>
              <a:buSzPts val="1050"/>
              <a:buChar char="●"/>
            </a:pPr>
            <a:r>
              <a:rPr lang="en" sz="1050">
                <a:solidFill>
                  <a:schemeClr val="dk1"/>
                </a:solidFill>
              </a:rPr>
              <a:t>Pickup_longitude</a:t>
            </a:r>
            <a:endParaRPr sz="1050">
              <a:solidFill>
                <a:schemeClr val="dk1"/>
              </a:solidFill>
            </a:endParaRPr>
          </a:p>
          <a:p>
            <a:pPr indent="-295275" lvl="0" marL="457200" rtl="0">
              <a:spcBef>
                <a:spcPts val="0"/>
              </a:spcBef>
              <a:spcAft>
                <a:spcPts val="0"/>
              </a:spcAft>
              <a:buClr>
                <a:schemeClr val="dk1"/>
              </a:buClr>
              <a:buSzPts val="1050"/>
              <a:buChar char="●"/>
            </a:pPr>
            <a:r>
              <a:rPr lang="en" sz="1050">
                <a:solidFill>
                  <a:schemeClr val="dk1"/>
                </a:solidFill>
              </a:rPr>
              <a:t>Pickup_wday</a:t>
            </a:r>
            <a:endParaRPr sz="1050">
              <a:solidFill>
                <a:schemeClr val="dk1"/>
              </a:solidFill>
            </a:endParaRPr>
          </a:p>
          <a:p>
            <a:pPr indent="-295275" lvl="0" marL="457200" rtl="0">
              <a:spcBef>
                <a:spcPts val="0"/>
              </a:spcBef>
              <a:spcAft>
                <a:spcPts val="0"/>
              </a:spcAft>
              <a:buClr>
                <a:schemeClr val="dk1"/>
              </a:buClr>
              <a:buSzPts val="1050"/>
              <a:buChar char="●"/>
            </a:pPr>
            <a:r>
              <a:rPr lang="en" sz="1050">
                <a:solidFill>
                  <a:schemeClr val="dk1"/>
                </a:solidFill>
              </a:rPr>
              <a:t>Pickup_yday</a:t>
            </a:r>
            <a:endParaRPr sz="1050">
              <a:solidFill>
                <a:schemeClr val="dk1"/>
              </a:solidFill>
            </a:endParaRPr>
          </a:p>
          <a:p>
            <a:pPr indent="-295275" lvl="0" marL="457200" rtl="0">
              <a:spcBef>
                <a:spcPts val="0"/>
              </a:spcBef>
              <a:spcAft>
                <a:spcPts val="0"/>
              </a:spcAft>
              <a:buClr>
                <a:schemeClr val="dk1"/>
              </a:buClr>
              <a:buSzPts val="1050"/>
              <a:buChar char="●"/>
            </a:pPr>
            <a:r>
              <a:rPr lang="en" sz="1050">
                <a:solidFill>
                  <a:schemeClr val="dk1"/>
                </a:solidFill>
              </a:rPr>
              <a:t>Pickup_hour</a:t>
            </a:r>
            <a:endParaRPr sz="1050">
              <a:solidFill>
                <a:schemeClr val="dk1"/>
              </a:solidFill>
            </a:endParaRPr>
          </a:p>
          <a:p>
            <a:pPr indent="0" lvl="0" marL="0" rtl="0">
              <a:spcBef>
                <a:spcPts val="0"/>
              </a:spcBef>
              <a:spcAft>
                <a:spcPts val="0"/>
              </a:spcAft>
              <a:buNone/>
            </a:pPr>
            <a:r>
              <a:t/>
            </a:r>
            <a:endParaRPr sz="1050">
              <a:solidFill>
                <a:schemeClr val="dk1"/>
              </a:solidFill>
            </a:endParaRPr>
          </a:p>
          <a:p>
            <a:pPr indent="0" lvl="0" marL="0" rtl="0">
              <a:spcBef>
                <a:spcPts val="0"/>
              </a:spcBef>
              <a:spcAft>
                <a:spcPts val="0"/>
              </a:spcAft>
              <a:buNone/>
            </a:pPr>
            <a:r>
              <a:rPr b="1" lang="en">
                <a:solidFill>
                  <a:schemeClr val="dk1"/>
                </a:solidFill>
              </a:rPr>
              <a:t>Model 1: Linear Regression </a:t>
            </a:r>
            <a:endParaRPr b="1">
              <a:solidFill>
                <a:schemeClr val="dk1"/>
              </a:solidFill>
            </a:endParaRPr>
          </a:p>
          <a:p>
            <a:pPr indent="0" lvl="0" marL="0" rtl="0">
              <a:spcBef>
                <a:spcPts val="0"/>
              </a:spcBef>
              <a:spcAft>
                <a:spcPts val="0"/>
              </a:spcAft>
              <a:buNone/>
            </a:pPr>
            <a:r>
              <a:rPr i="1" lang="en" sz="1400">
                <a:solidFill>
                  <a:schemeClr val="dk1"/>
                </a:solidFill>
              </a:rPr>
              <a:t>The model gave us a RMSLE of 0.73</a:t>
            </a:r>
            <a:endParaRPr i="1" sz="1400">
              <a:solidFill>
                <a:schemeClr val="dk1"/>
              </a:solidFill>
            </a:endParaRPr>
          </a:p>
          <a:p>
            <a:pPr indent="0" lvl="0" marL="0" rtl="0">
              <a:spcBef>
                <a:spcPts val="0"/>
              </a:spcBef>
              <a:spcAft>
                <a:spcPts val="0"/>
              </a:spcAft>
              <a:buNone/>
            </a:pPr>
            <a:r>
              <a:t/>
            </a:r>
            <a:endParaRPr i="1">
              <a:solidFill>
                <a:schemeClr val="dk1"/>
              </a:solidFill>
            </a:endParaRPr>
          </a:p>
          <a:p>
            <a:pPr indent="0" lvl="0" marL="0" rtl="0">
              <a:spcBef>
                <a:spcPts val="0"/>
              </a:spcBef>
              <a:spcAft>
                <a:spcPts val="0"/>
              </a:spcAft>
              <a:buNone/>
            </a:pPr>
            <a:r>
              <a:rPr b="1" lang="en">
                <a:solidFill>
                  <a:schemeClr val="dk1"/>
                </a:solidFill>
              </a:rPr>
              <a:t>Model 2: Ridge Linear Regression</a:t>
            </a:r>
            <a:endParaRPr b="1">
              <a:solidFill>
                <a:schemeClr val="dk1"/>
              </a:solidFill>
            </a:endParaRPr>
          </a:p>
          <a:p>
            <a:pPr indent="0" lvl="0" marL="0" rtl="0">
              <a:spcBef>
                <a:spcPts val="0"/>
              </a:spcBef>
              <a:spcAft>
                <a:spcPts val="0"/>
              </a:spcAft>
              <a:buNone/>
            </a:pPr>
            <a:r>
              <a:rPr i="1" lang="en" sz="1400">
                <a:solidFill>
                  <a:schemeClr val="dk1"/>
                </a:solidFill>
              </a:rPr>
              <a:t>The model gave us a RMSLE of 0.73</a:t>
            </a:r>
            <a:endParaRPr i="1" sz="1400">
              <a:solidFill>
                <a:schemeClr val="dk1"/>
              </a:solidFill>
            </a:endParaRPr>
          </a:p>
          <a:p>
            <a:pPr indent="0" lvl="0" marL="0" rtl="0">
              <a:spcBef>
                <a:spcPts val="0"/>
              </a:spcBef>
              <a:spcAft>
                <a:spcPts val="0"/>
              </a:spcAft>
              <a:buNone/>
            </a:pPr>
            <a:r>
              <a:t/>
            </a:r>
            <a:endParaRPr i="1" sz="1400">
              <a:solidFill>
                <a:schemeClr val="dk1"/>
              </a:solidFill>
            </a:endParaRPr>
          </a:p>
          <a:p>
            <a:pPr indent="0" lvl="0" marL="0" rtl="0">
              <a:spcBef>
                <a:spcPts val="0"/>
              </a:spcBef>
              <a:spcAft>
                <a:spcPts val="0"/>
              </a:spcAft>
              <a:buNone/>
            </a:pPr>
            <a:r>
              <a:rPr b="1" lang="en">
                <a:solidFill>
                  <a:schemeClr val="dk1"/>
                </a:solidFill>
              </a:rPr>
              <a:t>Model 3: Gradient Boosting </a:t>
            </a:r>
            <a:endParaRPr b="1">
              <a:solidFill>
                <a:schemeClr val="dk1"/>
              </a:solidFill>
            </a:endParaRPr>
          </a:p>
          <a:p>
            <a:pPr indent="0" lvl="0" marL="0" rtl="0">
              <a:spcBef>
                <a:spcPts val="0"/>
              </a:spcBef>
              <a:spcAft>
                <a:spcPts val="0"/>
              </a:spcAft>
              <a:buNone/>
            </a:pPr>
            <a:r>
              <a:rPr i="1" lang="en" sz="1400">
                <a:solidFill>
                  <a:schemeClr val="dk1"/>
                </a:solidFill>
              </a:rPr>
              <a:t>The model gave us a RMSLE of 0.73</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idx="1" type="body"/>
          </p:nvPr>
        </p:nvSpPr>
        <p:spPr>
          <a:xfrm>
            <a:off x="311700" y="160175"/>
            <a:ext cx="8520600" cy="4734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Feature Selection Stage 2</a:t>
            </a:r>
            <a:endParaRPr>
              <a:solidFill>
                <a:srgbClr val="FFFFFF"/>
              </a:solidFill>
            </a:endParaRPr>
          </a:p>
          <a:p>
            <a:pPr indent="0" lvl="0" marL="0">
              <a:spcBef>
                <a:spcPts val="1600"/>
              </a:spcBef>
              <a:spcAft>
                <a:spcPts val="0"/>
              </a:spcAft>
              <a:buNone/>
            </a:pPr>
            <a:r>
              <a:rPr lang="en">
                <a:solidFill>
                  <a:srgbClr val="FFFFFF"/>
                </a:solidFill>
              </a:rPr>
              <a:t>Model 4: Gradient Boosting </a:t>
            </a:r>
            <a:endParaRPr>
              <a:solidFill>
                <a:srgbClr val="FFFFFF"/>
              </a:solidFill>
            </a:endParaRPr>
          </a:p>
          <a:p>
            <a:pPr indent="0" lvl="0" marL="0" rtl="0">
              <a:spcBef>
                <a:spcPts val="1600"/>
              </a:spcBef>
              <a:spcAft>
                <a:spcPts val="0"/>
              </a:spcAft>
              <a:buNone/>
            </a:pPr>
            <a:r>
              <a:rPr lang="en" sz="1400">
                <a:solidFill>
                  <a:srgbClr val="FFFFFF"/>
                </a:solidFill>
              </a:rPr>
              <a:t>Features Selected: </a:t>
            </a:r>
            <a:endParaRPr sz="1400">
              <a:solidFill>
                <a:srgbClr val="FFFFFF"/>
              </a:solidFill>
            </a:endParaRPr>
          </a:p>
          <a:p>
            <a:pPr indent="-295275" lvl="0" marL="457200" rtl="0">
              <a:spcBef>
                <a:spcPts val="1600"/>
              </a:spcBef>
              <a:spcAft>
                <a:spcPts val="0"/>
              </a:spcAft>
              <a:buClr>
                <a:srgbClr val="FFFFFF"/>
              </a:buClr>
              <a:buSzPts val="1050"/>
              <a:buChar char="●"/>
            </a:pPr>
            <a:r>
              <a:rPr lang="en" sz="1050">
                <a:solidFill>
                  <a:srgbClr val="FFFFFF"/>
                </a:solidFill>
              </a:rPr>
              <a:t>Vendor_id</a:t>
            </a:r>
            <a:endParaRPr sz="1050">
              <a:solidFill>
                <a:srgbClr val="FFFFFF"/>
              </a:solidFill>
            </a:endParaRPr>
          </a:p>
          <a:p>
            <a:pPr indent="-295275" lvl="0" marL="457200" rtl="0">
              <a:spcBef>
                <a:spcPts val="0"/>
              </a:spcBef>
              <a:spcAft>
                <a:spcPts val="0"/>
              </a:spcAft>
              <a:buClr>
                <a:srgbClr val="FFFFFF"/>
              </a:buClr>
              <a:buSzPts val="1050"/>
              <a:buChar char="●"/>
            </a:pPr>
            <a:r>
              <a:rPr lang="en" sz="1050">
                <a:solidFill>
                  <a:srgbClr val="FFFFFF"/>
                </a:solidFill>
              </a:rPr>
              <a:t>Passenger_count</a:t>
            </a:r>
            <a:endParaRPr sz="1050">
              <a:solidFill>
                <a:srgbClr val="FFFFFF"/>
              </a:solidFill>
            </a:endParaRPr>
          </a:p>
          <a:p>
            <a:pPr indent="-295275" lvl="0" marL="457200" rtl="0">
              <a:spcBef>
                <a:spcPts val="0"/>
              </a:spcBef>
              <a:spcAft>
                <a:spcPts val="0"/>
              </a:spcAft>
              <a:buClr>
                <a:srgbClr val="FFFFFF"/>
              </a:buClr>
              <a:buSzPts val="1050"/>
              <a:buChar char="●"/>
            </a:pPr>
            <a:r>
              <a:rPr lang="en" sz="1050">
                <a:solidFill>
                  <a:srgbClr val="FFFFFF"/>
                </a:solidFill>
              </a:rPr>
              <a:t>Pickup_longitude</a:t>
            </a:r>
            <a:endParaRPr sz="1050">
              <a:solidFill>
                <a:srgbClr val="FFFFFF"/>
              </a:solidFill>
            </a:endParaRPr>
          </a:p>
          <a:p>
            <a:pPr indent="-295275" lvl="0" marL="457200" rtl="0">
              <a:spcBef>
                <a:spcPts val="0"/>
              </a:spcBef>
              <a:spcAft>
                <a:spcPts val="0"/>
              </a:spcAft>
              <a:buClr>
                <a:srgbClr val="FFFFFF"/>
              </a:buClr>
              <a:buSzPts val="1050"/>
              <a:buChar char="●"/>
            </a:pPr>
            <a:r>
              <a:rPr lang="en" sz="1050">
                <a:solidFill>
                  <a:srgbClr val="FFFFFF"/>
                </a:solidFill>
              </a:rPr>
              <a:t>Pickup_latitude</a:t>
            </a:r>
            <a:endParaRPr sz="1050">
              <a:solidFill>
                <a:srgbClr val="FFFFFF"/>
              </a:solidFill>
            </a:endParaRPr>
          </a:p>
          <a:p>
            <a:pPr indent="-295275" lvl="0" marL="457200" rtl="0">
              <a:spcBef>
                <a:spcPts val="0"/>
              </a:spcBef>
              <a:spcAft>
                <a:spcPts val="0"/>
              </a:spcAft>
              <a:buClr>
                <a:srgbClr val="FFFFFF"/>
              </a:buClr>
              <a:buSzPts val="1050"/>
              <a:buChar char="●"/>
            </a:pPr>
            <a:r>
              <a:rPr lang="en" sz="1050">
                <a:solidFill>
                  <a:srgbClr val="FFFFFF"/>
                </a:solidFill>
              </a:rPr>
              <a:t>Dropoff_longitude</a:t>
            </a:r>
            <a:endParaRPr sz="1050">
              <a:solidFill>
                <a:srgbClr val="FFFFFF"/>
              </a:solidFill>
            </a:endParaRPr>
          </a:p>
          <a:p>
            <a:pPr indent="-295275" lvl="0" marL="457200" rtl="0">
              <a:spcBef>
                <a:spcPts val="0"/>
              </a:spcBef>
              <a:spcAft>
                <a:spcPts val="0"/>
              </a:spcAft>
              <a:buClr>
                <a:srgbClr val="FFFFFF"/>
              </a:buClr>
              <a:buSzPts val="1050"/>
              <a:buChar char="●"/>
            </a:pPr>
            <a:r>
              <a:rPr lang="en" sz="1050">
                <a:solidFill>
                  <a:srgbClr val="FFFFFF"/>
                </a:solidFill>
              </a:rPr>
              <a:t>Dropoff_latitude</a:t>
            </a:r>
            <a:endParaRPr sz="1050">
              <a:solidFill>
                <a:srgbClr val="FFFFFF"/>
              </a:solidFill>
            </a:endParaRPr>
          </a:p>
          <a:p>
            <a:pPr indent="-295275" lvl="0" marL="457200" rtl="0">
              <a:spcBef>
                <a:spcPts val="0"/>
              </a:spcBef>
              <a:spcAft>
                <a:spcPts val="0"/>
              </a:spcAft>
              <a:buClr>
                <a:srgbClr val="FFFFFF"/>
              </a:buClr>
              <a:buSzPts val="1050"/>
              <a:buChar char="●"/>
            </a:pPr>
            <a:r>
              <a:rPr lang="en" sz="1050">
                <a:solidFill>
                  <a:srgbClr val="FFFFFF"/>
                </a:solidFill>
              </a:rPr>
              <a:t>Trip_duration</a:t>
            </a:r>
            <a:endParaRPr sz="1050">
              <a:solidFill>
                <a:srgbClr val="FFFFFF"/>
              </a:solidFill>
            </a:endParaRPr>
          </a:p>
          <a:p>
            <a:pPr indent="-295275" lvl="0" marL="457200" rtl="0">
              <a:spcBef>
                <a:spcPts val="0"/>
              </a:spcBef>
              <a:spcAft>
                <a:spcPts val="0"/>
              </a:spcAft>
              <a:buClr>
                <a:srgbClr val="FFFFFF"/>
              </a:buClr>
              <a:buSzPts val="1050"/>
              <a:buChar char="●"/>
            </a:pPr>
            <a:r>
              <a:rPr lang="en" sz="1050">
                <a:solidFill>
                  <a:srgbClr val="FFFFFF"/>
                </a:solidFill>
              </a:rPr>
              <a:t>Haversine_dist</a:t>
            </a:r>
            <a:endParaRPr sz="1050">
              <a:solidFill>
                <a:srgbClr val="FFFFFF"/>
              </a:solidFill>
            </a:endParaRPr>
          </a:p>
          <a:p>
            <a:pPr indent="-295275" lvl="0" marL="457200" rtl="0">
              <a:spcBef>
                <a:spcPts val="0"/>
              </a:spcBef>
              <a:spcAft>
                <a:spcPts val="0"/>
              </a:spcAft>
              <a:buClr>
                <a:srgbClr val="FFFFFF"/>
              </a:buClr>
              <a:buSzPts val="1050"/>
              <a:buChar char="●"/>
            </a:pPr>
            <a:r>
              <a:rPr lang="en" sz="1050">
                <a:solidFill>
                  <a:srgbClr val="FFFFFF"/>
                </a:solidFill>
              </a:rPr>
              <a:t>Bearing_dist</a:t>
            </a:r>
            <a:endParaRPr sz="1050">
              <a:solidFill>
                <a:srgbClr val="FFFFFF"/>
              </a:solidFill>
            </a:endParaRPr>
          </a:p>
          <a:p>
            <a:pPr indent="-295275" lvl="0" marL="457200" rtl="0">
              <a:spcBef>
                <a:spcPts val="0"/>
              </a:spcBef>
              <a:spcAft>
                <a:spcPts val="0"/>
              </a:spcAft>
              <a:buClr>
                <a:srgbClr val="FFFFFF"/>
              </a:buClr>
              <a:buSzPts val="1050"/>
              <a:buChar char="●"/>
            </a:pPr>
            <a:r>
              <a:rPr lang="en" sz="1050">
                <a:solidFill>
                  <a:srgbClr val="FFFFFF"/>
                </a:solidFill>
              </a:rPr>
              <a:t>Manhattan_dist</a:t>
            </a:r>
            <a:endParaRPr sz="1050">
              <a:solidFill>
                <a:srgbClr val="FFFFFF"/>
              </a:solidFill>
            </a:endParaRPr>
          </a:p>
          <a:p>
            <a:pPr indent="-295275" lvl="0" marL="457200" rtl="0">
              <a:spcBef>
                <a:spcPts val="0"/>
              </a:spcBef>
              <a:spcAft>
                <a:spcPts val="0"/>
              </a:spcAft>
              <a:buClr>
                <a:srgbClr val="FFFFFF"/>
              </a:buClr>
              <a:buSzPts val="1050"/>
              <a:buChar char="●"/>
            </a:pPr>
            <a:r>
              <a:rPr lang="en" sz="1050">
                <a:solidFill>
                  <a:srgbClr val="FFFFFF"/>
                </a:solidFill>
              </a:rPr>
              <a:t>Pickup_month</a:t>
            </a:r>
            <a:endParaRPr sz="1050">
              <a:solidFill>
                <a:srgbClr val="FFFFFF"/>
              </a:solidFill>
            </a:endParaRPr>
          </a:p>
          <a:p>
            <a:pPr indent="-295275" lvl="0" marL="457200" rtl="0">
              <a:spcBef>
                <a:spcPts val="0"/>
              </a:spcBef>
              <a:spcAft>
                <a:spcPts val="0"/>
              </a:spcAft>
              <a:buClr>
                <a:srgbClr val="FFFFFF"/>
              </a:buClr>
              <a:buSzPts val="1050"/>
              <a:buChar char="●"/>
            </a:pPr>
            <a:r>
              <a:rPr lang="en" sz="1050">
                <a:solidFill>
                  <a:srgbClr val="FFFFFF"/>
                </a:solidFill>
              </a:rPr>
              <a:t>Pickup_day</a:t>
            </a:r>
            <a:endParaRPr sz="1050">
              <a:solidFill>
                <a:srgbClr val="FFFFFF"/>
              </a:solidFill>
            </a:endParaRPr>
          </a:p>
          <a:p>
            <a:pPr indent="-295275" lvl="0" marL="457200" rtl="0">
              <a:spcBef>
                <a:spcPts val="0"/>
              </a:spcBef>
              <a:spcAft>
                <a:spcPts val="0"/>
              </a:spcAft>
              <a:buClr>
                <a:srgbClr val="FFFFFF"/>
              </a:buClr>
              <a:buSzPts val="1050"/>
              <a:buChar char="●"/>
            </a:pPr>
            <a:r>
              <a:rPr lang="en" sz="1050">
                <a:solidFill>
                  <a:srgbClr val="FFFFFF"/>
                </a:solidFill>
              </a:rPr>
              <a:t>Pickup_hour</a:t>
            </a:r>
            <a:endParaRPr sz="1050">
              <a:solidFill>
                <a:srgbClr val="FFFFFF"/>
              </a:solidFill>
            </a:endParaRPr>
          </a:p>
          <a:p>
            <a:pPr indent="-295275" lvl="0" marL="457200" rtl="0">
              <a:spcBef>
                <a:spcPts val="0"/>
              </a:spcBef>
              <a:spcAft>
                <a:spcPts val="0"/>
              </a:spcAft>
              <a:buClr>
                <a:srgbClr val="FFFFFF"/>
              </a:buClr>
              <a:buSzPts val="1050"/>
              <a:buChar char="●"/>
            </a:pPr>
            <a:r>
              <a:rPr lang="en" sz="1050">
                <a:solidFill>
                  <a:srgbClr val="FFFFFF"/>
                </a:solidFill>
              </a:rPr>
              <a:t>store_and_fwd_flag</a:t>
            </a:r>
            <a:endParaRPr/>
          </a:p>
        </p:txBody>
      </p:sp>
      <p:sp>
        <p:nvSpPr>
          <p:cNvPr id="155" name="Shape 155"/>
          <p:cNvSpPr txBox="1"/>
          <p:nvPr/>
        </p:nvSpPr>
        <p:spPr>
          <a:xfrm>
            <a:off x="4048950" y="1236950"/>
            <a:ext cx="2910000" cy="2082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rPr>
              <a:t>Results: </a:t>
            </a:r>
            <a:endParaRPr sz="1800">
              <a:solidFill>
                <a:srgbClr val="FFFFFF"/>
              </a:solidFill>
            </a:endParaRPr>
          </a:p>
          <a:p>
            <a:pPr indent="0" lvl="0" marL="0" rtl="0">
              <a:spcBef>
                <a:spcPts val="0"/>
              </a:spcBef>
              <a:spcAft>
                <a:spcPts val="0"/>
              </a:spcAft>
              <a:buNone/>
            </a:pPr>
            <a:r>
              <a:rPr lang="en" sz="1800">
                <a:solidFill>
                  <a:srgbClr val="FFFFFF"/>
                </a:solidFill>
              </a:rPr>
              <a:t>RMSLE = 0.</a:t>
            </a:r>
            <a:r>
              <a:rPr lang="en" sz="1800">
                <a:solidFill>
                  <a:srgbClr val="FFFFFF"/>
                </a:solidFill>
              </a:rPr>
              <a:t>6</a:t>
            </a:r>
            <a:r>
              <a:rPr lang="en" sz="1800">
                <a:solidFill>
                  <a:srgbClr val="FFFFFF"/>
                </a:solidFill>
              </a:rPr>
              <a:t>8</a:t>
            </a:r>
            <a:endParaRPr sz="18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24035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Feature Importance</a:t>
            </a:r>
            <a:endParaRPr/>
          </a:p>
        </p:txBody>
      </p:sp>
      <p:sp>
        <p:nvSpPr>
          <p:cNvPr id="161" name="Shape 161"/>
          <p:cNvSpPr txBox="1"/>
          <p:nvPr>
            <p:ph idx="1" type="body"/>
          </p:nvPr>
        </p:nvSpPr>
        <p:spPr>
          <a:xfrm>
            <a:off x="311700" y="863175"/>
            <a:ext cx="8520600" cy="3705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We used Gradient Boosting feature importance parameters to check the important features: </a:t>
            </a:r>
            <a:endParaRPr>
              <a:solidFill>
                <a:srgbClr val="FFFFFF"/>
              </a:solidFill>
            </a:endParaRPr>
          </a:p>
          <a:p>
            <a:pPr indent="0" lvl="0" marL="0" rtl="0">
              <a:lnSpc>
                <a:spcPct val="100000"/>
              </a:lnSpc>
              <a:spcBef>
                <a:spcPts val="1600"/>
              </a:spcBef>
              <a:spcAft>
                <a:spcPts val="0"/>
              </a:spcAft>
              <a:buNone/>
            </a:pPr>
            <a:r>
              <a:rPr i="1" lang="en" sz="1200">
                <a:solidFill>
                  <a:srgbClr val="FFFFFF"/>
                </a:solidFill>
              </a:rPr>
              <a:t>features_list = b_train.columns.values</a:t>
            </a:r>
            <a:endParaRPr i="1" sz="1200">
              <a:solidFill>
                <a:srgbClr val="FFFFFF"/>
              </a:solidFill>
            </a:endParaRPr>
          </a:p>
          <a:p>
            <a:pPr indent="0" lvl="0" marL="0" rtl="0">
              <a:lnSpc>
                <a:spcPct val="100000"/>
              </a:lnSpc>
              <a:spcBef>
                <a:spcPts val="0"/>
              </a:spcBef>
              <a:spcAft>
                <a:spcPts val="0"/>
              </a:spcAft>
              <a:buNone/>
            </a:pPr>
            <a:r>
              <a:rPr i="1" lang="en" sz="1200">
                <a:solidFill>
                  <a:srgbClr val="FFFFFF"/>
                </a:solidFill>
              </a:rPr>
              <a:t>feature_importance = GBR.feature_importances_</a:t>
            </a:r>
            <a:endParaRPr i="1" sz="1200">
              <a:solidFill>
                <a:srgbClr val="FFFFFF"/>
              </a:solidFill>
            </a:endParaRPr>
          </a:p>
          <a:p>
            <a:pPr indent="0" lvl="0" marL="0" rtl="0">
              <a:lnSpc>
                <a:spcPct val="100000"/>
              </a:lnSpc>
              <a:spcBef>
                <a:spcPts val="0"/>
              </a:spcBef>
              <a:spcAft>
                <a:spcPts val="0"/>
              </a:spcAft>
              <a:buNone/>
            </a:pPr>
            <a:r>
              <a:rPr i="1" lang="en" sz="1200">
                <a:solidFill>
                  <a:srgbClr val="FFFFFF"/>
                </a:solidFill>
              </a:rPr>
              <a:t>sorted_idx = np.argsort(feature_importance)</a:t>
            </a:r>
            <a:endParaRPr i="1" sz="1200">
              <a:solidFill>
                <a:srgbClr val="FFFFFF"/>
              </a:solidFill>
            </a:endParaRPr>
          </a:p>
          <a:p>
            <a:pPr indent="0" lvl="0" marL="0">
              <a:lnSpc>
                <a:spcPct val="100000"/>
              </a:lnSpc>
              <a:spcBef>
                <a:spcPts val="0"/>
              </a:spcBef>
              <a:spcAft>
                <a:spcPts val="0"/>
              </a:spcAft>
              <a:buNone/>
            </a:pPr>
            <a:r>
              <a:rPr i="1" lang="en" sz="1200">
                <a:solidFill>
                  <a:srgbClr val="FFFFFF"/>
                </a:solidFill>
              </a:rPr>
              <a:t>plt.figure(figsize=(15, 15))</a:t>
            </a:r>
            <a:endParaRPr i="1" sz="1200">
              <a:solidFill>
                <a:srgbClr val="FFFFFF"/>
              </a:solidFill>
            </a:endParaRPr>
          </a:p>
          <a:p>
            <a:pPr indent="0" lvl="0" marL="0">
              <a:lnSpc>
                <a:spcPct val="100000"/>
              </a:lnSpc>
              <a:spcBef>
                <a:spcPts val="0"/>
              </a:spcBef>
              <a:spcAft>
                <a:spcPts val="0"/>
              </a:spcAft>
              <a:buNone/>
            </a:pPr>
            <a:r>
              <a:rPr i="1" lang="en" sz="1200">
                <a:solidFill>
                  <a:srgbClr val="FFFFFF"/>
                </a:solidFill>
              </a:rPr>
              <a:t>plt.barh(range(len(sorted_idx)), feature_importance[sorted_idx], align='center')</a:t>
            </a:r>
            <a:endParaRPr i="1" sz="1200">
              <a:solidFill>
                <a:srgbClr val="FFFFFF"/>
              </a:solidFill>
            </a:endParaRPr>
          </a:p>
          <a:p>
            <a:pPr indent="0" lvl="0" marL="0">
              <a:lnSpc>
                <a:spcPct val="100000"/>
              </a:lnSpc>
              <a:spcBef>
                <a:spcPts val="0"/>
              </a:spcBef>
              <a:spcAft>
                <a:spcPts val="0"/>
              </a:spcAft>
              <a:buNone/>
            </a:pPr>
            <a:r>
              <a:rPr i="1" lang="en" sz="1200">
                <a:solidFill>
                  <a:srgbClr val="FFFFFF"/>
                </a:solidFill>
              </a:rPr>
              <a:t>plt.yticks(range(len(sorted_idx)), features_list[sorted_idx])</a:t>
            </a:r>
            <a:endParaRPr i="1" sz="1200">
              <a:solidFill>
                <a:srgbClr val="FFFFFF"/>
              </a:solidFill>
            </a:endParaRPr>
          </a:p>
          <a:p>
            <a:pPr indent="0" lvl="0" marL="0">
              <a:lnSpc>
                <a:spcPct val="100000"/>
              </a:lnSpc>
              <a:spcBef>
                <a:spcPts val="0"/>
              </a:spcBef>
              <a:spcAft>
                <a:spcPts val="0"/>
              </a:spcAft>
              <a:buNone/>
            </a:pPr>
            <a:r>
              <a:rPr i="1" lang="en" sz="1200">
                <a:solidFill>
                  <a:srgbClr val="FFFFFF"/>
                </a:solidFill>
              </a:rPr>
              <a:t>plt.xlabel('Importance')</a:t>
            </a:r>
            <a:endParaRPr i="1" sz="1200">
              <a:solidFill>
                <a:srgbClr val="FFFFFF"/>
              </a:solidFill>
            </a:endParaRPr>
          </a:p>
          <a:p>
            <a:pPr indent="0" lvl="0" marL="0">
              <a:lnSpc>
                <a:spcPct val="100000"/>
              </a:lnSpc>
              <a:spcBef>
                <a:spcPts val="0"/>
              </a:spcBef>
              <a:spcAft>
                <a:spcPts val="0"/>
              </a:spcAft>
              <a:buNone/>
            </a:pPr>
            <a:r>
              <a:rPr i="1" lang="en" sz="1200">
                <a:solidFill>
                  <a:srgbClr val="FFFFFF"/>
                </a:solidFill>
              </a:rPr>
              <a:t>plt.title('Feature importances')</a:t>
            </a:r>
            <a:endParaRPr i="1" sz="1200">
              <a:solidFill>
                <a:srgbClr val="FFFFFF"/>
              </a:solidFill>
            </a:endParaRPr>
          </a:p>
          <a:p>
            <a:pPr indent="0" lvl="0" marL="0">
              <a:lnSpc>
                <a:spcPct val="100000"/>
              </a:lnSpc>
              <a:spcBef>
                <a:spcPts val="0"/>
              </a:spcBef>
              <a:spcAft>
                <a:spcPts val="0"/>
              </a:spcAft>
              <a:buNone/>
            </a:pPr>
            <a:r>
              <a:rPr i="1" lang="en" sz="1200">
                <a:solidFill>
                  <a:srgbClr val="FFFFFF"/>
                </a:solidFill>
              </a:rPr>
              <a:t>plt.draw()</a:t>
            </a:r>
            <a:endParaRPr i="1" sz="1200">
              <a:solidFill>
                <a:srgbClr val="FFFFFF"/>
              </a:solidFill>
            </a:endParaRPr>
          </a:p>
          <a:p>
            <a:pPr indent="0" lvl="0" marL="0">
              <a:lnSpc>
                <a:spcPct val="100000"/>
              </a:lnSpc>
              <a:spcBef>
                <a:spcPts val="0"/>
              </a:spcBef>
              <a:spcAft>
                <a:spcPts val="0"/>
              </a:spcAft>
              <a:buNone/>
            </a:pPr>
            <a:r>
              <a:rPr i="1" lang="en" sz="1200">
                <a:solidFill>
                  <a:srgbClr val="FFFFFF"/>
                </a:solidFill>
              </a:rPr>
              <a:t>plt.show()</a:t>
            </a:r>
            <a:endParaRPr i="1" sz="1200">
              <a:solidFill>
                <a:srgbClr val="FFFFFF"/>
              </a:solidFill>
            </a:endParaRPr>
          </a:p>
          <a:p>
            <a:pPr indent="0" lvl="0" marL="0">
              <a:spcBef>
                <a:spcPts val="0"/>
              </a:spcBef>
              <a:spcAft>
                <a:spcPts val="1600"/>
              </a:spcAft>
              <a:buNone/>
            </a:pPr>
            <a:r>
              <a:t/>
            </a:r>
            <a:endParaRPr/>
          </a:p>
        </p:txBody>
      </p:sp>
      <p:pic>
        <p:nvPicPr>
          <p:cNvPr id="162" name="Shape 162"/>
          <p:cNvPicPr preferRelativeResize="0"/>
          <p:nvPr/>
        </p:nvPicPr>
        <p:blipFill>
          <a:blip r:embed="rId3">
            <a:alphaModFix/>
          </a:blip>
          <a:stretch>
            <a:fillRect/>
          </a:stretch>
        </p:blipFill>
        <p:spPr>
          <a:xfrm>
            <a:off x="5321475" y="1493675"/>
            <a:ext cx="3470524" cy="30750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idx="1" type="body"/>
          </p:nvPr>
        </p:nvSpPr>
        <p:spPr>
          <a:xfrm>
            <a:off x="311700" y="213575"/>
            <a:ext cx="8520600" cy="435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When we uploaded the predicted output, we got a score of 0.68. Hence, we re-selected our features based on the feature importance. The new features which were selected are: </a:t>
            </a:r>
            <a:endParaRPr>
              <a:solidFill>
                <a:srgbClr val="FFFFFF"/>
              </a:solidFill>
            </a:endParaRPr>
          </a:p>
          <a:p>
            <a:pPr indent="-304800" lvl="0" marL="457200" rtl="0">
              <a:spcBef>
                <a:spcPts val="1600"/>
              </a:spcBef>
              <a:spcAft>
                <a:spcPts val="0"/>
              </a:spcAft>
              <a:buClr>
                <a:srgbClr val="FFFFFF"/>
              </a:buClr>
              <a:buSzPts val="1200"/>
              <a:buChar char="●"/>
            </a:pPr>
            <a:r>
              <a:rPr lang="en" sz="1200">
                <a:solidFill>
                  <a:srgbClr val="FFFFFF"/>
                </a:solidFill>
              </a:rPr>
              <a:t>Vendor_id</a:t>
            </a:r>
            <a:endParaRPr sz="1200">
              <a:solidFill>
                <a:srgbClr val="FFFFFF"/>
              </a:solidFill>
            </a:endParaRPr>
          </a:p>
          <a:p>
            <a:pPr indent="-304800" lvl="0" marL="457200" rtl="0">
              <a:spcBef>
                <a:spcPts val="0"/>
              </a:spcBef>
              <a:spcAft>
                <a:spcPts val="0"/>
              </a:spcAft>
              <a:buClr>
                <a:srgbClr val="FFFFFF"/>
              </a:buClr>
              <a:buSzPts val="1200"/>
              <a:buChar char="●"/>
            </a:pPr>
            <a:r>
              <a:rPr lang="en" sz="1200">
                <a:solidFill>
                  <a:srgbClr val="FFFFFF"/>
                </a:solidFill>
              </a:rPr>
              <a:t>Passenger_count</a:t>
            </a:r>
            <a:endParaRPr sz="1200">
              <a:solidFill>
                <a:srgbClr val="FFFFFF"/>
              </a:solidFill>
            </a:endParaRPr>
          </a:p>
          <a:p>
            <a:pPr indent="-304800" lvl="0" marL="457200" rtl="0">
              <a:spcBef>
                <a:spcPts val="0"/>
              </a:spcBef>
              <a:spcAft>
                <a:spcPts val="0"/>
              </a:spcAft>
              <a:buClr>
                <a:srgbClr val="FFFFFF"/>
              </a:buClr>
              <a:buSzPts val="1200"/>
              <a:buChar char="●"/>
            </a:pPr>
            <a:r>
              <a:rPr lang="en" sz="1200">
                <a:solidFill>
                  <a:srgbClr val="FFFFFF"/>
                </a:solidFill>
              </a:rPr>
              <a:t>Pickup_longitude</a:t>
            </a:r>
            <a:endParaRPr sz="1200">
              <a:solidFill>
                <a:srgbClr val="FFFFFF"/>
              </a:solidFill>
            </a:endParaRPr>
          </a:p>
          <a:p>
            <a:pPr indent="-304800" lvl="0" marL="457200" rtl="0">
              <a:spcBef>
                <a:spcPts val="0"/>
              </a:spcBef>
              <a:spcAft>
                <a:spcPts val="0"/>
              </a:spcAft>
              <a:buClr>
                <a:srgbClr val="FFFFFF"/>
              </a:buClr>
              <a:buSzPts val="1200"/>
              <a:buChar char="●"/>
            </a:pPr>
            <a:r>
              <a:rPr lang="en" sz="1200">
                <a:solidFill>
                  <a:srgbClr val="FFFFFF"/>
                </a:solidFill>
              </a:rPr>
              <a:t>Pickup_latitude</a:t>
            </a:r>
            <a:endParaRPr sz="1200">
              <a:solidFill>
                <a:srgbClr val="FFFFFF"/>
              </a:solidFill>
            </a:endParaRPr>
          </a:p>
          <a:p>
            <a:pPr indent="-304800" lvl="0" marL="457200" rtl="0">
              <a:spcBef>
                <a:spcPts val="0"/>
              </a:spcBef>
              <a:spcAft>
                <a:spcPts val="0"/>
              </a:spcAft>
              <a:buClr>
                <a:srgbClr val="FFFFFF"/>
              </a:buClr>
              <a:buSzPts val="1200"/>
              <a:buChar char="●"/>
            </a:pPr>
            <a:r>
              <a:rPr lang="en" sz="1200">
                <a:solidFill>
                  <a:srgbClr val="FFFFFF"/>
                </a:solidFill>
              </a:rPr>
              <a:t>Dropoff_longitude</a:t>
            </a:r>
            <a:endParaRPr sz="1200">
              <a:solidFill>
                <a:srgbClr val="FFFFFF"/>
              </a:solidFill>
            </a:endParaRPr>
          </a:p>
          <a:p>
            <a:pPr indent="-304800" lvl="0" marL="457200" rtl="0">
              <a:spcBef>
                <a:spcPts val="0"/>
              </a:spcBef>
              <a:spcAft>
                <a:spcPts val="0"/>
              </a:spcAft>
              <a:buClr>
                <a:srgbClr val="FFFFFF"/>
              </a:buClr>
              <a:buSzPts val="1200"/>
              <a:buChar char="●"/>
            </a:pPr>
            <a:r>
              <a:rPr lang="en" sz="1200">
                <a:solidFill>
                  <a:srgbClr val="FFFFFF"/>
                </a:solidFill>
              </a:rPr>
              <a:t>Dropoff_latitude</a:t>
            </a:r>
            <a:endParaRPr sz="1200">
              <a:solidFill>
                <a:srgbClr val="FFFFFF"/>
              </a:solidFill>
            </a:endParaRPr>
          </a:p>
          <a:p>
            <a:pPr indent="-304800" lvl="0" marL="457200" rtl="0">
              <a:spcBef>
                <a:spcPts val="0"/>
              </a:spcBef>
              <a:spcAft>
                <a:spcPts val="0"/>
              </a:spcAft>
              <a:buClr>
                <a:srgbClr val="FFFFFF"/>
              </a:buClr>
              <a:buSzPts val="1200"/>
              <a:buChar char="●"/>
            </a:pPr>
            <a:r>
              <a:rPr lang="en" sz="1200">
                <a:solidFill>
                  <a:srgbClr val="FFFFFF"/>
                </a:solidFill>
              </a:rPr>
              <a:t>Store_and_fwd_flag</a:t>
            </a:r>
            <a:endParaRPr sz="1200">
              <a:solidFill>
                <a:srgbClr val="FFFFFF"/>
              </a:solidFill>
            </a:endParaRPr>
          </a:p>
          <a:p>
            <a:pPr indent="-304800" lvl="0" marL="457200" rtl="0">
              <a:spcBef>
                <a:spcPts val="0"/>
              </a:spcBef>
              <a:spcAft>
                <a:spcPts val="0"/>
              </a:spcAft>
              <a:buClr>
                <a:srgbClr val="FFFFFF"/>
              </a:buClr>
              <a:buSzPts val="1200"/>
              <a:buChar char="●"/>
            </a:pPr>
            <a:r>
              <a:rPr lang="en" sz="1200">
                <a:solidFill>
                  <a:srgbClr val="FFFFFF"/>
                </a:solidFill>
              </a:rPr>
              <a:t>Month, Day, weekday, hour, minute - extracted from pickup_datetime</a:t>
            </a:r>
            <a:endParaRPr sz="1200">
              <a:solidFill>
                <a:srgbClr val="FFFFFF"/>
              </a:solidFill>
            </a:endParaRPr>
          </a:p>
          <a:p>
            <a:pPr indent="-304800" lvl="0" marL="457200" rtl="0">
              <a:spcBef>
                <a:spcPts val="0"/>
              </a:spcBef>
              <a:spcAft>
                <a:spcPts val="0"/>
              </a:spcAft>
              <a:buClr>
                <a:srgbClr val="FFFFFF"/>
              </a:buClr>
              <a:buSzPts val="1200"/>
              <a:buChar char="●"/>
            </a:pPr>
            <a:r>
              <a:rPr lang="en" sz="1200">
                <a:solidFill>
                  <a:srgbClr val="FFFFFF"/>
                </a:solidFill>
              </a:rPr>
              <a:t>dist_long, dist_lat, dist - extracted from distance between pickup longitude, dropoff longitude, pickup latitude and dropoff latitude </a:t>
            </a:r>
            <a:endParaRPr sz="1200">
              <a:solidFill>
                <a:srgbClr val="FFFFFF"/>
              </a:solidFill>
            </a:endParaRPr>
          </a:p>
          <a:p>
            <a:pPr indent="-304800" lvl="0" marL="457200" rtl="0">
              <a:spcBef>
                <a:spcPts val="0"/>
              </a:spcBef>
              <a:spcAft>
                <a:spcPts val="0"/>
              </a:spcAft>
              <a:buClr>
                <a:srgbClr val="FFFFFF"/>
              </a:buClr>
              <a:buSzPts val="1200"/>
              <a:buChar char="●"/>
            </a:pPr>
            <a:r>
              <a:rPr lang="en" sz="1200">
                <a:solidFill>
                  <a:srgbClr val="FFFFFF"/>
                </a:solidFill>
              </a:rPr>
              <a:t>Trip_duration</a:t>
            </a:r>
            <a:endParaRPr sz="1200">
              <a:solidFill>
                <a:srgbClr val="FFFFFF"/>
              </a:solidFill>
            </a:endParaRPr>
          </a:p>
          <a:p>
            <a:pPr indent="0" lvl="0" marL="0" rtl="0">
              <a:spcBef>
                <a:spcPts val="0"/>
              </a:spcBef>
              <a:spcAft>
                <a:spcPts val="0"/>
              </a:spcAft>
              <a:buNone/>
            </a:pPr>
            <a:r>
              <a:t/>
            </a:r>
            <a:endParaRPr sz="1200">
              <a:solidFill>
                <a:srgbClr val="FFFFFF"/>
              </a:solidFill>
            </a:endParaRPr>
          </a:p>
          <a:p>
            <a:pPr indent="0" lvl="0" marL="0" rtl="0">
              <a:spcBef>
                <a:spcPts val="0"/>
              </a:spcBef>
              <a:spcAft>
                <a:spcPts val="0"/>
              </a:spcAft>
              <a:buNone/>
            </a:pPr>
            <a:r>
              <a:rPr lang="en">
                <a:solidFill>
                  <a:srgbClr val="FFFFFF"/>
                </a:solidFill>
              </a:rPr>
              <a:t>Model 5: We created a Gradient Boosting model based on above features which gave us a RMSLE of 0.383</a:t>
            </a:r>
            <a:endParaRPr>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251775" y="1968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Comparison of Models </a:t>
            </a:r>
            <a:endParaRPr/>
          </a:p>
        </p:txBody>
      </p:sp>
      <p:graphicFrame>
        <p:nvGraphicFramePr>
          <p:cNvPr id="173" name="Shape 173"/>
          <p:cNvGraphicFramePr/>
          <p:nvPr/>
        </p:nvGraphicFramePr>
        <p:xfrm>
          <a:off x="2450875" y="1128175"/>
          <a:ext cx="3000000" cy="3000000"/>
        </p:xfrm>
        <a:graphic>
          <a:graphicData uri="http://schemas.openxmlformats.org/drawingml/2006/table">
            <a:tbl>
              <a:tblPr>
                <a:noFill/>
                <a:tableStyleId>{33EB46A7-EDD2-42E2-8356-F8AEF0A44D45}</a:tableStyleId>
              </a:tblPr>
              <a:tblGrid>
                <a:gridCol w="1881150"/>
                <a:gridCol w="1881150"/>
                <a:gridCol w="1054000"/>
              </a:tblGrid>
              <a:tr h="835975">
                <a:tc>
                  <a:txBody>
                    <a:bodyPr>
                      <a:noAutofit/>
                    </a:bodyPr>
                    <a:lstStyle/>
                    <a:p>
                      <a:pPr indent="0" lvl="0" marL="0" rtl="0">
                        <a:spcBef>
                          <a:spcPts val="0"/>
                        </a:spcBef>
                        <a:spcAft>
                          <a:spcPts val="0"/>
                        </a:spcAft>
                        <a:buNone/>
                      </a:pPr>
                      <a:r>
                        <a:rPr lang="en">
                          <a:solidFill>
                            <a:srgbClr val="FFFFFF"/>
                          </a:solidFill>
                        </a:rPr>
                        <a:t>Feature Selection Stage</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Model</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RMSLE</a:t>
                      </a:r>
                      <a:endParaRPr>
                        <a:solidFill>
                          <a:srgbClr val="FFFFFF"/>
                        </a:solidFill>
                      </a:endParaRPr>
                    </a:p>
                  </a:txBody>
                  <a:tcPr marT="91425" marB="91425" marR="91425" marL="91425"/>
                </a:tc>
              </a:tr>
              <a:tr h="527725">
                <a:tc>
                  <a:txBody>
                    <a:bodyPr>
                      <a:noAutofit/>
                    </a:bodyPr>
                    <a:lstStyle/>
                    <a:p>
                      <a:pPr indent="0" lvl="0" marL="0" rtl="0">
                        <a:spcBef>
                          <a:spcPts val="0"/>
                        </a:spcBef>
                        <a:spcAft>
                          <a:spcPts val="0"/>
                        </a:spcAft>
                        <a:buNone/>
                      </a:pPr>
                      <a:r>
                        <a:rPr lang="en" sz="1200">
                          <a:solidFill>
                            <a:srgbClr val="FFFFFF"/>
                          </a:solidFill>
                        </a:rPr>
                        <a:t>Stage 1</a:t>
                      </a:r>
                      <a:endParaRPr sz="1200">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sz="1200">
                          <a:solidFill>
                            <a:srgbClr val="FFFFFF"/>
                          </a:solidFill>
                        </a:rPr>
                        <a:t>Linear</a:t>
                      </a:r>
                      <a:r>
                        <a:rPr lang="en" sz="1200">
                          <a:solidFill>
                            <a:srgbClr val="FFFFFF"/>
                          </a:solidFill>
                        </a:rPr>
                        <a:t> Regression </a:t>
                      </a:r>
                      <a:endParaRPr sz="1200"/>
                    </a:p>
                  </a:txBody>
                  <a:tcPr marT="91425" marB="91425" marR="91425" marL="91425"/>
                </a:tc>
                <a:tc>
                  <a:txBody>
                    <a:bodyPr>
                      <a:noAutofit/>
                    </a:bodyPr>
                    <a:lstStyle/>
                    <a:p>
                      <a:pPr indent="0" lvl="0" marL="0" rtl="0">
                        <a:lnSpc>
                          <a:spcPct val="115000"/>
                        </a:lnSpc>
                        <a:spcBef>
                          <a:spcPts val="0"/>
                        </a:spcBef>
                        <a:spcAft>
                          <a:spcPts val="0"/>
                        </a:spcAft>
                        <a:buNone/>
                      </a:pPr>
                      <a:r>
                        <a:rPr lang="en" sz="1200">
                          <a:solidFill>
                            <a:srgbClr val="FFFFFF"/>
                          </a:solidFill>
                        </a:rPr>
                        <a:t>0.731</a:t>
                      </a:r>
                      <a:endParaRPr sz="1200">
                        <a:solidFill>
                          <a:srgbClr val="FFFFFF"/>
                        </a:solidFill>
                      </a:endParaRPr>
                    </a:p>
                  </a:txBody>
                  <a:tcPr marT="91425" marB="91425" marR="91425" marL="91425"/>
                </a:tc>
              </a:tr>
              <a:tr h="527725">
                <a:tc>
                  <a:txBody>
                    <a:bodyPr>
                      <a:noAutofit/>
                    </a:bodyPr>
                    <a:lstStyle/>
                    <a:p>
                      <a:pPr indent="0" lvl="0" marL="0" rtl="0">
                        <a:spcBef>
                          <a:spcPts val="0"/>
                        </a:spcBef>
                        <a:spcAft>
                          <a:spcPts val="0"/>
                        </a:spcAft>
                        <a:buNone/>
                      </a:pPr>
                      <a:r>
                        <a:rPr lang="en" sz="1200">
                          <a:solidFill>
                            <a:srgbClr val="FFFFFF"/>
                          </a:solidFill>
                        </a:rPr>
                        <a:t>Stage 1</a:t>
                      </a:r>
                      <a:endParaRPr sz="1200">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sz="1200">
                          <a:solidFill>
                            <a:srgbClr val="FFFFFF"/>
                          </a:solidFill>
                        </a:rPr>
                        <a:t>Ridge Linear Regression</a:t>
                      </a:r>
                      <a:endParaRPr sz="1200"/>
                    </a:p>
                  </a:txBody>
                  <a:tcPr marT="91425" marB="91425" marR="91425" marL="91425"/>
                </a:tc>
                <a:tc>
                  <a:txBody>
                    <a:bodyPr>
                      <a:noAutofit/>
                    </a:bodyPr>
                    <a:lstStyle/>
                    <a:p>
                      <a:pPr indent="0" lvl="0" marL="0" rtl="0">
                        <a:lnSpc>
                          <a:spcPct val="115000"/>
                        </a:lnSpc>
                        <a:spcBef>
                          <a:spcPts val="0"/>
                        </a:spcBef>
                        <a:spcAft>
                          <a:spcPts val="0"/>
                        </a:spcAft>
                        <a:buNone/>
                      </a:pPr>
                      <a:r>
                        <a:rPr lang="en" sz="1200">
                          <a:solidFill>
                            <a:srgbClr val="FFFFFF"/>
                          </a:solidFill>
                        </a:rPr>
                        <a:t>0.73</a:t>
                      </a:r>
                      <a:endParaRPr sz="1200">
                        <a:solidFill>
                          <a:srgbClr val="FFFFFF"/>
                        </a:solidFill>
                      </a:endParaRPr>
                    </a:p>
                  </a:txBody>
                  <a:tcPr marT="91425" marB="91425" marR="91425" marL="91425"/>
                </a:tc>
              </a:tr>
              <a:tr h="527725">
                <a:tc>
                  <a:txBody>
                    <a:bodyPr>
                      <a:noAutofit/>
                    </a:bodyPr>
                    <a:lstStyle/>
                    <a:p>
                      <a:pPr indent="0" lvl="0" marL="0" rtl="0">
                        <a:spcBef>
                          <a:spcPts val="0"/>
                        </a:spcBef>
                        <a:spcAft>
                          <a:spcPts val="0"/>
                        </a:spcAft>
                        <a:buNone/>
                      </a:pPr>
                      <a:r>
                        <a:rPr lang="en" sz="1200">
                          <a:solidFill>
                            <a:srgbClr val="FFFFFF"/>
                          </a:solidFill>
                        </a:rPr>
                        <a:t>Stage 1</a:t>
                      </a:r>
                      <a:endParaRPr sz="1200">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sz="1200">
                          <a:solidFill>
                            <a:schemeClr val="dk1"/>
                          </a:solidFill>
                        </a:rPr>
                        <a:t>Gradient Boosting </a:t>
                      </a:r>
                      <a:endParaRPr sz="1200">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sz="1200">
                          <a:solidFill>
                            <a:schemeClr val="dk1"/>
                          </a:solidFill>
                        </a:rPr>
                        <a:t>0.73</a:t>
                      </a:r>
                      <a:endParaRPr sz="1200">
                        <a:solidFill>
                          <a:schemeClr val="dk1"/>
                        </a:solidFill>
                      </a:endParaRPr>
                    </a:p>
                  </a:txBody>
                  <a:tcPr marT="91425" marB="91425" marR="91425" marL="91425"/>
                </a:tc>
              </a:tr>
              <a:tr h="527725">
                <a:tc>
                  <a:txBody>
                    <a:bodyPr>
                      <a:noAutofit/>
                    </a:bodyPr>
                    <a:lstStyle/>
                    <a:p>
                      <a:pPr indent="0" lvl="0" marL="0" rtl="0">
                        <a:spcBef>
                          <a:spcPts val="0"/>
                        </a:spcBef>
                        <a:spcAft>
                          <a:spcPts val="0"/>
                        </a:spcAft>
                        <a:buNone/>
                      </a:pPr>
                      <a:r>
                        <a:rPr lang="en" sz="1200">
                          <a:solidFill>
                            <a:srgbClr val="FFFFFF"/>
                          </a:solidFill>
                        </a:rPr>
                        <a:t>Stage 2</a:t>
                      </a:r>
                      <a:endParaRPr sz="1200">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sz="1200">
                          <a:solidFill>
                            <a:srgbClr val="FFFFFF"/>
                          </a:solidFill>
                        </a:rPr>
                        <a:t>Gradient Boosting </a:t>
                      </a:r>
                      <a:endParaRPr sz="1200">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sz="1200">
                          <a:solidFill>
                            <a:schemeClr val="dk1"/>
                          </a:solidFill>
                        </a:rPr>
                        <a:t>0.68</a:t>
                      </a:r>
                      <a:endParaRPr sz="1200">
                        <a:solidFill>
                          <a:schemeClr val="dk1"/>
                        </a:solidFill>
                      </a:endParaRPr>
                    </a:p>
                  </a:txBody>
                  <a:tcPr marT="91425" marB="91425" marR="91425" marL="91425"/>
                </a:tc>
              </a:tr>
              <a:tr h="527725">
                <a:tc>
                  <a:txBody>
                    <a:bodyPr>
                      <a:noAutofit/>
                    </a:bodyPr>
                    <a:lstStyle/>
                    <a:p>
                      <a:pPr indent="0" lvl="0" marL="0" rtl="0">
                        <a:spcBef>
                          <a:spcPts val="0"/>
                        </a:spcBef>
                        <a:spcAft>
                          <a:spcPts val="0"/>
                        </a:spcAft>
                        <a:buNone/>
                      </a:pPr>
                      <a:r>
                        <a:rPr lang="en" sz="1200">
                          <a:solidFill>
                            <a:srgbClr val="FFFFFF"/>
                          </a:solidFill>
                        </a:rPr>
                        <a:t>Stage 3</a:t>
                      </a:r>
                      <a:endParaRPr sz="1200">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sz="1200">
                          <a:solidFill>
                            <a:schemeClr val="dk1"/>
                          </a:solidFill>
                        </a:rPr>
                        <a:t>Gradient Boosting </a:t>
                      </a:r>
                      <a:endParaRPr sz="1200">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sz="1200">
                          <a:solidFill>
                            <a:schemeClr val="dk1"/>
                          </a:solidFill>
                        </a:rPr>
                        <a:t>0.38</a:t>
                      </a:r>
                      <a:endParaRPr sz="1200">
                        <a:solidFill>
                          <a:schemeClr val="dk1"/>
                        </a:solidFill>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Results</a:t>
            </a:r>
            <a:endParaRPr/>
          </a:p>
        </p:txBody>
      </p:sp>
      <p:sp>
        <p:nvSpPr>
          <p:cNvPr id="179" name="Shape 179"/>
          <p:cNvSpPr txBox="1"/>
          <p:nvPr>
            <p:ph idx="1" type="body"/>
          </p:nvPr>
        </p:nvSpPr>
        <p:spPr>
          <a:xfrm>
            <a:off x="311700" y="1085650"/>
            <a:ext cx="8520600" cy="3657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FFFFFF"/>
                </a:solidFill>
              </a:rPr>
              <a:t>Based on the RMSLE value, we chose Gradient Boosting for our final model. 16 features were selected to build this model: </a:t>
            </a:r>
            <a:endParaRPr sz="1400">
              <a:solidFill>
                <a:srgbClr val="FFFFFF"/>
              </a:solidFill>
            </a:endParaRPr>
          </a:p>
          <a:p>
            <a:pPr indent="-304800" lvl="0" marL="457200" rtl="0">
              <a:spcBef>
                <a:spcPts val="1600"/>
              </a:spcBef>
              <a:spcAft>
                <a:spcPts val="0"/>
              </a:spcAft>
              <a:buClr>
                <a:srgbClr val="FFFFFF"/>
              </a:buClr>
              <a:buSzPts val="1200"/>
              <a:buChar char="●"/>
            </a:pPr>
            <a:r>
              <a:rPr lang="en" sz="1200">
                <a:solidFill>
                  <a:srgbClr val="FFFFFF"/>
                </a:solidFill>
              </a:rPr>
              <a:t>V</a:t>
            </a:r>
            <a:r>
              <a:rPr lang="en" sz="1200">
                <a:solidFill>
                  <a:srgbClr val="FFFFFF"/>
                </a:solidFill>
              </a:rPr>
              <a:t>endor_id</a:t>
            </a:r>
            <a:endParaRPr sz="1200">
              <a:solidFill>
                <a:srgbClr val="FFFFFF"/>
              </a:solidFill>
            </a:endParaRPr>
          </a:p>
          <a:p>
            <a:pPr indent="-304800" lvl="0" marL="457200" rtl="0">
              <a:spcBef>
                <a:spcPts val="0"/>
              </a:spcBef>
              <a:spcAft>
                <a:spcPts val="0"/>
              </a:spcAft>
              <a:buClr>
                <a:srgbClr val="FFFFFF"/>
              </a:buClr>
              <a:buSzPts val="1200"/>
              <a:buChar char="●"/>
            </a:pPr>
            <a:r>
              <a:rPr lang="en" sz="1200">
                <a:solidFill>
                  <a:srgbClr val="FFFFFF"/>
                </a:solidFill>
              </a:rPr>
              <a:t>Passenger_count</a:t>
            </a:r>
            <a:endParaRPr sz="1200">
              <a:solidFill>
                <a:srgbClr val="FFFFFF"/>
              </a:solidFill>
            </a:endParaRPr>
          </a:p>
          <a:p>
            <a:pPr indent="-304800" lvl="0" marL="457200" rtl="0">
              <a:spcBef>
                <a:spcPts val="0"/>
              </a:spcBef>
              <a:spcAft>
                <a:spcPts val="0"/>
              </a:spcAft>
              <a:buClr>
                <a:srgbClr val="FFFFFF"/>
              </a:buClr>
              <a:buSzPts val="1200"/>
              <a:buChar char="●"/>
            </a:pPr>
            <a:r>
              <a:rPr lang="en" sz="1200">
                <a:solidFill>
                  <a:srgbClr val="FFFFFF"/>
                </a:solidFill>
              </a:rPr>
              <a:t>Pickup_longitude</a:t>
            </a:r>
            <a:endParaRPr sz="1200">
              <a:solidFill>
                <a:srgbClr val="FFFFFF"/>
              </a:solidFill>
            </a:endParaRPr>
          </a:p>
          <a:p>
            <a:pPr indent="-304800" lvl="0" marL="457200" rtl="0">
              <a:spcBef>
                <a:spcPts val="0"/>
              </a:spcBef>
              <a:spcAft>
                <a:spcPts val="0"/>
              </a:spcAft>
              <a:buClr>
                <a:srgbClr val="FFFFFF"/>
              </a:buClr>
              <a:buSzPts val="1200"/>
              <a:buChar char="●"/>
            </a:pPr>
            <a:r>
              <a:rPr lang="en" sz="1200">
                <a:solidFill>
                  <a:srgbClr val="FFFFFF"/>
                </a:solidFill>
              </a:rPr>
              <a:t>Pickup_latitude</a:t>
            </a:r>
            <a:endParaRPr sz="1200">
              <a:solidFill>
                <a:srgbClr val="FFFFFF"/>
              </a:solidFill>
            </a:endParaRPr>
          </a:p>
          <a:p>
            <a:pPr indent="-304800" lvl="0" marL="457200" rtl="0">
              <a:spcBef>
                <a:spcPts val="0"/>
              </a:spcBef>
              <a:spcAft>
                <a:spcPts val="0"/>
              </a:spcAft>
              <a:buClr>
                <a:srgbClr val="FFFFFF"/>
              </a:buClr>
              <a:buSzPts val="1200"/>
              <a:buChar char="●"/>
            </a:pPr>
            <a:r>
              <a:rPr lang="en" sz="1200">
                <a:solidFill>
                  <a:srgbClr val="FFFFFF"/>
                </a:solidFill>
              </a:rPr>
              <a:t>Dropoff_longitude</a:t>
            </a:r>
            <a:endParaRPr sz="1200">
              <a:solidFill>
                <a:srgbClr val="FFFFFF"/>
              </a:solidFill>
            </a:endParaRPr>
          </a:p>
          <a:p>
            <a:pPr indent="-304800" lvl="0" marL="457200" rtl="0">
              <a:spcBef>
                <a:spcPts val="0"/>
              </a:spcBef>
              <a:spcAft>
                <a:spcPts val="0"/>
              </a:spcAft>
              <a:buClr>
                <a:srgbClr val="FFFFFF"/>
              </a:buClr>
              <a:buSzPts val="1200"/>
              <a:buChar char="●"/>
            </a:pPr>
            <a:r>
              <a:rPr lang="en" sz="1200">
                <a:solidFill>
                  <a:srgbClr val="FFFFFF"/>
                </a:solidFill>
              </a:rPr>
              <a:t>Dropoff_latitude</a:t>
            </a:r>
            <a:endParaRPr sz="1200">
              <a:solidFill>
                <a:srgbClr val="FFFFFF"/>
              </a:solidFill>
            </a:endParaRPr>
          </a:p>
          <a:p>
            <a:pPr indent="-304800" lvl="0" marL="457200" rtl="0">
              <a:spcBef>
                <a:spcPts val="0"/>
              </a:spcBef>
              <a:spcAft>
                <a:spcPts val="0"/>
              </a:spcAft>
              <a:buClr>
                <a:srgbClr val="FFFFFF"/>
              </a:buClr>
              <a:buSzPts val="1200"/>
              <a:buChar char="●"/>
            </a:pPr>
            <a:r>
              <a:rPr lang="en" sz="1200">
                <a:solidFill>
                  <a:srgbClr val="FFFFFF"/>
                </a:solidFill>
              </a:rPr>
              <a:t>Store_and_fwd_flag</a:t>
            </a:r>
            <a:endParaRPr sz="1200">
              <a:solidFill>
                <a:srgbClr val="FFFFFF"/>
              </a:solidFill>
            </a:endParaRPr>
          </a:p>
          <a:p>
            <a:pPr indent="-304800" lvl="0" marL="457200" rtl="0">
              <a:spcBef>
                <a:spcPts val="0"/>
              </a:spcBef>
              <a:spcAft>
                <a:spcPts val="0"/>
              </a:spcAft>
              <a:buClr>
                <a:srgbClr val="FFFFFF"/>
              </a:buClr>
              <a:buSzPts val="1200"/>
              <a:buChar char="●"/>
            </a:pPr>
            <a:r>
              <a:rPr lang="en" sz="1200">
                <a:solidFill>
                  <a:srgbClr val="FFFFFF"/>
                </a:solidFill>
              </a:rPr>
              <a:t>Month, Day, weekday, hour, minute - extracted from pickup_datetime</a:t>
            </a:r>
            <a:endParaRPr sz="1200">
              <a:solidFill>
                <a:srgbClr val="FFFFFF"/>
              </a:solidFill>
            </a:endParaRPr>
          </a:p>
          <a:p>
            <a:pPr indent="-304800" lvl="0" marL="457200" rtl="0">
              <a:spcBef>
                <a:spcPts val="0"/>
              </a:spcBef>
              <a:spcAft>
                <a:spcPts val="0"/>
              </a:spcAft>
              <a:buClr>
                <a:srgbClr val="FFFFFF"/>
              </a:buClr>
              <a:buSzPts val="1200"/>
              <a:buChar char="●"/>
            </a:pPr>
            <a:r>
              <a:rPr lang="en" sz="1200">
                <a:solidFill>
                  <a:srgbClr val="FFFFFF"/>
                </a:solidFill>
              </a:rPr>
              <a:t>dist_long, dist_lat, dist - extracted from distance between pickup longitude, dropoff longitude, pickup latitude and dropoff latitude </a:t>
            </a:r>
            <a:endParaRPr sz="1200">
              <a:solidFill>
                <a:srgbClr val="FFFFFF"/>
              </a:solidFill>
            </a:endParaRPr>
          </a:p>
          <a:p>
            <a:pPr indent="-304800" lvl="0" marL="457200" rtl="0">
              <a:spcBef>
                <a:spcPts val="0"/>
              </a:spcBef>
              <a:spcAft>
                <a:spcPts val="0"/>
              </a:spcAft>
              <a:buClr>
                <a:srgbClr val="FFFFFF"/>
              </a:buClr>
              <a:buSzPts val="1200"/>
              <a:buChar char="●"/>
            </a:pPr>
            <a:r>
              <a:rPr lang="en" sz="1200">
                <a:solidFill>
                  <a:srgbClr val="FFFFFF"/>
                </a:solidFill>
              </a:rPr>
              <a:t>Trip_duration</a:t>
            </a:r>
            <a:endParaRPr sz="1200">
              <a:solidFill>
                <a:srgbClr val="FFFFFF"/>
              </a:solidFill>
            </a:endParaRPr>
          </a:p>
          <a:p>
            <a:pPr indent="0" lvl="0" marL="0" rtl="0">
              <a:spcBef>
                <a:spcPts val="0"/>
              </a:spcBef>
              <a:spcAft>
                <a:spcPts val="0"/>
              </a:spcAft>
              <a:buNone/>
            </a:pPr>
            <a:r>
              <a:t/>
            </a:r>
            <a:endParaRPr sz="1400">
              <a:solidFill>
                <a:srgbClr val="FFFFFF"/>
              </a:solidFill>
            </a:endParaRPr>
          </a:p>
          <a:p>
            <a:pPr indent="0" lvl="0" marL="0">
              <a:spcBef>
                <a:spcPts val="0"/>
              </a:spcBef>
              <a:spcAft>
                <a:spcPts val="1600"/>
              </a:spcAft>
              <a:buNone/>
            </a:pPr>
            <a:r>
              <a:rPr lang="en"/>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Conclusion</a:t>
            </a:r>
            <a:endParaRPr/>
          </a:p>
        </p:txBody>
      </p:sp>
      <p:sp>
        <p:nvSpPr>
          <p:cNvPr id="185" name="Shape 1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Our model can…</a:t>
            </a:r>
            <a:endParaRPr>
              <a:solidFill>
                <a:srgbClr val="FFFFFF"/>
              </a:solidFill>
            </a:endParaRPr>
          </a:p>
          <a:p>
            <a:pPr indent="-342900" lvl="0" marL="457200" rtl="0">
              <a:spcBef>
                <a:spcPts val="1600"/>
              </a:spcBef>
              <a:spcAft>
                <a:spcPts val="0"/>
              </a:spcAft>
              <a:buClr>
                <a:srgbClr val="FFFFFF"/>
              </a:buClr>
              <a:buSzPts val="1800"/>
              <a:buChar char="-"/>
            </a:pPr>
            <a:r>
              <a:rPr lang="en">
                <a:solidFill>
                  <a:srgbClr val="FFFFFF"/>
                </a:solidFill>
              </a:rPr>
              <a:t>Help taxi dispatchers assign requested trips to available cars, making their services more efficient</a:t>
            </a:r>
            <a:endParaRPr>
              <a:solidFill>
                <a:srgbClr val="FFFFFF"/>
              </a:solidFill>
            </a:endParaRPr>
          </a:p>
          <a:p>
            <a:pPr indent="-342900" lvl="0" marL="457200">
              <a:spcBef>
                <a:spcPts val="0"/>
              </a:spcBef>
              <a:spcAft>
                <a:spcPts val="0"/>
              </a:spcAft>
              <a:buClr>
                <a:srgbClr val="FFFFFF"/>
              </a:buClr>
              <a:buSzPts val="1800"/>
              <a:buChar char="-"/>
            </a:pPr>
            <a:r>
              <a:rPr lang="en">
                <a:solidFill>
                  <a:srgbClr val="FFFFFF"/>
                </a:solidFill>
              </a:rPr>
              <a:t>Help city planners understand duration of trips people are taking to better accommodate taxis</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idx="1" type="body"/>
          </p:nvPr>
        </p:nvSpPr>
        <p:spPr>
          <a:xfrm>
            <a:off x="416125" y="1595600"/>
            <a:ext cx="4689600" cy="4191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2400">
                <a:solidFill>
                  <a:srgbClr val="F3F3F3"/>
                </a:solidFill>
              </a:rPr>
              <a:t>A taxi goes from Chinatown to Times Square. How long will it take to arrive?</a:t>
            </a:r>
            <a:endParaRPr sz="2400">
              <a:solidFill>
                <a:srgbClr val="F3F3F3"/>
              </a:solidFill>
            </a:endParaRPr>
          </a:p>
        </p:txBody>
      </p:sp>
      <p:pic>
        <p:nvPicPr>
          <p:cNvPr id="62" name="Shape 62"/>
          <p:cNvPicPr preferRelativeResize="0"/>
          <p:nvPr/>
        </p:nvPicPr>
        <p:blipFill>
          <a:blip r:embed="rId3">
            <a:alphaModFix/>
          </a:blip>
          <a:stretch>
            <a:fillRect/>
          </a:stretch>
        </p:blipFill>
        <p:spPr>
          <a:xfrm>
            <a:off x="5215875" y="970250"/>
            <a:ext cx="3333750" cy="3333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pic>
        <p:nvPicPr>
          <p:cNvPr id="190" name="Shape 190"/>
          <p:cNvPicPr preferRelativeResize="0"/>
          <p:nvPr/>
        </p:nvPicPr>
        <p:blipFill>
          <a:blip r:embed="rId3">
            <a:alphaModFix amt="46000"/>
          </a:blip>
          <a:stretch>
            <a:fillRect/>
          </a:stretch>
        </p:blipFill>
        <p:spPr>
          <a:xfrm>
            <a:off x="0" y="0"/>
            <a:ext cx="9144001" cy="5143500"/>
          </a:xfrm>
          <a:prstGeom prst="rect">
            <a:avLst/>
          </a:prstGeom>
          <a:noFill/>
          <a:ln>
            <a:noFill/>
          </a:ln>
        </p:spPr>
      </p:pic>
      <p:sp>
        <p:nvSpPr>
          <p:cNvPr id="191" name="Shape 191"/>
          <p:cNvSpPr txBox="1"/>
          <p:nvPr/>
        </p:nvSpPr>
        <p:spPr>
          <a:xfrm>
            <a:off x="2707025" y="1343175"/>
            <a:ext cx="5951400" cy="694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txBox="1"/>
          <p:nvPr/>
        </p:nvSpPr>
        <p:spPr>
          <a:xfrm>
            <a:off x="3686025" y="3740250"/>
            <a:ext cx="5610300" cy="2286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200">
                <a:solidFill>
                  <a:schemeClr val="dk1"/>
                </a:solidFill>
              </a:rPr>
              <a:t>THANK YOU</a:t>
            </a:r>
            <a:endParaRPr sz="7200">
              <a:solidFill>
                <a:schemeClr val="dk1"/>
              </a:solidFill>
            </a:endParaRPr>
          </a:p>
          <a:p>
            <a:pPr indent="0" lvl="0" marL="0" rtl="0">
              <a:spcBef>
                <a:spcPts val="0"/>
              </a:spcBef>
              <a:spcAft>
                <a:spcPts val="0"/>
              </a:spcAft>
              <a:buNone/>
            </a:pPr>
            <a:r>
              <a:t/>
            </a:r>
            <a:endParaRPr sz="2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pic>
        <p:nvPicPr>
          <p:cNvPr id="67" name="Shape 67"/>
          <p:cNvPicPr preferRelativeResize="0"/>
          <p:nvPr/>
        </p:nvPicPr>
        <p:blipFill>
          <a:blip r:embed="rId3">
            <a:alphaModFix amt="87000"/>
          </a:blip>
          <a:stretch>
            <a:fillRect/>
          </a:stretch>
        </p:blipFill>
        <p:spPr>
          <a:xfrm>
            <a:off x="0" y="0"/>
            <a:ext cx="9144000" cy="5318320"/>
          </a:xfrm>
          <a:prstGeom prst="rect">
            <a:avLst/>
          </a:prstGeom>
          <a:noFill/>
          <a:ln>
            <a:noFill/>
          </a:ln>
        </p:spPr>
      </p:pic>
      <p:sp>
        <p:nvSpPr>
          <p:cNvPr id="68" name="Shape 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Introduction</a:t>
            </a:r>
            <a:endParaRPr/>
          </a:p>
        </p:txBody>
      </p:sp>
      <p:sp>
        <p:nvSpPr>
          <p:cNvPr id="69" name="Shape 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solidFill>
                  <a:srgbClr val="F3F3F3"/>
                </a:solidFill>
              </a:rPr>
              <a:t>There are roughly 200 million taxi rides in NYC each year. Analysis and understanding of taxi supply and demand could increase the </a:t>
            </a:r>
            <a:r>
              <a:rPr lang="en">
                <a:solidFill>
                  <a:srgbClr val="F3F3F3"/>
                </a:solidFill>
              </a:rPr>
              <a:t>efficiency</a:t>
            </a:r>
            <a:r>
              <a:rPr lang="en">
                <a:solidFill>
                  <a:srgbClr val="F3F3F3"/>
                </a:solidFill>
              </a:rPr>
              <a:t> of the city’s taxi system.  </a:t>
            </a:r>
            <a:r>
              <a:rPr lang="en">
                <a:solidFill>
                  <a:srgbClr val="F3F3F3"/>
                </a:solidFill>
              </a:rPr>
              <a:t>Predicting</a:t>
            </a:r>
            <a:r>
              <a:rPr lang="en">
                <a:solidFill>
                  <a:srgbClr val="F3F3F3"/>
                </a:solidFill>
              </a:rPr>
              <a:t> taxi ridership could present valuable insights to city planners and taxi dispatchers.</a:t>
            </a:r>
            <a:endParaRPr>
              <a:solidFill>
                <a:srgbClr val="F3F3F3"/>
              </a:solidFill>
            </a:endParaRPr>
          </a:p>
        </p:txBody>
      </p:sp>
      <p:sp>
        <p:nvSpPr>
          <p:cNvPr id="70" name="Shape 70"/>
          <p:cNvSpPr/>
          <p:nvPr/>
        </p:nvSpPr>
        <p:spPr>
          <a:xfrm>
            <a:off x="3822750" y="3552400"/>
            <a:ext cx="1145700" cy="572700"/>
          </a:xfrm>
          <a:prstGeom prst="rightArrow">
            <a:avLst>
              <a:gd fmla="val 50000" name="adj1"/>
              <a:gd fmla="val 50000" name="adj2"/>
            </a:avLst>
          </a:prstGeom>
          <a:gradFill>
            <a:gsLst>
              <a:gs pos="0">
                <a:srgbClr val="8C8C8C"/>
              </a:gs>
              <a:gs pos="100000">
                <a:srgbClr val="404040"/>
              </a:gs>
            </a:gsLst>
            <a:lin ang="5400012" scaled="0"/>
          </a:gra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 name="Shape 71"/>
          <p:cNvSpPr/>
          <p:nvPr/>
        </p:nvSpPr>
        <p:spPr>
          <a:xfrm>
            <a:off x="5341925" y="3395775"/>
            <a:ext cx="1577100" cy="913800"/>
          </a:xfrm>
          <a:prstGeom prst="rect">
            <a:avLst/>
          </a:prstGeom>
          <a:gradFill>
            <a:gsLst>
              <a:gs pos="0">
                <a:srgbClr val="8C8C8C"/>
              </a:gs>
              <a:gs pos="100000">
                <a:srgbClr val="404040"/>
              </a:gs>
            </a:gsLst>
            <a:path path="circle">
              <a:fillToRect b="50%" l="50%" r="50%" t="50%"/>
            </a:path>
            <a:tileRect/>
          </a:gra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a:off x="1642550" y="3411535"/>
            <a:ext cx="1849200" cy="902400"/>
          </a:xfrm>
          <a:prstGeom prst="rect">
            <a:avLst/>
          </a:prstGeom>
          <a:gradFill>
            <a:gsLst>
              <a:gs pos="0">
                <a:srgbClr val="8C8C8C"/>
              </a:gs>
              <a:gs pos="100000">
                <a:srgbClr val="404040"/>
              </a:gs>
            </a:gsLst>
            <a:path path="circle">
              <a:fillToRect b="50%" l="50%" r="50%" t="50%"/>
            </a:path>
            <a:tileRect/>
          </a:gra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a:solidFill>
                  <a:srgbClr val="FFFFFF"/>
                </a:solidFill>
              </a:rPr>
              <a:t>Input:</a:t>
            </a:r>
            <a:endParaRPr>
              <a:solidFill>
                <a:srgbClr val="FFFFFF"/>
              </a:solidFill>
            </a:endParaRPr>
          </a:p>
          <a:p>
            <a:pPr indent="0" lvl="0" marL="0" rtl="0">
              <a:lnSpc>
                <a:spcPct val="115000"/>
              </a:lnSpc>
              <a:spcBef>
                <a:spcPts val="0"/>
              </a:spcBef>
              <a:spcAft>
                <a:spcPts val="0"/>
              </a:spcAft>
              <a:buNone/>
            </a:pPr>
            <a:r>
              <a:rPr lang="en">
                <a:solidFill>
                  <a:srgbClr val="FFFFFF"/>
                </a:solidFill>
              </a:rPr>
              <a:t>Date, start and end points, distance etc</a:t>
            </a:r>
            <a:r>
              <a:rPr lang="en" sz="1700">
                <a:solidFill>
                  <a:srgbClr val="FFFFFF"/>
                </a:solidFill>
              </a:rPr>
              <a:t>.</a:t>
            </a:r>
            <a:r>
              <a:rPr lang="en" sz="1800">
                <a:solidFill>
                  <a:srgbClr val="FFFFFF"/>
                </a:solidFill>
              </a:rPr>
              <a:t> </a:t>
            </a:r>
            <a:endParaRPr/>
          </a:p>
        </p:txBody>
      </p:sp>
      <p:sp>
        <p:nvSpPr>
          <p:cNvPr id="73" name="Shape 73"/>
          <p:cNvSpPr txBox="1"/>
          <p:nvPr/>
        </p:nvSpPr>
        <p:spPr>
          <a:xfrm>
            <a:off x="7606450" y="4734450"/>
            <a:ext cx="5013000" cy="584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4" name="Shape 74"/>
          <p:cNvSpPr txBox="1"/>
          <p:nvPr/>
        </p:nvSpPr>
        <p:spPr>
          <a:xfrm>
            <a:off x="5341925" y="3411525"/>
            <a:ext cx="1768500" cy="913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Output:</a:t>
            </a:r>
            <a:endParaRPr>
              <a:solidFill>
                <a:srgbClr val="FFFFFF"/>
              </a:solidFill>
            </a:endParaRPr>
          </a:p>
          <a:p>
            <a:pPr indent="0" lvl="0" marL="0" rtl="0">
              <a:lnSpc>
                <a:spcPct val="115000"/>
              </a:lnSpc>
              <a:spcBef>
                <a:spcPts val="0"/>
              </a:spcBef>
              <a:spcAft>
                <a:spcPts val="0"/>
              </a:spcAft>
              <a:buNone/>
            </a:pPr>
            <a:r>
              <a:rPr lang="en">
                <a:solidFill>
                  <a:srgbClr val="FFFFFF"/>
                </a:solidFill>
              </a:rPr>
              <a:t>Predicted travel time of a ride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53877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Our Pitch</a:t>
            </a:r>
            <a:endParaRPr/>
          </a:p>
        </p:txBody>
      </p:sp>
      <p:sp>
        <p:nvSpPr>
          <p:cNvPr id="80" name="Shape 80"/>
          <p:cNvSpPr txBox="1"/>
          <p:nvPr>
            <p:ph idx="1" type="body"/>
          </p:nvPr>
        </p:nvSpPr>
        <p:spPr>
          <a:xfrm>
            <a:off x="311700" y="1152475"/>
            <a:ext cx="5387700" cy="3416400"/>
          </a:xfrm>
          <a:prstGeom prst="rect">
            <a:avLst/>
          </a:prstGeom>
        </p:spPr>
        <p:txBody>
          <a:bodyPr anchorCtr="0" anchor="t" bIns="91425" lIns="91425" spcFirstLastPara="1" rIns="91425" wrap="square" tIns="91425">
            <a:noAutofit/>
          </a:bodyPr>
          <a:lstStyle/>
          <a:p>
            <a:pPr indent="0" lvl="0" marL="0">
              <a:lnSpc>
                <a:spcPct val="115000"/>
              </a:lnSpc>
              <a:spcBef>
                <a:spcPts val="0"/>
              </a:spcBef>
              <a:spcAft>
                <a:spcPts val="0"/>
              </a:spcAft>
              <a:buNone/>
            </a:pPr>
            <a:r>
              <a:rPr b="1" lang="en">
                <a:solidFill>
                  <a:srgbClr val="FFFFFF"/>
                </a:solidFill>
              </a:rPr>
              <a:t>The Problem:</a:t>
            </a:r>
            <a:r>
              <a:rPr b="1" lang="en"/>
              <a:t> </a:t>
            </a:r>
            <a:endParaRPr b="1"/>
          </a:p>
          <a:p>
            <a:pPr indent="0" lvl="0" marL="0">
              <a:spcBef>
                <a:spcPts val="0"/>
              </a:spcBef>
              <a:spcAft>
                <a:spcPts val="0"/>
              </a:spcAft>
              <a:buNone/>
            </a:pPr>
            <a:r>
              <a:rPr lang="en">
                <a:solidFill>
                  <a:srgbClr val="EFEFEF"/>
                </a:solidFill>
              </a:rPr>
              <a:t>Di</a:t>
            </a:r>
            <a:r>
              <a:rPr lang="en">
                <a:solidFill>
                  <a:srgbClr val="EFEFEF"/>
                </a:solidFill>
              </a:rPr>
              <a:t>spatchers for taxi companies need to send cars around New York City to meet requests for rides. The companies need to be able to estimate the duration of rides so they know when cars will be available to take the next passenger.</a:t>
            </a:r>
            <a:endParaRPr>
              <a:solidFill>
                <a:srgbClr val="EFEFEF"/>
              </a:solidFill>
            </a:endParaRPr>
          </a:p>
          <a:p>
            <a:pPr indent="0" lvl="0" marL="0">
              <a:spcBef>
                <a:spcPts val="1600"/>
              </a:spcBef>
              <a:spcAft>
                <a:spcPts val="0"/>
              </a:spcAft>
              <a:buNone/>
            </a:pPr>
            <a:r>
              <a:rPr b="1" lang="en">
                <a:solidFill>
                  <a:srgbClr val="FFFFFF"/>
                </a:solidFill>
              </a:rPr>
              <a:t>Our Solution:</a:t>
            </a:r>
            <a:endParaRPr b="1">
              <a:solidFill>
                <a:srgbClr val="FFFFFF"/>
              </a:solidFill>
            </a:endParaRPr>
          </a:p>
          <a:p>
            <a:pPr indent="0" lvl="0" marL="0">
              <a:spcBef>
                <a:spcPts val="0"/>
              </a:spcBef>
              <a:spcAft>
                <a:spcPts val="1600"/>
              </a:spcAft>
              <a:buNone/>
            </a:pPr>
            <a:r>
              <a:rPr lang="en">
                <a:solidFill>
                  <a:srgbClr val="EFEFEF"/>
                </a:solidFill>
              </a:rPr>
              <a:t>Use NYC taxi historical data to build a model that predicts the duration of rides, which we can pitch to taxi companies.</a:t>
            </a:r>
            <a:endParaRPr>
              <a:solidFill>
                <a:srgbClr val="EFEFEF"/>
              </a:solidFill>
            </a:endParaRPr>
          </a:p>
        </p:txBody>
      </p:sp>
      <p:pic>
        <p:nvPicPr>
          <p:cNvPr id="81" name="Shape 81"/>
          <p:cNvPicPr preferRelativeResize="0"/>
          <p:nvPr/>
        </p:nvPicPr>
        <p:blipFill>
          <a:blip r:embed="rId3">
            <a:alphaModFix/>
          </a:blip>
          <a:stretch>
            <a:fillRect/>
          </a:stretch>
        </p:blipFill>
        <p:spPr>
          <a:xfrm>
            <a:off x="6382213" y="0"/>
            <a:ext cx="68580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29673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Data</a:t>
            </a:r>
            <a:endParaRPr/>
          </a:p>
        </p:txBody>
      </p:sp>
      <p:sp>
        <p:nvSpPr>
          <p:cNvPr id="87" name="Shape 87"/>
          <p:cNvSpPr txBox="1"/>
          <p:nvPr>
            <p:ph idx="1" type="body"/>
          </p:nvPr>
        </p:nvSpPr>
        <p:spPr>
          <a:xfrm>
            <a:off x="311700" y="1152475"/>
            <a:ext cx="3339600" cy="3088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EFEFEF"/>
                </a:solidFill>
              </a:rPr>
              <a:t>Source:</a:t>
            </a:r>
            <a:r>
              <a:rPr lang="en">
                <a:solidFill>
                  <a:srgbClr val="EFEFEF"/>
                </a:solidFill>
              </a:rPr>
              <a:t> NYC Taxi and Limousine Commission</a:t>
            </a:r>
            <a:endParaRPr>
              <a:solidFill>
                <a:srgbClr val="EFEFEF"/>
              </a:solidFill>
            </a:endParaRPr>
          </a:p>
          <a:p>
            <a:pPr indent="0" lvl="0" marL="0" rtl="0">
              <a:spcBef>
                <a:spcPts val="1000"/>
              </a:spcBef>
              <a:spcAft>
                <a:spcPts val="0"/>
              </a:spcAft>
              <a:buNone/>
            </a:pPr>
            <a:r>
              <a:rPr b="1" lang="en">
                <a:solidFill>
                  <a:srgbClr val="EFEFEF"/>
                </a:solidFill>
              </a:rPr>
              <a:t>Train set:</a:t>
            </a:r>
            <a:r>
              <a:rPr lang="en">
                <a:solidFill>
                  <a:srgbClr val="EFEFEF"/>
                </a:solidFill>
              </a:rPr>
              <a:t> </a:t>
            </a:r>
            <a:r>
              <a:rPr lang="en">
                <a:solidFill>
                  <a:srgbClr val="EFEFEF"/>
                </a:solidFill>
              </a:rPr>
              <a:t>1458644 records</a:t>
            </a:r>
            <a:endParaRPr>
              <a:solidFill>
                <a:srgbClr val="EFEFEF"/>
              </a:solidFill>
            </a:endParaRPr>
          </a:p>
          <a:p>
            <a:pPr indent="0" lvl="0" marL="0">
              <a:spcBef>
                <a:spcPts val="1000"/>
              </a:spcBef>
              <a:spcAft>
                <a:spcPts val="1000"/>
              </a:spcAft>
              <a:buNone/>
            </a:pPr>
            <a:r>
              <a:rPr b="1" lang="en">
                <a:solidFill>
                  <a:srgbClr val="EFEFEF"/>
                </a:solidFill>
              </a:rPr>
              <a:t>Test set:</a:t>
            </a:r>
            <a:r>
              <a:rPr lang="en">
                <a:solidFill>
                  <a:srgbClr val="EFEFEF"/>
                </a:solidFill>
              </a:rPr>
              <a:t> 625134 records</a:t>
            </a:r>
            <a:endParaRPr>
              <a:solidFill>
                <a:srgbClr val="EFEFEF"/>
              </a:solidFill>
            </a:endParaRPr>
          </a:p>
        </p:txBody>
      </p:sp>
      <p:graphicFrame>
        <p:nvGraphicFramePr>
          <p:cNvPr id="88" name="Shape 88"/>
          <p:cNvGraphicFramePr/>
          <p:nvPr/>
        </p:nvGraphicFramePr>
        <p:xfrm>
          <a:off x="3975925" y="112575"/>
          <a:ext cx="3000000" cy="3000000"/>
        </p:xfrm>
        <a:graphic>
          <a:graphicData uri="http://schemas.openxmlformats.org/drawingml/2006/table">
            <a:tbl>
              <a:tblPr>
                <a:noFill/>
                <a:tableStyleId>{33EB46A7-EDD2-42E2-8356-F8AEF0A44D45}</a:tableStyleId>
              </a:tblPr>
              <a:tblGrid>
                <a:gridCol w="1801950"/>
                <a:gridCol w="3044900"/>
              </a:tblGrid>
              <a:tr h="383525">
                <a:tc>
                  <a:txBody>
                    <a:bodyPr>
                      <a:noAutofit/>
                    </a:bodyPr>
                    <a:lstStyle/>
                    <a:p>
                      <a:pPr indent="0" lvl="0" marL="0">
                        <a:spcBef>
                          <a:spcPts val="0"/>
                        </a:spcBef>
                        <a:spcAft>
                          <a:spcPts val="0"/>
                        </a:spcAft>
                        <a:buNone/>
                      </a:pPr>
                      <a:r>
                        <a:rPr b="1" lang="en">
                          <a:solidFill>
                            <a:srgbClr val="666666"/>
                          </a:solidFill>
                        </a:rPr>
                        <a:t>Field</a:t>
                      </a:r>
                      <a:endParaRPr b="1">
                        <a:solidFill>
                          <a:srgbClr val="666666"/>
                        </a:solidFill>
                      </a:endParaRPr>
                    </a:p>
                  </a:txBody>
                  <a:tcPr marT="91425" marB="91425" marR="91425" marL="91425">
                    <a:solidFill>
                      <a:srgbClr val="EFEFEF"/>
                    </a:solidFill>
                  </a:tcPr>
                </a:tc>
                <a:tc>
                  <a:txBody>
                    <a:bodyPr>
                      <a:noAutofit/>
                    </a:bodyPr>
                    <a:lstStyle/>
                    <a:p>
                      <a:pPr indent="0" lvl="0" marL="0">
                        <a:spcBef>
                          <a:spcPts val="0"/>
                        </a:spcBef>
                        <a:spcAft>
                          <a:spcPts val="0"/>
                        </a:spcAft>
                        <a:buNone/>
                      </a:pPr>
                      <a:r>
                        <a:rPr lang="en">
                          <a:solidFill>
                            <a:srgbClr val="666666"/>
                          </a:solidFill>
                        </a:rPr>
                        <a:t>Description</a:t>
                      </a:r>
                      <a:endParaRPr>
                        <a:solidFill>
                          <a:srgbClr val="666666"/>
                        </a:solidFill>
                      </a:endParaRPr>
                    </a:p>
                  </a:txBody>
                  <a:tcPr marT="91425" marB="91425" marR="91425" marL="91425">
                    <a:solidFill>
                      <a:srgbClr val="EFEFEF"/>
                    </a:solidFill>
                  </a:tcPr>
                </a:tc>
              </a:tr>
              <a:tr h="383525">
                <a:tc>
                  <a:txBody>
                    <a:bodyPr>
                      <a:noAutofit/>
                    </a:bodyPr>
                    <a:lstStyle/>
                    <a:p>
                      <a:pPr indent="0" lvl="0" marL="0">
                        <a:spcBef>
                          <a:spcPts val="0"/>
                        </a:spcBef>
                        <a:spcAft>
                          <a:spcPts val="0"/>
                        </a:spcAft>
                        <a:buNone/>
                      </a:pPr>
                      <a:r>
                        <a:rPr b="1" lang="en">
                          <a:solidFill>
                            <a:srgbClr val="EFEFEF"/>
                          </a:solidFill>
                        </a:rPr>
                        <a:t>id</a:t>
                      </a:r>
                      <a:endParaRPr b="1">
                        <a:solidFill>
                          <a:srgbClr val="EFEFEF"/>
                        </a:solidFill>
                      </a:endParaRPr>
                    </a:p>
                  </a:txBody>
                  <a:tcPr marT="91425" marB="91425" marR="91425" marL="91425"/>
                </a:tc>
                <a:tc>
                  <a:txBody>
                    <a:bodyPr>
                      <a:noAutofit/>
                    </a:bodyPr>
                    <a:lstStyle/>
                    <a:p>
                      <a:pPr indent="0" lvl="0" marL="0">
                        <a:spcBef>
                          <a:spcPts val="0"/>
                        </a:spcBef>
                        <a:spcAft>
                          <a:spcPts val="0"/>
                        </a:spcAft>
                        <a:buNone/>
                      </a:pPr>
                      <a:r>
                        <a:rPr lang="en">
                          <a:solidFill>
                            <a:srgbClr val="EFEFEF"/>
                          </a:solidFill>
                        </a:rPr>
                        <a:t>Unique identifier</a:t>
                      </a:r>
                      <a:endParaRPr>
                        <a:solidFill>
                          <a:srgbClr val="EFEFEF"/>
                        </a:solidFill>
                      </a:endParaRPr>
                    </a:p>
                  </a:txBody>
                  <a:tcPr marT="91425" marB="91425" marR="91425" marL="91425"/>
                </a:tc>
              </a:tr>
              <a:tr h="383525">
                <a:tc>
                  <a:txBody>
                    <a:bodyPr>
                      <a:noAutofit/>
                    </a:bodyPr>
                    <a:lstStyle/>
                    <a:p>
                      <a:pPr indent="0" lvl="0" marL="0">
                        <a:spcBef>
                          <a:spcPts val="0"/>
                        </a:spcBef>
                        <a:spcAft>
                          <a:spcPts val="0"/>
                        </a:spcAft>
                        <a:buNone/>
                      </a:pPr>
                      <a:r>
                        <a:rPr b="1" lang="en">
                          <a:solidFill>
                            <a:srgbClr val="EFEFEF"/>
                          </a:solidFill>
                        </a:rPr>
                        <a:t>v</a:t>
                      </a:r>
                      <a:r>
                        <a:rPr b="1" lang="en">
                          <a:solidFill>
                            <a:srgbClr val="EFEFEF"/>
                          </a:solidFill>
                        </a:rPr>
                        <a:t>endor</a:t>
                      </a:r>
                      <a:endParaRPr b="1">
                        <a:solidFill>
                          <a:srgbClr val="EFEFEF"/>
                        </a:solidFill>
                      </a:endParaRPr>
                    </a:p>
                  </a:txBody>
                  <a:tcPr marT="91425" marB="91425" marR="91425" marL="91425"/>
                </a:tc>
                <a:tc>
                  <a:txBody>
                    <a:bodyPr>
                      <a:noAutofit/>
                    </a:bodyPr>
                    <a:lstStyle/>
                    <a:p>
                      <a:pPr indent="0" lvl="0" marL="0">
                        <a:spcBef>
                          <a:spcPts val="0"/>
                        </a:spcBef>
                        <a:spcAft>
                          <a:spcPts val="0"/>
                        </a:spcAft>
                        <a:buNone/>
                      </a:pPr>
                      <a:r>
                        <a:rPr lang="en">
                          <a:solidFill>
                            <a:srgbClr val="EFEFEF"/>
                          </a:solidFill>
                        </a:rPr>
                        <a:t>Code for cab company</a:t>
                      </a:r>
                      <a:endParaRPr>
                        <a:solidFill>
                          <a:srgbClr val="EFEFEF"/>
                        </a:solidFill>
                      </a:endParaRPr>
                    </a:p>
                  </a:txBody>
                  <a:tcPr marT="91425" marB="91425" marR="91425" marL="91425"/>
                </a:tc>
              </a:tr>
              <a:tr h="383525">
                <a:tc>
                  <a:txBody>
                    <a:bodyPr>
                      <a:noAutofit/>
                    </a:bodyPr>
                    <a:lstStyle/>
                    <a:p>
                      <a:pPr indent="0" lvl="0" marL="0">
                        <a:spcBef>
                          <a:spcPts val="0"/>
                        </a:spcBef>
                        <a:spcAft>
                          <a:spcPts val="0"/>
                        </a:spcAft>
                        <a:buNone/>
                      </a:pPr>
                      <a:r>
                        <a:rPr b="1" lang="en">
                          <a:solidFill>
                            <a:srgbClr val="EFEFEF"/>
                          </a:solidFill>
                        </a:rPr>
                        <a:t>pickup_datetime</a:t>
                      </a:r>
                      <a:endParaRPr b="1">
                        <a:solidFill>
                          <a:srgbClr val="EFEFEF"/>
                        </a:solidFill>
                      </a:endParaRPr>
                    </a:p>
                  </a:txBody>
                  <a:tcPr marT="91425" marB="91425" marR="91425" marL="91425"/>
                </a:tc>
                <a:tc>
                  <a:txBody>
                    <a:bodyPr>
                      <a:noAutofit/>
                    </a:bodyPr>
                    <a:lstStyle/>
                    <a:p>
                      <a:pPr indent="0" lvl="0" marL="0">
                        <a:spcBef>
                          <a:spcPts val="0"/>
                        </a:spcBef>
                        <a:spcAft>
                          <a:spcPts val="0"/>
                        </a:spcAft>
                        <a:buNone/>
                      </a:pPr>
                      <a:r>
                        <a:rPr lang="en">
                          <a:solidFill>
                            <a:srgbClr val="EFEFEF"/>
                          </a:solidFill>
                        </a:rPr>
                        <a:t>Date and time meter started</a:t>
                      </a:r>
                      <a:endParaRPr>
                        <a:solidFill>
                          <a:srgbClr val="EFEFEF"/>
                        </a:solidFill>
                      </a:endParaRPr>
                    </a:p>
                  </a:txBody>
                  <a:tcPr marT="91425" marB="91425" marR="91425" marL="91425"/>
                </a:tc>
              </a:tr>
              <a:tr h="383525">
                <a:tc>
                  <a:txBody>
                    <a:bodyPr>
                      <a:noAutofit/>
                    </a:bodyPr>
                    <a:lstStyle/>
                    <a:p>
                      <a:pPr indent="0" lvl="0" marL="0">
                        <a:spcBef>
                          <a:spcPts val="0"/>
                        </a:spcBef>
                        <a:spcAft>
                          <a:spcPts val="0"/>
                        </a:spcAft>
                        <a:buNone/>
                      </a:pPr>
                      <a:r>
                        <a:rPr b="1" lang="en">
                          <a:solidFill>
                            <a:srgbClr val="EFEFEF"/>
                          </a:solidFill>
                        </a:rPr>
                        <a:t>dropoff_datetime</a:t>
                      </a:r>
                      <a:endParaRPr b="1">
                        <a:solidFill>
                          <a:srgbClr val="EFEFEF"/>
                        </a:solidFill>
                      </a:endParaRPr>
                    </a:p>
                  </a:txBody>
                  <a:tcPr marT="91425" marB="91425" marR="91425" marL="91425"/>
                </a:tc>
                <a:tc>
                  <a:txBody>
                    <a:bodyPr>
                      <a:noAutofit/>
                    </a:bodyPr>
                    <a:lstStyle/>
                    <a:p>
                      <a:pPr indent="0" lvl="0" marL="0">
                        <a:spcBef>
                          <a:spcPts val="0"/>
                        </a:spcBef>
                        <a:spcAft>
                          <a:spcPts val="0"/>
                        </a:spcAft>
                        <a:buNone/>
                      </a:pPr>
                      <a:r>
                        <a:rPr lang="en">
                          <a:solidFill>
                            <a:srgbClr val="EFEFEF"/>
                          </a:solidFill>
                        </a:rPr>
                        <a:t>Date and time meter ended</a:t>
                      </a:r>
                      <a:endParaRPr>
                        <a:solidFill>
                          <a:srgbClr val="EFEFEF"/>
                        </a:solidFill>
                      </a:endParaRPr>
                    </a:p>
                  </a:txBody>
                  <a:tcPr marT="91425" marB="91425" marR="91425" marL="91425"/>
                </a:tc>
              </a:tr>
              <a:tr h="383525">
                <a:tc>
                  <a:txBody>
                    <a:bodyPr>
                      <a:noAutofit/>
                    </a:bodyPr>
                    <a:lstStyle/>
                    <a:p>
                      <a:pPr indent="0" lvl="0" marL="0">
                        <a:spcBef>
                          <a:spcPts val="0"/>
                        </a:spcBef>
                        <a:spcAft>
                          <a:spcPts val="0"/>
                        </a:spcAft>
                        <a:buNone/>
                      </a:pPr>
                      <a:r>
                        <a:rPr b="1" lang="en">
                          <a:solidFill>
                            <a:srgbClr val="EFEFEF"/>
                          </a:solidFill>
                        </a:rPr>
                        <a:t>passenger_count</a:t>
                      </a:r>
                      <a:endParaRPr b="1">
                        <a:solidFill>
                          <a:srgbClr val="EFEFEF"/>
                        </a:solidFill>
                      </a:endParaRPr>
                    </a:p>
                  </a:txBody>
                  <a:tcPr marT="91425" marB="91425" marR="91425" marL="91425"/>
                </a:tc>
                <a:tc>
                  <a:txBody>
                    <a:bodyPr>
                      <a:noAutofit/>
                    </a:bodyPr>
                    <a:lstStyle/>
                    <a:p>
                      <a:pPr indent="0" lvl="0" marL="0">
                        <a:spcBef>
                          <a:spcPts val="0"/>
                        </a:spcBef>
                        <a:spcAft>
                          <a:spcPts val="0"/>
                        </a:spcAft>
                        <a:buNone/>
                      </a:pPr>
                      <a:r>
                        <a:rPr lang="en">
                          <a:solidFill>
                            <a:srgbClr val="EFEFEF"/>
                          </a:solidFill>
                        </a:rPr>
                        <a:t>Number of passengers</a:t>
                      </a:r>
                      <a:endParaRPr>
                        <a:solidFill>
                          <a:srgbClr val="EFEFEF"/>
                        </a:solidFill>
                      </a:endParaRPr>
                    </a:p>
                  </a:txBody>
                  <a:tcPr marT="91425" marB="91425" marR="91425" marL="91425"/>
                </a:tc>
              </a:tr>
              <a:tr h="383525">
                <a:tc>
                  <a:txBody>
                    <a:bodyPr>
                      <a:noAutofit/>
                    </a:bodyPr>
                    <a:lstStyle/>
                    <a:p>
                      <a:pPr indent="0" lvl="0" marL="0">
                        <a:spcBef>
                          <a:spcPts val="0"/>
                        </a:spcBef>
                        <a:spcAft>
                          <a:spcPts val="0"/>
                        </a:spcAft>
                        <a:buNone/>
                      </a:pPr>
                      <a:r>
                        <a:rPr b="1" lang="en">
                          <a:solidFill>
                            <a:srgbClr val="EFEFEF"/>
                          </a:solidFill>
                        </a:rPr>
                        <a:t>pickup_longitude</a:t>
                      </a:r>
                      <a:endParaRPr b="1">
                        <a:solidFill>
                          <a:srgbClr val="EFEFEF"/>
                        </a:solidFill>
                      </a:endParaRPr>
                    </a:p>
                  </a:txBody>
                  <a:tcPr marT="91425" marB="91425" marR="91425" marL="91425"/>
                </a:tc>
                <a:tc>
                  <a:txBody>
                    <a:bodyPr>
                      <a:noAutofit/>
                    </a:bodyPr>
                    <a:lstStyle/>
                    <a:p>
                      <a:pPr indent="0" lvl="0" marL="0">
                        <a:spcBef>
                          <a:spcPts val="0"/>
                        </a:spcBef>
                        <a:spcAft>
                          <a:spcPts val="0"/>
                        </a:spcAft>
                        <a:buNone/>
                      </a:pPr>
                      <a:r>
                        <a:rPr lang="en">
                          <a:solidFill>
                            <a:srgbClr val="EFEFEF"/>
                          </a:solidFill>
                        </a:rPr>
                        <a:t>Longitude meter started</a:t>
                      </a:r>
                      <a:endParaRPr>
                        <a:solidFill>
                          <a:srgbClr val="EFEFEF"/>
                        </a:solidFill>
                      </a:endParaRPr>
                    </a:p>
                  </a:txBody>
                  <a:tcPr marT="91425" marB="91425" marR="91425" marL="91425"/>
                </a:tc>
              </a:tr>
              <a:tr h="383525">
                <a:tc>
                  <a:txBody>
                    <a:bodyPr>
                      <a:noAutofit/>
                    </a:bodyPr>
                    <a:lstStyle/>
                    <a:p>
                      <a:pPr indent="0" lvl="0" marL="0">
                        <a:spcBef>
                          <a:spcPts val="0"/>
                        </a:spcBef>
                        <a:spcAft>
                          <a:spcPts val="0"/>
                        </a:spcAft>
                        <a:buNone/>
                      </a:pPr>
                      <a:r>
                        <a:rPr b="1" lang="en">
                          <a:solidFill>
                            <a:srgbClr val="EFEFEF"/>
                          </a:solidFill>
                        </a:rPr>
                        <a:t>pickup_latitude</a:t>
                      </a:r>
                      <a:endParaRPr b="1">
                        <a:solidFill>
                          <a:srgbClr val="EFEFEF"/>
                        </a:solidFill>
                      </a:endParaRPr>
                    </a:p>
                  </a:txBody>
                  <a:tcPr marT="91425" marB="91425" marR="91425" marL="91425"/>
                </a:tc>
                <a:tc>
                  <a:txBody>
                    <a:bodyPr>
                      <a:noAutofit/>
                    </a:bodyPr>
                    <a:lstStyle/>
                    <a:p>
                      <a:pPr indent="0" lvl="0" marL="0">
                        <a:spcBef>
                          <a:spcPts val="0"/>
                        </a:spcBef>
                        <a:spcAft>
                          <a:spcPts val="0"/>
                        </a:spcAft>
                        <a:buNone/>
                      </a:pPr>
                      <a:r>
                        <a:rPr lang="en">
                          <a:solidFill>
                            <a:srgbClr val="EFEFEF"/>
                          </a:solidFill>
                        </a:rPr>
                        <a:t>Latitude meter started</a:t>
                      </a:r>
                      <a:endParaRPr>
                        <a:solidFill>
                          <a:srgbClr val="EFEFEF"/>
                        </a:solidFill>
                      </a:endParaRPr>
                    </a:p>
                  </a:txBody>
                  <a:tcPr marT="91425" marB="91425" marR="91425" marL="91425"/>
                </a:tc>
              </a:tr>
              <a:tr h="383525">
                <a:tc>
                  <a:txBody>
                    <a:bodyPr>
                      <a:noAutofit/>
                    </a:bodyPr>
                    <a:lstStyle/>
                    <a:p>
                      <a:pPr indent="0" lvl="0" marL="0">
                        <a:spcBef>
                          <a:spcPts val="0"/>
                        </a:spcBef>
                        <a:spcAft>
                          <a:spcPts val="0"/>
                        </a:spcAft>
                        <a:buNone/>
                      </a:pPr>
                      <a:r>
                        <a:rPr b="1" lang="en">
                          <a:solidFill>
                            <a:srgbClr val="EFEFEF"/>
                          </a:solidFill>
                        </a:rPr>
                        <a:t>dropoff_longitude</a:t>
                      </a:r>
                      <a:endParaRPr b="1">
                        <a:solidFill>
                          <a:srgbClr val="EFEFEF"/>
                        </a:solidFill>
                      </a:endParaRPr>
                    </a:p>
                  </a:txBody>
                  <a:tcPr marT="91425" marB="91425" marR="91425" marL="91425"/>
                </a:tc>
                <a:tc>
                  <a:txBody>
                    <a:bodyPr>
                      <a:noAutofit/>
                    </a:bodyPr>
                    <a:lstStyle/>
                    <a:p>
                      <a:pPr indent="0" lvl="0" marL="0">
                        <a:spcBef>
                          <a:spcPts val="0"/>
                        </a:spcBef>
                        <a:spcAft>
                          <a:spcPts val="0"/>
                        </a:spcAft>
                        <a:buNone/>
                      </a:pPr>
                      <a:r>
                        <a:rPr lang="en">
                          <a:solidFill>
                            <a:srgbClr val="EFEFEF"/>
                          </a:solidFill>
                        </a:rPr>
                        <a:t>Longitude meter ended</a:t>
                      </a:r>
                      <a:endParaRPr>
                        <a:solidFill>
                          <a:srgbClr val="EFEFEF"/>
                        </a:solidFill>
                      </a:endParaRPr>
                    </a:p>
                  </a:txBody>
                  <a:tcPr marT="91425" marB="91425" marR="91425" marL="91425"/>
                </a:tc>
              </a:tr>
              <a:tr h="383525">
                <a:tc>
                  <a:txBody>
                    <a:bodyPr>
                      <a:noAutofit/>
                    </a:bodyPr>
                    <a:lstStyle/>
                    <a:p>
                      <a:pPr indent="0" lvl="0" marL="0">
                        <a:spcBef>
                          <a:spcPts val="0"/>
                        </a:spcBef>
                        <a:spcAft>
                          <a:spcPts val="0"/>
                        </a:spcAft>
                        <a:buNone/>
                      </a:pPr>
                      <a:r>
                        <a:rPr b="1" lang="en">
                          <a:solidFill>
                            <a:srgbClr val="EFEFEF"/>
                          </a:solidFill>
                        </a:rPr>
                        <a:t>d</a:t>
                      </a:r>
                      <a:r>
                        <a:rPr b="1" lang="en">
                          <a:solidFill>
                            <a:srgbClr val="EFEFEF"/>
                          </a:solidFill>
                        </a:rPr>
                        <a:t>ropoff_latitude</a:t>
                      </a:r>
                      <a:endParaRPr b="1">
                        <a:solidFill>
                          <a:srgbClr val="EFEFEF"/>
                        </a:solidFill>
                      </a:endParaRPr>
                    </a:p>
                  </a:txBody>
                  <a:tcPr marT="91425" marB="91425" marR="91425" marL="91425"/>
                </a:tc>
                <a:tc>
                  <a:txBody>
                    <a:bodyPr>
                      <a:noAutofit/>
                    </a:bodyPr>
                    <a:lstStyle/>
                    <a:p>
                      <a:pPr indent="0" lvl="0" marL="0">
                        <a:spcBef>
                          <a:spcPts val="0"/>
                        </a:spcBef>
                        <a:spcAft>
                          <a:spcPts val="0"/>
                        </a:spcAft>
                        <a:buNone/>
                      </a:pPr>
                      <a:r>
                        <a:rPr lang="en">
                          <a:solidFill>
                            <a:srgbClr val="EFEFEF"/>
                          </a:solidFill>
                        </a:rPr>
                        <a:t>Latitude meter ended</a:t>
                      </a:r>
                      <a:endParaRPr>
                        <a:solidFill>
                          <a:srgbClr val="EFEFEF"/>
                        </a:solidFill>
                      </a:endParaRPr>
                    </a:p>
                  </a:txBody>
                  <a:tcPr marT="91425" marB="91425" marR="91425" marL="91425"/>
                </a:tc>
              </a:tr>
              <a:tr h="588325">
                <a:tc>
                  <a:txBody>
                    <a:bodyPr>
                      <a:noAutofit/>
                    </a:bodyPr>
                    <a:lstStyle/>
                    <a:p>
                      <a:pPr indent="0" lvl="0" marL="0">
                        <a:spcBef>
                          <a:spcPts val="0"/>
                        </a:spcBef>
                        <a:spcAft>
                          <a:spcPts val="0"/>
                        </a:spcAft>
                        <a:buNone/>
                      </a:pPr>
                      <a:r>
                        <a:rPr b="1" lang="en">
                          <a:solidFill>
                            <a:srgbClr val="EFEFEF"/>
                          </a:solidFill>
                        </a:rPr>
                        <a:t>store_and_fwd_flag</a:t>
                      </a:r>
                      <a:endParaRPr b="1">
                        <a:solidFill>
                          <a:srgbClr val="EFEFEF"/>
                        </a:solidFill>
                      </a:endParaRPr>
                    </a:p>
                  </a:txBody>
                  <a:tcPr marT="91425" marB="91425" marR="91425" marL="91425"/>
                </a:tc>
                <a:tc>
                  <a:txBody>
                    <a:bodyPr>
                      <a:noAutofit/>
                    </a:bodyPr>
                    <a:lstStyle/>
                    <a:p>
                      <a:pPr indent="0" lvl="0" marL="0">
                        <a:spcBef>
                          <a:spcPts val="0"/>
                        </a:spcBef>
                        <a:spcAft>
                          <a:spcPts val="0"/>
                        </a:spcAft>
                        <a:buNone/>
                      </a:pPr>
                      <a:r>
                        <a:rPr lang="en">
                          <a:solidFill>
                            <a:srgbClr val="EFEFEF"/>
                          </a:solidFill>
                        </a:rPr>
                        <a:t>Whether trip data was sent to server immediately</a:t>
                      </a:r>
                      <a:endParaRPr>
                        <a:solidFill>
                          <a:srgbClr val="EFEFEF"/>
                        </a:solidFill>
                      </a:endParaRPr>
                    </a:p>
                  </a:txBody>
                  <a:tcPr marT="91425" marB="91425" marR="91425" marL="91425"/>
                </a:tc>
              </a:tr>
              <a:tr h="383525">
                <a:tc>
                  <a:txBody>
                    <a:bodyPr>
                      <a:noAutofit/>
                    </a:bodyPr>
                    <a:lstStyle/>
                    <a:p>
                      <a:pPr indent="0" lvl="0" marL="0">
                        <a:spcBef>
                          <a:spcPts val="0"/>
                        </a:spcBef>
                        <a:spcAft>
                          <a:spcPts val="0"/>
                        </a:spcAft>
                        <a:buNone/>
                      </a:pPr>
                      <a:r>
                        <a:rPr b="1" lang="en">
                          <a:solidFill>
                            <a:srgbClr val="EFEFEF"/>
                          </a:solidFill>
                        </a:rPr>
                        <a:t>trip_duration </a:t>
                      </a:r>
                      <a:r>
                        <a:rPr lang="en">
                          <a:solidFill>
                            <a:srgbClr val="EFEFEF"/>
                          </a:solidFill>
                        </a:rPr>
                        <a:t>(train)</a:t>
                      </a:r>
                      <a:endParaRPr>
                        <a:solidFill>
                          <a:srgbClr val="EFEFEF"/>
                        </a:solidFill>
                      </a:endParaRPr>
                    </a:p>
                  </a:txBody>
                  <a:tcPr marT="91425" marB="91425" marR="91425" marL="91425"/>
                </a:tc>
                <a:tc>
                  <a:txBody>
                    <a:bodyPr>
                      <a:noAutofit/>
                    </a:bodyPr>
                    <a:lstStyle/>
                    <a:p>
                      <a:pPr indent="0" lvl="0" marL="0">
                        <a:spcBef>
                          <a:spcPts val="0"/>
                        </a:spcBef>
                        <a:spcAft>
                          <a:spcPts val="0"/>
                        </a:spcAft>
                        <a:buNone/>
                      </a:pPr>
                      <a:r>
                        <a:rPr lang="en">
                          <a:solidFill>
                            <a:srgbClr val="EFEFEF"/>
                          </a:solidFill>
                        </a:rPr>
                        <a:t>Duration of trip (seconds)</a:t>
                      </a:r>
                      <a:endParaRPr>
                        <a:solidFill>
                          <a:srgbClr val="EFEFEF"/>
                        </a:solidFill>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Project Outline</a:t>
            </a:r>
            <a:endParaRPr/>
          </a:p>
        </p:txBody>
      </p:sp>
      <p:sp>
        <p:nvSpPr>
          <p:cNvPr id="94" name="Shape 94"/>
          <p:cNvSpPr txBox="1"/>
          <p:nvPr>
            <p:ph idx="1" type="body"/>
          </p:nvPr>
        </p:nvSpPr>
        <p:spPr>
          <a:xfrm>
            <a:off x="311700" y="120382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Clr>
                <a:srgbClr val="FFFFFF"/>
              </a:buClr>
              <a:buSzPts val="1800"/>
              <a:buChar char="●"/>
            </a:pPr>
            <a:r>
              <a:rPr lang="en">
                <a:solidFill>
                  <a:srgbClr val="FFFFFF"/>
                </a:solidFill>
              </a:rPr>
              <a:t>Data Exploration</a:t>
            </a:r>
            <a:endParaRPr>
              <a:solidFill>
                <a:srgbClr val="FFFFFF"/>
              </a:solidFill>
            </a:endParaRPr>
          </a:p>
          <a:p>
            <a:pPr indent="-342900" lvl="0" marL="457200">
              <a:spcBef>
                <a:spcPts val="0"/>
              </a:spcBef>
              <a:spcAft>
                <a:spcPts val="0"/>
              </a:spcAft>
              <a:buClr>
                <a:srgbClr val="FFFFFF"/>
              </a:buClr>
              <a:buSzPts val="1800"/>
              <a:buChar char="●"/>
            </a:pPr>
            <a:r>
              <a:rPr lang="en">
                <a:solidFill>
                  <a:srgbClr val="FFFFFF"/>
                </a:solidFill>
              </a:rPr>
              <a:t>Transforming data into readable format</a:t>
            </a:r>
            <a:endParaRPr>
              <a:solidFill>
                <a:srgbClr val="FFFFFF"/>
              </a:solidFill>
            </a:endParaRPr>
          </a:p>
          <a:p>
            <a:pPr indent="-342900" lvl="0" marL="457200">
              <a:spcBef>
                <a:spcPts val="0"/>
              </a:spcBef>
              <a:spcAft>
                <a:spcPts val="0"/>
              </a:spcAft>
              <a:buClr>
                <a:srgbClr val="FFFFFF"/>
              </a:buClr>
              <a:buSzPts val="1800"/>
              <a:buChar char="●"/>
            </a:pPr>
            <a:r>
              <a:rPr lang="en">
                <a:solidFill>
                  <a:srgbClr val="FFFFFF"/>
                </a:solidFill>
              </a:rPr>
              <a:t>Feature Engineering</a:t>
            </a:r>
            <a:endParaRPr>
              <a:solidFill>
                <a:srgbClr val="FFFFFF"/>
              </a:solidFill>
            </a:endParaRPr>
          </a:p>
          <a:p>
            <a:pPr indent="-342900" lvl="0" marL="457200">
              <a:spcBef>
                <a:spcPts val="0"/>
              </a:spcBef>
              <a:spcAft>
                <a:spcPts val="0"/>
              </a:spcAft>
              <a:buClr>
                <a:srgbClr val="FFFFFF"/>
              </a:buClr>
              <a:buSzPts val="1800"/>
              <a:buChar char="●"/>
            </a:pPr>
            <a:r>
              <a:rPr lang="en">
                <a:solidFill>
                  <a:srgbClr val="FFFFFF"/>
                </a:solidFill>
              </a:rPr>
              <a:t>Building Different Models</a:t>
            </a:r>
            <a:endParaRPr>
              <a:solidFill>
                <a:srgbClr val="FFFFFF"/>
              </a:solidFill>
            </a:endParaRPr>
          </a:p>
          <a:p>
            <a:pPr indent="-342900" lvl="0" marL="457200">
              <a:spcBef>
                <a:spcPts val="0"/>
              </a:spcBef>
              <a:spcAft>
                <a:spcPts val="0"/>
              </a:spcAft>
              <a:buClr>
                <a:srgbClr val="FFFFFF"/>
              </a:buClr>
              <a:buSzPts val="1800"/>
              <a:buChar char="●"/>
            </a:pPr>
            <a:r>
              <a:rPr lang="en">
                <a:solidFill>
                  <a:srgbClr val="FFFFFF"/>
                </a:solidFill>
              </a:rPr>
              <a:t>Model Selection </a:t>
            </a:r>
            <a:endParaRPr>
              <a:solidFill>
                <a:srgbClr val="FFFFFF"/>
              </a:solidFill>
            </a:endParaRPr>
          </a:p>
          <a:p>
            <a:pPr indent="-342900" lvl="0" marL="457200">
              <a:spcBef>
                <a:spcPts val="0"/>
              </a:spcBef>
              <a:spcAft>
                <a:spcPts val="0"/>
              </a:spcAft>
              <a:buClr>
                <a:srgbClr val="FFFFFF"/>
              </a:buClr>
              <a:buSzPts val="1800"/>
              <a:buChar char="●"/>
            </a:pPr>
            <a:r>
              <a:rPr lang="en">
                <a:solidFill>
                  <a:srgbClr val="FFFFFF"/>
                </a:solidFill>
              </a:rPr>
              <a:t>Results</a:t>
            </a:r>
            <a:endParaRPr>
              <a:solidFill>
                <a:srgbClr val="FFFFFF"/>
              </a:solidFill>
            </a:endParaRPr>
          </a:p>
          <a:p>
            <a:pPr indent="0" lvl="0" marL="0">
              <a:spcBef>
                <a:spcPts val="1600"/>
              </a:spcBef>
              <a:spcAft>
                <a:spcPts val="1600"/>
              </a:spcAft>
              <a:buNone/>
            </a:pPr>
            <a:r>
              <a:t/>
            </a:r>
            <a:endParaRPr/>
          </a:p>
        </p:txBody>
      </p:sp>
      <p:sp>
        <p:nvSpPr>
          <p:cNvPr id="95" name="Shape 95"/>
          <p:cNvSpPr txBox="1"/>
          <p:nvPr/>
        </p:nvSpPr>
        <p:spPr>
          <a:xfrm>
            <a:off x="5437150" y="445025"/>
            <a:ext cx="2874300" cy="572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800">
                <a:solidFill>
                  <a:srgbClr val="FFFFFF"/>
                </a:solidFill>
              </a:rPr>
              <a:t>Tools </a:t>
            </a:r>
            <a:r>
              <a:rPr lang="en" sz="2800">
                <a:solidFill>
                  <a:srgbClr val="FFFFFF"/>
                </a:solidFill>
              </a:rPr>
              <a:t>Used</a:t>
            </a:r>
            <a:endParaRPr sz="2800">
              <a:solidFill>
                <a:srgbClr val="FFFFFF"/>
              </a:solidFill>
            </a:endParaRPr>
          </a:p>
        </p:txBody>
      </p:sp>
      <p:sp>
        <p:nvSpPr>
          <p:cNvPr id="96" name="Shape 96"/>
          <p:cNvSpPr txBox="1"/>
          <p:nvPr/>
        </p:nvSpPr>
        <p:spPr>
          <a:xfrm>
            <a:off x="5446000" y="1256100"/>
            <a:ext cx="2856600" cy="2224800"/>
          </a:xfrm>
          <a:prstGeom prst="rect">
            <a:avLst/>
          </a:prstGeom>
          <a:noFill/>
          <a:ln>
            <a:noFill/>
          </a:ln>
        </p:spPr>
        <p:txBody>
          <a:bodyPr anchorCtr="0" anchor="t" bIns="91425" lIns="91425" spcFirstLastPara="1" rIns="91425" wrap="square" tIns="91425">
            <a:noAutofit/>
          </a:bodyPr>
          <a:lstStyle/>
          <a:p>
            <a:pPr indent="-317500" lvl="0" marL="457200">
              <a:spcBef>
                <a:spcPts val="0"/>
              </a:spcBef>
              <a:spcAft>
                <a:spcPts val="0"/>
              </a:spcAft>
              <a:buClr>
                <a:srgbClr val="FFFFFF"/>
              </a:buClr>
              <a:buSzPts val="1400"/>
              <a:buChar char="●"/>
            </a:pPr>
            <a:r>
              <a:rPr lang="en" sz="1800">
                <a:solidFill>
                  <a:srgbClr val="FFFFFF"/>
                </a:solidFill>
              </a:rPr>
              <a:t>Python </a:t>
            </a:r>
            <a:endParaRPr sz="1800">
              <a:solidFill>
                <a:srgbClr val="FFFFFF"/>
              </a:solidFill>
            </a:endParaRPr>
          </a:p>
          <a:p>
            <a:pPr indent="-317500" lvl="0" marL="457200">
              <a:spcBef>
                <a:spcPts val="0"/>
              </a:spcBef>
              <a:spcAft>
                <a:spcPts val="0"/>
              </a:spcAft>
              <a:buClr>
                <a:srgbClr val="FFFFFF"/>
              </a:buClr>
              <a:buSzPts val="1400"/>
              <a:buChar char="●"/>
            </a:pPr>
            <a:r>
              <a:rPr lang="en" sz="1800">
                <a:solidFill>
                  <a:srgbClr val="FFFFFF"/>
                </a:solidFill>
              </a:rPr>
              <a:t>Matplotlib</a:t>
            </a:r>
            <a:endParaRPr sz="1800">
              <a:solidFill>
                <a:srgbClr val="FFFFFF"/>
              </a:solidFill>
            </a:endParaRPr>
          </a:p>
          <a:p>
            <a:pPr indent="-317500" lvl="0" marL="457200">
              <a:spcBef>
                <a:spcPts val="0"/>
              </a:spcBef>
              <a:spcAft>
                <a:spcPts val="0"/>
              </a:spcAft>
              <a:buClr>
                <a:srgbClr val="FFFFFF"/>
              </a:buClr>
              <a:buSzPts val="1400"/>
              <a:buChar char="●"/>
            </a:pPr>
            <a:r>
              <a:rPr lang="en" sz="1800">
                <a:solidFill>
                  <a:srgbClr val="FFFFFF"/>
                </a:solidFill>
              </a:rPr>
              <a:t>Seaborn</a:t>
            </a:r>
            <a:endParaRPr sz="1800">
              <a:solidFill>
                <a:srgbClr val="FFFFFF"/>
              </a:solidFill>
            </a:endParaRPr>
          </a:p>
          <a:p>
            <a:pPr indent="-317500" lvl="0" marL="457200">
              <a:spcBef>
                <a:spcPts val="0"/>
              </a:spcBef>
              <a:spcAft>
                <a:spcPts val="0"/>
              </a:spcAft>
              <a:buClr>
                <a:srgbClr val="FFFFFF"/>
              </a:buClr>
              <a:buSzPts val="1400"/>
              <a:buChar char="●"/>
            </a:pPr>
            <a:r>
              <a:rPr lang="en" sz="1800">
                <a:solidFill>
                  <a:srgbClr val="FFFFFF"/>
                </a:solidFill>
              </a:rPr>
              <a:t>Jupyter Notebook</a:t>
            </a:r>
            <a:r>
              <a:rPr lang="en">
                <a:solidFill>
                  <a:srgbClr val="FFFFFF"/>
                </a:solidFill>
              </a:rPr>
              <a:t> </a:t>
            </a:r>
            <a:endParaRPr>
              <a:solidFill>
                <a:srgbClr val="FFFFFF"/>
              </a:solidFill>
            </a:endParaRPr>
          </a:p>
        </p:txBody>
      </p:sp>
      <p:pic>
        <p:nvPicPr>
          <p:cNvPr id="97" name="Shape 97"/>
          <p:cNvPicPr preferRelativeResize="0"/>
          <p:nvPr/>
        </p:nvPicPr>
        <p:blipFill>
          <a:blip r:embed="rId3">
            <a:alphaModFix/>
          </a:blip>
          <a:stretch>
            <a:fillRect/>
          </a:stretch>
        </p:blipFill>
        <p:spPr>
          <a:xfrm>
            <a:off x="1202600" y="3480900"/>
            <a:ext cx="4003175" cy="1253750"/>
          </a:xfrm>
          <a:prstGeom prst="rect">
            <a:avLst/>
          </a:prstGeom>
          <a:noFill/>
          <a:ln>
            <a:noFill/>
          </a:ln>
        </p:spPr>
      </p:pic>
      <p:pic>
        <p:nvPicPr>
          <p:cNvPr id="98" name="Shape 98"/>
          <p:cNvPicPr preferRelativeResize="0"/>
          <p:nvPr/>
        </p:nvPicPr>
        <p:blipFill>
          <a:blip r:embed="rId4">
            <a:alphaModFix/>
          </a:blip>
          <a:stretch>
            <a:fillRect/>
          </a:stretch>
        </p:blipFill>
        <p:spPr>
          <a:xfrm>
            <a:off x="6095675" y="3268875"/>
            <a:ext cx="1414900" cy="1623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p:nvPr/>
        </p:nvSpPr>
        <p:spPr>
          <a:xfrm>
            <a:off x="425825" y="2327375"/>
            <a:ext cx="7551000" cy="25446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 name="Shape 104"/>
          <p:cNvSpPr txBox="1"/>
          <p:nvPr>
            <p:ph type="title"/>
          </p:nvPr>
        </p:nvSpPr>
        <p:spPr>
          <a:xfrm>
            <a:off x="311700" y="140225"/>
            <a:ext cx="8190900" cy="57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Cleaning and Exploration</a:t>
            </a:r>
            <a:endParaRPr/>
          </a:p>
        </p:txBody>
      </p:sp>
      <p:sp>
        <p:nvSpPr>
          <p:cNvPr id="105" name="Shape 105"/>
          <p:cNvSpPr txBox="1"/>
          <p:nvPr>
            <p:ph idx="1" type="body"/>
          </p:nvPr>
        </p:nvSpPr>
        <p:spPr>
          <a:xfrm>
            <a:off x="425825" y="754875"/>
            <a:ext cx="8811900" cy="1423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EFEFEF"/>
                </a:solidFill>
              </a:rPr>
              <a:t>Steps:</a:t>
            </a:r>
            <a:endParaRPr>
              <a:solidFill>
                <a:srgbClr val="EFEFEF"/>
              </a:solidFill>
            </a:endParaRPr>
          </a:p>
          <a:p>
            <a:pPr indent="-342900" lvl="0" marL="457200" rtl="0">
              <a:spcBef>
                <a:spcPts val="0"/>
              </a:spcBef>
              <a:spcAft>
                <a:spcPts val="0"/>
              </a:spcAft>
              <a:buClr>
                <a:srgbClr val="EFEFEF"/>
              </a:buClr>
              <a:buSzPts val="1800"/>
              <a:buChar char="-"/>
            </a:pPr>
            <a:r>
              <a:rPr lang="en">
                <a:solidFill>
                  <a:srgbClr val="EFEFEF"/>
                </a:solidFill>
              </a:rPr>
              <a:t>Check for nulls</a:t>
            </a:r>
            <a:endParaRPr>
              <a:solidFill>
                <a:srgbClr val="EFEFEF"/>
              </a:solidFill>
            </a:endParaRPr>
          </a:p>
          <a:p>
            <a:pPr indent="-342900" lvl="0" marL="457200" rtl="0">
              <a:spcBef>
                <a:spcPts val="0"/>
              </a:spcBef>
              <a:spcAft>
                <a:spcPts val="0"/>
              </a:spcAft>
              <a:buClr>
                <a:srgbClr val="EFEFEF"/>
              </a:buClr>
              <a:buSzPts val="1800"/>
              <a:buChar char="-"/>
            </a:pPr>
            <a:r>
              <a:rPr lang="en">
                <a:solidFill>
                  <a:srgbClr val="EFEFEF"/>
                </a:solidFill>
              </a:rPr>
              <a:t>Remove outliers</a:t>
            </a:r>
            <a:endParaRPr>
              <a:solidFill>
                <a:srgbClr val="EFEFEF"/>
              </a:solidFill>
            </a:endParaRPr>
          </a:p>
          <a:p>
            <a:pPr indent="-342900" lvl="0" marL="457200" rtl="0">
              <a:spcBef>
                <a:spcPts val="0"/>
              </a:spcBef>
              <a:spcAft>
                <a:spcPts val="0"/>
              </a:spcAft>
              <a:buClr>
                <a:srgbClr val="EFEFEF"/>
              </a:buClr>
              <a:buSzPts val="1800"/>
              <a:buChar char="-"/>
            </a:pPr>
            <a:r>
              <a:rPr lang="en">
                <a:solidFill>
                  <a:srgbClr val="EFEFEF"/>
                </a:solidFill>
              </a:rPr>
              <a:t>Convert units: duration from sec. to min. and location from lat/long to km</a:t>
            </a:r>
            <a:endParaRPr>
              <a:solidFill>
                <a:srgbClr val="EFEFEF"/>
              </a:solidFill>
            </a:endParaRPr>
          </a:p>
        </p:txBody>
      </p:sp>
      <p:pic>
        <p:nvPicPr>
          <p:cNvPr id="106" name="Shape 106"/>
          <p:cNvPicPr preferRelativeResize="0"/>
          <p:nvPr/>
        </p:nvPicPr>
        <p:blipFill>
          <a:blip r:embed="rId3">
            <a:alphaModFix/>
          </a:blip>
          <a:stretch>
            <a:fillRect/>
          </a:stretch>
        </p:blipFill>
        <p:spPr>
          <a:xfrm>
            <a:off x="404813" y="2339325"/>
            <a:ext cx="7572375" cy="2533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174750" y="142675"/>
            <a:ext cx="8520600" cy="601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Calculating distance between the pickup point &amp; drop off point</a:t>
            </a:r>
            <a:endParaRPr sz="2400"/>
          </a:p>
        </p:txBody>
      </p:sp>
      <p:pic>
        <p:nvPicPr>
          <p:cNvPr id="112" name="Shape 112"/>
          <p:cNvPicPr preferRelativeResize="0"/>
          <p:nvPr/>
        </p:nvPicPr>
        <p:blipFill>
          <a:blip r:embed="rId3">
            <a:alphaModFix/>
          </a:blip>
          <a:stretch>
            <a:fillRect/>
          </a:stretch>
        </p:blipFill>
        <p:spPr>
          <a:xfrm>
            <a:off x="573400" y="1038200"/>
            <a:ext cx="3704115" cy="2268475"/>
          </a:xfrm>
          <a:prstGeom prst="rect">
            <a:avLst/>
          </a:prstGeom>
          <a:noFill/>
          <a:ln>
            <a:noFill/>
          </a:ln>
        </p:spPr>
      </p:pic>
      <p:pic>
        <p:nvPicPr>
          <p:cNvPr id="113" name="Shape 113"/>
          <p:cNvPicPr preferRelativeResize="0"/>
          <p:nvPr/>
        </p:nvPicPr>
        <p:blipFill>
          <a:blip r:embed="rId4">
            <a:alphaModFix/>
          </a:blip>
          <a:stretch>
            <a:fillRect/>
          </a:stretch>
        </p:blipFill>
        <p:spPr>
          <a:xfrm>
            <a:off x="4746600" y="1038200"/>
            <a:ext cx="3808500" cy="2268467"/>
          </a:xfrm>
          <a:prstGeom prst="rect">
            <a:avLst/>
          </a:prstGeom>
          <a:noFill/>
          <a:ln>
            <a:noFill/>
          </a:ln>
        </p:spPr>
      </p:pic>
      <p:sp>
        <p:nvSpPr>
          <p:cNvPr id="114" name="Shape 114"/>
          <p:cNvSpPr txBox="1"/>
          <p:nvPr/>
        </p:nvSpPr>
        <p:spPr>
          <a:xfrm>
            <a:off x="402225" y="3500325"/>
            <a:ext cx="3808500" cy="1403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200">
                <a:solidFill>
                  <a:srgbClr val="FFFFFF"/>
                </a:solidFill>
              </a:rPr>
              <a:t>The graph shows the distribution of average distance travelled for different passenger counts.</a:t>
            </a:r>
            <a:endParaRPr sz="1200">
              <a:solidFill>
                <a:srgbClr val="FFFFFF"/>
              </a:solidFill>
            </a:endParaRPr>
          </a:p>
        </p:txBody>
      </p:sp>
      <p:sp>
        <p:nvSpPr>
          <p:cNvPr id="115" name="Shape 115"/>
          <p:cNvSpPr txBox="1"/>
          <p:nvPr/>
        </p:nvSpPr>
        <p:spPr>
          <a:xfrm>
            <a:off x="4679700" y="3520175"/>
            <a:ext cx="3808500" cy="1403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200">
                <a:solidFill>
                  <a:srgbClr val="FFFFFF"/>
                </a:solidFill>
              </a:rPr>
              <a:t>The graph shows the distribution of average distance travelled over the days of the week.</a:t>
            </a:r>
            <a:endParaRPr sz="1200">
              <a:solidFill>
                <a:srgbClr val="FFFFFF"/>
              </a:solidFill>
            </a:endParaRPr>
          </a:p>
          <a:p>
            <a:pPr indent="0" lvl="0" marL="0" rtl="0">
              <a:spcBef>
                <a:spcPts val="0"/>
              </a:spcBef>
              <a:spcAft>
                <a:spcPts val="0"/>
              </a:spcAft>
              <a:buNone/>
            </a:pPr>
            <a:r>
              <a:rPr lang="en" sz="1200">
                <a:solidFill>
                  <a:srgbClr val="FFFFFF"/>
                </a:solidFill>
              </a:rPr>
              <a:t>The largest distance was covered on the weekend</a:t>
            </a:r>
            <a:endParaRPr sz="12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174750" y="1626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Initial Maps and Clusters</a:t>
            </a:r>
            <a:endParaRPr/>
          </a:p>
        </p:txBody>
      </p:sp>
      <p:pic>
        <p:nvPicPr>
          <p:cNvPr id="121" name="Shape 121"/>
          <p:cNvPicPr preferRelativeResize="0"/>
          <p:nvPr/>
        </p:nvPicPr>
        <p:blipFill>
          <a:blip r:embed="rId3">
            <a:alphaModFix/>
          </a:blip>
          <a:stretch>
            <a:fillRect/>
          </a:stretch>
        </p:blipFill>
        <p:spPr>
          <a:xfrm>
            <a:off x="1112573" y="2119775"/>
            <a:ext cx="3093725" cy="2965451"/>
          </a:xfrm>
          <a:prstGeom prst="rect">
            <a:avLst/>
          </a:prstGeom>
          <a:noFill/>
          <a:ln>
            <a:noFill/>
          </a:ln>
        </p:spPr>
      </p:pic>
      <p:pic>
        <p:nvPicPr>
          <p:cNvPr id="122" name="Shape 122"/>
          <p:cNvPicPr preferRelativeResize="0"/>
          <p:nvPr/>
        </p:nvPicPr>
        <p:blipFill>
          <a:blip r:embed="rId4">
            <a:alphaModFix/>
          </a:blip>
          <a:stretch>
            <a:fillRect/>
          </a:stretch>
        </p:blipFill>
        <p:spPr>
          <a:xfrm>
            <a:off x="4963900" y="1984325"/>
            <a:ext cx="3500199" cy="3027050"/>
          </a:xfrm>
          <a:prstGeom prst="rect">
            <a:avLst/>
          </a:prstGeom>
          <a:noFill/>
          <a:ln>
            <a:noFill/>
          </a:ln>
        </p:spPr>
      </p:pic>
      <p:sp>
        <p:nvSpPr>
          <p:cNvPr id="123" name="Shape 123"/>
          <p:cNvSpPr txBox="1"/>
          <p:nvPr/>
        </p:nvSpPr>
        <p:spPr>
          <a:xfrm>
            <a:off x="231075" y="701775"/>
            <a:ext cx="8669400" cy="14181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050">
                <a:highlight>
                  <a:srgbClr val="FFFFFF"/>
                </a:highlight>
              </a:rPr>
              <a:t>Let's cluster New York City based on the pick-up and drop-off points of each taxi ride:</a:t>
            </a:r>
            <a:endParaRPr sz="1200">
              <a:solidFill>
                <a:srgbClr val="FFFFFF"/>
              </a:solidFill>
            </a:endParaRPr>
          </a:p>
          <a:p>
            <a:pPr indent="0" lvl="0" marL="0" rtl="0">
              <a:lnSpc>
                <a:spcPct val="100000"/>
              </a:lnSpc>
              <a:spcBef>
                <a:spcPts val="900"/>
              </a:spcBef>
              <a:spcAft>
                <a:spcPts val="0"/>
              </a:spcAft>
              <a:buNone/>
            </a:pPr>
            <a:r>
              <a:rPr lang="en" sz="1200">
                <a:solidFill>
                  <a:srgbClr val="FFFFFF"/>
                </a:solidFill>
              </a:rPr>
              <a:t>As we can see, the clustering results in a partition which is somewhat similar to the way NY is divided into different neighborhoods. We can see Upper East and West side of Central park in light blue and green respectively. West midtown in pink, Chelsea and West Village in orange, downtown area in red, East Village and SoHo in purple.</a:t>
            </a:r>
            <a:endParaRPr sz="1200">
              <a:solidFill>
                <a:srgbClr val="FFFFFF"/>
              </a:solidFill>
            </a:endParaRPr>
          </a:p>
          <a:p>
            <a:pPr indent="0" lvl="0" marL="0" rtl="0">
              <a:lnSpc>
                <a:spcPct val="100000"/>
              </a:lnSpc>
              <a:spcBef>
                <a:spcPts val="900"/>
              </a:spcBef>
              <a:spcAft>
                <a:spcPts val="0"/>
              </a:spcAft>
              <a:buNone/>
            </a:pPr>
            <a:r>
              <a:rPr lang="en" sz="1200">
                <a:solidFill>
                  <a:srgbClr val="FFFFFF"/>
                </a:solidFill>
              </a:rPr>
              <a:t>The airports JFK and LaGuardia have there own cluster, and so do Queens and Harlem. Brooklyn is divided into 2 clusters, and the Bronx has too few rides to be separated from Harlem.</a:t>
            </a:r>
            <a:endParaRPr sz="1200">
              <a:solidFill>
                <a:srgbClr val="FFFFFF"/>
              </a:solidFill>
            </a:endParaRPr>
          </a:p>
          <a:p>
            <a:pPr indent="0" lvl="0" marL="0">
              <a:spcBef>
                <a:spcPts val="900"/>
              </a:spcBef>
              <a:spcAft>
                <a:spcPts val="0"/>
              </a:spcAft>
              <a:buNone/>
            </a:pPr>
            <a:r>
              <a:t/>
            </a:r>
            <a:endParaRPr sz="10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