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7" r:id="rId4"/>
    <p:sldId id="259" r:id="rId5"/>
    <p:sldId id="260" r:id="rId6"/>
    <p:sldId id="264" r:id="rId7"/>
    <p:sldId id="265" r:id="rId8"/>
    <p:sldId id="266" r:id="rId9"/>
    <p:sldId id="268" r:id="rId10"/>
    <p:sldId id="272" r:id="rId11"/>
    <p:sldId id="270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9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77"/>
    <p:restoredTop sz="93772"/>
  </p:normalViewPr>
  <p:slideViewPr>
    <p:cSldViewPr snapToGrid="0">
      <p:cViewPr varScale="1">
        <p:scale>
          <a:sx n="90" d="100"/>
          <a:sy n="90" d="100"/>
        </p:scale>
        <p:origin x="3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E7F8-B382-47E5-89ED-D42AEAF4ADCA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6511C-80D1-4D10-8AC4-0537D29FD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44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66511C-80D1-4D10-8AC4-0537D29FD1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8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91FE3-160E-F3C7-63A3-37B260884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F59407-EA4C-95DA-96BE-DCC9E7C94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676A2-0F26-2353-C2E0-3A5A119BC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0937-099C-7148-8C9B-31E80D5388FF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DF543-D296-3D00-F1EA-CC4181AAD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2A1AE-B3EB-25EA-166F-E9D2C3917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FD5B-ADC8-AC49-8169-06D3DB7A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435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11B7-81D3-BDA3-D5B8-89586673E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45E409-626D-4572-A2F9-4380C6C7E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B9387-0670-46E9-897E-440AC374F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0937-099C-7148-8C9B-31E80D5388FF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3D5B9-8450-BDC5-0CD2-BC088EF0F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9E07F-93EA-7C99-2517-9F9D62367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FD5B-ADC8-AC49-8169-06D3DB7A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98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126883-2362-4DAE-CD11-AE43F2B012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4159DD-7D28-6941-B004-B028C7E4E8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7066C-9AEB-CC27-1AA2-E629EC75C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0937-099C-7148-8C9B-31E80D5388FF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95880-AEA8-46FE-539F-42E5C7CDB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706A5-0AC8-6880-EBA3-C21CDD2AE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FD5B-ADC8-AC49-8169-06D3DB7A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21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A82E7-7465-233B-905D-0641ADDC2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DBC48-FC7B-1A86-98CF-C2A57A64E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B0234-83B1-780E-F3BF-970BFF409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0937-099C-7148-8C9B-31E80D5388FF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BB055-D9ED-84EB-E6DF-CDEC379BD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8D5AA-9199-1ED0-1A15-DF32F1435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FD5B-ADC8-AC49-8169-06D3DB7A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20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DD43-E278-D98B-5FAB-0867B272E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C1034-3AEF-1FE6-B645-D984F3A1B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10ACD-C972-6A6A-A690-D4B4B2D70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0937-099C-7148-8C9B-31E80D5388FF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65CAB-2808-5560-E7DD-E8E32EC57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A1106-C9DB-2953-1CBC-0F51064FB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FD5B-ADC8-AC49-8169-06D3DB7A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65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76272-D155-69F5-2330-AD45FAFA8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38024-D7EE-1CC7-678C-6A6CD13D8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BA8F4E-5562-9322-E8F7-C91794111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97449A-24DC-07C8-1245-85170FFE3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0937-099C-7148-8C9B-31E80D5388FF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C60469-8FE5-5E4B-D9C8-7B0C5B29B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EF99A7-B281-D3BA-431C-627917093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FD5B-ADC8-AC49-8169-06D3DB7A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9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7E557-0C3E-6BEA-94A5-89169BB2C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811AB-0099-611E-2726-1FC011BA6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42F757-226C-A912-404D-8D662551C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DEE567-0D40-D425-2677-1D052EBD47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EF0072-1495-2888-DC9C-2E1A56B1B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010C93-0661-E563-EF30-AFD025A61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0937-099C-7148-8C9B-31E80D5388FF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165531-3F51-753B-0A38-103E2DA31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36BC8E-FEB4-1194-F08F-237BB30E3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FD5B-ADC8-AC49-8169-06D3DB7A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1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E96FE-6331-87DE-6401-0EAD3A8CA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A98080-6FF6-6504-6863-45BF3C61F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0937-099C-7148-8C9B-31E80D5388FF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4E31CE-6D38-1CCF-D2FA-A5C35BB2D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772BE5-F944-C76E-3778-C7D15B385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FD5B-ADC8-AC49-8169-06D3DB7A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22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EE48E-BC52-368C-B2F5-146994E5D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0937-099C-7148-8C9B-31E80D5388FF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4BEF98-AB39-6B86-4BC1-13A30AD75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894A0-9276-4C8A-45E6-113910DF3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FD5B-ADC8-AC49-8169-06D3DB7A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69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56DEF-D8D8-2DA5-ACC7-98DF3ED66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A5635-79F0-62EB-20BA-57222D9A3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5F6FB1-4056-9032-92B5-22D65BC3F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47BCE-3029-714F-D283-3228F050C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0937-099C-7148-8C9B-31E80D5388FF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123551-FD5C-0F10-82B7-4618EC5C9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395EE-AEBB-4849-D078-252CFB8AB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FD5B-ADC8-AC49-8169-06D3DB7A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5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D4CB1-78CC-8D7A-E17F-BEF68FE2B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A6CD1E-1D17-1D85-0A9F-FB56261B09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40E062-6095-BEEE-4D1C-23B5BAA6F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88596-27D6-E8DA-EB1C-59614D66E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0937-099C-7148-8C9B-31E80D5388FF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745D3-455D-02D5-6229-1C0A85A2D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1E00E-DFBF-BA35-E87A-9049B2828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FD5B-ADC8-AC49-8169-06D3DB7A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72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3F8D8A-D6B0-FC1F-E019-890E33B90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7F605-2AFC-B53F-D31D-562C80BCD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29460-8D13-1FA2-FFA0-39AA805219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810937-099C-7148-8C9B-31E80D5388FF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9E7DC-0C11-4070-D990-CFCADF1FA6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B4208-0747-8B75-A6D0-9C4A497C3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44FD5B-ADC8-AC49-8169-06D3DB7A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07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kaggle.com/datasets/uciml/mushroom-classification/dat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arl white shells">
            <a:extLst>
              <a:ext uri="{FF2B5EF4-FFF2-40B4-BE49-F238E27FC236}">
                <a16:creationId xmlns:a16="http://schemas.microsoft.com/office/drawing/2014/main" id="{E5F7B8EF-8C65-3F60-607E-6224405E14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97020D-95F7-339E-4C38-8E3DAF6C1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1546"/>
            <a:ext cx="9144000" cy="22182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Mushroom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EEB66A-50BD-5045-7307-CD1FDCED54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576234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Dominic </a:t>
            </a:r>
            <a:r>
              <a:rPr lang="en-US" sz="1800" dirty="0" err="1">
                <a:solidFill>
                  <a:srgbClr val="FFFFFF"/>
                </a:solidFill>
              </a:rPr>
              <a:t>Familette</a:t>
            </a:r>
            <a:endParaRPr lang="en-US" sz="1800" dirty="0">
              <a:solidFill>
                <a:srgbClr val="FFFFFF"/>
              </a:solidFill>
            </a:endParaRPr>
          </a:p>
          <a:p>
            <a:r>
              <a:rPr lang="en-US" sz="1800" dirty="0">
                <a:solidFill>
                  <a:srgbClr val="FFFFFF"/>
                </a:solidFill>
              </a:rPr>
              <a:t>Elvis Mitropoulos</a:t>
            </a:r>
          </a:p>
          <a:p>
            <a:r>
              <a:rPr lang="en-US" sz="1800" dirty="0" err="1">
                <a:solidFill>
                  <a:srgbClr val="FFFFFF"/>
                </a:solidFill>
              </a:rPr>
              <a:t>Karthika</a:t>
            </a:r>
            <a:r>
              <a:rPr lang="en-US" sz="1800" dirty="0">
                <a:solidFill>
                  <a:srgbClr val="FFFFFF"/>
                </a:solidFill>
              </a:rPr>
              <a:t> Prasad</a:t>
            </a:r>
          </a:p>
          <a:p>
            <a:r>
              <a:rPr lang="en-US" sz="1800" dirty="0" err="1">
                <a:solidFill>
                  <a:srgbClr val="FFFFFF"/>
                </a:solidFill>
              </a:rPr>
              <a:t>Nayoung</a:t>
            </a:r>
            <a:r>
              <a:rPr lang="en-US" sz="1800" dirty="0">
                <a:solidFill>
                  <a:srgbClr val="FFFFFF"/>
                </a:solidFill>
              </a:rPr>
              <a:t> Kim</a:t>
            </a:r>
          </a:p>
        </p:txBody>
      </p:sp>
    </p:spTree>
    <p:extLst>
      <p:ext uri="{BB962C8B-B14F-4D97-AF65-F5344CB8AC3E}">
        <p14:creationId xmlns:p14="http://schemas.microsoft.com/office/powerpoint/2010/main" val="2564719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xclamation mark on a yellow background">
            <a:extLst>
              <a:ext uri="{FF2B5EF4-FFF2-40B4-BE49-F238E27FC236}">
                <a16:creationId xmlns:a16="http://schemas.microsoft.com/office/drawing/2014/main" id="{A12AFC36-BA43-2980-56DA-3FC48E6A16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64" r="10247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2937DD-CC55-38D5-553F-E1490BA50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lang="en-US" sz="4000" b="1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F10E4-F544-1797-2EF5-A60D7FE25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7024" y="1526382"/>
            <a:ext cx="6103024" cy="3374137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en-US" sz="2800" b="1" dirty="0"/>
              <a:t>What if we have incomplete data at prediction time?</a:t>
            </a:r>
          </a:p>
          <a:p>
            <a:pPr marL="457200" lvl="1" indent="0">
              <a:buNone/>
            </a:pPr>
            <a:r>
              <a:rPr lang="en-US" sz="2800" b="1" dirty="0"/>
              <a:t>Should we predict likelihood of inedibility?</a:t>
            </a:r>
          </a:p>
          <a:p>
            <a:pPr marL="457200" lvl="1" indent="0">
              <a:buNone/>
            </a:pPr>
            <a:endParaRPr lang="en-US" sz="2800" b="1" dirty="0"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37804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033DE9-1465-4BE6-E215-4ED307653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5534" y="376491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Any Questions?</a:t>
            </a:r>
          </a:p>
        </p:txBody>
      </p:sp>
      <p:pic>
        <p:nvPicPr>
          <p:cNvPr id="6" name="Graphic 5" descr="Question mark">
            <a:extLst>
              <a:ext uri="{FF2B5EF4-FFF2-40B4-BE49-F238E27FC236}">
                <a16:creationId xmlns:a16="http://schemas.microsoft.com/office/drawing/2014/main" id="{851144B9-539B-F83C-A602-F1DC03BFF6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51160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6AC186-8FBB-E311-41B6-8FD719053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Thank you! </a:t>
            </a:r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  <a:sym typeface="Wingdings" pitchFamily="2" charset="2"/>
              </a:rPr>
              <a:t></a:t>
            </a:r>
            <a:endParaRPr lang="en-US" sz="540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136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2937DD-CC55-38D5-553F-E1490BA50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262129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 b="1"/>
              <a:t>Mushrooms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F10E4-F544-1797-2EF5-A60D7FE25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1970372"/>
            <a:ext cx="5492696" cy="4479196"/>
          </a:xfrm>
        </p:spPr>
        <p:txBody>
          <a:bodyPr anchor="ctr">
            <a:noAutofit/>
          </a:bodyPr>
          <a:lstStyle/>
          <a:p>
            <a:r>
              <a:rPr lang="en-US" sz="1800" b="0" i="0" dirty="0">
                <a:effectLst/>
                <a:highlight>
                  <a:srgbClr val="FFFFFF"/>
                </a:highlight>
              </a:rPr>
              <a:t>Kaggle (</a:t>
            </a:r>
            <a:r>
              <a:rPr lang="en-US" sz="1800" b="0" i="0" u="sng" dirty="0">
                <a:effectLst/>
                <a:highlight>
                  <a:srgbClr val="FFFFFF"/>
                </a:highlight>
                <a:hlinkClick r:id="rId2"/>
              </a:rPr>
              <a:t>https://www.kaggle.com/datasets/uciml/mushroom-classification/data</a:t>
            </a:r>
            <a:r>
              <a:rPr lang="en-US" sz="1800" b="0" i="0" dirty="0">
                <a:effectLst/>
                <a:highlight>
                  <a:srgbClr val="FFFFFF"/>
                </a:highlight>
              </a:rPr>
              <a:t>)</a:t>
            </a:r>
          </a:p>
          <a:p>
            <a:pPr marL="0" indent="0">
              <a:buNone/>
            </a:pPr>
            <a:endParaRPr lang="en-US" sz="1800" b="0" i="0" dirty="0">
              <a:effectLst/>
              <a:highlight>
                <a:srgbClr val="FFFFFF"/>
              </a:highlight>
            </a:endParaRPr>
          </a:p>
          <a:p>
            <a:r>
              <a:rPr lang="en-US" sz="1800" dirty="0">
                <a:highlight>
                  <a:srgbClr val="FFFFFF"/>
                </a:highlight>
              </a:rPr>
              <a:t>Why? </a:t>
            </a:r>
            <a:endParaRPr lang="en-US" sz="1800" b="0" i="0" dirty="0">
              <a:effectLst/>
              <a:highlight>
                <a:srgbClr val="FFFFFF"/>
              </a:highlight>
            </a:endParaRPr>
          </a:p>
          <a:p>
            <a:pPr lvl="1"/>
            <a:r>
              <a:rPr lang="en-US" sz="1800" dirty="0">
                <a:highlight>
                  <a:srgbClr val="FFFFFF"/>
                </a:highlight>
              </a:rPr>
              <a:t>Develop a model to classify poisonous/edible mushrooms given their features (i.e. veil color, gill size, bruises, and ring type)</a:t>
            </a:r>
            <a:endParaRPr lang="en-US" sz="1800" b="0" i="0" dirty="0">
              <a:effectLst/>
              <a:highlight>
                <a:srgbClr val="FFFFFF"/>
              </a:highlight>
            </a:endParaRPr>
          </a:p>
          <a:p>
            <a:endParaRPr lang="en-US" sz="1800" b="0" i="0" dirty="0">
              <a:effectLst/>
              <a:highlight>
                <a:srgbClr val="FFFFFF"/>
              </a:highlight>
            </a:endParaRPr>
          </a:p>
          <a:p>
            <a:r>
              <a:rPr lang="en-US" sz="1800" dirty="0">
                <a:highlight>
                  <a:srgbClr val="FFFFFF"/>
                </a:highlight>
              </a:rPr>
              <a:t>Shape </a:t>
            </a:r>
          </a:p>
          <a:p>
            <a:pPr lvl="1"/>
            <a:r>
              <a:rPr lang="en-US" sz="1800" b="0" i="0" dirty="0">
                <a:effectLst/>
                <a:highlight>
                  <a:srgbClr val="FFFFFF"/>
                </a:highlight>
              </a:rPr>
              <a:t>8143 data observations of mushrooms </a:t>
            </a:r>
          </a:p>
          <a:p>
            <a:pPr lvl="1"/>
            <a:r>
              <a:rPr lang="en-US" sz="1800" b="0" i="0" dirty="0">
                <a:effectLst/>
                <a:highlight>
                  <a:srgbClr val="FFFFFF"/>
                </a:highlight>
              </a:rPr>
              <a:t>22 features variable that describe mushrooms</a:t>
            </a:r>
          </a:p>
          <a:p>
            <a:pPr lvl="1"/>
            <a:r>
              <a:rPr lang="en-US" sz="1800" b="0" i="0" dirty="0">
                <a:effectLst/>
                <a:highlight>
                  <a:srgbClr val="FFFFFF"/>
                </a:highlight>
              </a:rPr>
              <a:t> 1 target variable that classes mushrooms – edible vs. poisonous.</a:t>
            </a:r>
          </a:p>
          <a:p>
            <a:pPr lvl="1"/>
            <a:endParaRPr lang="en-US" sz="1800" b="0" i="0" dirty="0">
              <a:effectLst/>
              <a:highlight>
                <a:srgbClr val="FFFFFF"/>
              </a:highlight>
            </a:endParaRPr>
          </a:p>
        </p:txBody>
      </p:sp>
      <p:pic>
        <p:nvPicPr>
          <p:cNvPr id="5" name="Picture 4" descr="Red mushrooms in forest">
            <a:extLst>
              <a:ext uri="{FF2B5EF4-FFF2-40B4-BE49-F238E27FC236}">
                <a16:creationId xmlns:a16="http://schemas.microsoft.com/office/drawing/2014/main" id="{8905D967-695E-824F-5F17-C82340D9A4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159" r="13004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9967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37DD-CC55-38D5-553F-E1490BA50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9909"/>
            <a:ext cx="10515600" cy="1041047"/>
          </a:xfrm>
        </p:spPr>
        <p:txBody>
          <a:bodyPr>
            <a:normAutofit/>
          </a:bodyPr>
          <a:lstStyle/>
          <a:p>
            <a:pPr algn="r"/>
            <a:r>
              <a:rPr lang="en-US" sz="3200" b="1" dirty="0" err="1"/>
              <a:t>QuickDBD</a:t>
            </a:r>
            <a:r>
              <a:rPr lang="en-US" sz="3200" b="1" dirty="0"/>
              <a:t> &amp; PostgreSQL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F10E4-F544-1797-2EF5-A60D7FE25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4059" y="1438038"/>
            <a:ext cx="9026482" cy="1041048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Used Quick Database Diagrams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Created two tables in PostgreSQL 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28BD150-9C0F-88A6-C9F8-0C639C815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059" y="2561007"/>
            <a:ext cx="3136812" cy="3543930"/>
          </a:xfrm>
          <a:prstGeom prst="rect">
            <a:avLst/>
          </a:prstGeom>
        </p:spPr>
      </p:pic>
      <p:pic>
        <p:nvPicPr>
          <p:cNvPr id="9" name="Picture 8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E1A6A4F8-0F9E-B61A-AAD3-C0192838E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108" y="2483587"/>
            <a:ext cx="3924300" cy="3606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B96122-C830-6A14-6D08-9AF37042FD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7168" y="5782450"/>
            <a:ext cx="5651500" cy="558800"/>
          </a:xfrm>
          <a:prstGeom prst="rect">
            <a:avLst/>
          </a:prstGeom>
        </p:spPr>
      </p:pic>
      <p:pic>
        <p:nvPicPr>
          <p:cNvPr id="13" name="Picture 1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B5F681F0-6ADF-B375-33AA-1479988CCB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8112" y="2536237"/>
            <a:ext cx="35814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09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37DD-CC55-38D5-553F-E1490BA50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9909"/>
            <a:ext cx="10515600" cy="1041047"/>
          </a:xfrm>
        </p:spPr>
        <p:txBody>
          <a:bodyPr>
            <a:normAutofit/>
          </a:bodyPr>
          <a:lstStyle/>
          <a:p>
            <a:pPr algn="r"/>
            <a:r>
              <a:rPr lang="en-US" sz="3200" b="1" dirty="0"/>
              <a:t>ML Modeling Framework</a:t>
            </a:r>
            <a:br>
              <a:rPr lang="en-US" sz="3200" b="1" dirty="0"/>
            </a:br>
            <a:r>
              <a:rPr lang="en-US" sz="3200" b="1" dirty="0"/>
              <a:t>EDA &amp;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F10E4-F544-1797-2EF5-A60D7FE25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334" y="1581872"/>
            <a:ext cx="9026482" cy="1041048"/>
          </a:xfrm>
        </p:spPr>
        <p:txBody>
          <a:bodyPr>
            <a:noAutofit/>
          </a:bodyPr>
          <a:lstStyle/>
          <a:p>
            <a:r>
              <a:rPr lang="en-US" sz="1800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Slack-Lato"/>
              </a:rPr>
              <a:t>Import libs, load the data, check the data shape, and create </a:t>
            </a:r>
            <a:r>
              <a:rPr lang="en-US" sz="1800" dirty="0">
                <a:solidFill>
                  <a:srgbClr val="1D1C1D"/>
                </a:solidFill>
                <a:highlight>
                  <a:srgbClr val="F8F8F8"/>
                </a:highlight>
                <a:latin typeface="Slack-Lato"/>
              </a:rPr>
              <a:t>bar graphs &amp; </a:t>
            </a:r>
            <a:r>
              <a:rPr lang="en-US" sz="1800" dirty="0" err="1">
                <a:solidFill>
                  <a:srgbClr val="1D1C1D"/>
                </a:solidFill>
                <a:highlight>
                  <a:srgbClr val="F8F8F8"/>
                </a:highlight>
                <a:latin typeface="Slack-Lato"/>
              </a:rPr>
              <a:t>corr</a:t>
            </a:r>
            <a:r>
              <a:rPr lang="en-US" sz="1800">
                <a:solidFill>
                  <a:srgbClr val="1D1C1D"/>
                </a:solidFill>
                <a:highlight>
                  <a:srgbClr val="F8F8F8"/>
                </a:highlight>
                <a:latin typeface="Slack-Lato"/>
              </a:rPr>
              <a:t> heatmap</a:t>
            </a:r>
            <a:endParaRPr lang="en-US" sz="1800" b="0" i="0" dirty="0">
              <a:solidFill>
                <a:srgbClr val="1D1C1D"/>
              </a:solidFill>
              <a:effectLst/>
              <a:highlight>
                <a:srgbClr val="F8F8F8"/>
              </a:highlight>
              <a:latin typeface="Slack-Lato"/>
            </a:endParaRPr>
          </a:p>
          <a:p>
            <a:r>
              <a:rPr lang="en-US" sz="1800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Slack-Lato"/>
              </a:rPr>
              <a:t>Check NA values and convert category values into numeric values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Check to see if the target variable is balanced between two classes</a:t>
            </a:r>
            <a:endParaRPr lang="en-US" sz="1800" b="0" i="0" dirty="0">
              <a:solidFill>
                <a:srgbClr val="000000"/>
              </a:solidFill>
              <a:effectLst/>
              <a:highlight>
                <a:srgbClr val="FFFFFF"/>
              </a:highlight>
            </a:endParaRPr>
          </a:p>
        </p:txBody>
      </p:sp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21F5827A-444A-66A1-0598-830ED8C5D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334" y="2906166"/>
            <a:ext cx="3869267" cy="3431402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530FDCA1-4E13-AA95-15D0-857F4D8E8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2673" y="3176271"/>
            <a:ext cx="5833872" cy="1582456"/>
          </a:xfrm>
          <a:prstGeom prst="rect">
            <a:avLst/>
          </a:prstGeom>
        </p:spPr>
      </p:pic>
      <p:pic>
        <p:nvPicPr>
          <p:cNvPr id="9" name="Picture 8" descr="A white rectangular sign with black text&#10;&#10;Description automatically generated">
            <a:extLst>
              <a:ext uri="{FF2B5EF4-FFF2-40B4-BE49-F238E27FC236}">
                <a16:creationId xmlns:a16="http://schemas.microsoft.com/office/drawing/2014/main" id="{775A78C4-4322-6D92-490B-284DE59F2A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4601" y="4900559"/>
            <a:ext cx="2998745" cy="52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127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37DD-CC55-38D5-553F-E1490BA50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200" b="1" dirty="0"/>
              <a:t>ML Modeling Framework</a:t>
            </a:r>
            <a:br>
              <a:rPr lang="en-US" sz="3200" b="1" dirty="0"/>
            </a:br>
            <a:r>
              <a:rPr lang="en-US" sz="3200" b="1" dirty="0"/>
              <a:t>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F10E4-F544-1797-2EF5-A60D7FE25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652"/>
            <a:ext cx="10515600" cy="132556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Model training</a:t>
            </a:r>
          </a:p>
          <a:p>
            <a:pPr lvl="1"/>
            <a:r>
              <a:rPr lang="en-US" sz="1800" b="0" i="0" dirty="0">
                <a:effectLst/>
                <a:highlight>
                  <a:srgbClr val="FFFFFF"/>
                </a:highlight>
                <a:latin typeface="system-ui"/>
              </a:rPr>
              <a:t>Logistic Regression with </a:t>
            </a:r>
            <a:r>
              <a:rPr lang="en-US" sz="1800" b="0" i="0" dirty="0" err="1">
                <a:effectLst/>
                <a:highlight>
                  <a:srgbClr val="FFFFFF"/>
                </a:highlight>
                <a:latin typeface="system-ui"/>
              </a:rPr>
              <a:t>LogisticRegression</a:t>
            </a:r>
            <a:r>
              <a:rPr lang="en-US" sz="1800" b="0" i="0" dirty="0">
                <a:effectLst/>
                <a:highlight>
                  <a:srgbClr val="FFFFFF"/>
                </a:highlight>
                <a:latin typeface="system-ui"/>
              </a:rPr>
              <a:t>()</a:t>
            </a:r>
          </a:p>
          <a:p>
            <a:pPr lvl="1"/>
            <a:r>
              <a:rPr lang="en-US" sz="1800" b="0" i="0" dirty="0">
                <a:effectLst/>
                <a:highlight>
                  <a:srgbClr val="FFFFFF"/>
                </a:highlight>
                <a:latin typeface="system-ui"/>
              </a:rPr>
              <a:t>K-</a:t>
            </a:r>
            <a:r>
              <a:rPr lang="en-US" sz="1800" b="0" i="0" dirty="0" err="1">
                <a:effectLst/>
                <a:highlight>
                  <a:srgbClr val="FFFFFF"/>
                </a:highlight>
                <a:latin typeface="system-ui"/>
              </a:rPr>
              <a:t>NEarest</a:t>
            </a:r>
            <a:r>
              <a:rPr lang="en-US" sz="1800" b="0" i="0" dirty="0">
                <a:effectLst/>
                <a:highlight>
                  <a:srgbClr val="FFFFFF"/>
                </a:highlight>
                <a:latin typeface="system-ui"/>
              </a:rPr>
              <a:t> Neighbors with </a:t>
            </a:r>
            <a:r>
              <a:rPr lang="en-US" sz="1800" b="0" i="0" dirty="0" err="1">
                <a:effectLst/>
                <a:highlight>
                  <a:srgbClr val="FFFFFF"/>
                </a:highlight>
                <a:latin typeface="system-ui"/>
              </a:rPr>
              <a:t>KNeighboursClassifier</a:t>
            </a:r>
            <a:r>
              <a:rPr lang="en-US" sz="1800" b="0" i="0" dirty="0">
                <a:effectLst/>
                <a:highlight>
                  <a:srgbClr val="FFFFFF"/>
                </a:highlight>
                <a:latin typeface="system-ui"/>
              </a:rPr>
              <a:t>()</a:t>
            </a:r>
          </a:p>
          <a:p>
            <a:pPr lvl="1"/>
            <a:r>
              <a:rPr lang="en-US" sz="1800" b="0" i="0" dirty="0" err="1">
                <a:effectLst/>
                <a:highlight>
                  <a:srgbClr val="FFFFFF"/>
                </a:highlight>
                <a:latin typeface="system-ui"/>
              </a:rPr>
              <a:t>RandomForest</a:t>
            </a:r>
            <a:r>
              <a:rPr lang="en-US" sz="1800" b="0" i="0" dirty="0">
                <a:effectLst/>
                <a:highlight>
                  <a:srgbClr val="FFFFFF"/>
                </a:highlight>
                <a:latin typeface="system-ui"/>
              </a:rPr>
              <a:t> - </a:t>
            </a:r>
            <a:r>
              <a:rPr lang="en-US" sz="1800" b="0" i="0" dirty="0" err="1">
                <a:effectLst/>
                <a:highlight>
                  <a:srgbClr val="FFFFFF"/>
                </a:highlight>
                <a:latin typeface="system-ui"/>
              </a:rPr>
              <a:t>RandomForestClassifier</a:t>
            </a:r>
            <a:r>
              <a:rPr lang="en-US" sz="1800" b="0" i="0" dirty="0">
                <a:effectLst/>
                <a:highlight>
                  <a:srgbClr val="FFFFFF"/>
                </a:highlight>
                <a:latin typeface="system-ui"/>
              </a:rPr>
              <a:t>()</a:t>
            </a:r>
          </a:p>
          <a:p>
            <a:endParaRPr lang="en-US" sz="18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A1BA423A-6397-D540-5AA7-913C1B46C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096" y="2999232"/>
            <a:ext cx="8374668" cy="1057646"/>
          </a:xfrm>
          <a:prstGeom prst="rect">
            <a:avLst/>
          </a:prstGeom>
        </p:spPr>
      </p:pic>
      <p:pic>
        <p:nvPicPr>
          <p:cNvPr id="7" name="Picture 6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3878DBEF-9288-E8FB-2EB2-149A4D5FF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2952" y="3974582"/>
            <a:ext cx="8374668" cy="214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047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37DD-CC55-38D5-553F-E1490BA50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214" y="413068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en-US" sz="3200" b="1" dirty="0"/>
              <a:t>ML Modeling Framework</a:t>
            </a:r>
            <a:br>
              <a:rPr lang="en-US" sz="3200" b="1" dirty="0"/>
            </a:br>
            <a:r>
              <a:rPr lang="en-US" sz="3200" b="1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F10E4-F544-1797-2EF5-A60D7FE25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8040" y="1831890"/>
            <a:ext cx="2907005" cy="2466975"/>
          </a:xfrm>
        </p:spPr>
        <p:txBody>
          <a:bodyPr>
            <a:normAutofit/>
          </a:bodyPr>
          <a:lstStyle/>
          <a:p>
            <a:pPr lvl="1"/>
            <a:r>
              <a:rPr lang="en-US" sz="1800" b="1" i="0" dirty="0">
                <a:effectLst/>
                <a:highlight>
                  <a:srgbClr val="FFFFFF"/>
                </a:highlight>
              </a:rPr>
              <a:t>Confusion Matrix</a:t>
            </a:r>
          </a:p>
          <a:p>
            <a:pPr lvl="1"/>
            <a:r>
              <a:rPr lang="en-US" sz="1800" b="1" dirty="0">
                <a:highlight>
                  <a:srgbClr val="FFFFFF"/>
                </a:highlight>
              </a:rPr>
              <a:t>Accuracy</a:t>
            </a:r>
          </a:p>
          <a:p>
            <a:pPr lvl="1"/>
            <a:r>
              <a:rPr lang="en-US" sz="1800" b="1" dirty="0">
                <a:highlight>
                  <a:srgbClr val="FFFFFF"/>
                </a:highlight>
              </a:rPr>
              <a:t>Precision</a:t>
            </a:r>
          </a:p>
          <a:p>
            <a:pPr lvl="1"/>
            <a:r>
              <a:rPr lang="en-US" sz="1800" b="1" dirty="0">
                <a:highlight>
                  <a:srgbClr val="FFFFFF"/>
                </a:highlight>
              </a:rPr>
              <a:t>Recall</a:t>
            </a:r>
          </a:p>
          <a:p>
            <a:pPr lvl="1"/>
            <a:r>
              <a:rPr lang="en-US" sz="1800" b="1" dirty="0">
                <a:highlight>
                  <a:srgbClr val="FFFFFF"/>
                </a:highlight>
              </a:rPr>
              <a:t>F1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ROC_AUC</a:t>
            </a:r>
          </a:p>
        </p:txBody>
      </p:sp>
      <p:pic>
        <p:nvPicPr>
          <p:cNvPr id="4" name="Picture 3" descr="A screenshot of a data analysis&#10;&#10;Description automatically generated">
            <a:extLst>
              <a:ext uri="{FF2B5EF4-FFF2-40B4-BE49-F238E27FC236}">
                <a16:creationId xmlns:a16="http://schemas.microsoft.com/office/drawing/2014/main" id="{5FC34C51-45D8-4CC2-283B-F4D7556B5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54" y="4245110"/>
            <a:ext cx="7649538" cy="2466975"/>
          </a:xfrm>
          <a:prstGeom prst="rect">
            <a:avLst/>
          </a:prstGeom>
        </p:spPr>
      </p:pic>
      <p:pic>
        <p:nvPicPr>
          <p:cNvPr id="6" name="Picture 5" descr="A green and white squares with black numbers&#10;&#10;Description automatically generated">
            <a:extLst>
              <a:ext uri="{FF2B5EF4-FFF2-40B4-BE49-F238E27FC236}">
                <a16:creationId xmlns:a16="http://schemas.microsoft.com/office/drawing/2014/main" id="{859AB341-2174-8D87-8FDB-93BF26876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86" y="1616711"/>
            <a:ext cx="7709482" cy="277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332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37DD-CC55-38D5-553F-E1490BA50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214" y="413068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en-US" sz="3200" b="1" dirty="0"/>
              <a:t>ML Modeling Framework</a:t>
            </a:r>
            <a:br>
              <a:rPr lang="en-US" sz="3200" b="1" dirty="0"/>
            </a:br>
            <a:r>
              <a:rPr lang="en-US" sz="3200" b="1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F10E4-F544-1797-2EF5-A60D7FE25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8040" y="1938528"/>
            <a:ext cx="2907005" cy="2360337"/>
          </a:xfrm>
        </p:spPr>
        <p:txBody>
          <a:bodyPr>
            <a:normAutofit/>
          </a:bodyPr>
          <a:lstStyle/>
          <a:p>
            <a:pPr lvl="1"/>
            <a:r>
              <a:rPr lang="en-US" sz="1800" b="1" i="0" dirty="0">
                <a:effectLst/>
                <a:highlight>
                  <a:srgbClr val="FFFFFF"/>
                </a:highlight>
              </a:rPr>
              <a:t>Confusion Matrix</a:t>
            </a:r>
          </a:p>
          <a:p>
            <a:pPr lvl="1"/>
            <a:r>
              <a:rPr lang="en-US" sz="1800" b="1" dirty="0">
                <a:highlight>
                  <a:srgbClr val="FFFFFF"/>
                </a:highlight>
              </a:rPr>
              <a:t>Accuracy</a:t>
            </a:r>
          </a:p>
          <a:p>
            <a:pPr lvl="1"/>
            <a:r>
              <a:rPr lang="en-US" sz="1800" b="1" dirty="0">
                <a:highlight>
                  <a:srgbClr val="FFFFFF"/>
                </a:highlight>
              </a:rPr>
              <a:t>Precision</a:t>
            </a:r>
          </a:p>
          <a:p>
            <a:pPr lvl="1"/>
            <a:r>
              <a:rPr lang="en-US" sz="1800" b="1" dirty="0">
                <a:highlight>
                  <a:srgbClr val="FFFFFF"/>
                </a:highlight>
              </a:rPr>
              <a:t>Recall</a:t>
            </a:r>
          </a:p>
          <a:p>
            <a:pPr lvl="1"/>
            <a:r>
              <a:rPr lang="en-US" sz="1800" b="1" dirty="0">
                <a:highlight>
                  <a:srgbClr val="FFFFFF"/>
                </a:highlight>
              </a:rPr>
              <a:t>F1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ROC_AUC</a:t>
            </a:r>
          </a:p>
        </p:txBody>
      </p:sp>
      <p:pic>
        <p:nvPicPr>
          <p:cNvPr id="5" name="Picture 4" descr="A group of yellow and orange bars&#10;&#10;Description automatically generated">
            <a:extLst>
              <a:ext uri="{FF2B5EF4-FFF2-40B4-BE49-F238E27FC236}">
                <a16:creationId xmlns:a16="http://schemas.microsoft.com/office/drawing/2014/main" id="{3A105046-E246-D442-7071-3E062E70C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999" y="1831890"/>
            <a:ext cx="8466582" cy="419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440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37DD-CC55-38D5-553F-E1490BA50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214" y="413068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en-US" sz="3200" b="1" dirty="0"/>
              <a:t>ML Modeling Framework</a:t>
            </a:r>
            <a:br>
              <a:rPr lang="en-US" sz="3200" b="1" dirty="0"/>
            </a:br>
            <a:r>
              <a:rPr lang="en-US" sz="3200" b="1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F10E4-F544-1797-2EF5-A60D7FE25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9415" y="1946190"/>
            <a:ext cx="2907005" cy="2466975"/>
          </a:xfrm>
        </p:spPr>
        <p:txBody>
          <a:bodyPr>
            <a:normAutofit/>
          </a:bodyPr>
          <a:lstStyle/>
          <a:p>
            <a:pPr lvl="1"/>
            <a:r>
              <a:rPr lang="en-US" sz="1800" i="0" dirty="0">
                <a:effectLst/>
                <a:highlight>
                  <a:srgbClr val="FFFFFF"/>
                </a:highlight>
              </a:rPr>
              <a:t>Confusion Matrix</a:t>
            </a:r>
          </a:p>
          <a:p>
            <a:pPr lvl="1"/>
            <a:r>
              <a:rPr lang="en-US" sz="1800" dirty="0">
                <a:highlight>
                  <a:srgbClr val="FFFFFF"/>
                </a:highlight>
              </a:rPr>
              <a:t>Accuracy</a:t>
            </a:r>
          </a:p>
          <a:p>
            <a:pPr lvl="1"/>
            <a:r>
              <a:rPr lang="en-US" sz="1800" dirty="0">
                <a:highlight>
                  <a:srgbClr val="FFFFFF"/>
                </a:highlight>
              </a:rPr>
              <a:t>Precision</a:t>
            </a:r>
          </a:p>
          <a:p>
            <a:pPr lvl="1"/>
            <a:r>
              <a:rPr lang="en-US" sz="1800" dirty="0">
                <a:highlight>
                  <a:srgbClr val="FFFFFF"/>
                </a:highlight>
              </a:rPr>
              <a:t>Recall</a:t>
            </a:r>
          </a:p>
          <a:p>
            <a:pPr lvl="1"/>
            <a:r>
              <a:rPr lang="en-US" sz="1800" dirty="0">
                <a:highlight>
                  <a:srgbClr val="FFFFFF"/>
                </a:highlight>
              </a:rPr>
              <a:t>F1</a:t>
            </a:r>
          </a:p>
          <a:p>
            <a:pPr lvl="1"/>
            <a:r>
              <a:rPr lang="en-US" sz="1800" b="1" dirty="0">
                <a:highlight>
                  <a:srgbClr val="FFFFFF"/>
                </a:highlight>
              </a:rPr>
              <a:t>ROC_AUC</a:t>
            </a:r>
          </a:p>
        </p:txBody>
      </p:sp>
      <p:pic>
        <p:nvPicPr>
          <p:cNvPr id="6" name="Picture 5" descr="A graph of a positive and negative result&#10;&#10;Description automatically generated with medium confidence">
            <a:extLst>
              <a:ext uri="{FF2B5EF4-FFF2-40B4-BE49-F238E27FC236}">
                <a16:creationId xmlns:a16="http://schemas.microsoft.com/office/drawing/2014/main" id="{D13064A1-5570-5A95-CAF8-F39E7B47F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847" y="1567665"/>
            <a:ext cx="5020128" cy="482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057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37DD-CC55-38D5-553F-E1490BA50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713" y="235993"/>
            <a:ext cx="2653287" cy="1882369"/>
          </a:xfrm>
        </p:spPr>
        <p:txBody>
          <a:bodyPr>
            <a:normAutofit/>
          </a:bodyPr>
          <a:lstStyle/>
          <a:p>
            <a:pPr algn="r"/>
            <a:r>
              <a:rPr lang="en-US" sz="3200" b="1" dirty="0"/>
              <a:t>Mushroom Classification Website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7ED306-9A58-0E0E-94AC-5DC93CCB66A2}"/>
              </a:ext>
            </a:extLst>
          </p:cNvPr>
          <p:cNvSpPr txBox="1"/>
          <p:nvPr/>
        </p:nvSpPr>
        <p:spPr>
          <a:xfrm>
            <a:off x="5376068" y="0"/>
            <a:ext cx="6815932" cy="704808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ui-sans-serif"/>
              </a:rPr>
              <a:t>Tech Stack</a:t>
            </a:r>
            <a:endParaRPr lang="en-US" sz="2400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ui-sans-serif"/>
              </a:rPr>
              <a:t>Frontend: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ui-sans-serif"/>
              </a:rPr>
              <a:t> HTML, CSS, JavaScript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ui-sans-serif"/>
              </a:rPr>
              <a:t>Backend: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ui-sans-serif"/>
              </a:rPr>
              <a:t> Flask (Python)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ui-sans-serif"/>
              </a:rPr>
              <a:t>Model: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ui-sans-serif"/>
              </a:rPr>
              <a:t> K-Nearest Neighbors (KNN)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1" i="0" dirty="0">
              <a:solidFill>
                <a:srgbClr val="0D0D0D"/>
              </a:solidFill>
              <a:effectLst/>
              <a:latin typeface="ui-sans-serif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ui-sans-serif"/>
              </a:rPr>
              <a:t>Frontend Development</a:t>
            </a:r>
            <a:endParaRPr lang="en-US" sz="2400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ui-sans-serif"/>
              </a:rPr>
              <a:t>Create user interface with dropdown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ui-sans-serif"/>
              </a:rPr>
              <a:t>Use CSS for styling and design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ui-sans-serif"/>
              </a:rPr>
              <a:t>Implement JavaScript for handling user input</a:t>
            </a:r>
            <a:endParaRPr lang="en-US" sz="2400" b="1" i="0" dirty="0">
              <a:solidFill>
                <a:srgbClr val="0D0D0D"/>
              </a:solidFill>
              <a:effectLst/>
              <a:latin typeface="ui-sans-serif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ui-sans-serif"/>
              </a:rPr>
              <a:t>Backend Development</a:t>
            </a:r>
            <a:endParaRPr lang="en-US" sz="2400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ui-sans-serif"/>
              </a:rPr>
              <a:t>Set up Flask server to handle requests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ui-sans-serif"/>
              </a:rPr>
              <a:t>Load pre-trained KNN model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ui-sans-serif"/>
              </a:rPr>
              <a:t>Define routes for home page and </a:t>
            </a:r>
            <a:r>
              <a:rPr lang="en-US" sz="2400" b="0" i="0">
                <a:solidFill>
                  <a:srgbClr val="0D0D0D"/>
                </a:solidFill>
                <a:effectLst/>
                <a:latin typeface="ui-sans-serif"/>
              </a:rPr>
              <a:t>prediction endpoint</a:t>
            </a:r>
            <a:endParaRPr lang="en-US" sz="2400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ui-sans-serif"/>
              </a:rPr>
              <a:t>Deployment</a:t>
            </a:r>
            <a:endParaRPr lang="en-US" sz="2400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ui-sans-serif"/>
              </a:rPr>
              <a:t>Deploy the web application on a cloud server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ui-sans-serif"/>
              </a:rPr>
              <a:t>Then troubleshoot to make sure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ui-sans-serif"/>
              </a:rPr>
              <a:t> the application is accessible and functional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D0D0D"/>
              </a:solidFill>
              <a:effectLst/>
              <a:latin typeface="ui-sans-serif"/>
            </a:endParaRPr>
          </a:p>
        </p:txBody>
      </p:sp>
      <p:pic>
        <p:nvPicPr>
          <p:cNvPr id="1026" name="Picture 2" descr="Occult mushroom tattoo spiritual esoteric boho Vector Image">
            <a:extLst>
              <a:ext uri="{FF2B5EF4-FFF2-40B4-BE49-F238E27FC236}">
                <a16:creationId xmlns:a16="http://schemas.microsoft.com/office/drawing/2014/main" id="{2DDAFB4C-A416-EA80-73C6-10D4B519F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18362"/>
            <a:ext cx="4852837" cy="512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8014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324</Words>
  <Application>Microsoft Office PowerPoint</Application>
  <PresentationFormat>Widescreen</PresentationFormat>
  <Paragraphs>71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Aptos</vt:lpstr>
      <vt:lpstr>Aptos Display</vt:lpstr>
      <vt:lpstr>Arial</vt:lpstr>
      <vt:lpstr>Slack-Lato</vt:lpstr>
      <vt:lpstr>system-ui</vt:lpstr>
      <vt:lpstr>ui-sans-serif</vt:lpstr>
      <vt:lpstr>Wingdings</vt:lpstr>
      <vt:lpstr>Office Theme</vt:lpstr>
      <vt:lpstr>Mushroom Classification</vt:lpstr>
      <vt:lpstr>Mushrooms Dataset</vt:lpstr>
      <vt:lpstr>QuickDBD &amp; PostgreSQL</vt:lpstr>
      <vt:lpstr>ML Modeling Framework EDA &amp; Preprocessing</vt:lpstr>
      <vt:lpstr>ML Modeling Framework Model Training</vt:lpstr>
      <vt:lpstr>ML Modeling Framework Model Evaluation</vt:lpstr>
      <vt:lpstr>ML Modeling Framework Model Evaluation</vt:lpstr>
      <vt:lpstr>ML Modeling Framework Model Evaluation</vt:lpstr>
      <vt:lpstr>Mushroom Classification Website </vt:lpstr>
      <vt:lpstr>Limitations</vt:lpstr>
      <vt:lpstr>Any Questions?</vt:lpstr>
      <vt:lpstr>Thank you!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Mushroom Classification</dc:title>
  <dc:creator>Nayoung Kim (Student)</dc:creator>
  <cp:lastModifiedBy>Dominic Familette</cp:lastModifiedBy>
  <cp:revision>68</cp:revision>
  <dcterms:created xsi:type="dcterms:W3CDTF">2024-05-23T23:30:14Z</dcterms:created>
  <dcterms:modified xsi:type="dcterms:W3CDTF">2024-06-03T22:29:44Z</dcterms:modified>
</cp:coreProperties>
</file>