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6" r:id="rId9"/>
    <p:sldId id="269" r:id="rId10"/>
    <p:sldId id="264" r:id="rId11"/>
    <p:sldId id="267" r:id="rId12"/>
    <p:sldId id="268" r:id="rId13"/>
    <p:sldId id="272" r:id="rId14"/>
    <p:sldId id="271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00" d="100"/>
          <a:sy n="100" d="100"/>
        </p:scale>
        <p:origin x="-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presProps" Target="presProps.xml"/><Relationship Id="rId4" Type="http://schemas.openxmlformats.org/officeDocument/2006/relationships/slide" Target="slides/slide3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9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AC352-624B-EB47-BCAC-485C8387F083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B9EDA-4804-084F-B7BD-542360C66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B9EDA-4804-084F-B7BD-542360C66B8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_color_jpg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315200" y="5933025"/>
            <a:ext cx="1616685" cy="6102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mjhugo/bookstore/tree/master" TargetMode="External"/><Relationship Id="rId3" Type="http://schemas.openxmlformats.org/officeDocument/2006/relationships/hyperlink" Target="http://github.com/mjhugo/graina/tree/master/hubbub/test/un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hyperlink" Target="http://jira.codehaus.org/browse/GRAILS-3539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ira.codehaus.org/browse/GRAILS-3553" TargetMode="External"/><Relationship Id="rId3" Type="http://schemas.openxmlformats.org/officeDocument/2006/relationships/hyperlink" Target="http://jira.codehaus.org/browse/GRAILS-3552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Grails Testing </a:t>
            </a:r>
            <a:r>
              <a:rPr lang="en-US" dirty="0" err="1" smtClean="0"/>
              <a:t>Plugin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/>
              </a:rPr>
              <a:t> def show = {</a:t>
            </a:r>
          </a:p>
          <a:p>
            <a:pPr>
              <a:buNone/>
            </a:pPr>
            <a:r>
              <a:rPr lang="en-US" sz="1600" b="1" dirty="0" smtClean="0">
                <a:latin typeface="Courier New"/>
              </a:rPr>
              <a:t>        def book = </a:t>
            </a:r>
            <a:r>
              <a:rPr lang="en-US" sz="1600" b="1" dirty="0" err="1" smtClean="0">
                <a:latin typeface="Courier New"/>
              </a:rPr>
              <a:t>Book.get</a:t>
            </a:r>
            <a:r>
              <a:rPr lang="en-US" sz="1600" b="1" dirty="0" smtClean="0">
                <a:latin typeface="Courier New"/>
              </a:rPr>
              <a:t>( </a:t>
            </a:r>
            <a:r>
              <a:rPr lang="en-US" sz="1600" b="1" dirty="0" err="1" smtClean="0">
                <a:latin typeface="Courier New"/>
              </a:rPr>
              <a:t>params.id</a:t>
            </a:r>
            <a:r>
              <a:rPr lang="en-US" sz="1600" b="1" dirty="0" smtClean="0">
                <a:latin typeface="Courier New"/>
              </a:rPr>
              <a:t> )</a:t>
            </a:r>
          </a:p>
          <a:p>
            <a:pPr>
              <a:buNone/>
            </a:pPr>
            <a:r>
              <a:rPr lang="en-US" sz="1600" b="1" dirty="0" smtClean="0">
                <a:latin typeface="Courier New"/>
              </a:rPr>
              <a:t>        </a:t>
            </a:r>
            <a:r>
              <a:rPr lang="en-US" sz="1600" b="1" dirty="0" err="1" smtClean="0">
                <a:latin typeface="Courier New"/>
              </a:rPr>
              <a:t>if(!book</a:t>
            </a:r>
            <a:r>
              <a:rPr lang="en-US" sz="1600" b="1" dirty="0" smtClean="0">
                <a:latin typeface="Courier New"/>
              </a:rPr>
              <a:t>) {</a:t>
            </a:r>
          </a:p>
          <a:p>
            <a:pPr>
              <a:buNone/>
            </a:pPr>
            <a:r>
              <a:rPr lang="en-US" sz="1600" b="1" dirty="0" smtClean="0">
                <a:latin typeface="Courier New"/>
              </a:rPr>
              <a:t>            </a:t>
            </a:r>
            <a:r>
              <a:rPr lang="en-US" sz="1600" b="1" dirty="0" err="1" smtClean="0">
                <a:latin typeface="Courier New"/>
              </a:rPr>
              <a:t>flash.message</a:t>
            </a:r>
            <a:r>
              <a:rPr lang="en-US" sz="1600" b="1" dirty="0" smtClean="0">
                <a:latin typeface="Courier New"/>
              </a:rPr>
              <a:t> = "Book not found with id ${</a:t>
            </a:r>
            <a:r>
              <a:rPr lang="en-US" sz="1600" b="1" dirty="0" err="1" smtClean="0">
                <a:latin typeface="Courier New"/>
              </a:rPr>
              <a:t>params.id</a:t>
            </a:r>
            <a:r>
              <a:rPr lang="en-US" sz="1600" b="1" dirty="0" smtClean="0">
                <a:latin typeface="Courier New"/>
              </a:rPr>
              <a:t>}"</a:t>
            </a:r>
          </a:p>
          <a:p>
            <a:pPr>
              <a:buNone/>
            </a:pPr>
            <a:r>
              <a:rPr lang="en-US" sz="1600" b="1" dirty="0" smtClean="0">
                <a:latin typeface="Courier New"/>
              </a:rPr>
              <a:t>            </a:t>
            </a:r>
            <a:r>
              <a:rPr lang="en-US" sz="1600" b="1" dirty="0" err="1" smtClean="0">
                <a:latin typeface="Courier New"/>
              </a:rPr>
              <a:t>redirect(action:list</a:t>
            </a:r>
            <a:r>
              <a:rPr lang="en-US" sz="1600" b="1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b="1" dirty="0" smtClean="0">
                <a:latin typeface="Courier New"/>
              </a:rPr>
              <a:t>        }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else { return [ book : book ] }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}</a:t>
            </a:r>
          </a:p>
          <a:p>
            <a:pPr>
              <a:buNone/>
            </a:pPr>
            <a:endParaRPr lang="en-US" sz="1600" dirty="0" smtClean="0"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void </a:t>
            </a:r>
            <a:r>
              <a:rPr lang="en-US" sz="1600" dirty="0" err="1" smtClean="0">
                <a:latin typeface="Courier New"/>
              </a:rPr>
              <a:t>testShow_bookNotFound</a:t>
            </a:r>
            <a:r>
              <a:rPr lang="en-US" sz="1600" dirty="0" smtClean="0">
                <a:latin typeface="Courier New"/>
              </a:rPr>
              <a:t>() {</a:t>
            </a:r>
          </a:p>
          <a:p>
            <a:pPr>
              <a:buNone/>
            </a:pPr>
            <a:r>
              <a:rPr lang="en-US" sz="1600" b="1" dirty="0" smtClean="0">
                <a:latin typeface="Courier New"/>
              </a:rPr>
              <a:t>        </a:t>
            </a:r>
            <a:r>
              <a:rPr lang="en-US" sz="1600" b="1" dirty="0" err="1" smtClean="0">
                <a:latin typeface="Courier New"/>
              </a:rPr>
              <a:t>mockDomain(Book</a:t>
            </a:r>
            <a:r>
              <a:rPr lang="en-US" sz="1600" b="1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controller.params.id</a:t>
            </a:r>
            <a:r>
              <a:rPr lang="en-US" sz="1600" dirty="0" smtClean="0">
                <a:latin typeface="Courier New"/>
              </a:rPr>
              <a:t> = 999 // no object with id 999 exists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controller.show</a:t>
            </a:r>
            <a:r>
              <a:rPr lang="en-US" sz="1600" dirty="0" smtClean="0">
                <a:latin typeface="Courier New"/>
              </a:rPr>
              <a:t>()</a:t>
            </a:r>
          </a:p>
          <a:p>
            <a:pPr>
              <a:buNone/>
            </a:pPr>
            <a:endParaRPr lang="en-US" sz="1600" dirty="0" smtClean="0"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assertEquals('flash</a:t>
            </a:r>
            <a:r>
              <a:rPr lang="en-US" sz="1600" dirty="0" smtClean="0">
                <a:latin typeface="Courier New"/>
              </a:rPr>
              <a:t> message',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        "Book not found with id ${</a:t>
            </a:r>
            <a:r>
              <a:rPr lang="en-US" sz="1600" dirty="0" err="1" smtClean="0">
                <a:latin typeface="Courier New"/>
              </a:rPr>
              <a:t>controller.params.id</a:t>
            </a:r>
            <a:r>
              <a:rPr lang="en-US" sz="1600" dirty="0" smtClean="0">
                <a:latin typeface="Courier New"/>
              </a:rPr>
              <a:t>}",</a:t>
            </a:r>
          </a:p>
          <a:p>
            <a:pPr>
              <a:buNone/>
            </a:pPr>
            <a:r>
              <a:rPr lang="en-US" sz="1600" b="1" dirty="0" smtClean="0">
                <a:latin typeface="Courier New"/>
              </a:rPr>
              <a:t>                </a:t>
            </a:r>
            <a:r>
              <a:rPr lang="en-US" sz="1600" b="1" dirty="0" err="1" smtClean="0">
                <a:latin typeface="Courier New"/>
              </a:rPr>
              <a:t>mockFlash</a:t>
            </a:r>
            <a:r>
              <a:rPr lang="en-US" sz="1600" dirty="0" err="1" smtClean="0">
                <a:latin typeface="Courier New"/>
              </a:rPr>
              <a:t>.message</a:t>
            </a:r>
            <a:r>
              <a:rPr lang="en-US" sz="16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assertEquals('redirect</a:t>
            </a:r>
            <a:r>
              <a:rPr lang="en-US" sz="1600" dirty="0" smtClean="0">
                <a:latin typeface="Courier New"/>
              </a:rPr>
              <a:t> action',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        </a:t>
            </a:r>
            <a:r>
              <a:rPr lang="en-US" sz="1600" dirty="0" err="1" smtClean="0">
                <a:latin typeface="Courier New"/>
              </a:rPr>
              <a:t>controller.list</a:t>
            </a:r>
            <a:r>
              <a:rPr lang="en-US" sz="1600" dirty="0" smtClean="0">
                <a:latin typeface="Courier New"/>
              </a:rPr>
              <a:t>, </a:t>
            </a:r>
            <a:r>
              <a:rPr lang="en-US" sz="1600" b="1" dirty="0" err="1" smtClean="0">
                <a:latin typeface="Courier New"/>
              </a:rPr>
              <a:t>redirectArgs</a:t>
            </a:r>
            <a:r>
              <a:rPr lang="en-US" sz="1600" dirty="0" err="1" smtClean="0">
                <a:latin typeface="Courier New"/>
              </a:rPr>
              <a:t>.action</a:t>
            </a:r>
            <a:r>
              <a:rPr lang="en-US" sz="16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}</a:t>
            </a:r>
            <a:endParaRPr lang="en-US" sz="1600" dirty="0">
              <a:latin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2600" y="2154703"/>
            <a:ext cx="32004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Testing with:</a:t>
            </a:r>
          </a:p>
          <a:p>
            <a:r>
              <a:rPr lang="en-US" dirty="0" smtClean="0"/>
              <a:t>	- redirect with </a:t>
            </a:r>
            <a:r>
              <a:rPr lang="en-US" b="1" dirty="0" err="1" smtClean="0"/>
              <a:t>redirectArgs</a:t>
            </a:r>
            <a:endParaRPr lang="en-US" b="1" dirty="0" smtClean="0"/>
          </a:p>
          <a:p>
            <a:r>
              <a:rPr lang="en-US" dirty="0" smtClean="0"/>
              <a:t>	- flash with </a:t>
            </a:r>
            <a:r>
              <a:rPr lang="en-US" b="1" dirty="0" err="1" smtClean="0"/>
              <a:t>mockFlash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/>
              </a:rPr>
              <a:t> def show = {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def book = </a:t>
            </a:r>
            <a:r>
              <a:rPr lang="en-US" sz="1600" dirty="0" err="1" smtClean="0">
                <a:latin typeface="Courier New"/>
              </a:rPr>
              <a:t>Book.get</a:t>
            </a:r>
            <a:r>
              <a:rPr lang="en-US" sz="1600" dirty="0" smtClean="0">
                <a:latin typeface="Courier New"/>
              </a:rPr>
              <a:t>( </a:t>
            </a:r>
            <a:r>
              <a:rPr lang="en-US" sz="1600" dirty="0" err="1" smtClean="0">
                <a:latin typeface="Courier New"/>
              </a:rPr>
              <a:t>params.id</a:t>
            </a:r>
            <a:r>
              <a:rPr lang="en-US" sz="1600" dirty="0" smtClean="0">
                <a:latin typeface="Courier New"/>
              </a:rPr>
              <a:t> 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if(!book</a:t>
            </a:r>
            <a:r>
              <a:rPr lang="en-US" sz="1600" dirty="0" smtClean="0">
                <a:latin typeface="Courier New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    </a:t>
            </a:r>
            <a:r>
              <a:rPr lang="en-US" sz="1600" dirty="0" err="1" smtClean="0">
                <a:latin typeface="Courier New"/>
              </a:rPr>
              <a:t>flash.message</a:t>
            </a:r>
            <a:r>
              <a:rPr lang="en-US" sz="1600" dirty="0" smtClean="0">
                <a:latin typeface="Courier New"/>
              </a:rPr>
              <a:t> = "Book not found with id ${</a:t>
            </a:r>
            <a:r>
              <a:rPr lang="en-US" sz="1600" dirty="0" err="1" smtClean="0">
                <a:latin typeface="Courier New"/>
              </a:rPr>
              <a:t>params.id</a:t>
            </a:r>
            <a:r>
              <a:rPr lang="en-US" sz="1600" dirty="0" smtClean="0">
                <a:latin typeface="Courier New"/>
              </a:rPr>
              <a:t>}"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    </a:t>
            </a:r>
            <a:r>
              <a:rPr lang="en-US" sz="1600" dirty="0" err="1" smtClean="0">
                <a:latin typeface="Courier New"/>
              </a:rPr>
              <a:t>redirect(action:list</a:t>
            </a:r>
            <a:r>
              <a:rPr lang="en-US" sz="16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}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else { </a:t>
            </a:r>
            <a:r>
              <a:rPr lang="en-US" sz="1600" b="1" dirty="0" smtClean="0">
                <a:latin typeface="Courier New"/>
              </a:rPr>
              <a:t>return [ book : book ]</a:t>
            </a:r>
            <a:r>
              <a:rPr lang="en-US" sz="1600" dirty="0" smtClean="0">
                <a:latin typeface="Courier New"/>
              </a:rPr>
              <a:t> }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}</a:t>
            </a:r>
          </a:p>
          <a:p>
            <a:pPr>
              <a:buNone/>
            </a:pPr>
            <a:endParaRPr lang="en-US" sz="1600" dirty="0" smtClean="0"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void </a:t>
            </a:r>
            <a:r>
              <a:rPr lang="en-US" sz="1600" dirty="0" err="1" smtClean="0">
                <a:latin typeface="Courier New"/>
              </a:rPr>
              <a:t>testShow</a:t>
            </a:r>
            <a:r>
              <a:rPr lang="en-US" sz="1600" dirty="0" smtClean="0">
                <a:latin typeface="Courier New"/>
              </a:rPr>
              <a:t>() {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Book </a:t>
            </a:r>
            <a:r>
              <a:rPr lang="en-US" sz="1600" dirty="0" err="1" smtClean="0">
                <a:latin typeface="Courier New"/>
              </a:rPr>
              <a:t>expectedBook</a:t>
            </a:r>
            <a:r>
              <a:rPr lang="en-US" sz="1600" dirty="0" smtClean="0">
                <a:latin typeface="Courier New"/>
              </a:rPr>
              <a:t> = new Book()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mockDomain(Book</a:t>
            </a:r>
            <a:r>
              <a:rPr lang="en-US" sz="1600" dirty="0" smtClean="0">
                <a:latin typeface="Courier New"/>
              </a:rPr>
              <a:t>, [</a:t>
            </a:r>
            <a:r>
              <a:rPr lang="en-US" sz="1600" dirty="0" err="1" smtClean="0">
                <a:latin typeface="Courier New"/>
              </a:rPr>
              <a:t>expectedBook</a:t>
            </a:r>
            <a:r>
              <a:rPr lang="en-US" sz="1600" dirty="0" smtClean="0">
                <a:latin typeface="Courier New"/>
              </a:rPr>
              <a:t>])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controller.params.id</a:t>
            </a:r>
            <a:r>
              <a:rPr lang="en-US" sz="1600" dirty="0" smtClean="0">
                <a:latin typeface="Courier New"/>
              </a:rPr>
              <a:t> = 1</a:t>
            </a:r>
          </a:p>
          <a:p>
            <a:pPr>
              <a:buNone/>
            </a:pPr>
            <a:r>
              <a:rPr lang="en-US" sz="1600" b="1" dirty="0" smtClean="0">
                <a:latin typeface="Courier New"/>
              </a:rPr>
              <a:t>        Map model = </a:t>
            </a:r>
            <a:r>
              <a:rPr lang="en-US" sz="1600" b="1" dirty="0" err="1" smtClean="0">
                <a:latin typeface="Courier New"/>
              </a:rPr>
              <a:t>controller.show</a:t>
            </a:r>
            <a:r>
              <a:rPr lang="en-US" sz="1600" b="1" dirty="0" smtClean="0">
                <a:latin typeface="Courier New"/>
              </a:rPr>
              <a:t>()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assertEquals(expectedBook</a:t>
            </a:r>
            <a:r>
              <a:rPr lang="en-US" sz="1600" dirty="0" smtClean="0">
                <a:latin typeface="Courier New"/>
              </a:rPr>
              <a:t>, </a:t>
            </a:r>
            <a:r>
              <a:rPr lang="en-US" sz="1600" dirty="0" err="1" smtClean="0">
                <a:latin typeface="Courier New"/>
              </a:rPr>
              <a:t>model.book</a:t>
            </a:r>
            <a:r>
              <a:rPr lang="en-US" sz="16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}</a:t>
            </a:r>
            <a:endParaRPr lang="en-US" sz="1600" dirty="0">
              <a:latin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8800" y="2514600"/>
            <a:ext cx="28956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Testing with:</a:t>
            </a:r>
          </a:p>
          <a:p>
            <a:r>
              <a:rPr lang="en-US" dirty="0" smtClean="0"/>
              <a:t>	-model returned as map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/>
              </a:rPr>
              <a:t> def save = {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def book = new </a:t>
            </a:r>
            <a:r>
              <a:rPr lang="en-US" sz="1600" dirty="0" err="1" smtClean="0">
                <a:latin typeface="Courier New"/>
              </a:rPr>
              <a:t>Book(params</a:t>
            </a:r>
            <a:r>
              <a:rPr lang="en-US" sz="16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if(!book.hasErrors</a:t>
            </a:r>
            <a:r>
              <a:rPr lang="en-US" sz="1600" dirty="0" smtClean="0">
                <a:latin typeface="Courier New"/>
              </a:rPr>
              <a:t>() &amp;&amp; </a:t>
            </a:r>
            <a:r>
              <a:rPr lang="en-US" sz="1600" dirty="0" err="1" smtClean="0">
                <a:latin typeface="Courier New"/>
              </a:rPr>
              <a:t>book.save</a:t>
            </a:r>
            <a:r>
              <a:rPr lang="en-US" sz="1600" dirty="0" smtClean="0">
                <a:latin typeface="Courier New"/>
              </a:rPr>
              <a:t>()) {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    </a:t>
            </a:r>
            <a:r>
              <a:rPr lang="en-US" sz="1600" dirty="0" err="1" smtClean="0">
                <a:latin typeface="Courier New"/>
              </a:rPr>
              <a:t>flash.message</a:t>
            </a:r>
            <a:r>
              <a:rPr lang="en-US" sz="1600" dirty="0" smtClean="0">
                <a:latin typeface="Courier New"/>
              </a:rPr>
              <a:t> = "Book ${</a:t>
            </a:r>
            <a:r>
              <a:rPr lang="en-US" sz="1600" dirty="0" err="1" smtClean="0">
                <a:latin typeface="Courier New"/>
              </a:rPr>
              <a:t>book.id</a:t>
            </a:r>
            <a:r>
              <a:rPr lang="en-US" sz="1600" dirty="0" smtClean="0">
                <a:latin typeface="Courier New"/>
              </a:rPr>
              <a:t>} created"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    </a:t>
            </a:r>
            <a:r>
              <a:rPr lang="en-US" sz="1600" dirty="0" err="1" smtClean="0">
                <a:latin typeface="Courier New"/>
              </a:rPr>
              <a:t>redirect(action:show,id:book.id</a:t>
            </a:r>
            <a:r>
              <a:rPr lang="en-US" sz="16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} else {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    </a:t>
            </a:r>
            <a:r>
              <a:rPr lang="en-US" sz="1600" b="1" dirty="0" err="1" smtClean="0">
                <a:latin typeface="Courier New"/>
              </a:rPr>
              <a:t>render(view:'create',model:[book:book</a:t>
            </a:r>
            <a:r>
              <a:rPr lang="en-US" sz="1600" b="1" dirty="0" smtClean="0">
                <a:latin typeface="Courier New"/>
              </a:rPr>
              <a:t>])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}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}</a:t>
            </a:r>
          </a:p>
          <a:p>
            <a:pPr>
              <a:buNone/>
            </a:pPr>
            <a:endParaRPr lang="en-US" sz="1600" dirty="0" smtClean="0"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void </a:t>
            </a:r>
            <a:r>
              <a:rPr lang="en-US" sz="1600" dirty="0" err="1" smtClean="0">
                <a:latin typeface="Courier New"/>
              </a:rPr>
              <a:t>testSave_withErrors</a:t>
            </a:r>
            <a:r>
              <a:rPr lang="en-US" sz="1600" dirty="0" smtClean="0">
                <a:latin typeface="Courier New"/>
              </a:rPr>
              <a:t>() {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mockDomain(Book</a:t>
            </a:r>
            <a:r>
              <a:rPr lang="en-US" sz="16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// mock out save method for non-happy path</a:t>
            </a:r>
          </a:p>
          <a:p>
            <a:pPr>
              <a:buNone/>
            </a:pPr>
            <a:r>
              <a:rPr lang="en-US" sz="1600" b="1" dirty="0" smtClean="0">
                <a:latin typeface="Courier New"/>
              </a:rPr>
              <a:t>        </a:t>
            </a:r>
            <a:r>
              <a:rPr lang="en-US" sz="1600" b="1" dirty="0" err="1" smtClean="0">
                <a:latin typeface="Courier New"/>
              </a:rPr>
              <a:t>Book.metaClass.save</a:t>
            </a:r>
            <a:r>
              <a:rPr lang="en-US" sz="1600" b="1" dirty="0" smtClean="0">
                <a:latin typeface="Courier New"/>
              </a:rPr>
              <a:t> = {-&gt; return false}</a:t>
            </a:r>
          </a:p>
          <a:p>
            <a:pPr>
              <a:buNone/>
            </a:pPr>
            <a:endParaRPr lang="en-US" sz="1600" dirty="0" smtClean="0"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controller.save</a:t>
            </a:r>
            <a:r>
              <a:rPr lang="en-US" sz="1600" dirty="0" smtClean="0">
                <a:latin typeface="Courier New"/>
              </a:rPr>
              <a:t>()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assertEquals('render</a:t>
            </a:r>
            <a:r>
              <a:rPr lang="en-US" sz="1600" dirty="0" smtClean="0">
                <a:latin typeface="Courier New"/>
              </a:rPr>
              <a:t> view', 'create', </a:t>
            </a:r>
            <a:r>
              <a:rPr lang="en-US" sz="1600" b="1" dirty="0" err="1" smtClean="0">
                <a:latin typeface="Courier New"/>
              </a:rPr>
              <a:t>renderArgs</a:t>
            </a:r>
            <a:r>
              <a:rPr lang="en-US" sz="1600" dirty="0" err="1" smtClean="0">
                <a:latin typeface="Courier New"/>
              </a:rPr>
              <a:t>.view</a:t>
            </a:r>
            <a:r>
              <a:rPr lang="en-US" sz="16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assertNotNull('book</a:t>
            </a:r>
            <a:r>
              <a:rPr lang="en-US" sz="1600" dirty="0" smtClean="0">
                <a:latin typeface="Courier New"/>
              </a:rPr>
              <a:t>', </a:t>
            </a:r>
            <a:r>
              <a:rPr lang="en-US" sz="1600" b="1" dirty="0" err="1" smtClean="0">
                <a:latin typeface="Courier New"/>
              </a:rPr>
              <a:t>renderArgs</a:t>
            </a:r>
            <a:r>
              <a:rPr lang="en-US" sz="1600" dirty="0" err="1" smtClean="0">
                <a:latin typeface="Courier New"/>
              </a:rPr>
              <a:t>.model.book</a:t>
            </a:r>
            <a:r>
              <a:rPr lang="en-US" sz="16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}</a:t>
            </a:r>
            <a:endParaRPr lang="en-US" sz="1600" dirty="0">
              <a:latin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5000" y="2743200"/>
            <a:ext cx="31242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Testing with:</a:t>
            </a:r>
          </a:p>
          <a:p>
            <a:r>
              <a:rPr lang="en-US" dirty="0" smtClean="0"/>
              <a:t>	-render with </a:t>
            </a:r>
            <a:r>
              <a:rPr lang="en-US" b="1" dirty="0" err="1" smtClean="0"/>
              <a:t>renderArgs</a:t>
            </a:r>
            <a:endParaRPr lang="en-US" b="1" dirty="0" smtClean="0"/>
          </a:p>
          <a:p>
            <a:r>
              <a:rPr lang="en-US" dirty="0" smtClean="0"/>
              <a:t>	-overriding .save()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/>
              </a:rPr>
              <a:t>class </a:t>
            </a:r>
            <a:r>
              <a:rPr lang="en-US" sz="1400" dirty="0" err="1" smtClean="0">
                <a:latin typeface="Courier New"/>
              </a:rPr>
              <a:t>SearchController</a:t>
            </a:r>
            <a:r>
              <a:rPr lang="en-US" sz="1400" dirty="0" smtClean="0">
                <a:latin typeface="Courier New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def </a:t>
            </a:r>
            <a:r>
              <a:rPr lang="en-US" sz="1400" dirty="0" err="1" smtClean="0">
                <a:latin typeface="Courier New"/>
              </a:rPr>
              <a:t>searchService</a:t>
            </a:r>
            <a:endParaRPr lang="en-US" sz="1400" dirty="0" smtClean="0"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def query = {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    return [</a:t>
            </a:r>
            <a:r>
              <a:rPr lang="en-US" sz="1400" dirty="0" err="1" smtClean="0">
                <a:latin typeface="Courier New"/>
              </a:rPr>
              <a:t>results:searchService.findBook(params.title</a:t>
            </a:r>
            <a:r>
              <a:rPr lang="en-US" sz="1400" dirty="0" smtClean="0">
                <a:latin typeface="Courier New"/>
              </a:rPr>
              <a:t>)]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}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}</a:t>
            </a:r>
          </a:p>
          <a:p>
            <a:pPr>
              <a:buNone/>
            </a:pPr>
            <a:endParaRPr lang="en-US" sz="1400" dirty="0" smtClean="0"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void </a:t>
            </a:r>
            <a:r>
              <a:rPr lang="en-US" sz="1400" dirty="0" err="1" smtClean="0">
                <a:latin typeface="Courier New"/>
              </a:rPr>
              <a:t>testQuery</a:t>
            </a:r>
            <a:r>
              <a:rPr lang="en-US" sz="1400" dirty="0" smtClean="0">
                <a:latin typeface="Courier New"/>
              </a:rPr>
              <a:t>(){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    def </a:t>
            </a:r>
            <a:r>
              <a:rPr lang="en-US" sz="1400" dirty="0" err="1" smtClean="0">
                <a:latin typeface="Courier New"/>
              </a:rPr>
              <a:t>searchServiceControl</a:t>
            </a:r>
            <a:r>
              <a:rPr lang="en-US" sz="1400" dirty="0" smtClean="0">
                <a:latin typeface="Courier New"/>
              </a:rPr>
              <a:t> = </a:t>
            </a:r>
            <a:r>
              <a:rPr lang="en-US" sz="1400" b="1" dirty="0" err="1" smtClean="0">
                <a:latin typeface="Courier New"/>
              </a:rPr>
              <a:t>mockFor(SearchService</a:t>
            </a:r>
            <a:r>
              <a:rPr lang="en-US" sz="1400" b="1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    Book </a:t>
            </a:r>
            <a:r>
              <a:rPr lang="en-US" sz="1400" dirty="0" err="1" smtClean="0">
                <a:latin typeface="Courier New"/>
              </a:rPr>
              <a:t>expectedBook</a:t>
            </a:r>
            <a:r>
              <a:rPr lang="en-US" sz="1400" dirty="0" smtClean="0">
                <a:latin typeface="Courier New"/>
              </a:rPr>
              <a:t> = new </a:t>
            </a:r>
            <a:r>
              <a:rPr lang="en-US" sz="1400" dirty="0" err="1" smtClean="0">
                <a:latin typeface="Courier New"/>
              </a:rPr>
              <a:t>Book(title:'A</a:t>
            </a:r>
            <a:r>
              <a:rPr lang="en-US" sz="1400" dirty="0" smtClean="0">
                <a:latin typeface="Courier New"/>
              </a:rPr>
              <a:t> Book Title')</a:t>
            </a:r>
          </a:p>
          <a:p>
            <a:pPr>
              <a:buNone/>
            </a:pPr>
            <a:r>
              <a:rPr lang="en-US" sz="1400" b="1" dirty="0" smtClean="0">
                <a:latin typeface="Courier New"/>
              </a:rPr>
              <a:t>        searchServiceControl.demand.findBook(1) {title -&gt;</a:t>
            </a:r>
          </a:p>
          <a:p>
            <a:pPr>
              <a:buNone/>
            </a:pPr>
            <a:r>
              <a:rPr lang="en-US" sz="1400" b="1" dirty="0" smtClean="0">
                <a:latin typeface="Courier New"/>
              </a:rPr>
              <a:t>            assert </a:t>
            </a:r>
            <a:r>
              <a:rPr lang="en-US" sz="1400" b="1" dirty="0" err="1" smtClean="0">
                <a:latin typeface="Courier New"/>
              </a:rPr>
              <a:t>expectedBook.title</a:t>
            </a:r>
            <a:r>
              <a:rPr lang="en-US" sz="1400" b="1" dirty="0" smtClean="0">
                <a:latin typeface="Courier New"/>
              </a:rPr>
              <a:t> == title</a:t>
            </a:r>
          </a:p>
          <a:p>
            <a:pPr>
              <a:buNone/>
            </a:pPr>
            <a:r>
              <a:rPr lang="en-US" sz="1400" b="1" dirty="0" smtClean="0">
                <a:latin typeface="Courier New"/>
              </a:rPr>
              <a:t>            return </a:t>
            </a:r>
            <a:r>
              <a:rPr lang="en-US" sz="1400" b="1" dirty="0" err="1" smtClean="0">
                <a:latin typeface="Courier New"/>
              </a:rPr>
              <a:t>expectedBook</a:t>
            </a:r>
            <a:endParaRPr lang="en-US" sz="1400" b="1" dirty="0" smtClean="0">
              <a:latin typeface="Courier New"/>
            </a:endParaRPr>
          </a:p>
          <a:p>
            <a:pPr>
              <a:buNone/>
            </a:pPr>
            <a:r>
              <a:rPr lang="en-US" sz="1400" b="1" dirty="0" smtClean="0">
                <a:latin typeface="Courier New"/>
              </a:rPr>
              <a:t>        }</a:t>
            </a:r>
          </a:p>
          <a:p>
            <a:pPr>
              <a:buNone/>
            </a:pPr>
            <a:r>
              <a:rPr lang="en-US" sz="1400" b="1" dirty="0" smtClean="0">
                <a:latin typeface="Courier New"/>
              </a:rPr>
              <a:t>        </a:t>
            </a:r>
            <a:r>
              <a:rPr lang="en-US" sz="1400" b="1" dirty="0" err="1" smtClean="0">
                <a:latin typeface="Courier New"/>
              </a:rPr>
              <a:t>controller.searchService</a:t>
            </a:r>
            <a:r>
              <a:rPr lang="en-US" sz="1400" b="1" dirty="0" smtClean="0">
                <a:latin typeface="Courier New"/>
              </a:rPr>
              <a:t> = </a:t>
            </a:r>
            <a:r>
              <a:rPr lang="en-US" sz="1400" b="1" dirty="0" err="1" smtClean="0">
                <a:latin typeface="Courier New"/>
              </a:rPr>
              <a:t>searchServiceControl.createMock</a:t>
            </a:r>
            <a:r>
              <a:rPr lang="en-US" sz="1400" b="1" dirty="0" smtClean="0">
                <a:latin typeface="Courier New"/>
              </a:rPr>
              <a:t>()</a:t>
            </a:r>
          </a:p>
          <a:p>
            <a:pPr>
              <a:buNone/>
            </a:pPr>
            <a:endParaRPr lang="en-US" sz="1400" dirty="0" smtClean="0"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    </a:t>
            </a:r>
            <a:r>
              <a:rPr lang="en-US" sz="1400" dirty="0" err="1" smtClean="0">
                <a:latin typeface="Courier New"/>
              </a:rPr>
              <a:t>controller.params.title</a:t>
            </a:r>
            <a:r>
              <a:rPr lang="en-US" sz="1400" dirty="0" smtClean="0">
                <a:latin typeface="Courier New"/>
              </a:rPr>
              <a:t> = </a:t>
            </a:r>
            <a:r>
              <a:rPr lang="en-US" sz="1400" dirty="0" err="1" smtClean="0">
                <a:latin typeface="Courier New"/>
              </a:rPr>
              <a:t>expectedBook.title</a:t>
            </a:r>
            <a:endParaRPr lang="en-US" sz="1400" dirty="0" smtClean="0"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    Map model = </a:t>
            </a:r>
            <a:r>
              <a:rPr lang="en-US" sz="1400" dirty="0" err="1" smtClean="0">
                <a:latin typeface="Courier New"/>
              </a:rPr>
              <a:t>controller.query</a:t>
            </a:r>
            <a:r>
              <a:rPr lang="en-US" sz="1400" dirty="0" smtClean="0">
                <a:latin typeface="Courier New"/>
              </a:rPr>
              <a:t>()</a:t>
            </a:r>
          </a:p>
          <a:p>
            <a:pPr>
              <a:buNone/>
            </a:pPr>
            <a:endParaRPr lang="en-US" sz="1400" dirty="0" smtClean="0"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    </a:t>
            </a:r>
            <a:r>
              <a:rPr lang="en-US" sz="1400" dirty="0" err="1" smtClean="0">
                <a:latin typeface="Courier New"/>
              </a:rPr>
              <a:t>assertEquals(expectedBook</a:t>
            </a:r>
            <a:r>
              <a:rPr lang="en-US" sz="1400" dirty="0" smtClean="0">
                <a:latin typeface="Courier New"/>
              </a:rPr>
              <a:t>, </a:t>
            </a:r>
            <a:r>
              <a:rPr lang="en-US" sz="1400" dirty="0" err="1" smtClean="0">
                <a:latin typeface="Courier New"/>
              </a:rPr>
              <a:t>model.results</a:t>
            </a:r>
            <a:r>
              <a:rPr lang="en-US" sz="14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400" b="1" dirty="0" smtClean="0">
                <a:latin typeface="Courier New"/>
              </a:rPr>
              <a:t>        </a:t>
            </a:r>
            <a:r>
              <a:rPr lang="en-US" sz="1400" b="1" dirty="0" err="1" smtClean="0">
                <a:latin typeface="Courier New"/>
              </a:rPr>
              <a:t>searchServiceControl.verify</a:t>
            </a:r>
            <a:r>
              <a:rPr lang="en-US" sz="1400" b="1" dirty="0" smtClean="0">
                <a:latin typeface="Courier New"/>
              </a:rPr>
              <a:t>() </a:t>
            </a:r>
            <a:r>
              <a:rPr lang="en-US" sz="1400" dirty="0" smtClean="0">
                <a:latin typeface="Courier New"/>
              </a:rPr>
              <a:t>// optional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}</a:t>
            </a:r>
            <a:endParaRPr lang="en-US" sz="1400" dirty="0">
              <a:latin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9800" y="1715869"/>
            <a:ext cx="21336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Testing with</a:t>
            </a:r>
          </a:p>
          <a:p>
            <a:r>
              <a:rPr lang="en-US" dirty="0" smtClean="0"/>
              <a:t>	-</a:t>
            </a:r>
            <a:r>
              <a:rPr lang="en-US" dirty="0" err="1" smtClean="0"/>
              <a:t>mockFor</a:t>
            </a:r>
            <a:r>
              <a:rPr lang="en-US" dirty="0" smtClean="0"/>
              <a:t>()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taglib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700" dirty="0" smtClean="0">
                <a:latin typeface="Courier New"/>
              </a:rPr>
              <a:t>class </a:t>
            </a:r>
            <a:r>
              <a:rPr lang="en-US" sz="1700" dirty="0" err="1" smtClean="0">
                <a:latin typeface="Courier New"/>
              </a:rPr>
              <a:t>BookTagLib</a:t>
            </a:r>
            <a:r>
              <a:rPr lang="en-US" sz="1700" dirty="0" smtClean="0">
                <a:latin typeface="Courier New"/>
              </a:rPr>
              <a:t> {</a:t>
            </a:r>
          </a:p>
          <a:p>
            <a:pPr>
              <a:buNone/>
            </a:pPr>
            <a:r>
              <a:rPr lang="en-US" sz="1700" dirty="0" smtClean="0">
                <a:latin typeface="Courier New"/>
              </a:rPr>
              <a:t>    def </a:t>
            </a:r>
            <a:r>
              <a:rPr lang="en-US" sz="1700" dirty="0" err="1" smtClean="0">
                <a:latin typeface="Courier New"/>
              </a:rPr>
              <a:t>formatTitle</a:t>
            </a:r>
            <a:r>
              <a:rPr lang="en-US" sz="1700" dirty="0" smtClean="0">
                <a:latin typeface="Courier New"/>
              </a:rPr>
              <a:t> = {</a:t>
            </a:r>
            <a:r>
              <a:rPr lang="en-US" sz="1700" dirty="0" err="1" smtClean="0">
                <a:latin typeface="Courier New"/>
              </a:rPr>
              <a:t>attrs</a:t>
            </a:r>
            <a:r>
              <a:rPr lang="en-US" sz="1700" dirty="0" smtClean="0">
                <a:latin typeface="Courier New"/>
              </a:rPr>
              <a:t> -&gt;</a:t>
            </a:r>
          </a:p>
          <a:p>
            <a:pPr>
              <a:buNone/>
            </a:pPr>
            <a:r>
              <a:rPr lang="en-US" sz="1700" dirty="0" smtClean="0">
                <a:latin typeface="Courier New"/>
              </a:rPr>
              <a:t>        out &lt;&lt; "&lt;</a:t>
            </a:r>
            <a:r>
              <a:rPr lang="en-US" sz="1700" dirty="0" err="1" smtClean="0">
                <a:latin typeface="Courier New"/>
              </a:rPr>
              <a:t>u</a:t>
            </a:r>
            <a:r>
              <a:rPr lang="en-US" sz="1700" dirty="0" smtClean="0">
                <a:latin typeface="Courier New"/>
              </a:rPr>
              <a:t>&gt;${</a:t>
            </a:r>
            <a:r>
              <a:rPr lang="en-US" sz="1700" dirty="0" err="1" smtClean="0">
                <a:latin typeface="Courier New"/>
              </a:rPr>
              <a:t>attrs.title</a:t>
            </a:r>
            <a:r>
              <a:rPr lang="en-US" sz="1700" dirty="0" smtClean="0">
                <a:latin typeface="Courier New"/>
              </a:rPr>
              <a:t>}&lt;/</a:t>
            </a:r>
            <a:r>
              <a:rPr lang="en-US" sz="1700" dirty="0" err="1" smtClean="0">
                <a:latin typeface="Courier New"/>
              </a:rPr>
              <a:t>u</a:t>
            </a:r>
            <a:r>
              <a:rPr lang="en-US" sz="1700" dirty="0" smtClean="0">
                <a:latin typeface="Courier New"/>
              </a:rPr>
              <a:t>&gt;"</a:t>
            </a:r>
          </a:p>
          <a:p>
            <a:pPr>
              <a:buNone/>
            </a:pPr>
            <a:r>
              <a:rPr lang="en-US" sz="1700" dirty="0" smtClean="0">
                <a:latin typeface="Courier New"/>
              </a:rPr>
              <a:t>    }</a:t>
            </a:r>
          </a:p>
          <a:p>
            <a:pPr>
              <a:buNone/>
            </a:pPr>
            <a:r>
              <a:rPr lang="en-US" sz="1700" dirty="0" smtClean="0">
                <a:latin typeface="Courier New"/>
              </a:rPr>
              <a:t>}</a:t>
            </a:r>
          </a:p>
          <a:p>
            <a:pPr>
              <a:buNone/>
            </a:pPr>
            <a:endParaRPr lang="en-US" sz="1700" dirty="0" smtClean="0">
              <a:latin typeface="Courier New"/>
            </a:endParaRPr>
          </a:p>
          <a:p>
            <a:pPr>
              <a:buNone/>
            </a:pPr>
            <a:r>
              <a:rPr lang="en-US" sz="1700" dirty="0" smtClean="0">
                <a:latin typeface="Courier New"/>
              </a:rPr>
              <a:t>//class </a:t>
            </a:r>
            <a:r>
              <a:rPr lang="en-US" sz="1700" dirty="0" err="1" smtClean="0">
                <a:latin typeface="Courier New"/>
              </a:rPr>
              <a:t>BookTagLibTests</a:t>
            </a:r>
            <a:r>
              <a:rPr lang="en-US" sz="1700" dirty="0" smtClean="0">
                <a:latin typeface="Courier New"/>
              </a:rPr>
              <a:t> extends </a:t>
            </a:r>
            <a:r>
              <a:rPr lang="en-US" sz="1700" b="1" dirty="0" err="1" smtClean="0">
                <a:latin typeface="Courier New"/>
              </a:rPr>
              <a:t>grails.test.TagLibUnitTestCase</a:t>
            </a:r>
            <a:endParaRPr lang="en-US" sz="1700" b="1" dirty="0" smtClean="0">
              <a:latin typeface="Courier New"/>
            </a:endParaRPr>
          </a:p>
          <a:p>
            <a:pPr>
              <a:buNone/>
            </a:pPr>
            <a:r>
              <a:rPr lang="en-US" sz="1700" dirty="0" smtClean="0">
                <a:latin typeface="Courier New"/>
              </a:rPr>
              <a:t>void </a:t>
            </a:r>
            <a:r>
              <a:rPr lang="en-US" sz="1700" dirty="0" err="1" smtClean="0">
                <a:latin typeface="Courier New"/>
              </a:rPr>
              <a:t>testFormatTitle</a:t>
            </a:r>
            <a:r>
              <a:rPr lang="en-US" sz="1700" dirty="0" smtClean="0">
                <a:latin typeface="Courier New"/>
              </a:rPr>
              <a:t>(){</a:t>
            </a:r>
          </a:p>
          <a:p>
            <a:pPr>
              <a:buNone/>
            </a:pPr>
            <a:r>
              <a:rPr lang="en-US" sz="1700" dirty="0" smtClean="0">
                <a:latin typeface="Courier New"/>
              </a:rPr>
              <a:t>    String title = 'To Kill a Mocking Bird'</a:t>
            </a:r>
          </a:p>
          <a:p>
            <a:pPr>
              <a:buNone/>
            </a:pPr>
            <a:r>
              <a:rPr lang="en-US" sz="1700" dirty="0" smtClean="0">
                <a:latin typeface="Courier New"/>
              </a:rPr>
              <a:t>    def </a:t>
            </a:r>
            <a:r>
              <a:rPr lang="en-US" sz="1700" dirty="0" err="1" smtClean="0">
                <a:latin typeface="Courier New"/>
              </a:rPr>
              <a:t>resultBuffer</a:t>
            </a:r>
            <a:r>
              <a:rPr lang="en-US" sz="1700" dirty="0" smtClean="0">
                <a:latin typeface="Courier New"/>
              </a:rPr>
              <a:t> = </a:t>
            </a:r>
            <a:r>
              <a:rPr lang="en-US" sz="1700" dirty="0" err="1" smtClean="0">
                <a:latin typeface="Courier New"/>
              </a:rPr>
              <a:t>tagLib.formatTitle([title:title</a:t>
            </a:r>
            <a:r>
              <a:rPr lang="en-US" sz="1700" dirty="0" smtClean="0">
                <a:latin typeface="Courier New"/>
              </a:rPr>
              <a:t>])</a:t>
            </a:r>
          </a:p>
          <a:p>
            <a:pPr>
              <a:buNone/>
            </a:pPr>
            <a:r>
              <a:rPr lang="en-US" sz="1700" dirty="0" smtClean="0">
                <a:latin typeface="Courier New"/>
              </a:rPr>
              <a:t>    </a:t>
            </a:r>
            <a:r>
              <a:rPr lang="en-US" sz="1700" dirty="0" err="1" smtClean="0">
                <a:latin typeface="Courier New"/>
              </a:rPr>
              <a:t>assertEquals</a:t>
            </a:r>
            <a:r>
              <a:rPr lang="en-US" sz="1700" dirty="0" smtClean="0">
                <a:latin typeface="Courier New"/>
              </a:rPr>
              <a:t> "&lt;</a:t>
            </a:r>
            <a:r>
              <a:rPr lang="en-US" sz="1700" dirty="0" err="1" smtClean="0">
                <a:latin typeface="Courier New"/>
              </a:rPr>
              <a:t>u</a:t>
            </a:r>
            <a:r>
              <a:rPr lang="en-US" sz="1700" dirty="0" smtClean="0">
                <a:latin typeface="Courier New"/>
              </a:rPr>
              <a:t>&gt;${title}&lt;/</a:t>
            </a:r>
            <a:r>
              <a:rPr lang="en-US" sz="1700" dirty="0" err="1" smtClean="0">
                <a:latin typeface="Courier New"/>
              </a:rPr>
              <a:t>u</a:t>
            </a:r>
            <a:r>
              <a:rPr lang="en-US" sz="1700" dirty="0" smtClean="0">
                <a:latin typeface="Courier New"/>
              </a:rPr>
              <a:t>&gt;", </a:t>
            </a:r>
            <a:r>
              <a:rPr lang="en-US" sz="1700" b="1" dirty="0" err="1" smtClean="0">
                <a:latin typeface="Courier New"/>
              </a:rPr>
              <a:t>resultBuffer.toString</a:t>
            </a:r>
            <a:r>
              <a:rPr lang="en-US" sz="1700" b="1" dirty="0" smtClean="0">
                <a:latin typeface="Courier New"/>
              </a:rPr>
              <a:t>()</a:t>
            </a:r>
          </a:p>
          <a:p>
            <a:pPr>
              <a:buNone/>
            </a:pPr>
            <a:r>
              <a:rPr lang="en-US" sz="1700" dirty="0" smtClean="0">
                <a:latin typeface="Courier New"/>
              </a:rPr>
              <a:t>}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sz="1700" dirty="0" smtClean="0"/>
              <a:t>* Workaround required to do this with version 0.3 of testing </a:t>
            </a:r>
            <a:r>
              <a:rPr lang="en-US" sz="1700" dirty="0" err="1" smtClean="0"/>
              <a:t>plugin</a:t>
            </a:r>
            <a:r>
              <a:rPr lang="en-US" sz="1700" dirty="0" smtClean="0"/>
              <a:t>; version 0.4 works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nd 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Controller test case has support for XML requests; JSON is probably coming, too</a:t>
            </a:r>
          </a:p>
          <a:p>
            <a:r>
              <a:rPr lang="en-US" dirty="0" err="1" smtClean="0"/>
              <a:t>UrlMappingTesting</a:t>
            </a:r>
            <a:r>
              <a:rPr lang="en-US" dirty="0" smtClean="0"/>
              <a:t> – 0.4 of the </a:t>
            </a:r>
            <a:r>
              <a:rPr lang="en-US" dirty="0" err="1" smtClean="0"/>
              <a:t>plugin</a:t>
            </a:r>
            <a:endParaRPr lang="en-US" dirty="0" smtClean="0"/>
          </a:p>
          <a:p>
            <a:r>
              <a:rPr lang="en-US" dirty="0" smtClean="0"/>
              <a:t>Filter testing?</a:t>
            </a:r>
          </a:p>
          <a:p>
            <a:endParaRPr lang="en-US" dirty="0" smtClean="0"/>
          </a:p>
          <a:p>
            <a:r>
              <a:rPr lang="en-US" dirty="0" smtClean="0"/>
              <a:t>Samples: </a:t>
            </a:r>
          </a:p>
          <a:p>
            <a:pPr lvl="1"/>
            <a:r>
              <a:rPr lang="en-US" dirty="0" smtClean="0">
                <a:hlinkClick r:id="rId2"/>
              </a:rPr>
              <a:t>http://github.com/mjhugo/bookstore/tree/master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http://github.com/mjhugo/graina/tree/master/hubbub/test/unit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thing…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in grails is no fun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 (just you wait)</a:t>
            </a:r>
          </a:p>
          <a:p>
            <a:pPr lvl="1"/>
            <a:r>
              <a:rPr lang="en-US" dirty="0" smtClean="0"/>
              <a:t>Iterative test driven development is hard</a:t>
            </a:r>
          </a:p>
          <a:p>
            <a:r>
              <a:rPr lang="en-US" dirty="0" err="1" smtClean="0"/>
              <a:t>MockFor</a:t>
            </a:r>
            <a:r>
              <a:rPr lang="en-US" dirty="0" smtClean="0"/>
              <a:t> and </a:t>
            </a:r>
            <a:r>
              <a:rPr lang="en-US" dirty="0" err="1" smtClean="0"/>
              <a:t>StubFor</a:t>
            </a:r>
            <a:r>
              <a:rPr lang="en-US" dirty="0" smtClean="0"/>
              <a:t> are evil</a:t>
            </a:r>
          </a:p>
          <a:p>
            <a:pPr lvl="1"/>
            <a:r>
              <a:rPr lang="en-US" dirty="0" err="1" smtClean="0"/>
              <a:t>metaClass</a:t>
            </a:r>
            <a:r>
              <a:rPr lang="en-US" dirty="0" smtClean="0"/>
              <a:t> isn’t so nice either</a:t>
            </a:r>
          </a:p>
          <a:p>
            <a:r>
              <a:rPr lang="en-US" dirty="0" smtClean="0"/>
              <a:t>IDE support is missing</a:t>
            </a:r>
          </a:p>
          <a:p>
            <a:pPr lvl="1"/>
            <a:r>
              <a:rPr lang="en-US" dirty="0" smtClean="0"/>
              <a:t>I miss the green bar and clickable stack traces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Enter:  Testing </a:t>
            </a:r>
            <a:r>
              <a:rPr lang="en-US" dirty="0" err="1" smtClean="0"/>
              <a:t>Plugin</a:t>
            </a:r>
            <a:r>
              <a:rPr lang="en-US" dirty="0" smtClean="0"/>
              <a:t> (aka Grails 1.1)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Plugin</a:t>
            </a:r>
            <a:endParaRPr lang="en-US" b="1" dirty="0" smtClean="0"/>
          </a:p>
          <a:p>
            <a:r>
              <a:rPr lang="en-US" dirty="0" smtClean="0"/>
              <a:t>Grails 1.0.4, 1.0.3 (and below?)</a:t>
            </a:r>
          </a:p>
          <a:p>
            <a:pPr>
              <a:buNone/>
            </a:pPr>
            <a:r>
              <a:rPr lang="en-US" b="1" dirty="0" smtClean="0">
                <a:latin typeface="Courier New"/>
              </a:rPr>
              <a:t>	grails install-</a:t>
            </a:r>
            <a:r>
              <a:rPr lang="en-US" b="1" dirty="0" err="1" smtClean="0">
                <a:latin typeface="Courier New"/>
              </a:rPr>
              <a:t>plugin</a:t>
            </a:r>
            <a:r>
              <a:rPr lang="en-US" b="1" dirty="0" smtClean="0">
                <a:latin typeface="Courier New"/>
              </a:rPr>
              <a:t> testing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Grails Core 1.1</a:t>
            </a:r>
          </a:p>
          <a:p>
            <a:r>
              <a:rPr lang="en-US" dirty="0" smtClean="0"/>
              <a:t>Built-in support – no need to install </a:t>
            </a:r>
            <a:r>
              <a:rPr lang="en-US" dirty="0" err="1" smtClean="0"/>
              <a:t>plugin</a:t>
            </a:r>
            <a:endParaRPr lang="en-US" dirty="0" smtClean="0"/>
          </a:p>
          <a:p>
            <a:pPr>
              <a:buNone/>
            </a:pPr>
            <a:endParaRPr lang="en-US" dirty="0"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</a:t>
            </a:r>
            <a:r>
              <a:rPr lang="en-US" dirty="0" smtClean="0"/>
              <a:t>ew </a:t>
            </a:r>
            <a:r>
              <a:rPr lang="en-US" dirty="0"/>
              <a:t>w</a:t>
            </a:r>
            <a:r>
              <a:rPr lang="en-US" dirty="0" smtClean="0"/>
              <a:t>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Defer to writing unit tests instead of integration tests</a:t>
            </a:r>
          </a:p>
          <a:p>
            <a:r>
              <a:rPr lang="en-US" dirty="0" smtClean="0"/>
              <a:t>Extend </a:t>
            </a:r>
            <a:r>
              <a:rPr lang="en-US" dirty="0" err="1" smtClean="0">
                <a:latin typeface="Courier New"/>
              </a:rPr>
              <a:t>GrailsUnitTestCase</a:t>
            </a:r>
            <a:r>
              <a:rPr lang="en-US" dirty="0" smtClean="0"/>
              <a:t> (or subclass) instead of </a:t>
            </a:r>
            <a:r>
              <a:rPr lang="en-US" dirty="0" err="1" smtClean="0">
                <a:latin typeface="Courier New"/>
              </a:rPr>
              <a:t>GroovyTestCase</a:t>
            </a:r>
            <a:endParaRPr lang="en-US" dirty="0" smtClean="0">
              <a:latin typeface="Courier New"/>
            </a:endParaRPr>
          </a:p>
          <a:p>
            <a:r>
              <a:rPr lang="en-US" dirty="0" smtClean="0"/>
              <a:t>Run right from your IDE</a:t>
            </a:r>
            <a:endParaRPr lang="en-US" dirty="0" smtClean="0">
              <a:latin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onstraints </a:t>
            </a:r>
            <a:r>
              <a:rPr lang="en-US" dirty="0"/>
              <a:t>t</a:t>
            </a:r>
            <a:r>
              <a:rPr lang="en-US" dirty="0" smtClean="0"/>
              <a:t>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/>
              </a:rPr>
              <a:t>class </a:t>
            </a:r>
            <a:r>
              <a:rPr lang="en-US" dirty="0" err="1" smtClean="0">
                <a:latin typeface="Courier New"/>
              </a:rPr>
              <a:t>AuthorTests</a:t>
            </a:r>
            <a:r>
              <a:rPr lang="en-US" dirty="0" smtClean="0">
                <a:latin typeface="Courier New"/>
              </a:rPr>
              <a:t> extends </a:t>
            </a:r>
            <a:r>
              <a:rPr lang="en-US" dirty="0" err="1" smtClean="0">
                <a:latin typeface="Courier New"/>
              </a:rPr>
              <a:t>grails.test.GrailsUnitTestCase</a:t>
            </a:r>
            <a:r>
              <a:rPr lang="en-US" dirty="0" smtClean="0">
                <a:latin typeface="Courier New"/>
              </a:rPr>
              <a:t> {</a:t>
            </a:r>
          </a:p>
          <a:p>
            <a:pPr>
              <a:buNone/>
            </a:pPr>
            <a:endParaRPr lang="en-US" dirty="0" smtClean="0">
              <a:latin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</a:rPr>
              <a:t>    Author author</a:t>
            </a:r>
          </a:p>
          <a:p>
            <a:pPr>
              <a:buNone/>
            </a:pPr>
            <a:endParaRPr lang="en-US" dirty="0" smtClean="0">
              <a:latin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</a:rPr>
              <a:t>    void </a:t>
            </a:r>
            <a:r>
              <a:rPr lang="en-US" dirty="0" err="1" smtClean="0">
                <a:latin typeface="Courier New"/>
              </a:rPr>
              <a:t>setUp</a:t>
            </a:r>
            <a:r>
              <a:rPr lang="en-US" dirty="0" smtClean="0">
                <a:latin typeface="Courier New"/>
              </a:rPr>
              <a:t>() {</a:t>
            </a:r>
          </a:p>
          <a:p>
            <a:pPr>
              <a:buNone/>
            </a:pPr>
            <a:r>
              <a:rPr lang="en-US" dirty="0" smtClean="0">
                <a:latin typeface="Courier New"/>
              </a:rPr>
              <a:t>        </a:t>
            </a:r>
            <a:r>
              <a:rPr lang="en-US" dirty="0" err="1" smtClean="0">
                <a:latin typeface="Courier New"/>
              </a:rPr>
              <a:t>super.setUp</a:t>
            </a:r>
            <a:r>
              <a:rPr lang="en-US" dirty="0" smtClean="0">
                <a:latin typeface="Courier New"/>
              </a:rPr>
              <a:t>()</a:t>
            </a:r>
          </a:p>
          <a:p>
            <a:pPr>
              <a:buNone/>
            </a:pPr>
            <a:endParaRPr lang="en-US" dirty="0" smtClean="0">
              <a:latin typeface="Courier New"/>
            </a:endParaRPr>
          </a:p>
          <a:p>
            <a:pPr>
              <a:buNone/>
            </a:pPr>
            <a:r>
              <a:rPr lang="en-US" b="1" dirty="0" smtClean="0">
                <a:latin typeface="Courier New"/>
              </a:rPr>
              <a:t>        // easier in testing-</a:t>
            </a:r>
            <a:r>
              <a:rPr lang="en-US" b="1" dirty="0" err="1" smtClean="0">
                <a:latin typeface="Courier New"/>
              </a:rPr>
              <a:t>plugin</a:t>
            </a:r>
            <a:r>
              <a:rPr lang="en-US" b="1" dirty="0" smtClean="0">
                <a:latin typeface="Courier New"/>
              </a:rPr>
              <a:t> 0.4 (</a:t>
            </a:r>
            <a:r>
              <a:rPr lang="en-US" b="1" dirty="0" err="1" smtClean="0">
                <a:latin typeface="Courier New"/>
              </a:rPr>
              <a:t>mockForConstraintsTest(Author</a:t>
            </a:r>
            <a:r>
              <a:rPr lang="en-US" b="1" dirty="0" smtClean="0">
                <a:latin typeface="Courier New"/>
              </a:rPr>
              <a:t>))</a:t>
            </a:r>
          </a:p>
          <a:p>
            <a:pPr>
              <a:buNone/>
            </a:pPr>
            <a:r>
              <a:rPr lang="en-US" b="1" dirty="0" smtClean="0">
                <a:latin typeface="Courier New"/>
              </a:rPr>
              <a:t>        </a:t>
            </a:r>
            <a:r>
              <a:rPr lang="en-US" b="1" dirty="0" err="1" smtClean="0">
                <a:latin typeface="Courier New"/>
              </a:rPr>
              <a:t>registerMetaClass(Author</a:t>
            </a:r>
            <a:r>
              <a:rPr lang="en-US" b="1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/>
              </a:rPr>
              <a:t>        </a:t>
            </a:r>
            <a:r>
              <a:rPr lang="en-US" b="1" dirty="0" err="1" smtClean="0">
                <a:latin typeface="Courier New"/>
              </a:rPr>
              <a:t>grails.test.MockUtils.prepareForConstraintsTests(Author</a:t>
            </a:r>
            <a:r>
              <a:rPr lang="en-US" b="1" dirty="0" smtClean="0">
                <a:latin typeface="Courier New"/>
              </a:rPr>
              <a:t>)</a:t>
            </a:r>
          </a:p>
          <a:p>
            <a:pPr>
              <a:buNone/>
            </a:pPr>
            <a:endParaRPr lang="en-US" dirty="0" smtClean="0">
              <a:latin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</a:rPr>
              <a:t>        author = new </a:t>
            </a:r>
            <a:r>
              <a:rPr lang="en-US" dirty="0" err="1" smtClean="0">
                <a:latin typeface="Courier New"/>
              </a:rPr>
              <a:t>Author(firstName</a:t>
            </a:r>
            <a:r>
              <a:rPr lang="en-US" dirty="0" smtClean="0">
                <a:latin typeface="Courier New"/>
              </a:rPr>
              <a:t>: 'Michael', </a:t>
            </a:r>
            <a:r>
              <a:rPr lang="en-US" dirty="0" err="1" smtClean="0">
                <a:latin typeface="Courier New"/>
              </a:rPr>
              <a:t>lastName</a:t>
            </a:r>
            <a:r>
              <a:rPr lang="en-US" dirty="0" smtClean="0">
                <a:latin typeface="Courier New"/>
              </a:rPr>
              <a:t>: 'Scott')</a:t>
            </a:r>
          </a:p>
          <a:p>
            <a:pPr>
              <a:buNone/>
            </a:pPr>
            <a:r>
              <a:rPr lang="en-US" dirty="0" smtClean="0">
                <a:latin typeface="Courier New"/>
              </a:rPr>
              <a:t>        </a:t>
            </a:r>
            <a:r>
              <a:rPr lang="en-US" dirty="0" err="1" smtClean="0">
                <a:latin typeface="Courier New"/>
              </a:rPr>
              <a:t>assertTrue</a:t>
            </a:r>
            <a:r>
              <a:rPr lang="en-US" dirty="0" smtClean="0">
                <a:latin typeface="Courier New"/>
              </a:rPr>
              <a:t> </a:t>
            </a:r>
            <a:r>
              <a:rPr lang="en-US" dirty="0" err="1" smtClean="0">
                <a:latin typeface="Courier New"/>
              </a:rPr>
              <a:t>author.validate</a:t>
            </a:r>
            <a:r>
              <a:rPr lang="en-US" dirty="0" smtClean="0">
                <a:latin typeface="Courier New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urier New"/>
              </a:rPr>
              <a:t>    }</a:t>
            </a:r>
          </a:p>
          <a:p>
            <a:pPr>
              <a:buNone/>
            </a:pPr>
            <a:endParaRPr lang="en-US" dirty="0" smtClean="0">
              <a:latin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</a:rPr>
              <a:t>    void </a:t>
            </a:r>
            <a:r>
              <a:rPr lang="en-US" dirty="0" err="1" smtClean="0">
                <a:latin typeface="Courier New"/>
              </a:rPr>
              <a:t>testLastNameConstraint</a:t>
            </a:r>
            <a:r>
              <a:rPr lang="en-US" dirty="0" smtClean="0">
                <a:latin typeface="Courier New"/>
              </a:rPr>
              <a:t>() {</a:t>
            </a:r>
          </a:p>
          <a:p>
            <a:pPr>
              <a:buNone/>
            </a:pPr>
            <a:r>
              <a:rPr lang="en-US" dirty="0" smtClean="0">
                <a:latin typeface="Courier New"/>
              </a:rPr>
              <a:t>        </a:t>
            </a:r>
            <a:r>
              <a:rPr lang="en-US" dirty="0" err="1" smtClean="0">
                <a:latin typeface="Courier New"/>
              </a:rPr>
              <a:t>author.lastName</a:t>
            </a:r>
            <a:r>
              <a:rPr lang="en-US" dirty="0" smtClean="0">
                <a:latin typeface="Courier New"/>
              </a:rPr>
              <a:t> = ''</a:t>
            </a:r>
          </a:p>
          <a:p>
            <a:pPr>
              <a:buNone/>
            </a:pPr>
            <a:r>
              <a:rPr lang="en-US" dirty="0" smtClean="0">
                <a:latin typeface="Courier New"/>
              </a:rPr>
              <a:t>        </a:t>
            </a:r>
            <a:r>
              <a:rPr lang="en-US" dirty="0" err="1" smtClean="0">
                <a:latin typeface="Courier New"/>
              </a:rPr>
              <a:t>assertFalse</a:t>
            </a:r>
            <a:r>
              <a:rPr lang="en-US" dirty="0" smtClean="0">
                <a:latin typeface="Courier New"/>
              </a:rPr>
              <a:t> </a:t>
            </a:r>
            <a:r>
              <a:rPr lang="en-US" b="1" dirty="0" err="1" smtClean="0">
                <a:latin typeface="Courier New"/>
              </a:rPr>
              <a:t>author.validate</a:t>
            </a:r>
            <a:r>
              <a:rPr lang="en-US" b="1" dirty="0" smtClean="0">
                <a:latin typeface="Courier New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urier New"/>
              </a:rPr>
              <a:t>        </a:t>
            </a:r>
            <a:r>
              <a:rPr lang="en-US" dirty="0" err="1" smtClean="0">
                <a:latin typeface="Courier New"/>
              </a:rPr>
              <a:t>assertEquals</a:t>
            </a:r>
            <a:r>
              <a:rPr lang="en-US" dirty="0" smtClean="0">
                <a:latin typeface="Courier New"/>
              </a:rPr>
              <a:t> ”Error should be present", </a:t>
            </a:r>
          </a:p>
          <a:p>
            <a:pPr>
              <a:buNone/>
            </a:pPr>
            <a:r>
              <a:rPr lang="en-US" dirty="0" smtClean="0">
                <a:latin typeface="Courier New"/>
              </a:rPr>
              <a:t>	</a:t>
            </a:r>
            <a:r>
              <a:rPr lang="en-US" b="1" dirty="0" smtClean="0">
                <a:latin typeface="Courier New"/>
              </a:rPr>
              <a:t>			"blank", </a:t>
            </a:r>
            <a:r>
              <a:rPr lang="en-US" dirty="0" smtClean="0">
                <a:latin typeface="Courier New"/>
              </a:rPr>
              <a:t> //name of constraint</a:t>
            </a:r>
          </a:p>
          <a:p>
            <a:pPr>
              <a:buNone/>
            </a:pPr>
            <a:r>
              <a:rPr lang="en-US" b="1" dirty="0" smtClean="0">
                <a:latin typeface="Courier New"/>
              </a:rPr>
              <a:t>				</a:t>
            </a:r>
            <a:r>
              <a:rPr lang="en-US" b="1" dirty="0" err="1" smtClean="0">
                <a:latin typeface="Courier New"/>
              </a:rPr>
              <a:t>author.errors["lastName</a:t>
            </a:r>
            <a:r>
              <a:rPr lang="en-US" b="1" dirty="0" smtClean="0">
                <a:latin typeface="Courier New"/>
              </a:rPr>
              <a:t>"] </a:t>
            </a:r>
            <a:r>
              <a:rPr lang="en-US" dirty="0" smtClean="0">
                <a:latin typeface="Courier New"/>
              </a:rPr>
              <a:t>//map/property access</a:t>
            </a:r>
          </a:p>
          <a:p>
            <a:pPr>
              <a:buNone/>
            </a:pPr>
            <a:r>
              <a:rPr lang="en-US" dirty="0" smtClean="0">
                <a:latin typeface="Courier New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&quot;No&quot; Symbol 4"/>
          <p:cNvSpPr/>
          <p:nvPr/>
        </p:nvSpPr>
        <p:spPr>
          <a:xfrm>
            <a:off x="4800600" y="2779455"/>
            <a:ext cx="2133600" cy="1905000"/>
          </a:xfrm>
          <a:prstGeom prst="noSmoking">
            <a:avLst>
              <a:gd name="adj" fmla="val 8852"/>
            </a:avLst>
          </a:prstGeom>
          <a:solidFill>
            <a:srgbClr val="FF0000">
              <a:alpha val="55000"/>
            </a:srgbClr>
          </a:solidFill>
          <a:ln>
            <a:solidFill>
              <a:srgbClr val="FF0000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ynamic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mockDomain(Book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mockDomain(Book</a:t>
            </a:r>
            <a:r>
              <a:rPr lang="en-US" dirty="0" smtClean="0"/>
              <a:t>, </a:t>
            </a:r>
            <a:r>
              <a:rPr lang="en-US" dirty="0" err="1" smtClean="0"/>
              <a:t>listOfBooks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.list()</a:t>
            </a:r>
          </a:p>
          <a:p>
            <a:r>
              <a:rPr lang="en-US" dirty="0" smtClean="0"/>
              <a:t>.save()</a:t>
            </a:r>
          </a:p>
          <a:p>
            <a:r>
              <a:rPr lang="en-US" dirty="0" smtClean="0"/>
              <a:t>.get()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findBy</a:t>
            </a:r>
            <a:r>
              <a:rPr lang="en-US" dirty="0" smtClean="0"/>
              <a:t>() / </a:t>
            </a:r>
            <a:r>
              <a:rPr lang="en-US" dirty="0" err="1" smtClean="0"/>
              <a:t>findAllBy</a:t>
            </a:r>
            <a:r>
              <a:rPr lang="en-US" dirty="0" smtClean="0"/>
              <a:t>()</a:t>
            </a:r>
          </a:p>
          <a:p>
            <a:r>
              <a:rPr lang="en-US" dirty="0"/>
              <a:t>v</a:t>
            </a:r>
            <a:r>
              <a:rPr lang="en-US" dirty="0" smtClean="0"/>
              <a:t>alidate()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53000" y="3160455"/>
            <a:ext cx="419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.</a:t>
            </a:r>
            <a:r>
              <a:rPr lang="en-US" sz="3200" dirty="0" err="1" smtClean="0"/>
              <a:t>withCriteria</a:t>
            </a:r>
            <a:r>
              <a:rPr lang="en-US" sz="3200" dirty="0" smtClean="0"/>
              <a:t>()</a:t>
            </a:r>
          </a:p>
          <a:p>
            <a:r>
              <a:rPr lang="en-US" sz="3200" dirty="0" smtClean="0"/>
              <a:t>.</a:t>
            </a:r>
            <a:r>
              <a:rPr lang="en-US" sz="3200" dirty="0" err="1" smtClean="0"/>
              <a:t>find(hql</a:t>
            </a:r>
            <a:r>
              <a:rPr lang="en-US" sz="3200" dirty="0" smtClean="0"/>
              <a:t>)</a:t>
            </a:r>
          </a:p>
          <a:p>
            <a:endParaRPr lang="en-US" sz="3200" dirty="0" smtClean="0"/>
          </a:p>
          <a:p>
            <a:r>
              <a:rPr lang="en-US" sz="3200" dirty="0"/>
              <a:t>u</a:t>
            </a:r>
            <a:r>
              <a:rPr lang="en-US" sz="3200" dirty="0" smtClean="0"/>
              <a:t>se </a:t>
            </a:r>
            <a:r>
              <a:rPr lang="en-US" sz="3200" dirty="0" err="1" smtClean="0"/>
              <a:t>mockFor</a:t>
            </a:r>
            <a:r>
              <a:rPr lang="en-US" sz="3200" dirty="0" smtClean="0"/>
              <a:t>() instead</a:t>
            </a:r>
          </a:p>
          <a:p>
            <a:r>
              <a:rPr lang="en-US" sz="3200" dirty="0" smtClean="0"/>
              <a:t>(or integration test)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/>
              </a:rPr>
              <a:t>class </a:t>
            </a:r>
            <a:r>
              <a:rPr lang="en-US" sz="1600" dirty="0" err="1" smtClean="0">
                <a:latin typeface="Courier New"/>
              </a:rPr>
              <a:t>SearchService</a:t>
            </a:r>
            <a:r>
              <a:rPr lang="en-US" sz="1600" dirty="0" smtClean="0">
                <a:latin typeface="Courier New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def </a:t>
            </a:r>
            <a:r>
              <a:rPr lang="en-US" sz="1600" dirty="0" err="1" smtClean="0">
                <a:latin typeface="Courier New"/>
              </a:rPr>
              <a:t>findBook(String</a:t>
            </a:r>
            <a:r>
              <a:rPr lang="en-US" sz="1600" dirty="0" smtClean="0">
                <a:latin typeface="Courier New"/>
              </a:rPr>
              <a:t> title) {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log.debug</a:t>
            </a:r>
            <a:r>
              <a:rPr lang="en-US" sz="1600" dirty="0" smtClean="0">
                <a:latin typeface="Courier New"/>
              </a:rPr>
              <a:t> "Searching for book with title: ${title}"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return </a:t>
            </a:r>
            <a:r>
              <a:rPr lang="en-US" sz="1600" dirty="0" err="1" smtClean="0">
                <a:latin typeface="Courier New"/>
              </a:rPr>
              <a:t>Book.findByTitle(title</a:t>
            </a:r>
            <a:r>
              <a:rPr lang="en-US" sz="16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}</a:t>
            </a:r>
          </a:p>
          <a:p>
            <a:pPr>
              <a:buNone/>
            </a:pPr>
            <a:endParaRPr lang="en-US" sz="1600" dirty="0" smtClean="0"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class </a:t>
            </a:r>
            <a:r>
              <a:rPr lang="en-US" sz="1600" dirty="0" err="1" smtClean="0">
                <a:latin typeface="Courier New"/>
              </a:rPr>
              <a:t>SearchServiceTests</a:t>
            </a:r>
            <a:r>
              <a:rPr lang="en-US" sz="1600" dirty="0" smtClean="0">
                <a:latin typeface="Courier New"/>
              </a:rPr>
              <a:t> extends </a:t>
            </a:r>
            <a:r>
              <a:rPr lang="en-US" sz="1600" dirty="0" err="1" smtClean="0">
                <a:latin typeface="Courier New"/>
              </a:rPr>
              <a:t>grails.test.GrailsUnitTestCase</a:t>
            </a:r>
            <a:r>
              <a:rPr lang="en-US" sz="1600" dirty="0" smtClean="0">
                <a:latin typeface="Courier New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void </a:t>
            </a:r>
            <a:r>
              <a:rPr lang="en-US" sz="1600" dirty="0" err="1" smtClean="0">
                <a:latin typeface="Courier New"/>
              </a:rPr>
              <a:t>testFindBook</a:t>
            </a:r>
            <a:r>
              <a:rPr lang="en-US" sz="1600" dirty="0" smtClean="0">
                <a:latin typeface="Courier New"/>
              </a:rPr>
              <a:t>() {</a:t>
            </a:r>
          </a:p>
          <a:p>
            <a:pPr>
              <a:buNone/>
            </a:pPr>
            <a:r>
              <a:rPr lang="en-US" sz="1600" b="1" dirty="0" smtClean="0">
                <a:latin typeface="Courier New"/>
              </a:rPr>
              <a:t>        </a:t>
            </a:r>
            <a:r>
              <a:rPr lang="en-US" sz="1600" b="1" dirty="0" err="1" smtClean="0">
                <a:latin typeface="Courier New"/>
              </a:rPr>
              <a:t>mockLogging(SearchService</a:t>
            </a:r>
            <a:r>
              <a:rPr lang="en-US" sz="1600" b="1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SearchService</a:t>
            </a:r>
            <a:r>
              <a:rPr lang="en-US" sz="1600" dirty="0" smtClean="0">
                <a:latin typeface="Courier New"/>
              </a:rPr>
              <a:t> service = new </a:t>
            </a:r>
            <a:r>
              <a:rPr lang="en-US" sz="1600" dirty="0" err="1" smtClean="0">
                <a:latin typeface="Courier New"/>
              </a:rPr>
              <a:t>SearchService</a:t>
            </a:r>
            <a:r>
              <a:rPr lang="en-US" sz="1600" dirty="0" smtClean="0">
                <a:latin typeface="Courier New"/>
              </a:rPr>
              <a:t>()</a:t>
            </a:r>
          </a:p>
          <a:p>
            <a:pPr>
              <a:buNone/>
            </a:pPr>
            <a:endParaRPr lang="en-US" sz="1600" dirty="0" smtClean="0"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Book tripwire = new </a:t>
            </a:r>
            <a:r>
              <a:rPr lang="en-US" sz="1600" dirty="0" err="1" smtClean="0">
                <a:latin typeface="Courier New"/>
              </a:rPr>
              <a:t>Book(title:'Tripwire</a:t>
            </a:r>
            <a:r>
              <a:rPr lang="en-US" sz="1600" dirty="0" smtClean="0">
                <a:latin typeface="Courier New"/>
              </a:rPr>
              <a:t>')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Book </a:t>
            </a:r>
            <a:r>
              <a:rPr lang="en-US" sz="1600" dirty="0" err="1" smtClean="0">
                <a:latin typeface="Courier New"/>
              </a:rPr>
              <a:t>stateOfFear</a:t>
            </a:r>
            <a:r>
              <a:rPr lang="en-US" sz="1600" dirty="0" smtClean="0">
                <a:latin typeface="Courier New"/>
              </a:rPr>
              <a:t> = new </a:t>
            </a:r>
            <a:r>
              <a:rPr lang="en-US" sz="1600" dirty="0" err="1" smtClean="0">
                <a:latin typeface="Courier New"/>
              </a:rPr>
              <a:t>Book(title:'State</a:t>
            </a:r>
            <a:r>
              <a:rPr lang="en-US" sz="1600" dirty="0" smtClean="0">
                <a:latin typeface="Courier New"/>
              </a:rPr>
              <a:t> of Fear’)</a:t>
            </a:r>
          </a:p>
          <a:p>
            <a:pPr>
              <a:buNone/>
            </a:pPr>
            <a:r>
              <a:rPr lang="en-US" sz="1600" b="1" dirty="0" smtClean="0">
                <a:latin typeface="Courier New"/>
              </a:rPr>
              <a:t>        </a:t>
            </a:r>
            <a:r>
              <a:rPr lang="en-US" sz="1600" b="1" dirty="0" err="1" smtClean="0">
                <a:latin typeface="Courier New"/>
              </a:rPr>
              <a:t>mockDomain(Book</a:t>
            </a:r>
            <a:r>
              <a:rPr lang="en-US" sz="1600" b="1" dirty="0" smtClean="0">
                <a:latin typeface="Courier New"/>
              </a:rPr>
              <a:t>, [tripwire, </a:t>
            </a:r>
            <a:r>
              <a:rPr lang="en-US" sz="1600" b="1" dirty="0" err="1" smtClean="0">
                <a:latin typeface="Courier New"/>
              </a:rPr>
              <a:t>stateOfFear</a:t>
            </a:r>
            <a:r>
              <a:rPr lang="en-US" sz="1600" b="1" dirty="0" smtClean="0">
                <a:latin typeface="Courier New"/>
              </a:rPr>
              <a:t>])</a:t>
            </a:r>
          </a:p>
          <a:p>
            <a:pPr>
              <a:buNone/>
            </a:pPr>
            <a:endParaRPr lang="en-US" sz="1600" dirty="0" smtClean="0"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assertEquals</a:t>
            </a:r>
            <a:r>
              <a:rPr lang="en-US" sz="1600" dirty="0" smtClean="0">
                <a:latin typeface="Courier New"/>
              </a:rPr>
              <a:t> tripwire, </a:t>
            </a:r>
            <a:r>
              <a:rPr lang="en-US" sz="1600" dirty="0" err="1" smtClean="0">
                <a:latin typeface="Courier New"/>
              </a:rPr>
              <a:t>service.findBook(tripwire.title</a:t>
            </a:r>
            <a:r>
              <a:rPr lang="en-US" sz="16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1200" y="1371600"/>
            <a:ext cx="28956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Testing:</a:t>
            </a:r>
          </a:p>
          <a:p>
            <a:r>
              <a:rPr lang="en-US" dirty="0" smtClean="0"/>
              <a:t>	-</a:t>
            </a:r>
            <a:r>
              <a:rPr lang="en-US" dirty="0" err="1" smtClean="0"/>
              <a:t>mockLogging</a:t>
            </a:r>
            <a:endParaRPr lang="en-US" dirty="0" smtClean="0"/>
          </a:p>
          <a:p>
            <a:r>
              <a:rPr lang="en-US" dirty="0" smtClean="0"/>
              <a:t>	-</a:t>
            </a:r>
            <a:r>
              <a:rPr lang="en-US" dirty="0" err="1" smtClean="0"/>
              <a:t>mockDomain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couple bugs…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.save() </a:t>
            </a:r>
            <a:r>
              <a:rPr lang="en-US" b="1" dirty="0" smtClean="0"/>
              <a:t>always </a:t>
            </a:r>
            <a:r>
              <a:rPr lang="en-US" dirty="0" smtClean="0"/>
              <a:t>adds an object to the list (even if you’re saving an existing item (</a:t>
            </a:r>
            <a:r>
              <a:rPr lang="en-US" dirty="0" smtClean="0">
                <a:hlinkClick r:id="rId2"/>
              </a:rPr>
              <a:t>GRAILS-3553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.validate() for unique constraints fails on update to existing item (</a:t>
            </a:r>
            <a:r>
              <a:rPr lang="en-US" dirty="0" smtClean="0">
                <a:hlinkClick r:id="rId3"/>
              </a:rPr>
              <a:t>GRAILS-3552</a:t>
            </a:r>
            <a:r>
              <a:rPr lang="en-US" dirty="0" smtClean="0"/>
              <a:t>) </a:t>
            </a:r>
          </a:p>
          <a:p>
            <a:r>
              <a:rPr lang="en-US" dirty="0" smtClean="0"/>
              <a:t>.delete() doesn’t remove an item from the list</a:t>
            </a:r>
          </a:p>
          <a:p>
            <a:r>
              <a:rPr lang="en-US" dirty="0" err="1" smtClean="0"/>
              <a:t>log.isDebugEnabled</a:t>
            </a:r>
            <a:r>
              <a:rPr lang="en-US" dirty="0" smtClean="0"/>
              <a:t>() and </a:t>
            </a:r>
            <a:r>
              <a:rPr lang="en-US" dirty="0" err="1" smtClean="0"/>
              <a:t>log.isTraceEnabled</a:t>
            </a:r>
            <a:r>
              <a:rPr lang="en-US" dirty="0" smtClean="0"/>
              <a:t>() aren’t implemented (</a:t>
            </a:r>
            <a:r>
              <a:rPr lang="en-US" dirty="0" smtClean="0">
                <a:hlinkClick r:id="rId4"/>
              </a:rPr>
              <a:t>GRAILS-3539</a:t>
            </a:r>
            <a:r>
              <a:rPr lang="en-US" dirty="0" smtClean="0"/>
              <a:t>)</a:t>
            </a:r>
          </a:p>
          <a:p>
            <a:r>
              <a:rPr lang="en-US" dirty="0" smtClean="0"/>
              <a:t>.list() doesn’t support parameters (e.g.max:10)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ontroller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</a:t>
            </a:r>
            <a:r>
              <a:rPr lang="en-US" dirty="0" err="1" smtClean="0"/>
              <a:t>grails.test.ControllerUnitTestCase</a:t>
            </a:r>
            <a:endParaRPr lang="en-US" dirty="0" smtClean="0"/>
          </a:p>
          <a:p>
            <a:r>
              <a:rPr lang="en-US" dirty="0" err="1" smtClean="0"/>
              <a:t>mockFlash</a:t>
            </a:r>
            <a:endParaRPr lang="en-US" dirty="0" smtClean="0"/>
          </a:p>
          <a:p>
            <a:r>
              <a:rPr lang="en-US" dirty="0" err="1" smtClean="0"/>
              <a:t>mockRequest</a:t>
            </a:r>
            <a:endParaRPr lang="en-US" dirty="0" smtClean="0"/>
          </a:p>
          <a:p>
            <a:r>
              <a:rPr lang="en-US" dirty="0" err="1" smtClean="0"/>
              <a:t>mockResponse</a:t>
            </a:r>
            <a:endParaRPr lang="en-US" dirty="0" smtClean="0"/>
          </a:p>
          <a:p>
            <a:r>
              <a:rPr lang="en-US" dirty="0" err="1" smtClean="0"/>
              <a:t>mockSession</a:t>
            </a:r>
            <a:endParaRPr lang="en-US" dirty="0" smtClean="0"/>
          </a:p>
          <a:p>
            <a:r>
              <a:rPr lang="en-US" dirty="0" err="1" smtClean="0"/>
              <a:t>renderArgs</a:t>
            </a:r>
            <a:endParaRPr lang="en-US" dirty="0" smtClean="0"/>
          </a:p>
          <a:p>
            <a:r>
              <a:rPr lang="en-US" dirty="0" err="1" smtClean="0"/>
              <a:t>redirectArgs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1300</Words>
  <Application>Microsoft Macintosh PowerPoint</Application>
  <PresentationFormat>On-screen Show (4:3)</PresentationFormat>
  <Paragraphs>204</Paragraphs>
  <Slides>16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Grails Testing Plugin</vt:lpstr>
      <vt:lpstr>testing in grails is no fun</vt:lpstr>
      <vt:lpstr>Enter:  Testing Plugin (aka Grails 1.1)</vt:lpstr>
      <vt:lpstr>the new world</vt:lpstr>
      <vt:lpstr>constraints testing</vt:lpstr>
      <vt:lpstr>dynamic methods</vt:lpstr>
      <vt:lpstr>Slide 7</vt:lpstr>
      <vt:lpstr>a couple bugs…</vt:lpstr>
      <vt:lpstr>controller testing</vt:lpstr>
      <vt:lpstr>Slide 10</vt:lpstr>
      <vt:lpstr>Slide 11</vt:lpstr>
      <vt:lpstr>Slide 12</vt:lpstr>
      <vt:lpstr>Slide 13</vt:lpstr>
      <vt:lpstr>taglib</vt:lpstr>
      <vt:lpstr>and more…</vt:lpstr>
      <vt:lpstr>One more thing…</vt:lpstr>
    </vt:vector>
  </TitlesOfParts>
  <Company>Piragua Consulting,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Grails Testing Plugin</dc:title>
  <dc:creator>Michael Hugo</dc:creator>
  <cp:lastModifiedBy>Michael Hugo</cp:lastModifiedBy>
  <cp:revision>195</cp:revision>
  <dcterms:created xsi:type="dcterms:W3CDTF">2008-11-11T23:00:28Z</dcterms:created>
  <dcterms:modified xsi:type="dcterms:W3CDTF">2008-11-11T23:31:50Z</dcterms:modified>
</cp:coreProperties>
</file>