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1" r:id="rId2"/>
    <p:sldId id="341" r:id="rId3"/>
    <p:sldId id="340" r:id="rId4"/>
    <p:sldId id="339" r:id="rId5"/>
    <p:sldId id="338" r:id="rId6"/>
    <p:sldId id="342" r:id="rId7"/>
    <p:sldId id="343" r:id="rId8"/>
    <p:sldId id="291" r:id="rId9"/>
    <p:sldId id="344" r:id="rId10"/>
    <p:sldId id="330" r:id="rId11"/>
    <p:sldId id="346" r:id="rId12"/>
    <p:sldId id="331" r:id="rId13"/>
    <p:sldId id="332" r:id="rId14"/>
    <p:sldId id="345" r:id="rId15"/>
    <p:sldId id="336" r:id="rId16"/>
    <p:sldId id="33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6" autoAdjust="0"/>
    <p:restoredTop sz="80414"/>
  </p:normalViewPr>
  <p:slideViewPr>
    <p:cSldViewPr snapToGrid="0" snapToObjects="1">
      <p:cViewPr>
        <p:scale>
          <a:sx n="84" d="100"/>
          <a:sy n="84" d="100"/>
        </p:scale>
        <p:origin x="37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ng-jiang.com/teaching/TypingDemo.zi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.media.mit.edu/~minsky/papers/SymbolicVs.Connectionist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9"/>
            <a:ext cx="9144000" cy="63278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098650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Meng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2017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0576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Chapter 8.</a:t>
            </a:r>
            <a:b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Classification: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Ensembles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Baggin</a:t>
            </a:r>
            <a:r>
              <a:rPr lang="en-US" altLang="zh-CN" dirty="0" smtClean="0"/>
              <a:t>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sz="2600" dirty="0" smtClean="0"/>
              <a:t>Training</a:t>
            </a:r>
            <a:endParaRPr lang="en-US" altLang="en-US" sz="2600" dirty="0"/>
          </a:p>
          <a:p>
            <a:pPr lvl="1">
              <a:spcBef>
                <a:spcPts val="300"/>
              </a:spcBef>
            </a:pPr>
            <a:r>
              <a:rPr lang="en-US" altLang="en-US" sz="2600" dirty="0"/>
              <a:t>Given a </a:t>
            </a:r>
            <a:r>
              <a:rPr lang="en-US" altLang="zh-CN" sz="2600" dirty="0" smtClean="0"/>
              <a:t>data</a:t>
            </a:r>
            <a:r>
              <a:rPr lang="zh-CN" altLang="en-US" sz="2600" dirty="0" smtClean="0"/>
              <a:t> </a:t>
            </a:r>
            <a:r>
              <a:rPr lang="en-US" altLang="en-US" sz="2600" dirty="0" smtClean="0"/>
              <a:t>set D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of</a:t>
            </a:r>
            <a:r>
              <a:rPr lang="zh-CN" altLang="en-US" sz="2600" dirty="0" smtClean="0"/>
              <a:t> </a:t>
            </a:r>
            <a:r>
              <a:rPr lang="en-US" altLang="zh-CN" sz="2600" i="1" dirty="0" smtClean="0"/>
              <a:t>d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instances</a:t>
            </a:r>
            <a:r>
              <a:rPr lang="en-US" altLang="en-US" sz="2600" dirty="0" smtClean="0"/>
              <a:t>, 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classifier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model</a:t>
            </a:r>
            <a:r>
              <a:rPr lang="zh-CN" altLang="en-US" sz="2600" dirty="0" smtClean="0"/>
              <a:t> </a:t>
            </a:r>
            <a:r>
              <a:rPr lang="en-US" altLang="en-US" sz="2600" dirty="0" err="1"/>
              <a:t>M</a:t>
            </a:r>
            <a:r>
              <a:rPr lang="en-US" altLang="en-US" sz="2600" baseline="-25000" dirty="0" err="1"/>
              <a:t>i</a:t>
            </a:r>
            <a:r>
              <a:rPr lang="en-US" altLang="en-US" sz="2600" dirty="0"/>
              <a:t> is learned for 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 </a:t>
            </a:r>
            <a:r>
              <a:rPr lang="en-US" altLang="en-US" sz="2600" dirty="0" smtClean="0"/>
              <a:t>training </a:t>
            </a:r>
            <a:r>
              <a:rPr lang="en-US" altLang="en-US" sz="2600" dirty="0"/>
              <a:t>set </a:t>
            </a:r>
            <a:r>
              <a:rPr lang="en-US" altLang="en-US" sz="2600" dirty="0" smtClean="0"/>
              <a:t>D</a:t>
            </a:r>
            <a:r>
              <a:rPr lang="en-US" altLang="en-US" sz="2600" baseline="-25000" dirty="0" smtClean="0"/>
              <a:t>i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of</a:t>
            </a:r>
            <a:r>
              <a:rPr lang="zh-CN" altLang="en-US" sz="2600" i="1" dirty="0" smtClean="0"/>
              <a:t> </a:t>
            </a:r>
            <a:r>
              <a:rPr lang="en-US" altLang="zh-CN" sz="2600" i="1" dirty="0" smtClean="0"/>
              <a:t>d</a:t>
            </a:r>
            <a:r>
              <a:rPr lang="zh-CN" altLang="en-US" sz="2600" i="1" dirty="0" smtClean="0"/>
              <a:t> </a:t>
            </a:r>
            <a:r>
              <a:rPr lang="en-US" altLang="zh-CN" sz="2600" dirty="0" smtClean="0"/>
              <a:t>instances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that</a:t>
            </a:r>
            <a:r>
              <a:rPr lang="zh-CN" altLang="en-US" sz="2600" dirty="0" smtClean="0"/>
              <a:t> </a:t>
            </a:r>
            <a:r>
              <a:rPr lang="en-US" altLang="en-US" sz="2600" dirty="0" smtClean="0"/>
              <a:t>is </a:t>
            </a:r>
            <a:r>
              <a:rPr lang="en-US" altLang="en-US" sz="2600" i="1" dirty="0">
                <a:solidFill>
                  <a:srgbClr val="C00000"/>
                </a:solidFill>
              </a:rPr>
              <a:t>sampled with replacement</a:t>
            </a:r>
            <a:r>
              <a:rPr lang="en-US" altLang="en-US" sz="2600" dirty="0"/>
              <a:t> from </a:t>
            </a:r>
            <a:r>
              <a:rPr lang="en-US" altLang="en-US" sz="2600" dirty="0" smtClean="0"/>
              <a:t>D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=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1</a:t>
            </a:r>
            <a:r>
              <a:rPr lang="mr-IN" altLang="zh-CN" sz="2600" dirty="0" smtClean="0"/>
              <a:t>…</a:t>
            </a:r>
            <a:r>
              <a:rPr lang="en-US" altLang="zh-CN" sz="2600" dirty="0" smtClean="0"/>
              <a:t>k)</a:t>
            </a:r>
            <a:endParaRPr lang="zh-CN" altLang="en-US" sz="2600" dirty="0" smtClean="0"/>
          </a:p>
          <a:p>
            <a:pPr lvl="1">
              <a:spcBef>
                <a:spcPts val="300"/>
              </a:spcBef>
            </a:pPr>
            <a:r>
              <a:rPr lang="en-US" altLang="en-US" sz="2600" dirty="0"/>
              <a:t>As a result of the </a:t>
            </a:r>
            <a:r>
              <a:rPr lang="en-US" altLang="en-US" sz="2600" i="1" dirty="0"/>
              <a:t>sampling-with-replacement</a:t>
            </a:r>
            <a:r>
              <a:rPr lang="en-US" altLang="en-US" sz="2600" dirty="0"/>
              <a:t> procedure, each classifier is trained on approximately </a:t>
            </a:r>
            <a:r>
              <a:rPr lang="en-US" altLang="en-US" sz="2600" i="1" dirty="0">
                <a:solidFill>
                  <a:srgbClr val="C00000"/>
                </a:solidFill>
              </a:rPr>
              <a:t>63.2% </a:t>
            </a:r>
            <a:r>
              <a:rPr lang="en-US" altLang="en-US" sz="2600" dirty="0"/>
              <a:t>of the training </a:t>
            </a:r>
            <a:r>
              <a:rPr lang="en-US" altLang="en-US" sz="2600" dirty="0" smtClean="0"/>
              <a:t>examples</a:t>
            </a:r>
            <a:endParaRPr lang="zh-CN" altLang="en-US" sz="2600" dirty="0" smtClean="0"/>
          </a:p>
          <a:p>
            <a:pPr lvl="1">
              <a:spcBef>
                <a:spcPts val="300"/>
              </a:spcBef>
            </a:pPr>
            <a:r>
              <a:rPr lang="en-US" altLang="en-US" sz="2600" dirty="0"/>
              <a:t>For a dataset with </a:t>
            </a:r>
            <a:r>
              <a:rPr lang="en-US" altLang="zh-CN" sz="2600" i="1" dirty="0" smtClean="0"/>
              <a:t>d</a:t>
            </a:r>
            <a:r>
              <a:rPr lang="zh-CN" altLang="en-US" sz="2600" i="1" dirty="0" smtClean="0"/>
              <a:t> </a:t>
            </a:r>
            <a:r>
              <a:rPr lang="en-US" altLang="zh-CN" sz="2600" dirty="0" smtClean="0"/>
              <a:t>instances</a:t>
            </a:r>
            <a:r>
              <a:rPr lang="en-US" altLang="en-US" sz="2600" dirty="0" smtClean="0"/>
              <a:t>, </a:t>
            </a:r>
            <a:r>
              <a:rPr lang="en-US" altLang="en-US" sz="2600" dirty="0"/>
              <a:t>each </a:t>
            </a:r>
            <a:r>
              <a:rPr lang="en-US" altLang="zh-CN" sz="2600" dirty="0" smtClean="0"/>
              <a:t>instance</a:t>
            </a:r>
            <a:r>
              <a:rPr lang="zh-CN" altLang="en-US" sz="2600" dirty="0" smtClean="0"/>
              <a:t> </a:t>
            </a:r>
            <a:r>
              <a:rPr lang="en-US" altLang="en-US" sz="2600" dirty="0" smtClean="0"/>
              <a:t>has </a:t>
            </a:r>
            <a:r>
              <a:rPr lang="en-US" altLang="en-US" sz="2600" dirty="0"/>
              <a:t>a probability of </a:t>
            </a:r>
            <a:r>
              <a:rPr lang="en-US" altLang="en-US" sz="2600" i="1" dirty="0">
                <a:solidFill>
                  <a:srgbClr val="C00000"/>
                </a:solidFill>
              </a:rPr>
              <a:t>1 − </a:t>
            </a:r>
            <a:r>
              <a:rPr lang="en-US" altLang="zh-CN" sz="2600" i="1" dirty="0">
                <a:solidFill>
                  <a:srgbClr val="C00000"/>
                </a:solidFill>
              </a:rPr>
              <a:t>(</a:t>
            </a:r>
            <a:r>
              <a:rPr lang="en-US" altLang="en-US" sz="2600" i="1" dirty="0" smtClean="0">
                <a:solidFill>
                  <a:srgbClr val="C00000"/>
                </a:solidFill>
              </a:rPr>
              <a:t>1 </a:t>
            </a:r>
            <a:r>
              <a:rPr lang="en-US" altLang="en-US" sz="2600" i="1" dirty="0">
                <a:solidFill>
                  <a:srgbClr val="C00000"/>
                </a:solidFill>
              </a:rPr>
              <a:t>− </a:t>
            </a:r>
            <a:r>
              <a:rPr lang="en-US" altLang="en-US" sz="2600" i="1" dirty="0" smtClean="0">
                <a:solidFill>
                  <a:srgbClr val="C00000"/>
                </a:solidFill>
              </a:rPr>
              <a:t>1/</a:t>
            </a:r>
            <a:r>
              <a:rPr lang="en-US" altLang="zh-CN" sz="2600" i="1" dirty="0" smtClean="0">
                <a:solidFill>
                  <a:srgbClr val="C00000"/>
                </a:solidFill>
              </a:rPr>
              <a:t>d</a:t>
            </a:r>
            <a:r>
              <a:rPr lang="en-US" altLang="zh-CN" sz="2600" i="1" dirty="0">
                <a:solidFill>
                  <a:srgbClr val="C00000"/>
                </a:solidFill>
              </a:rPr>
              <a:t>)</a:t>
            </a:r>
            <a:r>
              <a:rPr lang="en-US" altLang="zh-CN" sz="2600" i="1" baseline="30000" dirty="0" smtClean="0">
                <a:solidFill>
                  <a:srgbClr val="C00000"/>
                </a:solidFill>
              </a:rPr>
              <a:t>d</a:t>
            </a:r>
            <a:r>
              <a:rPr lang="en-US" altLang="en-US" sz="2600" i="1" dirty="0" smtClean="0">
                <a:solidFill>
                  <a:srgbClr val="C00000"/>
                </a:solidFill>
              </a:rPr>
              <a:t> </a:t>
            </a:r>
            <a:r>
              <a:rPr lang="en-US" altLang="en-US" sz="2600" dirty="0"/>
              <a:t>of being selected at least once in the </a:t>
            </a:r>
            <a:r>
              <a:rPr lang="en-US" altLang="zh-CN" sz="2600" i="1" dirty="0" smtClean="0"/>
              <a:t>d</a:t>
            </a:r>
            <a:r>
              <a:rPr lang="zh-CN" altLang="en-US" sz="2600" dirty="0" smtClean="0"/>
              <a:t> </a:t>
            </a:r>
            <a:r>
              <a:rPr lang="en-US" altLang="en-US" sz="2600" dirty="0" smtClean="0"/>
              <a:t>samples.</a:t>
            </a:r>
            <a:endParaRPr lang="zh-CN" altLang="en-US" sz="2600" dirty="0" smtClean="0"/>
          </a:p>
          <a:p>
            <a:pPr lvl="2">
              <a:spcBef>
                <a:spcPts val="300"/>
              </a:spcBef>
            </a:pPr>
            <a:r>
              <a:rPr lang="en-US" altLang="en-US" sz="2200" dirty="0" smtClean="0"/>
              <a:t>For </a:t>
            </a:r>
            <a:r>
              <a:rPr lang="en-US" altLang="zh-CN" sz="2200" i="1" dirty="0" smtClean="0"/>
              <a:t>d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→ ∞, this number converges to (1 − 1/𝑒) or 0.632 [Bauer and </a:t>
            </a:r>
            <a:r>
              <a:rPr lang="en-US" altLang="en-US" sz="2200" dirty="0" err="1"/>
              <a:t>Kohavi</a:t>
            </a:r>
            <a:r>
              <a:rPr lang="en-US" altLang="en-US" sz="2200" dirty="0"/>
              <a:t>, 1999</a:t>
            </a:r>
            <a:r>
              <a:rPr lang="en-US" altLang="en-US" sz="2200" dirty="0" smtClean="0"/>
              <a:t>]</a:t>
            </a:r>
            <a:endParaRPr lang="en-US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Baggin</a:t>
            </a:r>
            <a:r>
              <a:rPr lang="en-US" altLang="zh-CN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600" dirty="0" smtClean="0"/>
              <a:t>Classification</a:t>
            </a:r>
            <a:r>
              <a:rPr lang="en-US" altLang="en-US" sz="2600" dirty="0"/>
              <a:t>: classify an unknown sample</a:t>
            </a:r>
            <a:r>
              <a:rPr lang="en-US" altLang="en-US" sz="2600" b="1" dirty="0"/>
              <a:t> X</a:t>
            </a:r>
            <a:r>
              <a:rPr lang="en-US" altLang="en-US" sz="2600" dirty="0"/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Each classifier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returns its class prediction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The bagged classifier M* </a:t>
            </a:r>
            <a:r>
              <a:rPr lang="en-US" altLang="en-US" sz="2400" i="1" dirty="0">
                <a:solidFill>
                  <a:srgbClr val="C00000"/>
                </a:solidFill>
              </a:rPr>
              <a:t>counts the votes </a:t>
            </a:r>
            <a:r>
              <a:rPr lang="en-US" altLang="en-US" sz="2400" dirty="0"/>
              <a:t>and assigns the class with the </a:t>
            </a:r>
            <a:r>
              <a:rPr lang="en-US" altLang="en-US" sz="2400" i="1" dirty="0">
                <a:solidFill>
                  <a:srgbClr val="C00000"/>
                </a:solidFill>
              </a:rPr>
              <a:t>most votes </a:t>
            </a:r>
            <a:r>
              <a:rPr lang="en-US" altLang="en-US" sz="2400" dirty="0"/>
              <a:t>to </a:t>
            </a:r>
            <a:r>
              <a:rPr lang="en-US" altLang="en-US" sz="2400" b="1" dirty="0"/>
              <a:t>X</a:t>
            </a:r>
            <a:endParaRPr lang="en-US" altLang="en-US" sz="2400" dirty="0"/>
          </a:p>
          <a:p>
            <a:pPr>
              <a:spcBef>
                <a:spcPts val="300"/>
              </a:spcBef>
            </a:pPr>
            <a:r>
              <a:rPr lang="en-US" altLang="en-US" sz="2400" dirty="0" smtClean="0"/>
              <a:t>Accuracy</a:t>
            </a:r>
            <a:r>
              <a:rPr lang="en-US" altLang="en-US" sz="2400" dirty="0"/>
              <a:t>: Proved improved accuracy in prediction</a:t>
            </a:r>
          </a:p>
          <a:p>
            <a:pPr lvl="1">
              <a:spcBef>
                <a:spcPts val="300"/>
              </a:spcBef>
            </a:pPr>
            <a:r>
              <a:rPr lang="en-US" altLang="en-US" sz="2400" i="1" dirty="0">
                <a:solidFill>
                  <a:srgbClr val="C00000"/>
                </a:solidFill>
              </a:rPr>
              <a:t>Often significantly better</a:t>
            </a:r>
            <a:r>
              <a:rPr lang="en-US" altLang="en-US" sz="2400" dirty="0"/>
              <a:t> than a single classifier derived from </a:t>
            </a:r>
            <a:r>
              <a:rPr lang="en-US" altLang="en-US" sz="2400" dirty="0" smtClean="0"/>
              <a:t>D</a:t>
            </a:r>
            <a:endParaRPr lang="zh-CN" altLang="en-US" sz="2400" dirty="0" smtClean="0"/>
          </a:p>
          <a:p>
            <a:pPr>
              <a:spcBef>
                <a:spcPts val="300"/>
              </a:spcBef>
            </a:pPr>
            <a:r>
              <a:rPr lang="en-US" altLang="zh-CN" sz="2400" i="1" dirty="0" smtClean="0">
                <a:solidFill>
                  <a:srgbClr val="0070C0"/>
                </a:solidFill>
              </a:rPr>
              <a:t>Example:</a:t>
            </a:r>
            <a:r>
              <a:rPr lang="zh-CN" altLang="en-US" sz="2400" i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/>
              <a:t>(Course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Project)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Entity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type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recognition</a:t>
            </a:r>
            <a:endParaRPr lang="zh-CN" altLang="en-US" sz="2400" dirty="0" smtClean="0"/>
          </a:p>
          <a:p>
            <a:pPr lvl="1">
              <a:spcBef>
                <a:spcPts val="300"/>
              </a:spcBef>
            </a:pPr>
            <a:r>
              <a:rPr lang="en-US" altLang="zh-CN" sz="2400" dirty="0"/>
              <a:t>Features:</a:t>
            </a:r>
            <a:r>
              <a:rPr lang="zh-CN" altLang="en-US" sz="2400" dirty="0"/>
              <a:t> </a:t>
            </a:r>
            <a:r>
              <a:rPr lang="en-US" altLang="zh-CN" sz="2400" dirty="0"/>
              <a:t>Triggers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contextual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words</a:t>
            </a:r>
            <a:endParaRPr lang="zh-CN" altLang="en-US" sz="2400" dirty="0"/>
          </a:p>
          <a:p>
            <a:pPr lvl="1">
              <a:spcBef>
                <a:spcPts val="300"/>
              </a:spcBef>
            </a:pPr>
            <a:r>
              <a:rPr lang="en-US" altLang="zh-CN" sz="2400" dirty="0" smtClean="0"/>
              <a:t>Each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setting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classifier: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1/2/3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contextual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probability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technical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term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“method”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(“problem”,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“dataset”,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“metric”,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etc.).</a:t>
            </a:r>
            <a:endParaRPr lang="zh-CN" altLang="en-US" sz="2400" dirty="0" smtClean="0"/>
          </a:p>
          <a:p>
            <a:pPr lvl="1">
              <a:spcBef>
                <a:spcPts val="300"/>
              </a:spcBef>
            </a:pPr>
            <a:r>
              <a:rPr lang="en-US" altLang="zh-CN" sz="2400" dirty="0" smtClean="0"/>
              <a:t>Majority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voting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Wingdings"/>
                <a:hlinkClick r:id="rId2"/>
              </a:rPr>
              <a:t>http</a:t>
            </a:r>
            <a:r>
              <a:rPr lang="en-US" altLang="zh-CN" sz="2400" dirty="0">
                <a:solidFill>
                  <a:srgbClr val="FF0000"/>
                </a:solidFill>
                <a:sym typeface="Wingdings"/>
                <a:hlinkClick r:id="rId2"/>
              </a:rPr>
              <a:t>://</a:t>
            </a:r>
            <a:r>
              <a:rPr lang="en-US" altLang="zh-CN" sz="2400" dirty="0" smtClean="0">
                <a:solidFill>
                  <a:srgbClr val="FF0000"/>
                </a:solidFill>
                <a:sym typeface="Wingdings"/>
                <a:hlinkClick r:id="rId2"/>
              </a:rPr>
              <a:t>www.meng-jiang.com/teaching/TypingDemo.zip</a:t>
            </a:r>
            <a:endParaRPr lang="en-US" altLang="zh-CN" sz="2400" dirty="0" smtClean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7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0"/>
          </a:xfrm>
        </p:spPr>
        <p:txBody>
          <a:bodyPr>
            <a:noAutofit/>
          </a:bodyPr>
          <a:lstStyle/>
          <a:p>
            <a:pPr marL="457200" indent="-457200"/>
            <a:r>
              <a:rPr lang="en-US" altLang="zh-CN" sz="2200" dirty="0" smtClean="0"/>
              <a:t>Training</a:t>
            </a:r>
            <a:endParaRPr lang="zh-CN" altLang="en-US" sz="2200" dirty="0" smtClean="0"/>
          </a:p>
          <a:p>
            <a:pPr marL="857250" lvl="1" indent="-457200"/>
            <a:r>
              <a:rPr lang="en-US" altLang="en-US" sz="2200" i="1" dirty="0" smtClean="0">
                <a:solidFill>
                  <a:srgbClr val="C00000"/>
                </a:solidFill>
              </a:rPr>
              <a:t>Weights</a:t>
            </a:r>
            <a:r>
              <a:rPr lang="en-US" altLang="en-US" sz="2200" dirty="0" smtClean="0">
                <a:solidFill>
                  <a:srgbClr val="C00000"/>
                </a:solidFill>
              </a:rPr>
              <a:t> </a:t>
            </a:r>
            <a:r>
              <a:rPr lang="en-US" altLang="en-US" sz="2200" dirty="0"/>
              <a:t>are assigned to each training </a:t>
            </a:r>
            <a:r>
              <a:rPr lang="en-US" altLang="zh-CN" sz="2200" dirty="0" smtClean="0"/>
              <a:t>instance</a:t>
            </a:r>
            <a:endParaRPr lang="zh-CN" altLang="en-US" sz="2200" dirty="0"/>
          </a:p>
          <a:p>
            <a:pPr marL="857250" lvl="1" indent="-457200"/>
            <a:r>
              <a:rPr lang="en-US" altLang="en-US" sz="2200" dirty="0" smtClean="0"/>
              <a:t>A </a:t>
            </a:r>
            <a:r>
              <a:rPr lang="en-US" altLang="en-US" sz="2200" dirty="0"/>
              <a:t>series of k classifiers is </a:t>
            </a:r>
            <a:r>
              <a:rPr lang="en-US" altLang="en-US" sz="2200" i="1" dirty="0">
                <a:solidFill>
                  <a:srgbClr val="C00000"/>
                </a:solidFill>
              </a:rPr>
              <a:t>iteratively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  <a:r>
              <a:rPr lang="en-US" altLang="en-US" sz="2200" dirty="0" smtClean="0"/>
              <a:t>learned</a:t>
            </a:r>
            <a:endParaRPr lang="zh-CN" altLang="en-US" sz="2200" dirty="0" smtClean="0"/>
          </a:p>
          <a:p>
            <a:pPr marL="857250" lvl="1" indent="-457200"/>
            <a:r>
              <a:rPr lang="en-US" altLang="en-US" sz="2200" dirty="0" smtClean="0"/>
              <a:t>After </a:t>
            </a:r>
            <a:r>
              <a:rPr lang="en-US" altLang="en-US" sz="2200" dirty="0"/>
              <a:t>a classifier </a:t>
            </a:r>
            <a:r>
              <a:rPr lang="en-US" altLang="en-US" sz="2200" dirty="0" err="1"/>
              <a:t>M</a:t>
            </a:r>
            <a:r>
              <a:rPr lang="en-US" altLang="en-US" sz="2200" baseline="-25000" dirty="0" err="1"/>
              <a:t>i</a:t>
            </a:r>
            <a:r>
              <a:rPr lang="en-US" altLang="en-US" sz="2200" dirty="0"/>
              <a:t> is learned, the </a:t>
            </a:r>
            <a:r>
              <a:rPr lang="en-US" altLang="en-US" sz="2200" i="1" dirty="0">
                <a:solidFill>
                  <a:srgbClr val="C00000"/>
                </a:solidFill>
              </a:rPr>
              <a:t>weights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  <a:r>
              <a:rPr lang="en-US" altLang="en-US" sz="2200" dirty="0"/>
              <a:t>are updated to allow the subsequent classifier, M</a:t>
            </a:r>
            <a:r>
              <a:rPr lang="en-US" altLang="en-US" sz="2200" baseline="-25000" dirty="0"/>
              <a:t>i+1</a:t>
            </a:r>
            <a:r>
              <a:rPr lang="en-US" altLang="en-US" sz="2200" dirty="0"/>
              <a:t>, to pay more attention to </a:t>
            </a:r>
            <a:r>
              <a:rPr lang="en-US" altLang="en-US" sz="2200" dirty="0" smtClean="0"/>
              <a:t>the </a:t>
            </a:r>
            <a:r>
              <a:rPr lang="en-US" altLang="en-US" sz="2200" i="1" dirty="0" smtClean="0">
                <a:solidFill>
                  <a:srgbClr val="C00000"/>
                </a:solidFill>
              </a:rPr>
              <a:t>training</a:t>
            </a:r>
            <a:r>
              <a:rPr lang="en-US" altLang="en-US" sz="2200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/>
              <a:t>instances</a:t>
            </a:r>
            <a:r>
              <a:rPr lang="zh-CN" altLang="en-US" sz="2200" dirty="0" smtClean="0"/>
              <a:t> </a:t>
            </a:r>
            <a:r>
              <a:rPr lang="en-US" altLang="en-US" sz="2200" dirty="0" smtClean="0"/>
              <a:t>that </a:t>
            </a:r>
            <a:r>
              <a:rPr lang="en-US" altLang="en-US" sz="2200" dirty="0"/>
              <a:t>were </a:t>
            </a:r>
            <a:r>
              <a:rPr lang="en-US" altLang="en-US" sz="2200" i="1" dirty="0">
                <a:solidFill>
                  <a:srgbClr val="C00000"/>
                </a:solidFill>
              </a:rPr>
              <a:t>misclassified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  <a:r>
              <a:rPr lang="en-US" altLang="en-US" sz="2200" dirty="0"/>
              <a:t>by </a:t>
            </a:r>
            <a:r>
              <a:rPr lang="en-US" altLang="en-US" sz="2200" dirty="0" err="1"/>
              <a:t>M</a:t>
            </a:r>
            <a:r>
              <a:rPr lang="en-US" altLang="en-US" sz="2200" baseline="-25000" dirty="0" err="1"/>
              <a:t>i</a:t>
            </a:r>
            <a:endParaRPr lang="en-US" altLang="en-US" sz="2200" dirty="0"/>
          </a:p>
          <a:p>
            <a:pPr marL="514350" indent="-457200"/>
            <a:r>
              <a:rPr lang="en-US" altLang="zh-CN" sz="2200" dirty="0" smtClean="0"/>
              <a:t>Classification</a:t>
            </a:r>
            <a:endParaRPr lang="zh-CN" altLang="en-US" sz="2200" dirty="0"/>
          </a:p>
          <a:p>
            <a:pPr marL="914400" lvl="1" indent="-457200"/>
            <a:r>
              <a:rPr lang="en-US" altLang="en-US" sz="2200" dirty="0" smtClean="0"/>
              <a:t>The </a:t>
            </a:r>
            <a:r>
              <a:rPr lang="en-US" altLang="en-US" sz="2200" dirty="0"/>
              <a:t>final </a:t>
            </a:r>
            <a:r>
              <a:rPr lang="en-US" altLang="en-US" sz="2200" dirty="0" smtClean="0"/>
              <a:t>M* </a:t>
            </a:r>
            <a:r>
              <a:rPr lang="en-US" altLang="en-US" sz="2200" i="1" dirty="0">
                <a:solidFill>
                  <a:srgbClr val="C00000"/>
                </a:solidFill>
              </a:rPr>
              <a:t>combines the votes </a:t>
            </a:r>
            <a:r>
              <a:rPr lang="en-US" altLang="en-US" sz="2200" dirty="0"/>
              <a:t>of each individual classifier, where the </a:t>
            </a:r>
            <a:r>
              <a:rPr lang="en-US" altLang="en-US" sz="2200" i="1" dirty="0">
                <a:solidFill>
                  <a:srgbClr val="C00000"/>
                </a:solidFill>
              </a:rPr>
              <a:t>weight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  <a:r>
              <a:rPr lang="en-US" altLang="en-US" sz="2200" dirty="0"/>
              <a:t>of each </a:t>
            </a:r>
            <a:r>
              <a:rPr lang="en-US" altLang="en-US" sz="2200" dirty="0" smtClean="0"/>
              <a:t>classifier</a:t>
            </a:r>
            <a:r>
              <a:rPr lang="en-US" altLang="zh-CN" sz="2200" dirty="0" smtClean="0"/>
              <a:t>’</a:t>
            </a:r>
            <a:r>
              <a:rPr lang="en-US" altLang="en-US" sz="2200" dirty="0" smtClean="0"/>
              <a:t>s </a:t>
            </a:r>
            <a:r>
              <a:rPr lang="en-US" altLang="en-US" sz="2200" dirty="0"/>
              <a:t>vote is a function of its </a:t>
            </a:r>
            <a:r>
              <a:rPr lang="en-US" altLang="en-US" sz="2200" i="1" dirty="0" smtClean="0">
                <a:solidFill>
                  <a:srgbClr val="C00000"/>
                </a:solidFill>
              </a:rPr>
              <a:t>accuracy</a:t>
            </a:r>
            <a:r>
              <a:rPr lang="zh-CN" altLang="en-US" sz="2200" i="1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/>
              <a:t>on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classifying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training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instances</a:t>
            </a:r>
            <a:endParaRPr lang="en-US" altLang="en-US" sz="2200" dirty="0"/>
          </a:p>
          <a:p>
            <a:pPr marL="457200" indent="-457200"/>
            <a:r>
              <a:rPr lang="en-US" altLang="en-US" sz="2200" dirty="0" smtClean="0"/>
              <a:t>Comparing </a:t>
            </a:r>
            <a:r>
              <a:rPr lang="en-US" altLang="en-US" sz="2200" dirty="0"/>
              <a:t>with </a:t>
            </a:r>
            <a:r>
              <a:rPr lang="en-US" altLang="zh-CN" sz="2200" dirty="0" smtClean="0"/>
              <a:t>B</a:t>
            </a:r>
            <a:r>
              <a:rPr lang="en-US" altLang="en-US" sz="2200" dirty="0" smtClean="0"/>
              <a:t>agging</a:t>
            </a:r>
            <a:r>
              <a:rPr lang="en-US" altLang="en-US" sz="2200" dirty="0"/>
              <a:t>: Boosting tends to have </a:t>
            </a:r>
            <a:r>
              <a:rPr lang="en-US" altLang="en-US" sz="2200" i="1" dirty="0">
                <a:solidFill>
                  <a:srgbClr val="C00000"/>
                </a:solidFill>
              </a:rPr>
              <a:t>greater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i="1" dirty="0">
                <a:solidFill>
                  <a:srgbClr val="C00000"/>
                </a:solidFill>
              </a:rPr>
              <a:t>accuracy</a:t>
            </a:r>
            <a:r>
              <a:rPr lang="en-US" altLang="en-US" sz="2200" dirty="0"/>
              <a:t>, but it </a:t>
            </a:r>
            <a:r>
              <a:rPr lang="en-US" altLang="en-US" sz="2200" dirty="0" smtClean="0"/>
              <a:t>risks </a:t>
            </a:r>
            <a:r>
              <a:rPr lang="en-US" altLang="en-US" sz="2200" i="1" dirty="0" err="1">
                <a:solidFill>
                  <a:srgbClr val="C00000"/>
                </a:solidFill>
              </a:rPr>
              <a:t>overfitting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  <a:r>
              <a:rPr lang="en-US" altLang="en-US" sz="2200" dirty="0"/>
              <a:t>the model to misclassified data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Ada</a:t>
            </a:r>
            <a:r>
              <a:rPr lang="en-US" altLang="zh-CN" dirty="0" err="1" smtClean="0"/>
              <a:t>B</a:t>
            </a:r>
            <a:r>
              <a:rPr lang="en-US" altLang="en-US" dirty="0" err="1" smtClean="0"/>
              <a:t>oost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(Adaptive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0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en-US" sz="2400" dirty="0" smtClean="0"/>
              <a:t>Given a set of </a:t>
            </a:r>
            <a:r>
              <a:rPr lang="en-US" altLang="en-US" sz="2400" i="1" dirty="0" smtClean="0"/>
              <a:t>d</a:t>
            </a:r>
            <a:r>
              <a:rPr lang="en-US" altLang="en-US" sz="2400" dirty="0" smtClean="0"/>
              <a:t> class-labeled </a:t>
            </a:r>
            <a:r>
              <a:rPr lang="en-US" altLang="zh-CN" sz="2400" dirty="0" smtClean="0"/>
              <a:t>instances</a:t>
            </a:r>
            <a:r>
              <a:rPr lang="en-US" altLang="en-US" sz="2400" dirty="0" smtClean="0"/>
              <a:t>, (</a:t>
            </a:r>
            <a:r>
              <a:rPr lang="en-US" altLang="en-US" sz="2400" b="1" dirty="0" smtClean="0"/>
              <a:t>X</a:t>
            </a:r>
            <a:r>
              <a:rPr lang="en-US" altLang="en-US" sz="2400" b="1" baseline="-25000" dirty="0" smtClean="0"/>
              <a:t>1</a:t>
            </a:r>
            <a:r>
              <a:rPr lang="en-US" altLang="en-US" sz="2400" dirty="0" smtClean="0"/>
              <a:t>, y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), …, (</a:t>
            </a:r>
            <a:r>
              <a:rPr lang="en-US" altLang="en-US" sz="2400" b="1" dirty="0" err="1" smtClean="0"/>
              <a:t>X</a:t>
            </a:r>
            <a:r>
              <a:rPr lang="en-US" altLang="en-US" sz="2400" b="1" baseline="-25000" dirty="0" err="1" smtClean="0"/>
              <a:t>d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y</a:t>
            </a:r>
            <a:r>
              <a:rPr lang="en-US" altLang="en-US" sz="2400" baseline="-25000" dirty="0" err="1" smtClean="0"/>
              <a:t>d</a:t>
            </a:r>
            <a:r>
              <a:rPr lang="en-US" altLang="en-US" sz="2400" dirty="0" smtClean="0"/>
              <a:t>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400" dirty="0" smtClean="0"/>
              <a:t>Initially, all the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weights</a:t>
            </a:r>
            <a:r>
              <a:rPr lang="en-US" altLang="en-US" sz="2400" dirty="0" smtClean="0"/>
              <a:t> of </a:t>
            </a:r>
            <a:r>
              <a:rPr lang="en-US" altLang="zh-CN" sz="2400" dirty="0" smtClean="0"/>
              <a:t>instances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are set the same (1/</a:t>
            </a:r>
            <a:r>
              <a:rPr lang="en-US" altLang="en-US" sz="2400" i="1" dirty="0" smtClean="0"/>
              <a:t>d</a:t>
            </a:r>
            <a:r>
              <a:rPr lang="en-US" altLang="en-US" sz="2400" dirty="0" smtClean="0"/>
              <a:t>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400" dirty="0" smtClean="0"/>
              <a:t>Generate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 classifiers in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 rounds.  At round </a:t>
            </a:r>
            <a:r>
              <a:rPr lang="en-US" altLang="en-US" sz="2400" i="1" dirty="0" err="1" smtClean="0"/>
              <a:t>i</a:t>
            </a:r>
            <a:r>
              <a:rPr lang="en-US" altLang="en-US" sz="2400" dirty="0" smtClean="0"/>
              <a:t>,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 smtClean="0"/>
              <a:t>Instances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from D are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sampled with replacement </a:t>
            </a:r>
            <a:r>
              <a:rPr lang="en-US" altLang="en-US" sz="2400" dirty="0" smtClean="0"/>
              <a:t>to form a training set D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 of the same size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400" dirty="0" smtClean="0"/>
              <a:t>Each </a:t>
            </a:r>
            <a:r>
              <a:rPr lang="en-US" altLang="zh-CN" sz="2400" dirty="0" smtClean="0"/>
              <a:t>instance’s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chance of being selected is based on its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weight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400" dirty="0" smtClean="0"/>
              <a:t>A classification model </a:t>
            </a:r>
            <a:r>
              <a:rPr lang="en-US" altLang="en-US" sz="2400" dirty="0" err="1" smtClean="0"/>
              <a:t>M</a:t>
            </a:r>
            <a:r>
              <a:rPr lang="en-US" altLang="en-US" sz="2400" baseline="-25000" dirty="0" err="1" smtClean="0"/>
              <a:t>i</a:t>
            </a:r>
            <a:r>
              <a:rPr lang="en-US" altLang="en-US" sz="2400" dirty="0" smtClean="0"/>
              <a:t> is derived from D</a:t>
            </a:r>
            <a:r>
              <a:rPr lang="en-US" altLang="en-US" sz="2400" baseline="-25000" dirty="0" smtClean="0"/>
              <a:t>i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400" dirty="0" smtClean="0"/>
              <a:t>Its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error rate </a:t>
            </a:r>
            <a:r>
              <a:rPr lang="en-US" altLang="en-US" sz="2400" dirty="0" smtClean="0"/>
              <a:t>is calculated using D</a:t>
            </a:r>
            <a:r>
              <a:rPr lang="en-US" altLang="en-US" sz="2400" baseline="-25000" dirty="0" smtClean="0"/>
              <a:t>i </a:t>
            </a:r>
            <a:r>
              <a:rPr lang="en-US" altLang="en-US" sz="2400" dirty="0" smtClean="0"/>
              <a:t>as a </a:t>
            </a:r>
            <a:r>
              <a:rPr lang="en-US" altLang="zh-CN" sz="2400" dirty="0" smtClean="0"/>
              <a:t>“</a:t>
            </a:r>
            <a:r>
              <a:rPr lang="en-US" altLang="en-US" sz="2400" dirty="0" smtClean="0"/>
              <a:t>test set</a:t>
            </a:r>
            <a:r>
              <a:rPr lang="en-US" altLang="zh-CN" sz="2400" dirty="0" smtClean="0"/>
              <a:t>”</a:t>
            </a:r>
            <a:endParaRPr lang="en-US" altLang="en-US" sz="2400" dirty="0" smtClean="0"/>
          </a:p>
          <a:p>
            <a:pPr marL="914400" lvl="1" indent="-457200">
              <a:lnSpc>
                <a:spcPct val="90000"/>
              </a:lnSpc>
            </a:pPr>
            <a:r>
              <a:rPr lang="en-US" altLang="en-US" sz="2400" dirty="0" smtClean="0"/>
              <a:t>If a</a:t>
            </a:r>
            <a:r>
              <a:rPr lang="en-US" altLang="zh-CN" sz="2400" dirty="0" smtClean="0"/>
              <a:t>n</a:t>
            </a:r>
            <a:r>
              <a:rPr lang="en-US" altLang="en-US" sz="2400" dirty="0" smtClean="0"/>
              <a:t> </a:t>
            </a:r>
            <a:r>
              <a:rPr lang="en-US" altLang="zh-CN" sz="2400" dirty="0" smtClean="0"/>
              <a:t>instance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is misclassified, its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weight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/>
              <a:t>is increased, o</a:t>
            </a:r>
            <a:r>
              <a:rPr lang="en-US" altLang="zh-CN" sz="2400" dirty="0" smtClean="0"/>
              <a:t>therwise</a:t>
            </a:r>
            <a:r>
              <a:rPr lang="en-US" altLang="en-US" sz="2400" dirty="0" smtClean="0"/>
              <a:t> it is decreased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Ada</a:t>
            </a:r>
            <a:r>
              <a:rPr lang="en-US" altLang="zh-CN" dirty="0" err="1" smtClean="0"/>
              <a:t>B</a:t>
            </a:r>
            <a:r>
              <a:rPr lang="en-US" altLang="en-US" dirty="0" err="1" smtClean="0"/>
              <a:t>oost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en-US" sz="2800" i="1" dirty="0" smtClean="0">
                <a:solidFill>
                  <a:srgbClr val="C00000"/>
                </a:solidFill>
              </a:rPr>
              <a:t>Error </a:t>
            </a:r>
            <a:r>
              <a:rPr lang="en-US" altLang="en-US" sz="2800" i="1" dirty="0">
                <a:solidFill>
                  <a:srgbClr val="C00000"/>
                </a:solidFill>
              </a:rPr>
              <a:t>rate: </a:t>
            </a:r>
            <a:r>
              <a:rPr lang="en-US" altLang="en-US" sz="2800" i="1" dirty="0"/>
              <a:t>err(</a:t>
            </a:r>
            <a:r>
              <a:rPr lang="en-US" altLang="en-US" sz="2800" b="1" i="1" dirty="0" err="1"/>
              <a:t>X</a:t>
            </a:r>
            <a:r>
              <a:rPr lang="en-US" altLang="en-US" sz="2800" b="1" i="1" baseline="-25000" dirty="0" err="1"/>
              <a:t>j</a:t>
            </a:r>
            <a:r>
              <a:rPr lang="en-US" altLang="en-US" sz="2800" i="1" dirty="0"/>
              <a:t>) </a:t>
            </a:r>
            <a:r>
              <a:rPr lang="en-US" altLang="en-US" sz="2800" dirty="0"/>
              <a:t>is the misclassification error of </a:t>
            </a:r>
            <a:r>
              <a:rPr lang="en-US" altLang="zh-CN" sz="2800" dirty="0" smtClean="0"/>
              <a:t>instance</a:t>
            </a:r>
            <a:r>
              <a:rPr lang="zh-CN" altLang="en-US" sz="2800" dirty="0" smtClean="0"/>
              <a:t> </a:t>
            </a:r>
            <a:r>
              <a:rPr lang="en-US" altLang="en-US" sz="2800" b="1" dirty="0" err="1" smtClean="0"/>
              <a:t>X</a:t>
            </a:r>
            <a:r>
              <a:rPr lang="en-US" altLang="en-US" sz="2800" b="1" baseline="-25000" dirty="0" err="1" smtClean="0"/>
              <a:t>j</a:t>
            </a:r>
            <a:r>
              <a:rPr lang="en-US" altLang="en-US" sz="2800" dirty="0"/>
              <a:t>. Classifier </a:t>
            </a:r>
            <a:r>
              <a:rPr lang="en-US" altLang="en-US" sz="2800" dirty="0" err="1" smtClean="0"/>
              <a:t>M</a:t>
            </a:r>
            <a:r>
              <a:rPr lang="en-US" altLang="en-US" sz="2800" baseline="-25000" dirty="0" err="1" smtClean="0"/>
              <a:t>i</a:t>
            </a:r>
            <a:r>
              <a:rPr lang="en-US" altLang="zh-CN" sz="2800" dirty="0" err="1" smtClean="0"/>
              <a:t>’s</a:t>
            </a:r>
            <a:r>
              <a:rPr lang="zh-CN" altLang="en-US" sz="2800" dirty="0" smtClean="0"/>
              <a:t> </a:t>
            </a:r>
            <a:r>
              <a:rPr lang="en-US" altLang="en-US" sz="2800" dirty="0" smtClean="0"/>
              <a:t>error </a:t>
            </a:r>
            <a:r>
              <a:rPr lang="en-US" altLang="en-US" sz="2800" dirty="0"/>
              <a:t>rate is the sum of the weights of the misclassified </a:t>
            </a:r>
            <a:r>
              <a:rPr lang="en-US" altLang="zh-CN" sz="2800" dirty="0" smtClean="0"/>
              <a:t>instances</a:t>
            </a:r>
            <a:r>
              <a:rPr lang="en-US" altLang="en-US" sz="2800" dirty="0" smtClean="0"/>
              <a:t>: 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marL="457200" indent="-457200">
              <a:lnSpc>
                <a:spcPct val="90000"/>
              </a:lnSpc>
            </a:pPr>
            <a:endParaRPr lang="zh-CN" altLang="en-US" sz="2800" dirty="0" smtClean="0"/>
          </a:p>
          <a:p>
            <a:pPr marL="457200" indent="-457200">
              <a:lnSpc>
                <a:spcPct val="90000"/>
              </a:lnSpc>
            </a:pPr>
            <a:endParaRPr lang="zh-CN" altLang="en-US" sz="2800" dirty="0" smtClean="0"/>
          </a:p>
          <a:p>
            <a:pPr marL="457200" indent="-457200">
              <a:lnSpc>
                <a:spcPct val="90000"/>
              </a:lnSpc>
            </a:pPr>
            <a:r>
              <a:rPr lang="en-US" altLang="en-US" sz="2800" dirty="0" smtClean="0"/>
              <a:t>The </a:t>
            </a:r>
            <a:r>
              <a:rPr lang="en-US" altLang="en-US" sz="2800" i="1" dirty="0">
                <a:solidFill>
                  <a:srgbClr val="C00000"/>
                </a:solidFill>
              </a:rPr>
              <a:t>weight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of classifier </a:t>
            </a:r>
            <a:r>
              <a:rPr lang="en-US" altLang="en-US" sz="2800" dirty="0" err="1"/>
              <a:t>M</a:t>
            </a:r>
            <a:r>
              <a:rPr lang="en-US" altLang="en-US" sz="2800" baseline="-25000" dirty="0" err="1"/>
              <a:t>i</a:t>
            </a:r>
            <a:r>
              <a:rPr lang="en-US" altLang="en-US" sz="2800" dirty="0" err="1"/>
              <a:t>’s</a:t>
            </a:r>
            <a:r>
              <a:rPr lang="en-US" altLang="en-US" sz="2800" dirty="0"/>
              <a:t> vote is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361143"/>
              </p:ext>
            </p:extLst>
          </p:nvPr>
        </p:nvGraphicFramePr>
        <p:xfrm>
          <a:off x="3215638" y="4951765"/>
          <a:ext cx="3048001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1091726" imgH="431613" progId="Equation.3">
                  <p:embed/>
                </p:oleObj>
              </mc:Choice>
              <mc:Fallback>
                <p:oleObj name="Equation" r:id="rId3" imgW="109172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38" y="4951765"/>
                        <a:ext cx="3048001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094306"/>
              </p:ext>
            </p:extLst>
          </p:nvPr>
        </p:nvGraphicFramePr>
        <p:xfrm>
          <a:off x="2613533" y="2905795"/>
          <a:ext cx="4259093" cy="110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1752600" imgH="444500" progId="Equation.3">
                  <p:embed/>
                </p:oleObj>
              </mc:Choice>
              <mc:Fallback>
                <p:oleObj name="Equation" r:id="rId5" imgW="1752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533" y="2905795"/>
                        <a:ext cx="4259093" cy="110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26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C. </a:t>
            </a:r>
            <a:r>
              <a:rPr lang="en-US" altLang="en-US" dirty="0" err="1" smtClean="0"/>
              <a:t>Apte</a:t>
            </a:r>
            <a:r>
              <a:rPr lang="en-US" altLang="en-US" dirty="0" smtClean="0"/>
              <a:t> and S. Weiss. Data mining with decision trees and decision rules. Future Generation Computer Systems, 13, 1997</a:t>
            </a:r>
          </a:p>
          <a:p>
            <a:r>
              <a:rPr lang="en-US" altLang="en-US" dirty="0" smtClean="0"/>
              <a:t>P. K. Chan and S. J. </a:t>
            </a:r>
            <a:r>
              <a:rPr lang="en-US" altLang="en-US" dirty="0" err="1" smtClean="0"/>
              <a:t>Stolfo</a:t>
            </a:r>
            <a:r>
              <a:rPr lang="en-US" altLang="en-US" dirty="0" smtClean="0"/>
              <a:t>. Learning arbiter and combiner trees from partitioned data for scaling machine learning. KDD'95</a:t>
            </a:r>
          </a:p>
          <a:p>
            <a:r>
              <a:rPr lang="en-US" altLang="en-US" dirty="0" smtClean="0"/>
              <a:t>A. J. Dobson.  An Introduction to Generalized Linear Models.  Chapman &amp; Hall, 1990.</a:t>
            </a:r>
          </a:p>
          <a:p>
            <a:r>
              <a:rPr lang="en-US" altLang="en-US" dirty="0" smtClean="0"/>
              <a:t>R. O. </a:t>
            </a:r>
            <a:r>
              <a:rPr lang="en-US" altLang="en-US" dirty="0" err="1" smtClean="0"/>
              <a:t>Duda</a:t>
            </a:r>
            <a:r>
              <a:rPr lang="en-US" altLang="en-US" dirty="0" smtClean="0"/>
              <a:t>, P. E. Hart, and D. G. Stork. Pattern Classification, 2ed. John Wiley, 2001</a:t>
            </a:r>
          </a:p>
          <a:p>
            <a:r>
              <a:rPr lang="en-US" altLang="en-US" dirty="0" smtClean="0"/>
              <a:t>U. M. Fayyad. Branching on attribute values in decision tree generation. AAAI’94.</a:t>
            </a:r>
          </a:p>
          <a:p>
            <a:r>
              <a:rPr lang="en-US" altLang="en-US" dirty="0" smtClean="0"/>
              <a:t>Y. Freund and R. E. </a:t>
            </a:r>
            <a:r>
              <a:rPr lang="en-US" altLang="en-US" dirty="0" err="1" smtClean="0"/>
              <a:t>Schapire</a:t>
            </a:r>
            <a:r>
              <a:rPr lang="en-US" altLang="en-US" dirty="0" smtClean="0"/>
              <a:t>. A decision-theoretic generalization of on-line learning and an  application to boosting. J. Computer and System Sciences, 1997.</a:t>
            </a:r>
          </a:p>
          <a:p>
            <a:r>
              <a:rPr lang="en-US" altLang="en-US" dirty="0" smtClean="0"/>
              <a:t>J. </a:t>
            </a:r>
            <a:r>
              <a:rPr lang="en-US" altLang="en-US" dirty="0" err="1" smtClean="0"/>
              <a:t>Gehrke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Ramakrishnan</a:t>
            </a:r>
            <a:r>
              <a:rPr lang="en-US" altLang="en-US" dirty="0" smtClean="0"/>
              <a:t>, and V. </a:t>
            </a:r>
            <a:r>
              <a:rPr lang="en-US" altLang="en-US" dirty="0" err="1" smtClean="0"/>
              <a:t>Ganti</a:t>
            </a:r>
            <a:r>
              <a:rPr lang="en-US" altLang="en-US" dirty="0" smtClean="0"/>
              <a:t>. Rainforest: A framework for fast decision tree construction of large datasets. VLDB’98.</a:t>
            </a:r>
          </a:p>
          <a:p>
            <a:r>
              <a:rPr lang="en-US" altLang="en-US" dirty="0" smtClean="0"/>
              <a:t>J. </a:t>
            </a:r>
            <a:r>
              <a:rPr lang="en-US" altLang="en-US" dirty="0" err="1" smtClean="0"/>
              <a:t>Gehrke</a:t>
            </a:r>
            <a:r>
              <a:rPr lang="en-US" altLang="en-US" dirty="0" smtClean="0"/>
              <a:t>, V. Gant, R. </a:t>
            </a:r>
            <a:r>
              <a:rPr lang="en-US" altLang="en-US" dirty="0" err="1" smtClean="0"/>
              <a:t>Ramakrishnan</a:t>
            </a:r>
            <a:r>
              <a:rPr lang="en-US" altLang="en-US" dirty="0" smtClean="0"/>
              <a:t>, and W.-Y. </a:t>
            </a:r>
            <a:r>
              <a:rPr lang="en-US" altLang="en-US" dirty="0" err="1" smtClean="0"/>
              <a:t>Loh</a:t>
            </a:r>
            <a:r>
              <a:rPr lang="en-US" altLang="en-US" dirty="0" smtClean="0"/>
              <a:t>, BOAT -- Optimistic Decision Tree Construction. SIGMOD'99.</a:t>
            </a:r>
          </a:p>
          <a:p>
            <a:r>
              <a:rPr lang="en-US" altLang="en-US" dirty="0" smtClean="0"/>
              <a:t>T. Hastie, R. </a:t>
            </a:r>
            <a:r>
              <a:rPr lang="en-US" altLang="en-US" dirty="0" err="1" smtClean="0"/>
              <a:t>Tibshirani</a:t>
            </a:r>
            <a:r>
              <a:rPr lang="en-US" altLang="en-US" dirty="0" smtClean="0"/>
              <a:t>, and J. Friedman. The Elements of Statistical Learning: Data Mining, Inference,  and Prediction. Springer-</a:t>
            </a:r>
            <a:r>
              <a:rPr lang="en-US" altLang="en-US" dirty="0" err="1" smtClean="0"/>
              <a:t>Verlag</a:t>
            </a:r>
            <a:r>
              <a:rPr lang="en-US" altLang="en-US" dirty="0" smtClean="0"/>
              <a:t>, 2001.</a:t>
            </a:r>
          </a:p>
          <a:p>
            <a:r>
              <a:rPr lang="en-US" altLang="en-US" dirty="0"/>
              <a:t>T.-S. Lim, W.-Y. </a:t>
            </a:r>
            <a:r>
              <a:rPr lang="en-US" altLang="en-US" dirty="0" err="1"/>
              <a:t>Loh</a:t>
            </a:r>
            <a:r>
              <a:rPr lang="en-US" altLang="en-US" dirty="0"/>
              <a:t>, and Y.-S. Shih. A comparison of prediction accuracy, complexity, and training time of  thirty-three old and new classification algorithms.  Machine Learning, </a:t>
            </a:r>
            <a:r>
              <a:rPr lang="en-US" altLang="en-US" dirty="0" smtClean="0"/>
              <a:t>2000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r>
              <a:rPr lang="zh-CN" altLang="en-US" smtClean="0"/>
              <a:t> </a:t>
            </a:r>
            <a:r>
              <a:rPr lang="en-US" altLang="zh-CN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dirty="0"/>
              <a:t>J. </a:t>
            </a:r>
            <a:r>
              <a:rPr lang="en-US" altLang="en-US" dirty="0" err="1"/>
              <a:t>Magidson</a:t>
            </a:r>
            <a:r>
              <a:rPr lang="en-US" altLang="en-US" dirty="0"/>
              <a:t>.  The </a:t>
            </a:r>
            <a:r>
              <a:rPr lang="en-US" altLang="en-US" dirty="0" err="1"/>
              <a:t>Chaid</a:t>
            </a:r>
            <a:r>
              <a:rPr lang="en-US" altLang="en-US" dirty="0"/>
              <a:t> approach to segmentation modeling:  Chi-squared automatic interaction detection. In R. P. </a:t>
            </a:r>
            <a:r>
              <a:rPr lang="en-US" altLang="en-US" dirty="0" err="1"/>
              <a:t>Bagozzi</a:t>
            </a:r>
            <a:r>
              <a:rPr lang="en-US" altLang="en-US" dirty="0"/>
              <a:t>, editor, Advanced Methods of Marketing Research, Blackwell Business, 1994</a:t>
            </a:r>
          </a:p>
          <a:p>
            <a:r>
              <a:rPr lang="en-US" altLang="en-US" dirty="0" smtClean="0"/>
              <a:t>M. Mehta, R. Agrawal, and J. </a:t>
            </a:r>
            <a:r>
              <a:rPr lang="en-US" altLang="en-US" dirty="0" err="1" smtClean="0"/>
              <a:t>Rissanen</a:t>
            </a:r>
            <a:r>
              <a:rPr lang="en-US" altLang="en-US" dirty="0" smtClean="0"/>
              <a:t>. SLIQ : A fast scalable classifier for data mining. EDBT'96</a:t>
            </a:r>
          </a:p>
          <a:p>
            <a:r>
              <a:rPr lang="en-US" altLang="en-US" dirty="0" smtClean="0"/>
              <a:t>T. M. Mitchell. Machine Learning. McGraw Hill, 1997</a:t>
            </a:r>
          </a:p>
          <a:p>
            <a:r>
              <a:rPr lang="en-US" altLang="en-US" dirty="0" smtClean="0"/>
              <a:t>S. K. Murthy, Automatic Construction of Decision Trees from Data: A Multi-Disciplinary Survey, Data Mining and Knowledge Discovery 2(4): 345-389, 1998</a:t>
            </a:r>
          </a:p>
          <a:p>
            <a:r>
              <a:rPr lang="en-US" altLang="en-US" dirty="0" smtClean="0"/>
              <a:t>J. R. Quinlan. Induction of decision trees. Machine Learning, 1:81-106, 1986. </a:t>
            </a:r>
          </a:p>
          <a:p>
            <a:r>
              <a:rPr lang="en-US" altLang="en-US" dirty="0" smtClean="0"/>
              <a:t>J. R. Quinlan. C4.5: Programs for Machine Learning. Morgan Kaufmann, 1993.</a:t>
            </a:r>
          </a:p>
          <a:p>
            <a:r>
              <a:rPr lang="en-US" altLang="en-US" dirty="0" smtClean="0"/>
              <a:t>J. R. Quinlan.  Bagging, boosting, and c4.5. AAAI‘96.</a:t>
            </a:r>
            <a:endParaRPr lang="zh-CN" altLang="en-US" dirty="0" smtClean="0"/>
          </a:p>
          <a:p>
            <a:r>
              <a:rPr lang="en-US" altLang="en-US" dirty="0"/>
              <a:t>R. </a:t>
            </a:r>
            <a:r>
              <a:rPr lang="en-US" altLang="en-US" dirty="0" err="1"/>
              <a:t>Rastogi</a:t>
            </a:r>
            <a:r>
              <a:rPr lang="en-US" altLang="en-US" dirty="0"/>
              <a:t> and K. Shim. </a:t>
            </a:r>
            <a:r>
              <a:rPr lang="en-US" altLang="en-US" b="1" dirty="0"/>
              <a:t>Public: A decision tree classifier that integrates building and pruning</a:t>
            </a:r>
            <a:r>
              <a:rPr lang="en-US" altLang="en-US" dirty="0"/>
              <a:t>. VLDB’98</a:t>
            </a:r>
          </a:p>
          <a:p>
            <a:r>
              <a:rPr lang="en-US" altLang="en-US" dirty="0"/>
              <a:t>J. Shafer, R. Agrawal, and M. Mehta. </a:t>
            </a:r>
            <a:r>
              <a:rPr lang="en-US" altLang="en-US" b="1" dirty="0"/>
              <a:t>SPRINT : A scalable parallel classifier for data mining</a:t>
            </a:r>
            <a:r>
              <a:rPr lang="en-US" altLang="en-US" dirty="0"/>
              <a:t>. VLDB’96</a:t>
            </a:r>
          </a:p>
          <a:p>
            <a:r>
              <a:rPr lang="en-US" altLang="en-US" dirty="0"/>
              <a:t>J. W. </a:t>
            </a:r>
            <a:r>
              <a:rPr lang="en-US" altLang="en-US" dirty="0" err="1"/>
              <a:t>Shavlik</a:t>
            </a:r>
            <a:r>
              <a:rPr lang="en-US" altLang="en-US" dirty="0"/>
              <a:t> and T. G. </a:t>
            </a:r>
            <a:r>
              <a:rPr lang="en-US" altLang="en-US" dirty="0" err="1"/>
              <a:t>Dietterich</a:t>
            </a:r>
            <a:r>
              <a:rPr lang="en-US" altLang="en-US" dirty="0"/>
              <a:t>. </a:t>
            </a:r>
            <a:r>
              <a:rPr lang="en-US" altLang="en-US" b="1" dirty="0"/>
              <a:t>Readings in Machine Learning</a:t>
            </a:r>
            <a:r>
              <a:rPr lang="en-US" altLang="en-US" dirty="0"/>
              <a:t>. Morgan Kaufmann, 1990</a:t>
            </a:r>
          </a:p>
          <a:p>
            <a:r>
              <a:rPr lang="en-US" altLang="en-US" dirty="0"/>
              <a:t>P. Tan, M. Steinbach, and V. Kumar. </a:t>
            </a:r>
            <a:r>
              <a:rPr lang="en-US" altLang="en-US" b="1" dirty="0"/>
              <a:t>Introduction to Data Mining</a:t>
            </a:r>
            <a:r>
              <a:rPr lang="en-US" altLang="en-US" dirty="0"/>
              <a:t>. Addison Wesley, 2005</a:t>
            </a:r>
          </a:p>
          <a:p>
            <a:r>
              <a:rPr lang="en-US" altLang="en-US" dirty="0"/>
              <a:t>S. M. Weiss and C. A. </a:t>
            </a:r>
            <a:r>
              <a:rPr lang="en-US" altLang="en-US" dirty="0" err="1"/>
              <a:t>Kulikowski</a:t>
            </a:r>
            <a:r>
              <a:rPr lang="en-US" altLang="en-US" dirty="0"/>
              <a:t>.  </a:t>
            </a:r>
            <a:r>
              <a:rPr lang="en-US" altLang="en-US" b="1" dirty="0"/>
              <a:t>Computer Systems that Learn:  Classification and Prediction Methods from Statistics, Neural Nets, Machine Learning, and Expert Systems</a:t>
            </a:r>
            <a:r>
              <a:rPr lang="en-US" altLang="en-US" dirty="0"/>
              <a:t>.  Morgan Kaufman, 1991</a:t>
            </a:r>
          </a:p>
          <a:p>
            <a:r>
              <a:rPr lang="en-US" altLang="en-US" dirty="0"/>
              <a:t>S. M. Weiss and N. </a:t>
            </a:r>
            <a:r>
              <a:rPr lang="en-US" altLang="en-US" dirty="0" err="1"/>
              <a:t>Indurkhya</a:t>
            </a:r>
            <a:r>
              <a:rPr lang="en-US" altLang="en-US" dirty="0"/>
              <a:t>. </a:t>
            </a:r>
            <a:r>
              <a:rPr lang="en-US" altLang="en-US" b="1" dirty="0"/>
              <a:t>Predictive Data Mining</a:t>
            </a:r>
            <a:r>
              <a:rPr lang="en-US" altLang="en-US" dirty="0"/>
              <a:t>. Morgan Kaufmann, 1997</a:t>
            </a:r>
          </a:p>
          <a:p>
            <a:r>
              <a:rPr lang="en-US" altLang="en-US" dirty="0"/>
              <a:t>I. H. Witten and E. Frank. </a:t>
            </a:r>
            <a:r>
              <a:rPr lang="en-US" altLang="en-US" b="1" dirty="0"/>
              <a:t>Data Mining: Practical Machine Learning Tools and Techniques</a:t>
            </a:r>
            <a:r>
              <a:rPr lang="en-US" altLang="en-US" dirty="0"/>
              <a:t>,  2ed.  Morgan Kaufmann, </a:t>
            </a:r>
            <a:r>
              <a:rPr lang="en-US" altLang="en-US" dirty="0" smtClean="0"/>
              <a:t>2005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Award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Recipients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98817"/>
              </p:ext>
            </p:extLst>
          </p:nvPr>
        </p:nvGraphicFramePr>
        <p:xfrm>
          <a:off x="228600" y="1222818"/>
          <a:ext cx="8686800" cy="553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98"/>
                <a:gridCol w="1811312"/>
                <a:gridCol w="6187190"/>
              </a:tblGrid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Gray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seminal contributions to </a:t>
                      </a:r>
                      <a:r>
                        <a:rPr lang="en-US" b="1" dirty="0" smtClean="0"/>
                        <a:t>database and transaction processing research</a:t>
                      </a:r>
                      <a:r>
                        <a:rPr lang="mr-IN" altLang="zh-CN" b="0" i="0" dirty="0" smtClean="0"/>
                        <a:t>…</a:t>
                      </a:r>
                      <a:endParaRPr lang="en-US" b="0" i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Frederick P. Brooks, Jr.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landmark contributions to </a:t>
                      </a:r>
                      <a:r>
                        <a:rPr lang="en-US" b="1" dirty="0" smtClean="0"/>
                        <a:t>computer architecture, operating systems, and software engineering</a:t>
                      </a:r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Andrew Chi-</a:t>
                      </a:r>
                      <a:r>
                        <a:rPr lang="en-US" sz="1800" dirty="0" err="1" smtClean="0"/>
                        <a:t>Chih</a:t>
                      </a:r>
                      <a:r>
                        <a:rPr lang="en-US" sz="1800" dirty="0" smtClean="0"/>
                        <a:t> Yao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T</a:t>
                      </a:r>
                      <a:r>
                        <a:rPr lang="en-US" b="1" dirty="0" smtClean="0"/>
                        <a:t>heory of computation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pseudorandom number generation, cryptography, and communication complexity</a:t>
                      </a:r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Ole-Johan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Dahl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Kristen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Nygaard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O</a:t>
                      </a:r>
                      <a:r>
                        <a:rPr lang="en-US" b="1" dirty="0" smtClean="0"/>
                        <a:t>bject-oriented programming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Simula</a:t>
                      </a:r>
                      <a:r>
                        <a:rPr lang="en-US" altLang="zh-CN" dirty="0" smtClean="0"/>
                        <a:t> I and </a:t>
                      </a:r>
                      <a:r>
                        <a:rPr lang="en-US" altLang="zh-CN" dirty="0" err="1" smtClean="0"/>
                        <a:t>Simula</a:t>
                      </a:r>
                      <a:r>
                        <a:rPr lang="en-US" altLang="zh-CN" dirty="0" smtClean="0"/>
                        <a:t> 67</a:t>
                      </a:r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Ronald L. </a:t>
                      </a:r>
                      <a:r>
                        <a:rPr lang="en-US" dirty="0" err="1" smtClean="0"/>
                        <a:t>Rivest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Adi</a:t>
                      </a:r>
                      <a:r>
                        <a:rPr lang="en-US" dirty="0" smtClean="0"/>
                        <a:t> Shamir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sz="1400" dirty="0" smtClean="0"/>
                        <a:t>Leonard M. </a:t>
                      </a:r>
                      <a:r>
                        <a:rPr lang="en-US" sz="1400" dirty="0" err="1" smtClean="0"/>
                        <a:t>Adleman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their ingenious contribution for making </a:t>
                      </a:r>
                      <a:r>
                        <a:rPr lang="en-US" b="1" dirty="0" smtClean="0"/>
                        <a:t>public-key cryptography</a:t>
                      </a:r>
                      <a:r>
                        <a:rPr lang="en-US" dirty="0" smtClean="0"/>
                        <a:t> useful in practice</a:t>
                      </a:r>
                      <a:r>
                        <a:rPr lang="en-US" altLang="zh-CN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Alan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Kay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en-US" dirty="0" smtClean="0"/>
                        <a:t>ontemporary </a:t>
                      </a:r>
                      <a:r>
                        <a:rPr lang="en-US" b="1" dirty="0" smtClean="0"/>
                        <a:t>object-oriented programming languages</a:t>
                      </a:r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Vinton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Cerf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Robert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Kahn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Internetworking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including the design and implementation of the Internet's basic communications protocols, TCP/IP</a:t>
                      </a:r>
                      <a:r>
                        <a:rPr lang="mr-IN" altLang="zh-CN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Peter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Naur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Pr</a:t>
                      </a:r>
                      <a:r>
                        <a:rPr lang="en-US" b="1" dirty="0" smtClean="0"/>
                        <a:t>ogramming language design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ALGOL 60, compiler design</a:t>
                      </a:r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Frances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E.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Allen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Op</a:t>
                      </a:r>
                      <a:r>
                        <a:rPr lang="en-US" b="1" dirty="0" smtClean="0"/>
                        <a:t>timizing compiler techniques</a:t>
                      </a:r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9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Award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Recipients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051298"/>
              </p:ext>
            </p:extLst>
          </p:nvPr>
        </p:nvGraphicFramePr>
        <p:xfrm>
          <a:off x="228600" y="1529715"/>
          <a:ext cx="8686800" cy="50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98"/>
                <a:gridCol w="2171076"/>
                <a:gridCol w="58274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Edmund M. Clarke, E. Allen Emerson and Joseph </a:t>
                      </a:r>
                      <a:r>
                        <a:rPr lang="en-US" dirty="0" err="1" smtClean="0"/>
                        <a:t>Sifakis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their roles in developing model checking into a </a:t>
                      </a:r>
                      <a:r>
                        <a:rPr lang="en-US" b="1" dirty="0" smtClean="0"/>
                        <a:t>highly effective verification technology</a:t>
                      </a:r>
                      <a:r>
                        <a:rPr lang="en-US" dirty="0" smtClean="0"/>
                        <a:t>, widely adopted in the hardware and software industries</a:t>
                      </a:r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Barbara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Liskov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</a:t>
                      </a:r>
                      <a:r>
                        <a:rPr lang="en-US" b="1" dirty="0" smtClean="0"/>
                        <a:t>rogramming language and system design</a:t>
                      </a:r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Charles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Xerox Alto</a:t>
                      </a:r>
                      <a:r>
                        <a:rPr lang="en-US" altLang="zh-CN" b="1" dirty="0" smtClean="0"/>
                        <a:t>,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the 1</a:t>
                      </a:r>
                      <a:r>
                        <a:rPr lang="en-US" altLang="zh-CN" b="1" baseline="30000" dirty="0" smtClean="0"/>
                        <a:t>st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modern PC,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Ethernet and Tablet PC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Leslie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Valiant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</a:t>
                      </a:r>
                      <a:r>
                        <a:rPr lang="en-US" dirty="0" smtClean="0"/>
                        <a:t>eory of computation</a:t>
                      </a:r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Judea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Pearl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</a:t>
                      </a:r>
                      <a:r>
                        <a:rPr lang="en-US" b="1" dirty="0" smtClean="0"/>
                        <a:t>rtificial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intelligence</a:t>
                      </a:r>
                      <a:r>
                        <a:rPr lang="en-US" dirty="0" smtClean="0"/>
                        <a:t> through the development of a calculus for </a:t>
                      </a:r>
                      <a:r>
                        <a:rPr lang="en-US" b="1" dirty="0" smtClean="0"/>
                        <a:t>probabilistic and causal reasoning</a:t>
                      </a:r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Silvio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Micali</a:t>
                      </a:r>
                      <a:endParaRPr lang="zh-CN" altLang="en-US" dirty="0" smtClean="0"/>
                    </a:p>
                    <a:p>
                      <a:r>
                        <a:rPr lang="en-US" altLang="zh-CN" dirty="0" err="1" smtClean="0"/>
                        <a:t>Shafi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Goldwasser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Transformative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work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that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laid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</a:t>
                      </a:r>
                      <a:r>
                        <a:rPr lang="en-US" altLang="zh-CN" dirty="0" smtClean="0"/>
                        <a:t>omplexity-theoretic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foundations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science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b="1" dirty="0" smtClean="0"/>
                        <a:t>cryptography</a:t>
                      </a:r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Leslie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Lamport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Contributed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="1" baseline="0" dirty="0" smtClean="0"/>
                        <a:t>distributed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and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concurrent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systems</a:t>
                      </a:r>
                      <a:r>
                        <a:rPr lang="mr-IN" altLang="zh-CN" baseline="0" dirty="0" smtClean="0"/>
                        <a:t>…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Michael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Stonebraker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Concepts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baseline="0" dirty="0" smtClean="0"/>
                        <a:t>underlying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="1" baseline="0" dirty="0" smtClean="0"/>
                        <a:t>modern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database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systems</a:t>
                      </a:r>
                      <a:r>
                        <a:rPr lang="mr-IN" altLang="zh-CN" baseline="0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Martin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Hellman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Whitfield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Diffie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Introduced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b="1" dirty="0" smtClean="0"/>
                        <a:t>public-key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cryptography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foundation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for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most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regularly-used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security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protocols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Internet</a:t>
                      </a:r>
                      <a:r>
                        <a:rPr lang="mr-IN" altLang="zh-CN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Berners-Lee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Invented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="1" baseline="0" dirty="0" smtClean="0"/>
                        <a:t>World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Wide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Web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="1" baseline="0" dirty="0" smtClean="0"/>
                        <a:t>first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web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browser</a:t>
                      </a:r>
                      <a:r>
                        <a:rPr lang="mr-IN" altLang="zh-CN" baseline="0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82963"/>
            <a:ext cx="27432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Marvin Minsky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Marvin Lee Minsky (August 9, 1927 – January 24, 2016) was an American cognitive scientist concerned largely with research of </a:t>
            </a:r>
            <a:r>
              <a:rPr lang="en-US" sz="2400" b="1" dirty="0"/>
              <a:t>artificial intelligence </a:t>
            </a:r>
            <a:r>
              <a:rPr lang="en-US" sz="2400" dirty="0"/>
              <a:t>(AI), co-founder of the Massachusetts Institute of </a:t>
            </a:r>
            <a:r>
              <a:rPr lang="en-US" sz="2400" dirty="0" smtClean="0"/>
              <a:t>Technology‘s </a:t>
            </a:r>
            <a:r>
              <a:rPr lang="en-US" sz="2400" dirty="0"/>
              <a:t>AI laboratory, and author of several texts concerning AI and philosophy</a:t>
            </a:r>
            <a:r>
              <a:rPr lang="en-US" sz="2400" dirty="0" smtClean="0"/>
              <a:t>.</a:t>
            </a:r>
            <a:endParaRPr lang="zh-CN" altLang="en-US" sz="2400" dirty="0" smtClean="0"/>
          </a:p>
          <a:p>
            <a:r>
              <a:rPr lang="en-US" sz="2400" dirty="0" smtClean="0"/>
              <a:t>Awards</a:t>
            </a:r>
            <a:endParaRPr lang="zh-CN" altLang="en-US" sz="2400" dirty="0" smtClean="0"/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Turing </a:t>
            </a:r>
            <a:r>
              <a:rPr lang="en-US" sz="2000" b="1" dirty="0">
                <a:solidFill>
                  <a:srgbClr val="FF0000"/>
                </a:solidFill>
              </a:rPr>
              <a:t>Award (</a:t>
            </a:r>
            <a:r>
              <a:rPr lang="en-US" sz="2000" b="1" dirty="0" smtClean="0">
                <a:solidFill>
                  <a:srgbClr val="FF0000"/>
                </a:solidFill>
              </a:rPr>
              <a:t>1969)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Japan </a:t>
            </a:r>
            <a:r>
              <a:rPr lang="en-US" sz="2000" dirty="0"/>
              <a:t>Prize (</a:t>
            </a:r>
            <a:r>
              <a:rPr lang="en-US" sz="2000" dirty="0" smtClean="0"/>
              <a:t>1990)</a:t>
            </a:r>
            <a:endParaRPr lang="zh-CN" altLang="en-US" sz="2000" dirty="0" smtClean="0"/>
          </a:p>
          <a:p>
            <a:pPr lvl="1"/>
            <a:r>
              <a:rPr lang="en-US" sz="2000" dirty="0" smtClean="0"/>
              <a:t>IJCAI </a:t>
            </a:r>
            <a:r>
              <a:rPr lang="en-US" sz="2000" dirty="0"/>
              <a:t>Award for Research Excellence (</a:t>
            </a:r>
            <a:r>
              <a:rPr lang="en-US" sz="2000" dirty="0" smtClean="0"/>
              <a:t>1991)</a:t>
            </a:r>
            <a:endParaRPr lang="zh-CN" altLang="en-US" sz="2000" dirty="0" smtClean="0"/>
          </a:p>
          <a:p>
            <a:pPr lvl="1"/>
            <a:r>
              <a:rPr lang="en-US" sz="2000" dirty="0" smtClean="0"/>
              <a:t>Benjamin </a:t>
            </a:r>
            <a:r>
              <a:rPr lang="en-US" sz="2000" dirty="0"/>
              <a:t>Franklin Medal (</a:t>
            </a:r>
            <a:r>
              <a:rPr lang="en-US" sz="2000" dirty="0" smtClean="0"/>
              <a:t>2001)</a:t>
            </a:r>
            <a:endParaRPr lang="zh-CN" altLang="en-US" sz="2000" dirty="0" smtClean="0"/>
          </a:p>
          <a:p>
            <a:pPr lvl="1"/>
            <a:r>
              <a:rPr lang="en-US" sz="2000" dirty="0" smtClean="0"/>
              <a:t>Computer </a:t>
            </a:r>
            <a:r>
              <a:rPr lang="en-US" sz="2000" dirty="0"/>
              <a:t>History Museum Fellow (2006</a:t>
            </a:r>
            <a:r>
              <a:rPr lang="en-US" sz="2000" dirty="0" smtClean="0"/>
              <a:t>)</a:t>
            </a:r>
            <a:endParaRPr lang="zh-CN" altLang="en-US" sz="2000" dirty="0" smtClean="0"/>
          </a:p>
          <a:p>
            <a:pPr lvl="1"/>
            <a:r>
              <a:rPr lang="en-US" sz="2000" dirty="0" smtClean="0"/>
              <a:t>BBVA </a:t>
            </a:r>
            <a:r>
              <a:rPr lang="en-US" sz="2000" dirty="0"/>
              <a:t>Foundation Frontiers of Knowledge Award (2013)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89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</a:t>
            </a:r>
            <a:r>
              <a:rPr lang="en-US" dirty="0" err="1" smtClean="0"/>
              <a:t>vs.Analogical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or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Symbolic </a:t>
            </a:r>
            <a:r>
              <a:rPr lang="en-US" dirty="0"/>
              <a:t>vs. </a:t>
            </a:r>
            <a:r>
              <a:rPr lang="en-US" dirty="0" smtClean="0"/>
              <a:t>Connectionist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or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Neat </a:t>
            </a:r>
            <a:r>
              <a:rPr lang="en-US" dirty="0"/>
              <a:t>vs. Scruffy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72590"/>
            <a:ext cx="8229600" cy="24535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https://web.media.mit.edu/~</a:t>
            </a:r>
            <a:r>
              <a:rPr lang="en-US" dirty="0" smtClean="0">
                <a:hlinkClick r:id="rId2"/>
              </a:rPr>
              <a:t>minsky/papers/SymbolicVs.Connectionist.html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/>
              <a:t>Marvin Minsky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sz="2000" dirty="0"/>
              <a:t>In Artificial Intelligence at MIT, Expanding Frontiers, Patrick H. Winston (Ed.), Vol.1, MIT Press, 1990. Reprinted in AI Magazine, Summer </a:t>
            </a:r>
            <a:r>
              <a:rPr lang="en-US" altLang="zh-CN" sz="2000" dirty="0" smtClean="0"/>
              <a:t>1991.</a:t>
            </a:r>
            <a:endParaRPr lang="zh-CN" alt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Ensembles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“To solve really hard problems, we’ll have to use </a:t>
            </a:r>
            <a:r>
              <a:rPr lang="en-US" i="1" dirty="0">
                <a:solidFill>
                  <a:srgbClr val="C00000"/>
                </a:solidFill>
              </a:rPr>
              <a:t>several different </a:t>
            </a:r>
            <a:r>
              <a:rPr lang="en-US" i="1" dirty="0" smtClean="0">
                <a:solidFill>
                  <a:srgbClr val="C00000"/>
                </a:solidFill>
              </a:rPr>
              <a:t>representations</a:t>
            </a:r>
            <a:r>
              <a:rPr lang="mr-IN" dirty="0" smtClean="0"/>
              <a:t>…</a:t>
            </a:r>
            <a:endParaRPr lang="zh-CN" altLang="en-US" dirty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time to </a:t>
            </a:r>
            <a:r>
              <a:rPr lang="en-US" i="1" dirty="0">
                <a:solidFill>
                  <a:srgbClr val="C00000"/>
                </a:solidFill>
              </a:rPr>
              <a:t>stop arguing</a:t>
            </a:r>
            <a:r>
              <a:rPr lang="en-US" dirty="0"/>
              <a:t> over </a:t>
            </a:r>
            <a:r>
              <a:rPr lang="en-US" i="1" dirty="0">
                <a:solidFill>
                  <a:srgbClr val="C00000"/>
                </a:solidFill>
              </a:rPr>
              <a:t>which</a:t>
            </a:r>
            <a:r>
              <a:rPr lang="en-US" dirty="0"/>
              <a:t> type of pattern-classification technique </a:t>
            </a:r>
            <a:r>
              <a:rPr lang="en-US" i="1" dirty="0">
                <a:solidFill>
                  <a:srgbClr val="C00000"/>
                </a:solidFill>
              </a:rPr>
              <a:t>is </a:t>
            </a:r>
            <a:r>
              <a:rPr lang="en-US" i="1" dirty="0" smtClean="0">
                <a:solidFill>
                  <a:srgbClr val="C00000"/>
                </a:solidFill>
              </a:rPr>
              <a:t>best</a:t>
            </a:r>
            <a:r>
              <a:rPr lang="en-US" dirty="0" smtClean="0"/>
              <a:t>...</a:t>
            </a:r>
            <a:endParaRPr lang="zh-CN" altLang="en-US" dirty="0" smtClean="0"/>
          </a:p>
          <a:p>
            <a:pPr marL="0" indent="0">
              <a:buNone/>
            </a:pPr>
            <a:r>
              <a:rPr lang="en-US" dirty="0" smtClean="0"/>
              <a:t>Instead </a:t>
            </a:r>
            <a:r>
              <a:rPr lang="en-US" dirty="0"/>
              <a:t>we should work at a higher level of organization and discover how to build </a:t>
            </a:r>
            <a:r>
              <a:rPr lang="en-US" i="1" dirty="0">
                <a:solidFill>
                  <a:srgbClr val="C00000"/>
                </a:solidFill>
              </a:rPr>
              <a:t>managerial systems</a:t>
            </a:r>
            <a:r>
              <a:rPr lang="en-US" dirty="0"/>
              <a:t> to exploit the </a:t>
            </a:r>
            <a:r>
              <a:rPr lang="en-US" i="1" dirty="0">
                <a:solidFill>
                  <a:srgbClr val="C00000"/>
                </a:solidFill>
              </a:rPr>
              <a:t>different virtues</a:t>
            </a:r>
            <a:r>
              <a:rPr lang="en-US" dirty="0"/>
              <a:t> and evade the </a:t>
            </a:r>
            <a:r>
              <a:rPr lang="en-US" i="1" dirty="0">
                <a:solidFill>
                  <a:srgbClr val="C00000"/>
                </a:solidFill>
              </a:rPr>
              <a:t>different limitations</a:t>
            </a:r>
            <a:r>
              <a:rPr lang="en-US" dirty="0"/>
              <a:t> of each of these ways of comparing things.” [</a:t>
            </a:r>
            <a:r>
              <a:rPr lang="en-US" b="1" dirty="0"/>
              <a:t>Minsky, 1991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Ensembles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An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ensemble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set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classifiers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that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learn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target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function</a:t>
            </a:r>
            <a:r>
              <a:rPr lang="en-US" sz="2800" dirty="0"/>
              <a:t>, and their </a:t>
            </a:r>
            <a:r>
              <a:rPr lang="en-US" sz="2800" i="1" dirty="0">
                <a:solidFill>
                  <a:srgbClr val="C00000"/>
                </a:solidFill>
              </a:rPr>
              <a:t>individual predictions are combined </a:t>
            </a:r>
            <a:r>
              <a:rPr lang="en-US" sz="2800" dirty="0"/>
              <a:t>(weighted or </a:t>
            </a:r>
            <a:r>
              <a:rPr lang="en-US" sz="2800" dirty="0" err="1"/>
              <a:t>unweighted</a:t>
            </a:r>
            <a:r>
              <a:rPr lang="en-US" sz="2800" dirty="0"/>
              <a:t>) to classify new </a:t>
            </a:r>
            <a:r>
              <a:rPr lang="en-US" sz="2800" dirty="0" smtClean="0"/>
              <a:t>examples</a:t>
            </a:r>
            <a:endParaRPr lang="zh-CN" altLang="en-US" sz="2800" dirty="0" smtClean="0"/>
          </a:p>
          <a:p>
            <a:pPr lvl="1"/>
            <a:r>
              <a:rPr lang="en-US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 </a:t>
            </a:r>
            <a:r>
              <a:rPr lang="en-US" dirty="0" smtClean="0"/>
              <a:t>should</a:t>
            </a:r>
            <a:r>
              <a:rPr lang="zh-CN" altLang="en-US" dirty="0" smtClean="0"/>
              <a:t> </a:t>
            </a:r>
            <a:r>
              <a:rPr lang="en-US" dirty="0" smtClean="0"/>
              <a:t>be</a:t>
            </a:r>
            <a:r>
              <a:rPr lang="zh-CN" alt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more</a:t>
            </a:r>
            <a:r>
              <a:rPr lang="zh-CN" alt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accurate</a:t>
            </a:r>
            <a:r>
              <a:rPr lang="zh-CN" alt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than</a:t>
            </a:r>
            <a:r>
              <a:rPr lang="zh-CN" alt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by</a:t>
            </a:r>
            <a:r>
              <a:rPr lang="zh-CN" alt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chance</a:t>
            </a:r>
            <a:r>
              <a:rPr lang="en-US" dirty="0"/>
              <a:t>, and independent of one </a:t>
            </a:r>
            <a:r>
              <a:rPr lang="en-US" dirty="0" smtClean="0"/>
              <a:t>another.</a:t>
            </a:r>
            <a:endParaRPr lang="zh-CN" altLang="en-US" dirty="0" smtClean="0"/>
          </a:p>
          <a:p>
            <a:pPr lvl="1"/>
            <a:r>
              <a:rPr lang="en-US" dirty="0" smtClean="0"/>
              <a:t>Usually</a:t>
            </a:r>
            <a:r>
              <a:rPr lang="zh-CN" alt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more</a:t>
            </a:r>
            <a:r>
              <a:rPr lang="zh-CN" alt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accurate</a:t>
            </a:r>
            <a:r>
              <a:rPr lang="zh-CN" alt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than</a:t>
            </a:r>
            <a:r>
              <a:rPr lang="zh-CN" alt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a</a:t>
            </a:r>
            <a:r>
              <a:rPr lang="zh-CN" alt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s</a:t>
            </a:r>
            <a:r>
              <a:rPr lang="en-US" altLang="zh-CN" i="1" dirty="0" smtClean="0">
                <a:solidFill>
                  <a:srgbClr val="C00000"/>
                </a:solidFill>
              </a:rPr>
              <a:t>i</a:t>
            </a:r>
            <a:r>
              <a:rPr lang="en-US" i="1" dirty="0" smtClean="0">
                <a:solidFill>
                  <a:srgbClr val="C00000"/>
                </a:solidFill>
              </a:rPr>
              <a:t>ngle</a:t>
            </a:r>
            <a:r>
              <a:rPr lang="zh-CN" alt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classifier</a:t>
            </a:r>
            <a:r>
              <a:rPr lang="en-US" dirty="0" smtClean="0"/>
              <a:t>.</a:t>
            </a:r>
            <a:endParaRPr lang="zh-CN" altLang="en-US" dirty="0" smtClean="0"/>
          </a:p>
          <a:p>
            <a:r>
              <a:rPr lang="en-US" sz="2800" dirty="0" smtClean="0"/>
              <a:t>Ensembles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generally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improve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sz="2800" i="1" dirty="0" smtClean="0">
                <a:solidFill>
                  <a:srgbClr val="C00000"/>
                </a:solidFill>
              </a:rPr>
              <a:t>generalization</a:t>
            </a:r>
            <a:r>
              <a:rPr lang="zh-CN" altLang="en-US" sz="2800" i="1" dirty="0" smtClean="0">
                <a:solidFill>
                  <a:srgbClr val="C00000"/>
                </a:solidFill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</a:rPr>
              <a:t>performance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of </a:t>
            </a:r>
            <a:r>
              <a:rPr lang="en-US" sz="2800" dirty="0"/>
              <a:t>a set of classifiers on a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Ensemble </a:t>
            </a:r>
            <a:r>
              <a:rPr lang="en-US" alt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Ensemble methods</a:t>
            </a:r>
          </a:p>
          <a:p>
            <a:pPr lvl="1"/>
            <a:r>
              <a:rPr lang="en-US" altLang="en-US" sz="2400" dirty="0"/>
              <a:t>Use a </a:t>
            </a:r>
            <a:r>
              <a:rPr lang="en-US" altLang="en-US" sz="2400" i="1" dirty="0">
                <a:solidFill>
                  <a:srgbClr val="C00000"/>
                </a:solidFill>
              </a:rPr>
              <a:t>combination of models </a:t>
            </a:r>
            <a:r>
              <a:rPr lang="en-US" altLang="en-US" sz="2400" dirty="0"/>
              <a:t>to </a:t>
            </a:r>
            <a:r>
              <a:rPr lang="en-US" altLang="en-US" sz="2400" b="1" i="1" dirty="0">
                <a:solidFill>
                  <a:srgbClr val="C00000"/>
                </a:solidFill>
              </a:rPr>
              <a:t>increase accuracy</a:t>
            </a:r>
          </a:p>
          <a:p>
            <a:pPr lvl="1"/>
            <a:r>
              <a:rPr lang="en-US" altLang="en-US" sz="2400" dirty="0"/>
              <a:t>Combine a series of </a:t>
            </a:r>
            <a:r>
              <a:rPr lang="en-US" altLang="en-US" sz="2400" i="1" dirty="0"/>
              <a:t>k</a:t>
            </a:r>
            <a:r>
              <a:rPr lang="en-US" altLang="en-US" sz="2400" dirty="0"/>
              <a:t> learned models, 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M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, with the aim of creating an </a:t>
            </a:r>
            <a:r>
              <a:rPr lang="en-US" altLang="en-US" sz="2400" i="1" dirty="0">
                <a:solidFill>
                  <a:srgbClr val="C00000"/>
                </a:solidFill>
              </a:rPr>
              <a:t>improved model </a:t>
            </a:r>
            <a:r>
              <a:rPr lang="en-US" altLang="en-US" sz="2400" dirty="0">
                <a:solidFill>
                  <a:srgbClr val="C00000"/>
                </a:solidFill>
              </a:rPr>
              <a:t>M</a:t>
            </a:r>
            <a:r>
              <a:rPr lang="en-US" altLang="en-US" sz="2400" dirty="0" smtClean="0">
                <a:solidFill>
                  <a:srgbClr val="C00000"/>
                </a:solidFill>
              </a:rPr>
              <a:t>*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" y="3362204"/>
            <a:ext cx="8067473" cy="33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3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Ensemble </a:t>
            </a:r>
            <a:r>
              <a:rPr lang="en-US" altLang="en-US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Popular </a:t>
            </a:r>
            <a:r>
              <a:rPr lang="en-US" altLang="en-US" sz="2400" dirty="0"/>
              <a:t>ensemble methods</a:t>
            </a:r>
          </a:p>
          <a:p>
            <a:pPr lvl="1"/>
            <a:r>
              <a:rPr lang="en-US" altLang="en-US" sz="2400" b="1" dirty="0" smtClean="0"/>
              <a:t>Bagging</a:t>
            </a:r>
            <a:r>
              <a:rPr lang="en-US" altLang="en-US" sz="2400" b="1" dirty="0"/>
              <a:t>: </a:t>
            </a:r>
            <a:r>
              <a:rPr lang="en-US" altLang="en-US" sz="2400" dirty="0"/>
              <a:t>averaging the prediction over a collection of classifiers</a:t>
            </a:r>
          </a:p>
          <a:p>
            <a:pPr lvl="1"/>
            <a:r>
              <a:rPr lang="en-US" altLang="en-US" sz="2400" b="1" dirty="0"/>
              <a:t>Boosting: </a:t>
            </a:r>
            <a:r>
              <a:rPr lang="en-US" altLang="en-US" sz="2400" dirty="0"/>
              <a:t>weighted vote with a collection of classifiers</a:t>
            </a:r>
          </a:p>
          <a:p>
            <a:pPr lvl="2"/>
            <a:r>
              <a:rPr lang="en-US" altLang="zh-CN" b="1" dirty="0" err="1" smtClean="0"/>
              <a:t>AdaBoost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(Adaptive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Boosting)</a:t>
            </a:r>
            <a:r>
              <a:rPr lang="en-US" altLang="en-US" b="1" dirty="0" smtClean="0"/>
              <a:t>: </a:t>
            </a:r>
            <a:r>
              <a:rPr lang="en-US" altLang="en-US" dirty="0" smtClean="0"/>
              <a:t>adaptive </a:t>
            </a:r>
            <a:r>
              <a:rPr lang="en-US" altLang="en-US" dirty="0"/>
              <a:t>in the sense that subsequent weak learners are tweaked in favor of those instances misclassified by previous classifiers.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84" y="4465320"/>
            <a:ext cx="2256155" cy="22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5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50626</TotalTime>
  <Words>1789</Words>
  <Application>Microsoft Macintosh PowerPoint</Application>
  <PresentationFormat>On-screen Show (4:3)</PresentationFormat>
  <Paragraphs>182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Corbel</vt:lpstr>
      <vt:lpstr>Mangal</vt:lpstr>
      <vt:lpstr>Wingdings</vt:lpstr>
      <vt:lpstr>华文楷体</vt:lpstr>
      <vt:lpstr>Arial</vt:lpstr>
      <vt:lpstr>Office Theme</vt:lpstr>
      <vt:lpstr>Equation</vt:lpstr>
      <vt:lpstr>Chapter 8. Classification: Ensembles</vt:lpstr>
      <vt:lpstr>Turing Award Recipients</vt:lpstr>
      <vt:lpstr>Turing Award Recipients (cont.)</vt:lpstr>
      <vt:lpstr>Marvin Minsky</vt:lpstr>
      <vt:lpstr>Logical vs.Analogical or Symbolic vs. Connectionist or Neat vs. Scruffy</vt:lpstr>
      <vt:lpstr>Ensembles</vt:lpstr>
      <vt:lpstr>Ensembles (cont.)</vt:lpstr>
      <vt:lpstr>Ensemble Methods</vt:lpstr>
      <vt:lpstr>Ensemble Methods (cont.)</vt:lpstr>
      <vt:lpstr>Bagging</vt:lpstr>
      <vt:lpstr>Bagging (cont.)</vt:lpstr>
      <vt:lpstr>Boosting</vt:lpstr>
      <vt:lpstr>AdaBoost (Adaptive Boosting)</vt:lpstr>
      <vt:lpstr>AdaBoost (cont.)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2189</cp:revision>
  <cp:lastPrinted>2017-01-15T22:23:57Z</cp:lastPrinted>
  <dcterms:created xsi:type="dcterms:W3CDTF">2015-05-16T14:51:23Z</dcterms:created>
  <dcterms:modified xsi:type="dcterms:W3CDTF">2017-10-19T20:22:32Z</dcterms:modified>
</cp:coreProperties>
</file>