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81" r:id="rId2"/>
    <p:sldId id="313" r:id="rId3"/>
    <p:sldId id="282" r:id="rId4"/>
    <p:sldId id="289" r:id="rId5"/>
    <p:sldId id="314" r:id="rId6"/>
    <p:sldId id="290" r:id="rId7"/>
    <p:sldId id="315" r:id="rId8"/>
    <p:sldId id="316" r:id="rId9"/>
    <p:sldId id="320" r:id="rId10"/>
    <p:sldId id="317" r:id="rId11"/>
    <p:sldId id="321" r:id="rId12"/>
    <p:sldId id="291" r:id="rId13"/>
    <p:sldId id="322" r:id="rId14"/>
    <p:sldId id="323" r:id="rId15"/>
    <p:sldId id="292" r:id="rId16"/>
    <p:sldId id="283" r:id="rId17"/>
    <p:sldId id="293" r:id="rId18"/>
    <p:sldId id="294" r:id="rId19"/>
    <p:sldId id="296" r:id="rId20"/>
    <p:sldId id="325" r:id="rId21"/>
    <p:sldId id="297" r:id="rId22"/>
    <p:sldId id="324" r:id="rId23"/>
    <p:sldId id="326" r:id="rId24"/>
    <p:sldId id="327" r:id="rId25"/>
    <p:sldId id="295" r:id="rId26"/>
    <p:sldId id="303" r:id="rId27"/>
    <p:sldId id="299" r:id="rId28"/>
    <p:sldId id="300" r:id="rId29"/>
    <p:sldId id="301" r:id="rId30"/>
    <p:sldId id="302" r:id="rId31"/>
    <p:sldId id="304" r:id="rId32"/>
    <p:sldId id="305" r:id="rId33"/>
    <p:sldId id="285" r:id="rId34"/>
    <p:sldId id="286" r:id="rId35"/>
    <p:sldId id="287" r:id="rId36"/>
    <p:sldId id="288" r:id="rId37"/>
    <p:sldId id="318" r:id="rId38"/>
    <p:sldId id="310" r:id="rId39"/>
    <p:sldId id="311" r:id="rId40"/>
    <p:sldId id="312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012"/>
    <a:srgbClr val="E2AC01"/>
    <a:srgbClr val="FFFC00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5" autoAdjust="0"/>
    <p:restoredTop sz="79220"/>
  </p:normalViewPr>
  <p:slideViewPr>
    <p:cSldViewPr snapToGrid="0" snapToObjects="1">
      <p:cViewPr>
        <p:scale>
          <a:sx n="83" d="100"/>
          <a:sy n="83" d="100"/>
        </p:scale>
        <p:origin x="672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commentAuthors" Target="commentAuthors.xml"/><Relationship Id="rId4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6/15/17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6/15/17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r>
              <a:rPr lang="en-US" altLang="en-US" sz="2000" dirty="0" smtClean="0"/>
              <a:t>For {(a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3</a:t>
            </a:r>
            <a:r>
              <a:rPr lang="en-US" altLang="en-US" sz="2000" dirty="0" smtClean="0"/>
              <a:t> . . . , a</a:t>
            </a:r>
            <a:r>
              <a:rPr lang="en-US" altLang="en-US" sz="2000" baseline="-25000" dirty="0" smtClean="0"/>
              <a:t>100</a:t>
            </a:r>
            <a:r>
              <a:rPr lang="en-US" altLang="en-US" sz="2000" dirty="0" smtClean="0"/>
              <a:t>), (a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, b</a:t>
            </a:r>
            <a:r>
              <a:rPr lang="en-US" altLang="en-US" sz="2000" baseline="-25000" dirty="0" smtClean="0"/>
              <a:t>3</a:t>
            </a:r>
            <a:r>
              <a:rPr lang="en-US" altLang="en-US" sz="2000" dirty="0" smtClean="0"/>
              <a:t>, . . . , b</a:t>
            </a:r>
            <a:r>
              <a:rPr lang="en-US" altLang="en-US" sz="2000" baseline="-25000" dirty="0" smtClean="0"/>
              <a:t>100</a:t>
            </a:r>
            <a:r>
              <a:rPr lang="en-US" altLang="en-US" sz="2000" dirty="0" smtClean="0"/>
              <a:t>)}, the total # of non-base cells should be 2 * (2^{100} – 1) – 4.</a:t>
            </a:r>
          </a:p>
          <a:p>
            <a:pPr marL="0" lvl="1"/>
            <a:r>
              <a:rPr lang="en-US" altLang="en-US" sz="2000" dirty="0" smtClean="0"/>
              <a:t>This is calculated as follows:</a:t>
            </a:r>
            <a:endParaRPr lang="en-US" altLang="en-US" dirty="0" smtClean="0"/>
          </a:p>
          <a:p>
            <a:r>
              <a:rPr lang="en-US" altLang="en-US" dirty="0" smtClean="0"/>
              <a:t>(a1, a2, a3 . . . , a100) will generate 2^{100} - 1 non-base cells</a:t>
            </a:r>
          </a:p>
          <a:p>
            <a:r>
              <a:rPr lang="en-US" altLang="en-US" dirty="0" smtClean="0"/>
              <a:t>(a1, a2, b3, . . . , b100) will generate 2^{100} - 1 non-base cells</a:t>
            </a:r>
          </a:p>
          <a:p>
            <a:r>
              <a:rPr lang="en-US" altLang="en-US" dirty="0" smtClean="0"/>
              <a:t>Among these, 4 cells are overlapped and thus minus 4 so we get: 2*2^{100} - 2 - 4 =  2*2^{100} - 6</a:t>
            </a:r>
          </a:p>
          <a:p>
            <a:r>
              <a:rPr lang="en-US" altLang="en-US" dirty="0" smtClean="0"/>
              <a:t>These 4 cells are: </a:t>
            </a:r>
          </a:p>
          <a:p>
            <a:r>
              <a:rPr lang="en-US" altLang="en-US" dirty="0" smtClean="0"/>
              <a:t>(a1, a2, *, ..., *): 2</a:t>
            </a:r>
          </a:p>
          <a:p>
            <a:r>
              <a:rPr lang="en-US" altLang="en-US" dirty="0" smtClean="0"/>
              <a:t>(a1, *, *, ..., *): 2</a:t>
            </a:r>
          </a:p>
          <a:p>
            <a:r>
              <a:rPr lang="en-US" altLang="en-US" dirty="0" smtClean="0"/>
              <a:t>(*, a2, *, ..., *): 2</a:t>
            </a:r>
          </a:p>
          <a:p>
            <a:r>
              <a:rPr lang="en-US" altLang="en-US" dirty="0" smtClean="0"/>
              <a:t>(*, *, *, ..., *):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3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r>
              <a:rPr lang="en-US" altLang="en-US" sz="2000" dirty="0" smtClean="0"/>
              <a:t>For {(a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3</a:t>
            </a:r>
            <a:r>
              <a:rPr lang="en-US" altLang="en-US" sz="2000" dirty="0" smtClean="0"/>
              <a:t> . . . , a</a:t>
            </a:r>
            <a:r>
              <a:rPr lang="en-US" altLang="en-US" sz="2000" baseline="-25000" dirty="0" smtClean="0"/>
              <a:t>100</a:t>
            </a:r>
            <a:r>
              <a:rPr lang="en-US" altLang="en-US" sz="2000" dirty="0" smtClean="0"/>
              <a:t>), (a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, b</a:t>
            </a:r>
            <a:r>
              <a:rPr lang="en-US" altLang="en-US" sz="2000" baseline="-25000" dirty="0" smtClean="0"/>
              <a:t>3</a:t>
            </a:r>
            <a:r>
              <a:rPr lang="en-US" altLang="en-US" sz="2000" dirty="0" smtClean="0"/>
              <a:t>, . . . , b</a:t>
            </a:r>
            <a:r>
              <a:rPr lang="en-US" altLang="en-US" sz="2000" baseline="-25000" dirty="0" smtClean="0"/>
              <a:t>100</a:t>
            </a:r>
            <a:r>
              <a:rPr lang="en-US" altLang="en-US" sz="2000" dirty="0" smtClean="0"/>
              <a:t>)}, the total # of non-base cells should be 2 * (2^{100} – 1) – 4.</a:t>
            </a:r>
          </a:p>
          <a:p>
            <a:pPr marL="0" lvl="1"/>
            <a:r>
              <a:rPr lang="en-US" altLang="en-US" sz="2000" dirty="0" smtClean="0"/>
              <a:t>This is calculated as follows:</a:t>
            </a:r>
            <a:endParaRPr lang="en-US" altLang="en-US" dirty="0" smtClean="0"/>
          </a:p>
          <a:p>
            <a:r>
              <a:rPr lang="en-US" altLang="en-US" dirty="0" smtClean="0"/>
              <a:t>(a1, a2, a3 . . . , a100) will generate 2^{100} - 1 non-base cells</a:t>
            </a:r>
          </a:p>
          <a:p>
            <a:r>
              <a:rPr lang="en-US" altLang="en-US" dirty="0" smtClean="0"/>
              <a:t>(a1, a2, b3, . . . , b100) will generate 2^{100} - 1 non-base cells</a:t>
            </a:r>
          </a:p>
          <a:p>
            <a:r>
              <a:rPr lang="en-US" altLang="en-US" dirty="0" smtClean="0"/>
              <a:t>Among these, 4 cells are overlapped and thus minus 4 so we get: 2*2^{100} - 2 - 4 =  2*2^{100} - 6</a:t>
            </a:r>
          </a:p>
          <a:p>
            <a:r>
              <a:rPr lang="en-US" altLang="en-US" dirty="0" smtClean="0"/>
              <a:t>These 4 cells are: </a:t>
            </a:r>
          </a:p>
          <a:p>
            <a:r>
              <a:rPr lang="en-US" altLang="en-US" dirty="0" smtClean="0"/>
              <a:t>(a1, a2, *, ..., *): 2</a:t>
            </a:r>
          </a:p>
          <a:p>
            <a:r>
              <a:rPr lang="en-US" altLang="en-US" dirty="0" smtClean="0"/>
              <a:t>(a1, *, *, ..., *): 2</a:t>
            </a:r>
          </a:p>
          <a:p>
            <a:r>
              <a:rPr lang="en-US" altLang="en-US" dirty="0" smtClean="0"/>
              <a:t>(*, a2, *, ..., *): 2</a:t>
            </a:r>
          </a:p>
          <a:p>
            <a:r>
              <a:rPr lang="en-US" altLang="en-US" dirty="0" smtClean="0"/>
              <a:t>(*, *, *, ..., *):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86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r>
              <a:rPr lang="en-US" altLang="en-US" sz="2000" dirty="0" smtClean="0"/>
              <a:t>For {(a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3</a:t>
            </a:r>
            <a:r>
              <a:rPr lang="en-US" altLang="en-US" sz="2000" dirty="0" smtClean="0"/>
              <a:t> . . . , a</a:t>
            </a:r>
            <a:r>
              <a:rPr lang="en-US" altLang="en-US" sz="2000" baseline="-25000" dirty="0" smtClean="0"/>
              <a:t>100</a:t>
            </a:r>
            <a:r>
              <a:rPr lang="en-US" altLang="en-US" sz="2000" dirty="0" smtClean="0"/>
              <a:t>), (a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, b</a:t>
            </a:r>
            <a:r>
              <a:rPr lang="en-US" altLang="en-US" sz="2000" baseline="-25000" dirty="0" smtClean="0"/>
              <a:t>3</a:t>
            </a:r>
            <a:r>
              <a:rPr lang="en-US" altLang="en-US" sz="2000" dirty="0" smtClean="0"/>
              <a:t>, . . . , b</a:t>
            </a:r>
            <a:r>
              <a:rPr lang="en-US" altLang="en-US" sz="2000" baseline="-25000" dirty="0" smtClean="0"/>
              <a:t>100</a:t>
            </a:r>
            <a:r>
              <a:rPr lang="en-US" altLang="en-US" sz="2000" dirty="0" smtClean="0"/>
              <a:t>)}, the total # of non-base cells should be 2 * (2^{100} – 1) – 4.</a:t>
            </a:r>
          </a:p>
          <a:p>
            <a:pPr marL="0" lvl="1"/>
            <a:r>
              <a:rPr lang="en-US" altLang="en-US" sz="2000" dirty="0" smtClean="0"/>
              <a:t>This is calculated as follows:</a:t>
            </a:r>
            <a:endParaRPr lang="en-US" altLang="en-US" dirty="0" smtClean="0"/>
          </a:p>
          <a:p>
            <a:r>
              <a:rPr lang="en-US" altLang="en-US" dirty="0" smtClean="0"/>
              <a:t>(a1, a2, a3 . . . , a100) will generate 2^{100} - 1 non-base cells</a:t>
            </a:r>
          </a:p>
          <a:p>
            <a:r>
              <a:rPr lang="en-US" altLang="en-US" dirty="0" smtClean="0"/>
              <a:t>(a1, a2, b3, . . . , b100) will generate 2^{100} - 1 non-base cells</a:t>
            </a:r>
          </a:p>
          <a:p>
            <a:r>
              <a:rPr lang="en-US" altLang="en-US" dirty="0" smtClean="0"/>
              <a:t>Among these, 4 cells are overlapped and thus minus 4 so we get: 2*2^{100} - 2 - 4 =  2*2^{100} - 6</a:t>
            </a:r>
          </a:p>
          <a:p>
            <a:r>
              <a:rPr lang="en-US" altLang="en-US" dirty="0" smtClean="0"/>
              <a:t>These 4 cells are: </a:t>
            </a:r>
          </a:p>
          <a:p>
            <a:r>
              <a:rPr lang="en-US" altLang="en-US" dirty="0" smtClean="0"/>
              <a:t>(a1, a2, *, ..., *): 2</a:t>
            </a:r>
          </a:p>
          <a:p>
            <a:r>
              <a:rPr lang="en-US" altLang="en-US" dirty="0" smtClean="0"/>
              <a:t>(a1, *, *, ..., *): 2</a:t>
            </a:r>
          </a:p>
          <a:p>
            <a:r>
              <a:rPr lang="en-US" altLang="en-US" dirty="0" smtClean="0"/>
              <a:t>(*, a2, *, ..., *): 2</a:t>
            </a:r>
          </a:p>
          <a:p>
            <a:r>
              <a:rPr lang="en-US" altLang="en-US" dirty="0" smtClean="0"/>
              <a:t>(*, *, *, ..., *):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46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r>
              <a:rPr lang="en-US" altLang="en-US" sz="2000" dirty="0" smtClean="0"/>
              <a:t>For {(a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3</a:t>
            </a:r>
            <a:r>
              <a:rPr lang="en-US" altLang="en-US" sz="2000" dirty="0" smtClean="0"/>
              <a:t> . . . , a</a:t>
            </a:r>
            <a:r>
              <a:rPr lang="en-US" altLang="en-US" sz="2000" baseline="-25000" dirty="0" smtClean="0"/>
              <a:t>100</a:t>
            </a:r>
            <a:r>
              <a:rPr lang="en-US" altLang="en-US" sz="2000" dirty="0" smtClean="0"/>
              <a:t>), (a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, b</a:t>
            </a:r>
            <a:r>
              <a:rPr lang="en-US" altLang="en-US" sz="2000" baseline="-25000" dirty="0" smtClean="0"/>
              <a:t>3</a:t>
            </a:r>
            <a:r>
              <a:rPr lang="en-US" altLang="en-US" sz="2000" dirty="0" smtClean="0"/>
              <a:t>, . . . , b</a:t>
            </a:r>
            <a:r>
              <a:rPr lang="en-US" altLang="en-US" sz="2000" baseline="-25000" dirty="0" smtClean="0"/>
              <a:t>100</a:t>
            </a:r>
            <a:r>
              <a:rPr lang="en-US" altLang="en-US" sz="2000" dirty="0" smtClean="0"/>
              <a:t>)}, the total # of non-base cells should be 2 * (2^{100} – 1) – 4.</a:t>
            </a:r>
          </a:p>
          <a:p>
            <a:pPr marL="0" lvl="1"/>
            <a:r>
              <a:rPr lang="en-US" altLang="en-US" sz="2000" dirty="0" smtClean="0"/>
              <a:t>This is calculated as follows:</a:t>
            </a:r>
            <a:endParaRPr lang="en-US" altLang="en-US" dirty="0" smtClean="0"/>
          </a:p>
          <a:p>
            <a:r>
              <a:rPr lang="en-US" altLang="en-US" dirty="0" smtClean="0"/>
              <a:t>(a1, a2, a3 . . . , a100) will generate 2^{100} - 1 non-base cells</a:t>
            </a:r>
          </a:p>
          <a:p>
            <a:r>
              <a:rPr lang="en-US" altLang="en-US" dirty="0" smtClean="0"/>
              <a:t>(a1, a2, b3, . . . , b100) will generate 2^{100} - 1 non-base cells</a:t>
            </a:r>
          </a:p>
          <a:p>
            <a:r>
              <a:rPr lang="en-US" altLang="en-US" dirty="0" smtClean="0"/>
              <a:t>Among these, 4 cells are overlapped and thus minus 4 so we get: 2*2^{100} - 2 - 4 =  2*2^{100} - 6</a:t>
            </a:r>
          </a:p>
          <a:p>
            <a:r>
              <a:rPr lang="en-US" altLang="en-US" dirty="0" smtClean="0"/>
              <a:t>These 4 cells are: </a:t>
            </a:r>
          </a:p>
          <a:p>
            <a:r>
              <a:rPr lang="en-US" altLang="en-US" dirty="0" smtClean="0"/>
              <a:t>(a1, a2, *, ..., *): 2</a:t>
            </a:r>
          </a:p>
          <a:p>
            <a:r>
              <a:rPr lang="en-US" altLang="en-US" dirty="0" smtClean="0"/>
              <a:t>(a1, *, *, ..., *): 2</a:t>
            </a:r>
          </a:p>
          <a:p>
            <a:r>
              <a:rPr lang="en-US" altLang="en-US" dirty="0" smtClean="0"/>
              <a:t>(*, a2, *, ..., *): 2</a:t>
            </a:r>
          </a:p>
          <a:p>
            <a:r>
              <a:rPr lang="en-US" altLang="en-US" dirty="0" smtClean="0"/>
              <a:t>(*, *, *, ..., *):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25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23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97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9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1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hanj.cs.illinois.edu/pdf/vldb04_hdolap.pdf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0229" cy="619601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7933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Meng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Jiang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CS412 Summer 2017: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Introduction to Data Mining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29167"/>
            <a:ext cx="7772400" cy="226807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Chapter 5.</a:t>
            </a:r>
            <a:r>
              <a:rPr lang="zh-CN" altLang="en-US" dirty="0">
                <a:solidFill>
                  <a:schemeClr val="bg1"/>
                </a:solidFill>
              </a:rPr>
              <a:t/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en-US" altLang="zh-CN" dirty="0" smtClean="0">
                <a:solidFill>
                  <a:schemeClr val="bg1"/>
                </a:solidFill>
              </a:rPr>
              <a:t>Data Cube Technology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Iceberg Cube?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dirty="0"/>
              <a:t>Advantages of computing iceberg cubes 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No need to save nor show those cells whose value is below the threshold (iceberg condition)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Efficient methods may even avoid computing the un-needed, intermediate cells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Avoid explosive growth</a:t>
            </a:r>
          </a:p>
          <a:p>
            <a:pPr>
              <a:spcAft>
                <a:spcPts val="600"/>
              </a:spcAft>
            </a:pPr>
            <a:r>
              <a:rPr lang="en-US" altLang="en-US" dirty="0"/>
              <a:t>Example:  A cube with 100 dimensions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Suppose it contains only 2 base cells: {(a</a:t>
            </a:r>
            <a:r>
              <a:rPr lang="en-US" altLang="en-US" baseline="-25000" dirty="0"/>
              <a:t>1</a:t>
            </a:r>
            <a:r>
              <a:rPr lang="en-US" altLang="en-US" dirty="0"/>
              <a:t>, a</a:t>
            </a:r>
            <a:r>
              <a:rPr lang="en-US" altLang="en-US" baseline="-25000" dirty="0"/>
              <a:t>2</a:t>
            </a:r>
            <a:r>
              <a:rPr lang="en-US" altLang="en-US" dirty="0"/>
              <a:t>, a</a:t>
            </a:r>
            <a:r>
              <a:rPr lang="en-US" altLang="en-US" baseline="-25000" dirty="0"/>
              <a:t>3</a:t>
            </a:r>
            <a:r>
              <a:rPr lang="en-US" altLang="en-US" dirty="0"/>
              <a:t>, …., a</a:t>
            </a:r>
            <a:r>
              <a:rPr lang="en-US" altLang="en-US" baseline="-25000" dirty="0"/>
              <a:t>100</a:t>
            </a:r>
            <a:r>
              <a:rPr lang="en-US" altLang="en-US" dirty="0"/>
              <a:t>), (a</a:t>
            </a:r>
            <a:r>
              <a:rPr lang="en-US" altLang="en-US" baseline="-25000" dirty="0"/>
              <a:t>1</a:t>
            </a:r>
            <a:r>
              <a:rPr lang="en-US" altLang="en-US" dirty="0"/>
              <a:t>, a</a:t>
            </a:r>
            <a:r>
              <a:rPr lang="en-US" altLang="en-US" baseline="-25000" dirty="0"/>
              <a:t>2</a:t>
            </a:r>
            <a:r>
              <a:rPr lang="en-US" altLang="en-US" dirty="0"/>
              <a:t>, b</a:t>
            </a:r>
            <a:r>
              <a:rPr lang="en-US" altLang="en-US" baseline="-25000" dirty="0"/>
              <a:t>3</a:t>
            </a:r>
            <a:r>
              <a:rPr lang="en-US" altLang="en-US" dirty="0"/>
              <a:t>, …, b</a:t>
            </a:r>
            <a:r>
              <a:rPr lang="en-US" altLang="en-US" baseline="-25000" dirty="0"/>
              <a:t>100</a:t>
            </a:r>
            <a:r>
              <a:rPr lang="en-US" altLang="en-US" dirty="0"/>
              <a:t>)}  </a:t>
            </a:r>
          </a:p>
          <a:p>
            <a:pPr lvl="1">
              <a:spcAft>
                <a:spcPts val="600"/>
              </a:spcAft>
            </a:pPr>
            <a:r>
              <a:rPr lang="en-US" altLang="en-US" sz="3800" dirty="0">
                <a:solidFill>
                  <a:srgbClr val="FF0000"/>
                </a:solidFill>
              </a:rPr>
              <a:t>How many aggregate cells if “having count &gt;= 1”? </a:t>
            </a:r>
          </a:p>
          <a:p>
            <a:pPr lvl="3">
              <a:spcAft>
                <a:spcPts val="600"/>
              </a:spcAft>
            </a:pPr>
            <a:r>
              <a:rPr lang="en-US" altLang="en-US" sz="3200" dirty="0">
                <a:solidFill>
                  <a:srgbClr val="FF0000"/>
                </a:solidFill>
              </a:rPr>
              <a:t>Answer: (2</a:t>
            </a:r>
            <a:r>
              <a:rPr lang="en-US" altLang="en-US" sz="3200" baseline="30000" dirty="0">
                <a:solidFill>
                  <a:srgbClr val="FF0000"/>
                </a:solidFill>
              </a:rPr>
              <a:t>101</a:t>
            </a:r>
            <a:r>
              <a:rPr lang="en-US" altLang="en-US" sz="3200" dirty="0">
                <a:solidFill>
                  <a:srgbClr val="FF0000"/>
                </a:solidFill>
              </a:rPr>
              <a:t> ─ 2) ─ </a:t>
            </a:r>
            <a:r>
              <a:rPr lang="en-US" altLang="en-US" sz="3200" dirty="0" smtClean="0">
                <a:solidFill>
                  <a:srgbClr val="FF0000"/>
                </a:solidFill>
              </a:rPr>
              <a:t>4</a:t>
            </a:r>
            <a:endParaRPr lang="en-US" altLang="en-US" sz="3200" dirty="0">
              <a:solidFill>
                <a:srgbClr val="FF0000"/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altLang="en-US" sz="3800" dirty="0">
                <a:solidFill>
                  <a:srgbClr val="FF0000"/>
                </a:solidFill>
              </a:rPr>
              <a:t>What about the iceberg cells, (</a:t>
            </a:r>
            <a:r>
              <a:rPr lang="en-US" altLang="en-US" sz="3800" dirty="0" smtClean="0">
                <a:solidFill>
                  <a:srgbClr val="FF0000"/>
                </a:solidFill>
              </a:rPr>
              <a:t>i</a:t>
            </a:r>
            <a:r>
              <a:rPr lang="en-US" altLang="zh-CN" sz="3800" dirty="0" smtClean="0">
                <a:solidFill>
                  <a:srgbClr val="FF0000"/>
                </a:solidFill>
              </a:rPr>
              <a:t>.</a:t>
            </a:r>
            <a:r>
              <a:rPr lang="en-US" altLang="en-US" sz="3800" dirty="0" smtClean="0">
                <a:solidFill>
                  <a:srgbClr val="FF0000"/>
                </a:solidFill>
              </a:rPr>
              <a:t>e</a:t>
            </a:r>
            <a:r>
              <a:rPr lang="en-US" altLang="en-US" sz="3800" dirty="0">
                <a:solidFill>
                  <a:srgbClr val="FF0000"/>
                </a:solidFill>
              </a:rPr>
              <a:t>., with condition: “having count &gt;= 2</a:t>
            </a:r>
            <a:r>
              <a:rPr lang="en-US" altLang="en-US" sz="3800" dirty="0" smtClean="0">
                <a:solidFill>
                  <a:srgbClr val="FF0000"/>
                </a:solidFill>
              </a:rPr>
              <a:t>”)?</a:t>
            </a:r>
            <a:endParaRPr lang="en-US" altLang="en-US" sz="3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95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Suppose it contains only 2 base cells:</a:t>
            </a:r>
            <a:b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</a:b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{(a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, …., a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), (a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, b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, …, b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)}  </a:t>
            </a:r>
            <a:endParaRPr lang="en-US" sz="32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1" indent="0">
              <a:buNone/>
            </a:pPr>
            <a:endParaRPr lang="en-US" altLang="en-US" sz="2200" dirty="0" smtClean="0"/>
          </a:p>
          <a:p>
            <a:pPr marL="0" lvl="1" indent="0">
              <a:buNone/>
            </a:pPr>
            <a:r>
              <a:rPr lang="en-US" altLang="en-US" sz="2200" dirty="0" smtClean="0"/>
              <a:t>For </a:t>
            </a:r>
            <a:r>
              <a:rPr lang="en-US" altLang="en-US" sz="2200" dirty="0"/>
              <a:t>{(a</a:t>
            </a:r>
            <a:r>
              <a:rPr lang="en-US" altLang="en-US" sz="2200" baseline="-25000" dirty="0"/>
              <a:t>1</a:t>
            </a:r>
            <a:r>
              <a:rPr lang="en-US" altLang="en-US" sz="2200" dirty="0"/>
              <a:t>, a</a:t>
            </a:r>
            <a:r>
              <a:rPr lang="en-US" altLang="en-US" sz="2200" baseline="-25000" dirty="0"/>
              <a:t>2</a:t>
            </a:r>
            <a:r>
              <a:rPr lang="en-US" altLang="en-US" sz="2200" dirty="0"/>
              <a:t>, a</a:t>
            </a:r>
            <a:r>
              <a:rPr lang="en-US" altLang="en-US" sz="2200" baseline="-25000" dirty="0"/>
              <a:t>3</a:t>
            </a:r>
            <a:r>
              <a:rPr lang="en-US" altLang="en-US" sz="2200" dirty="0"/>
              <a:t> . . . , a</a:t>
            </a:r>
            <a:r>
              <a:rPr lang="en-US" altLang="en-US" sz="2200" baseline="-25000" dirty="0"/>
              <a:t>100</a:t>
            </a:r>
            <a:r>
              <a:rPr lang="en-US" altLang="en-US" sz="2200" dirty="0"/>
              <a:t>), (a</a:t>
            </a:r>
            <a:r>
              <a:rPr lang="en-US" altLang="en-US" sz="2200" baseline="-25000" dirty="0"/>
              <a:t>1</a:t>
            </a:r>
            <a:r>
              <a:rPr lang="en-US" altLang="en-US" sz="2200" dirty="0"/>
              <a:t>, a</a:t>
            </a:r>
            <a:r>
              <a:rPr lang="en-US" altLang="en-US" sz="2200" baseline="-25000" dirty="0"/>
              <a:t>2</a:t>
            </a:r>
            <a:r>
              <a:rPr lang="en-US" altLang="en-US" sz="2200" dirty="0"/>
              <a:t>, b</a:t>
            </a:r>
            <a:r>
              <a:rPr lang="en-US" altLang="en-US" sz="2200" baseline="-25000" dirty="0"/>
              <a:t>3</a:t>
            </a:r>
            <a:r>
              <a:rPr lang="en-US" altLang="en-US" sz="2200" dirty="0"/>
              <a:t>, . . . , b</a:t>
            </a:r>
            <a:r>
              <a:rPr lang="en-US" altLang="en-US" sz="2200" baseline="-25000" dirty="0"/>
              <a:t>100</a:t>
            </a:r>
            <a:r>
              <a:rPr lang="en-US" altLang="en-US" sz="2200" dirty="0"/>
              <a:t>)}, the total # of non-base cells should be 2 * (2^{100} – 1) – 4.</a:t>
            </a:r>
          </a:p>
          <a:p>
            <a:pPr marL="0" lvl="1" indent="0">
              <a:buNone/>
            </a:pPr>
            <a:r>
              <a:rPr lang="en-US" altLang="en-US" sz="2200" dirty="0"/>
              <a:t>This is calculated as follows:</a:t>
            </a:r>
          </a:p>
          <a:p>
            <a:r>
              <a:rPr lang="en-US" altLang="en-US" sz="2200" dirty="0"/>
              <a:t>(a1, a2, a3 . . . , a100) will generate 2^{100} - 1 non-base cells</a:t>
            </a:r>
          </a:p>
          <a:p>
            <a:r>
              <a:rPr lang="en-US" altLang="en-US" sz="2200" dirty="0"/>
              <a:t>(a1, a2, b3, . . . , b100) will generate 2^{100} - 1 non-base cells</a:t>
            </a:r>
          </a:p>
          <a:p>
            <a:pPr marL="0" indent="0">
              <a:buNone/>
            </a:pPr>
            <a:r>
              <a:rPr lang="en-US" altLang="en-US" sz="2200" dirty="0"/>
              <a:t>Among these, 4 cells are overlapped and thus minus 4 so we get: 2*2^{100} - 2 </a:t>
            </a:r>
            <a:r>
              <a:rPr lang="mr-IN" altLang="en-US" sz="2200" dirty="0" smtClean="0"/>
              <a:t>–</a:t>
            </a:r>
            <a:r>
              <a:rPr lang="en-US" altLang="en-US" sz="2200" dirty="0" smtClean="0"/>
              <a:t> 4</a:t>
            </a:r>
          </a:p>
          <a:p>
            <a:pPr marL="0" indent="0">
              <a:buNone/>
            </a:pPr>
            <a:r>
              <a:rPr lang="en-US" altLang="en-US" sz="2200" dirty="0">
                <a:solidFill>
                  <a:srgbClr val="FF0000"/>
                </a:solidFill>
              </a:rPr>
              <a:t>These 4 cells are: </a:t>
            </a:r>
          </a:p>
          <a:p>
            <a:r>
              <a:rPr lang="en-US" altLang="en-US" sz="2200" dirty="0">
                <a:solidFill>
                  <a:srgbClr val="FF0000"/>
                </a:solidFill>
              </a:rPr>
              <a:t>(a1, a2, *, ..., *): 2</a:t>
            </a:r>
          </a:p>
          <a:p>
            <a:r>
              <a:rPr lang="en-US" altLang="en-US" sz="2200" dirty="0">
                <a:solidFill>
                  <a:srgbClr val="FF0000"/>
                </a:solidFill>
              </a:rPr>
              <a:t>(a1, *, *, ..., *): 2</a:t>
            </a:r>
          </a:p>
          <a:p>
            <a:r>
              <a:rPr lang="en-US" altLang="en-US" sz="2200" dirty="0">
                <a:solidFill>
                  <a:srgbClr val="FF0000"/>
                </a:solidFill>
              </a:rPr>
              <a:t>(*, a2, *, ..., *): 2</a:t>
            </a:r>
          </a:p>
          <a:p>
            <a:r>
              <a:rPr lang="en-US" altLang="en-US" sz="2200" dirty="0">
                <a:solidFill>
                  <a:srgbClr val="FF0000"/>
                </a:solidFill>
              </a:rPr>
              <a:t>(*, *, *, ..., *): 2</a:t>
            </a:r>
          </a:p>
          <a:p>
            <a:pPr marL="0" indent="0">
              <a:buNone/>
            </a:pPr>
            <a:endParaRPr lang="en-US" alt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9894" y="1469397"/>
            <a:ext cx="73842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How many </a:t>
            </a:r>
            <a:r>
              <a:rPr lang="en-US" altLang="en-US" sz="2400" dirty="0" smtClean="0">
                <a:solidFill>
                  <a:srgbClr val="FF0000"/>
                </a:solidFill>
              </a:rPr>
              <a:t>iceberg cells </a:t>
            </a:r>
            <a:r>
              <a:rPr lang="en-US" altLang="en-US" sz="2400" dirty="0">
                <a:solidFill>
                  <a:srgbClr val="FF0000"/>
                </a:solidFill>
              </a:rPr>
              <a:t>if “having count &gt;= </a:t>
            </a:r>
            <a:r>
              <a:rPr lang="en-US" altLang="en-US" sz="2400" dirty="0" smtClean="0">
                <a:solidFill>
                  <a:srgbClr val="FF0000"/>
                </a:solidFill>
              </a:rPr>
              <a:t>2”? 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90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Iceberg Cube?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dirty="0"/>
              <a:t>Advantages of computing iceberg cubes 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No need to save nor show those cells whose value is below the threshold (iceberg condition)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Efficient methods may even avoid computing the un-needed, intermediate cells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Avoid explosive growth</a:t>
            </a:r>
          </a:p>
          <a:p>
            <a:pPr>
              <a:spcAft>
                <a:spcPts val="600"/>
              </a:spcAft>
            </a:pPr>
            <a:r>
              <a:rPr lang="en-US" altLang="en-US" dirty="0"/>
              <a:t>Example:  A cube with 100 dimensions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Suppose it contains only 2 base cells: {(a</a:t>
            </a:r>
            <a:r>
              <a:rPr lang="en-US" altLang="en-US" baseline="-25000" dirty="0"/>
              <a:t>1</a:t>
            </a:r>
            <a:r>
              <a:rPr lang="en-US" altLang="en-US" dirty="0"/>
              <a:t>, a</a:t>
            </a:r>
            <a:r>
              <a:rPr lang="en-US" altLang="en-US" baseline="-25000" dirty="0"/>
              <a:t>2</a:t>
            </a:r>
            <a:r>
              <a:rPr lang="en-US" altLang="en-US" dirty="0"/>
              <a:t>, a</a:t>
            </a:r>
            <a:r>
              <a:rPr lang="en-US" altLang="en-US" baseline="-25000" dirty="0"/>
              <a:t>3</a:t>
            </a:r>
            <a:r>
              <a:rPr lang="en-US" altLang="en-US" dirty="0"/>
              <a:t>, …., a</a:t>
            </a:r>
            <a:r>
              <a:rPr lang="en-US" altLang="en-US" baseline="-25000" dirty="0"/>
              <a:t>100</a:t>
            </a:r>
            <a:r>
              <a:rPr lang="en-US" altLang="en-US" dirty="0"/>
              <a:t>), (a</a:t>
            </a:r>
            <a:r>
              <a:rPr lang="en-US" altLang="en-US" baseline="-25000" dirty="0"/>
              <a:t>1</a:t>
            </a:r>
            <a:r>
              <a:rPr lang="en-US" altLang="en-US" dirty="0"/>
              <a:t>, a</a:t>
            </a:r>
            <a:r>
              <a:rPr lang="en-US" altLang="en-US" baseline="-25000" dirty="0"/>
              <a:t>2</a:t>
            </a:r>
            <a:r>
              <a:rPr lang="en-US" altLang="en-US" dirty="0"/>
              <a:t>, b</a:t>
            </a:r>
            <a:r>
              <a:rPr lang="en-US" altLang="en-US" baseline="-25000" dirty="0"/>
              <a:t>3</a:t>
            </a:r>
            <a:r>
              <a:rPr lang="en-US" altLang="en-US" dirty="0"/>
              <a:t>, …, b</a:t>
            </a:r>
            <a:r>
              <a:rPr lang="en-US" altLang="en-US" baseline="-25000" dirty="0"/>
              <a:t>100</a:t>
            </a:r>
            <a:r>
              <a:rPr lang="en-US" altLang="en-US" dirty="0"/>
              <a:t>)}  </a:t>
            </a:r>
          </a:p>
          <a:p>
            <a:pPr lvl="1">
              <a:spcAft>
                <a:spcPts val="600"/>
              </a:spcAft>
            </a:pPr>
            <a:r>
              <a:rPr lang="en-US" altLang="en-US" sz="3800" dirty="0">
                <a:solidFill>
                  <a:srgbClr val="FF0000"/>
                </a:solidFill>
              </a:rPr>
              <a:t>How many aggregate cells if “having count &gt;= 1”? </a:t>
            </a:r>
          </a:p>
          <a:p>
            <a:pPr lvl="3">
              <a:spcAft>
                <a:spcPts val="600"/>
              </a:spcAft>
            </a:pPr>
            <a:r>
              <a:rPr lang="en-US" altLang="en-US" sz="3200" dirty="0">
                <a:solidFill>
                  <a:srgbClr val="FF0000"/>
                </a:solidFill>
              </a:rPr>
              <a:t>Answer: (2</a:t>
            </a:r>
            <a:r>
              <a:rPr lang="en-US" altLang="en-US" sz="3200" baseline="30000" dirty="0">
                <a:solidFill>
                  <a:srgbClr val="FF0000"/>
                </a:solidFill>
              </a:rPr>
              <a:t>101</a:t>
            </a:r>
            <a:r>
              <a:rPr lang="en-US" altLang="en-US" sz="3200" dirty="0">
                <a:solidFill>
                  <a:srgbClr val="FF0000"/>
                </a:solidFill>
              </a:rPr>
              <a:t> ─ 2) ─ </a:t>
            </a:r>
            <a:r>
              <a:rPr lang="en-US" altLang="en-US" sz="3200" dirty="0" smtClean="0">
                <a:solidFill>
                  <a:srgbClr val="FF0000"/>
                </a:solidFill>
              </a:rPr>
              <a:t>4</a:t>
            </a:r>
            <a:endParaRPr lang="en-US" altLang="en-US" sz="3200" dirty="0">
              <a:solidFill>
                <a:srgbClr val="FF0000"/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altLang="en-US" sz="3800" dirty="0">
                <a:solidFill>
                  <a:srgbClr val="FF0000"/>
                </a:solidFill>
              </a:rPr>
              <a:t>What about the iceberg cells, (</a:t>
            </a:r>
            <a:r>
              <a:rPr lang="en-US" altLang="en-US" sz="3800" dirty="0" smtClean="0">
                <a:solidFill>
                  <a:srgbClr val="FF0000"/>
                </a:solidFill>
              </a:rPr>
              <a:t>i</a:t>
            </a:r>
            <a:r>
              <a:rPr lang="en-US" altLang="zh-CN" sz="3800" dirty="0" smtClean="0">
                <a:solidFill>
                  <a:srgbClr val="FF0000"/>
                </a:solidFill>
              </a:rPr>
              <a:t>.</a:t>
            </a:r>
            <a:r>
              <a:rPr lang="en-US" altLang="en-US" sz="3800" dirty="0" smtClean="0">
                <a:solidFill>
                  <a:srgbClr val="FF0000"/>
                </a:solidFill>
              </a:rPr>
              <a:t>e</a:t>
            </a:r>
            <a:r>
              <a:rPr lang="en-US" altLang="en-US" sz="3800" dirty="0">
                <a:solidFill>
                  <a:srgbClr val="FF0000"/>
                </a:solidFill>
              </a:rPr>
              <a:t>., with condition: “having count &gt;= 2”)?</a:t>
            </a:r>
          </a:p>
          <a:p>
            <a:pPr lvl="3">
              <a:spcAft>
                <a:spcPts val="600"/>
              </a:spcAft>
            </a:pPr>
            <a:r>
              <a:rPr lang="en-US" altLang="en-US" sz="3200" dirty="0">
                <a:solidFill>
                  <a:srgbClr val="FF0000"/>
                </a:solidFill>
              </a:rPr>
              <a:t>Answer: </a:t>
            </a:r>
            <a:r>
              <a:rPr lang="en-US" altLang="en-US" sz="3200" dirty="0" smtClean="0">
                <a:solidFill>
                  <a:srgbClr val="FF0000"/>
                </a:solidFill>
              </a:rPr>
              <a:t>4</a:t>
            </a:r>
            <a:endParaRPr lang="en-US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24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Is Iceberg Cube Good </a:t>
            </a:r>
            <a:r>
              <a:rPr lang="en-US" altLang="en-US" dirty="0" smtClean="0"/>
              <a:t>Enough?</a:t>
            </a:r>
            <a:br>
              <a:rPr lang="en-US" altLang="en-US" dirty="0" smtClean="0"/>
            </a:br>
            <a:r>
              <a:rPr lang="en-US" altLang="en-US" dirty="0" smtClean="0"/>
              <a:t>Closed Cube &amp; Cube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Let cube P have only 2 base cells:  {(a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a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a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 . . . , a</a:t>
            </a:r>
            <a:r>
              <a:rPr lang="en-US" altLang="en-US" sz="2400" baseline="-25000" dirty="0"/>
              <a:t>100</a:t>
            </a:r>
            <a:r>
              <a:rPr lang="en-US" altLang="en-US" sz="2400" dirty="0"/>
              <a:t>):10, (a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a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b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, . . . , b</a:t>
            </a:r>
            <a:r>
              <a:rPr lang="en-US" altLang="en-US" sz="2400" baseline="-25000" dirty="0"/>
              <a:t>100</a:t>
            </a:r>
            <a:r>
              <a:rPr lang="en-US" altLang="en-US" sz="2400" dirty="0"/>
              <a:t>):10}</a:t>
            </a:r>
          </a:p>
          <a:p>
            <a:pPr lvl="1"/>
            <a:r>
              <a:rPr lang="en-US" altLang="en-US" sz="2400" dirty="0"/>
              <a:t>How many cells will the iceberg cube contain if “having count(*) ≥ 10”?</a:t>
            </a:r>
          </a:p>
          <a:p>
            <a:pPr lvl="3"/>
            <a:r>
              <a:rPr lang="en-US" altLang="en-US" sz="2400" dirty="0"/>
              <a:t>Answer: 2</a:t>
            </a:r>
            <a:r>
              <a:rPr lang="en-US" altLang="en-US" sz="2400" baseline="30000" dirty="0"/>
              <a:t>101</a:t>
            </a:r>
            <a:r>
              <a:rPr lang="en-US" altLang="en-US" sz="2400" dirty="0"/>
              <a:t> ─ 4  (still too big!)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04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Is Iceberg Cube Good </a:t>
            </a:r>
            <a:r>
              <a:rPr lang="en-US" altLang="en-US" dirty="0" smtClean="0"/>
              <a:t>Enough?</a:t>
            </a:r>
            <a:br>
              <a:rPr lang="en-US" altLang="en-US" dirty="0" smtClean="0"/>
            </a:br>
            <a:r>
              <a:rPr lang="en-US" altLang="en-US" dirty="0" smtClean="0"/>
              <a:t>Closed Cube &amp; Cube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Let cube P have only 2 base cells:  {(a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 . . . , 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100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):10, (a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b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. . . , b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100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):10}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How many cells will the iceberg cube contain if “having count(*) ≥ 10”?</a:t>
            </a:r>
          </a:p>
          <a:p>
            <a:pPr lvl="3"/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Answer: 2</a:t>
            </a:r>
            <a:r>
              <a:rPr lang="en-US" altLang="en-US" sz="2400" baseline="30000" dirty="0">
                <a:solidFill>
                  <a:schemeClr val="bg1">
                    <a:lumMod val="75000"/>
                  </a:schemeClr>
                </a:solidFill>
              </a:rPr>
              <a:t>101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 ─ 4  (still too big!)</a:t>
            </a:r>
          </a:p>
          <a:p>
            <a:r>
              <a:rPr lang="en-US" altLang="en-US" sz="2400" b="1" dirty="0"/>
              <a:t>Close cube:</a:t>
            </a:r>
          </a:p>
          <a:p>
            <a:pPr lvl="1"/>
            <a:r>
              <a:rPr lang="en-US" altLang="en-US" sz="2400" dirty="0"/>
              <a:t>A cell c is </a:t>
            </a:r>
            <a:r>
              <a:rPr lang="en-US" altLang="en-US" sz="2400" b="1" i="1" dirty="0"/>
              <a:t>closed</a:t>
            </a:r>
            <a:r>
              <a:rPr lang="en-US" altLang="en-US" sz="2400" dirty="0"/>
              <a:t> if there exists no cell </a:t>
            </a:r>
            <a:r>
              <a:rPr lang="en-US" altLang="en-US" sz="2400" i="1" dirty="0"/>
              <a:t>d</a:t>
            </a:r>
            <a:r>
              <a:rPr lang="en-US" altLang="en-US" sz="2400" dirty="0"/>
              <a:t>, such that </a:t>
            </a:r>
            <a:r>
              <a:rPr lang="en-US" altLang="en-US" sz="2400" i="1" dirty="0"/>
              <a:t>d</a:t>
            </a:r>
            <a:r>
              <a:rPr lang="en-US" altLang="en-US" sz="2400" dirty="0"/>
              <a:t> is a descendant of </a:t>
            </a:r>
            <a:r>
              <a:rPr lang="en-US" altLang="en-US" sz="2400" i="1" dirty="0"/>
              <a:t>c</a:t>
            </a:r>
            <a:r>
              <a:rPr lang="en-US" altLang="en-US" sz="2400" dirty="0"/>
              <a:t>, and </a:t>
            </a:r>
            <a:r>
              <a:rPr lang="en-US" altLang="en-US" sz="2400" i="1" dirty="0"/>
              <a:t>d</a:t>
            </a:r>
            <a:r>
              <a:rPr lang="en-US" altLang="en-US" sz="2400" dirty="0"/>
              <a:t> has the same measure value as </a:t>
            </a:r>
            <a:r>
              <a:rPr lang="en-US" altLang="en-US" sz="2400" i="1" dirty="0"/>
              <a:t>c</a:t>
            </a:r>
          </a:p>
          <a:p>
            <a:pPr lvl="2"/>
            <a:r>
              <a:rPr lang="en-US" altLang="en-US" dirty="0"/>
              <a:t>Ex. The same cube P has only 3 closed cells: </a:t>
            </a:r>
          </a:p>
          <a:p>
            <a:pPr marL="1012808" lvl="3" indent="-342900"/>
            <a:r>
              <a:rPr lang="en-US" altLang="en-US" sz="2400" dirty="0"/>
              <a:t>{(a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 a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*, …, *): 20, (a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a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a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 . . . , a</a:t>
            </a:r>
            <a:r>
              <a:rPr lang="en-US" altLang="en-US" sz="2400" baseline="-25000" dirty="0"/>
              <a:t>100</a:t>
            </a:r>
            <a:r>
              <a:rPr lang="en-US" altLang="en-US" sz="2400" dirty="0"/>
              <a:t>): 10, (a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a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b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, . . . , b</a:t>
            </a:r>
            <a:r>
              <a:rPr lang="en-US" altLang="en-US" sz="2400" baseline="-25000" dirty="0"/>
              <a:t>100</a:t>
            </a:r>
            <a:r>
              <a:rPr lang="en-US" altLang="en-US" sz="2400" dirty="0"/>
              <a:t>): 10}</a:t>
            </a:r>
          </a:p>
          <a:p>
            <a:pPr lvl="1"/>
            <a:r>
              <a:rPr lang="en-US" altLang="en-US" sz="2400" dirty="0"/>
              <a:t>A </a:t>
            </a:r>
            <a:r>
              <a:rPr lang="en-US" altLang="en-US" sz="2400" b="1" i="1" dirty="0"/>
              <a:t>closed</a:t>
            </a:r>
            <a:r>
              <a:rPr lang="en-US" altLang="en-US" sz="2400" dirty="0"/>
              <a:t> </a:t>
            </a:r>
            <a:r>
              <a:rPr lang="en-US" altLang="en-US" sz="2400" b="1" i="1" dirty="0"/>
              <a:t>cube</a:t>
            </a:r>
            <a:r>
              <a:rPr lang="en-US" altLang="en-US" sz="2400" dirty="0"/>
              <a:t> is a cube consisting of only closed cells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1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Is Iceberg Cube Good </a:t>
            </a:r>
            <a:r>
              <a:rPr lang="en-US" altLang="en-US" dirty="0" smtClean="0"/>
              <a:t>Enough?</a:t>
            </a:r>
            <a:br>
              <a:rPr lang="en-US" altLang="en-US" dirty="0" smtClean="0"/>
            </a:br>
            <a:r>
              <a:rPr lang="en-US" altLang="en-US" dirty="0" smtClean="0"/>
              <a:t>Closed Cube &amp; Cube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Let cube P have only 2 base cells:  {(a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 . . . , 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100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):10, (a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b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. . . , b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100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):10}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How many cells will the iceberg cube contain if “having count(*) ≥ 10”?</a:t>
            </a:r>
          </a:p>
          <a:p>
            <a:pPr lvl="3"/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Answer: 2</a:t>
            </a:r>
            <a:r>
              <a:rPr lang="en-US" altLang="en-US" sz="2400" baseline="30000" dirty="0">
                <a:solidFill>
                  <a:schemeClr val="bg1">
                    <a:lumMod val="75000"/>
                  </a:schemeClr>
                </a:solidFill>
              </a:rPr>
              <a:t>101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 ─ 4  (still too big!)</a:t>
            </a:r>
          </a:p>
          <a:p>
            <a:r>
              <a:rPr lang="en-US" altLang="en-US" sz="2400" b="1" dirty="0">
                <a:solidFill>
                  <a:schemeClr val="bg1">
                    <a:lumMod val="75000"/>
                  </a:schemeClr>
                </a:solidFill>
              </a:rPr>
              <a:t>Close cube: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A cell c is </a:t>
            </a:r>
            <a:r>
              <a:rPr lang="en-US" altLang="en-US" sz="2400" b="1" i="1" dirty="0">
                <a:solidFill>
                  <a:schemeClr val="bg1">
                    <a:lumMod val="75000"/>
                  </a:schemeClr>
                </a:solidFill>
              </a:rPr>
              <a:t>closed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 if there exists no cell </a:t>
            </a:r>
            <a:r>
              <a:rPr lang="en-US" altLang="en-US" sz="2400" i="1" dirty="0">
                <a:solidFill>
                  <a:schemeClr val="bg1">
                    <a:lumMod val="75000"/>
                  </a:schemeClr>
                </a:solidFill>
              </a:rPr>
              <a:t>d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such that </a:t>
            </a:r>
            <a:r>
              <a:rPr lang="en-US" altLang="en-US" sz="2400" i="1" dirty="0">
                <a:solidFill>
                  <a:schemeClr val="bg1">
                    <a:lumMod val="75000"/>
                  </a:schemeClr>
                </a:solidFill>
              </a:rPr>
              <a:t>d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 is a descendant of </a:t>
            </a:r>
            <a:r>
              <a:rPr lang="en-US" altLang="en-US" sz="2400" i="1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and </a:t>
            </a:r>
            <a:r>
              <a:rPr lang="en-US" altLang="en-US" sz="2400" i="1" dirty="0">
                <a:solidFill>
                  <a:schemeClr val="bg1">
                    <a:lumMod val="75000"/>
                  </a:schemeClr>
                </a:solidFill>
              </a:rPr>
              <a:t>d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 has the same measure value as </a:t>
            </a:r>
            <a:r>
              <a:rPr lang="en-US" altLang="en-US" sz="2400" i="1" dirty="0">
                <a:solidFill>
                  <a:schemeClr val="bg1">
                    <a:lumMod val="75000"/>
                  </a:schemeClr>
                </a:solidFill>
              </a:rPr>
              <a:t>c</a:t>
            </a:r>
          </a:p>
          <a:p>
            <a:pPr lvl="2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Ex. The same cube P has only 3 closed cells: </a:t>
            </a:r>
          </a:p>
          <a:p>
            <a:pPr marL="1012808" lvl="3" indent="-342900"/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{(a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 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*, …, *): 20, (a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 . . . , 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100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): 10, (a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b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. . . , b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100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): 10}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A </a:t>
            </a:r>
            <a:r>
              <a:rPr lang="en-US" altLang="en-US" sz="2400" b="1" i="1" dirty="0">
                <a:solidFill>
                  <a:schemeClr val="bg1">
                    <a:lumMod val="75000"/>
                  </a:schemeClr>
                </a:solidFill>
              </a:rPr>
              <a:t>closed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en-US" sz="2400" b="1" i="1" dirty="0">
                <a:solidFill>
                  <a:schemeClr val="bg1">
                    <a:lumMod val="75000"/>
                  </a:schemeClr>
                </a:solidFill>
              </a:rPr>
              <a:t>cube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 is a cube consisting of only closed cells</a:t>
            </a:r>
          </a:p>
          <a:p>
            <a:r>
              <a:rPr lang="en-US" altLang="en-US" sz="2400" b="1" dirty="0" smtClean="0"/>
              <a:t>Cube Shell: </a:t>
            </a:r>
            <a:r>
              <a:rPr lang="en-US" altLang="en-US" sz="2400" dirty="0" smtClean="0"/>
              <a:t>The </a:t>
            </a:r>
            <a:r>
              <a:rPr lang="en-US" altLang="en-US" sz="2400" b="1" i="1" dirty="0" smtClean="0"/>
              <a:t>cuboids</a:t>
            </a:r>
            <a:r>
              <a:rPr lang="en-US" altLang="en-US" sz="2400" dirty="0" smtClean="0"/>
              <a:t> involving only a </a:t>
            </a:r>
            <a:r>
              <a:rPr lang="en-US" altLang="en-US" sz="2400" b="1" i="1" dirty="0" smtClean="0"/>
              <a:t>small # of dimensions</a:t>
            </a:r>
            <a:r>
              <a:rPr lang="en-US" altLang="en-US" sz="2400" dirty="0" smtClean="0"/>
              <a:t>, e.g., 2</a:t>
            </a:r>
          </a:p>
          <a:p>
            <a:pPr lvl="1"/>
            <a:r>
              <a:rPr lang="en-US" altLang="en-US" sz="2400" dirty="0" smtClean="0"/>
              <a:t>Idea: Only compute cube shells, other dimension combinations can be computed on the fly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86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Cube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Cube Computation: Basic Concepts</a:t>
            </a:r>
          </a:p>
          <a:p>
            <a:r>
              <a:rPr lang="en-US" b="1" dirty="0"/>
              <a:t>Data Cube </a:t>
            </a:r>
            <a:r>
              <a:rPr lang="en-US" b="1" dirty="0" smtClean="0"/>
              <a:t>Computation Methods</a:t>
            </a:r>
          </a:p>
          <a:p>
            <a:r>
              <a:rPr lang="en-US" altLang="zh-CN" dirty="0" smtClean="0">
                <a:ea typeface="SimSun" pitchFamily="2" charset="-122"/>
              </a:rPr>
              <a:t>Multidimensional </a:t>
            </a:r>
            <a:r>
              <a:rPr lang="en-US" altLang="zh-CN" dirty="0">
                <a:ea typeface="SimSun" pitchFamily="2" charset="-122"/>
              </a:rPr>
              <a:t>Data Analysis in Cube </a:t>
            </a:r>
            <a:r>
              <a:rPr lang="en-US" altLang="zh-CN" dirty="0" smtClean="0">
                <a:ea typeface="SimSun" pitchFamily="2" charset="-122"/>
              </a:rPr>
              <a:t>Space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74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Roadmap for Efficient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SimSun" pitchFamily="2" charset="-122"/>
              </a:rPr>
              <a:t>General computation heuristics </a:t>
            </a:r>
            <a:r>
              <a:rPr lang="en-US" altLang="zh-CN" sz="2400" dirty="0">
                <a:ea typeface="SimSun" pitchFamily="2" charset="-122"/>
              </a:rPr>
              <a:t>(Agarwal et al.’96)</a:t>
            </a:r>
          </a:p>
          <a:p>
            <a:r>
              <a:rPr lang="en-US" altLang="zh-CN" sz="2400" dirty="0">
                <a:ea typeface="SimSun" pitchFamily="2" charset="-122"/>
              </a:rPr>
              <a:t>Computing full/iceberg cubes: 3 methodologies </a:t>
            </a:r>
          </a:p>
          <a:p>
            <a:pPr lvl="1"/>
            <a:r>
              <a:rPr lang="en-US" altLang="zh-CN" sz="2400" dirty="0" smtClean="0">
                <a:ea typeface="SimSun" pitchFamily="2" charset="-122"/>
              </a:rPr>
              <a:t>Bottom-Up:</a:t>
            </a:r>
            <a:endParaRPr lang="zh-CN" altLang="en-US" sz="2400" dirty="0" smtClean="0">
              <a:ea typeface="SimSun" pitchFamily="2" charset="-122"/>
            </a:endParaRPr>
          </a:p>
          <a:p>
            <a:pPr lvl="2"/>
            <a:r>
              <a:rPr lang="en-US" altLang="zh-CN" dirty="0" smtClean="0">
                <a:solidFill>
                  <a:srgbClr val="FF0000"/>
                </a:solidFill>
                <a:ea typeface="SimSun" pitchFamily="2" charset="-122"/>
              </a:rPr>
              <a:t>Multi-way 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array aggregation </a:t>
            </a:r>
            <a:r>
              <a:rPr lang="en-US" altLang="zh-CN" dirty="0" smtClean="0">
                <a:ea typeface="SimSun" pitchFamily="2" charset="-122"/>
              </a:rPr>
              <a:t>(Zhao, Deshpande &amp; </a:t>
            </a:r>
            <a:r>
              <a:rPr lang="en-US" altLang="zh-CN" dirty="0" err="1" smtClean="0">
                <a:ea typeface="SimSun" pitchFamily="2" charset="-122"/>
              </a:rPr>
              <a:t>Naughton</a:t>
            </a:r>
            <a:r>
              <a:rPr lang="en-US" altLang="zh-CN" dirty="0" smtClean="0">
                <a:ea typeface="SimSun" pitchFamily="2" charset="-122"/>
              </a:rPr>
              <a:t>, SIGMOD’97) </a:t>
            </a:r>
          </a:p>
          <a:p>
            <a:pPr lvl="1"/>
            <a:r>
              <a:rPr lang="en-US" altLang="zh-CN" sz="2400" dirty="0" smtClean="0">
                <a:ea typeface="SimSun" pitchFamily="2" charset="-122"/>
              </a:rPr>
              <a:t>Top-down</a:t>
            </a:r>
            <a:r>
              <a:rPr lang="en-US" altLang="zh-CN" sz="2400" dirty="0">
                <a:ea typeface="SimSun" pitchFamily="2" charset="-122"/>
              </a:rPr>
              <a:t>: 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BUC </a:t>
            </a:r>
            <a:r>
              <a:rPr lang="en-US" altLang="zh-CN" dirty="0">
                <a:ea typeface="SimSun" pitchFamily="2" charset="-122"/>
              </a:rPr>
              <a:t>(Beyer &amp; </a:t>
            </a:r>
            <a:r>
              <a:rPr lang="en-US" altLang="zh-CN" dirty="0" err="1">
                <a:ea typeface="SimSun" pitchFamily="2" charset="-122"/>
              </a:rPr>
              <a:t>Ramarkrishnan</a:t>
            </a:r>
            <a:r>
              <a:rPr lang="en-US" altLang="zh-CN" dirty="0">
                <a:ea typeface="SimSun" pitchFamily="2" charset="-122"/>
              </a:rPr>
              <a:t>, SIGMOD’99)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Integrating Top-Down and Bottom-Up: 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Star-cubing algorithm </a:t>
            </a:r>
            <a:r>
              <a:rPr lang="en-US" altLang="zh-CN" dirty="0">
                <a:ea typeface="SimSun" pitchFamily="2" charset="-122"/>
              </a:rPr>
              <a:t>(Xin, Han, Li &amp; </a:t>
            </a:r>
            <a:r>
              <a:rPr lang="en-US" altLang="zh-CN" dirty="0" err="1">
                <a:ea typeface="SimSun" pitchFamily="2" charset="-122"/>
              </a:rPr>
              <a:t>Wah</a:t>
            </a:r>
            <a:r>
              <a:rPr lang="en-US" altLang="zh-CN" dirty="0">
                <a:ea typeface="SimSun" pitchFamily="2" charset="-122"/>
              </a:rPr>
              <a:t>: VLDB’03)</a:t>
            </a:r>
          </a:p>
          <a:p>
            <a:r>
              <a:rPr lang="en-US" altLang="zh-CN" sz="2400" dirty="0">
                <a:ea typeface="SimSun" pitchFamily="2" charset="-122"/>
              </a:rPr>
              <a:t>High-dimensional OLAP: 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  <a:ea typeface="SimSun" pitchFamily="2" charset="-122"/>
              </a:rPr>
              <a:t>A s</a:t>
            </a:r>
            <a:r>
              <a:rPr lang="en-US" altLang="zh-CN" sz="2400" dirty="0" smtClean="0">
                <a:solidFill>
                  <a:srgbClr val="FF0000"/>
                </a:solidFill>
                <a:ea typeface="SimSun" pitchFamily="2" charset="-122"/>
              </a:rPr>
              <a:t>hell-fragment </a:t>
            </a:r>
            <a:r>
              <a:rPr lang="en-US" altLang="zh-CN" sz="2400" dirty="0">
                <a:solidFill>
                  <a:srgbClr val="FF0000"/>
                </a:solidFill>
                <a:ea typeface="SimSun" pitchFamily="2" charset="-122"/>
              </a:rPr>
              <a:t>a</a:t>
            </a:r>
            <a:r>
              <a:rPr lang="en-US" altLang="zh-CN" sz="2400" dirty="0" smtClean="0">
                <a:solidFill>
                  <a:srgbClr val="FF0000"/>
                </a:solidFill>
                <a:ea typeface="SimSun" pitchFamily="2" charset="-122"/>
              </a:rPr>
              <a:t>pproach </a:t>
            </a:r>
            <a:r>
              <a:rPr lang="en-US" altLang="zh-CN" sz="2400" dirty="0">
                <a:ea typeface="SimSun" pitchFamily="2" charset="-122"/>
              </a:rPr>
              <a:t>(Li, et al. VLDB’04)</a:t>
            </a:r>
          </a:p>
          <a:p>
            <a:r>
              <a:rPr lang="en-US" altLang="zh-CN" sz="2400" dirty="0">
                <a:ea typeface="SimSun" pitchFamily="2" charset="-122"/>
              </a:rPr>
              <a:t>Computing alternative kinds of cubes: 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Partial cube, closed cube, approximate cube, ……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Efficient Data Cube Computation: General 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Sorting, hashing, and grouping operations are applied to the dimension attributes in order to reorder and cluster related tuples</a:t>
            </a:r>
          </a:p>
          <a:p>
            <a:r>
              <a:rPr lang="en-US" altLang="zh-CN" dirty="0" smtClean="0"/>
              <a:t>Aggregates may be computed from previously computed aggregates, rather than from the base fact table</a:t>
            </a:r>
          </a:p>
          <a:p>
            <a:pPr lvl="1"/>
            <a:r>
              <a:rPr lang="en-US" altLang="zh-CN" dirty="0" smtClean="0"/>
              <a:t>Smallest-child: computing a cuboid </a:t>
            </a:r>
            <a:r>
              <a:rPr lang="en-US" altLang="zh-CN" b="1" dirty="0" smtClean="0"/>
              <a:t>from the smallest</a:t>
            </a:r>
            <a:r>
              <a:rPr lang="en-US" altLang="zh-CN" dirty="0" smtClean="0"/>
              <a:t>, previously computed cuboid</a:t>
            </a:r>
          </a:p>
          <a:p>
            <a:pPr lvl="1"/>
            <a:r>
              <a:rPr lang="en-US" altLang="zh-CN" dirty="0" smtClean="0"/>
              <a:t>Cache-results:  caching results of a cuboid from which other cuboids are computed to </a:t>
            </a:r>
            <a:r>
              <a:rPr lang="en-US" altLang="zh-CN" b="1" dirty="0" smtClean="0"/>
              <a:t>reduce disk I/</a:t>
            </a:r>
            <a:r>
              <a:rPr lang="en-US" altLang="zh-CN" b="1" dirty="0" err="1" smtClean="0"/>
              <a:t>Os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Amortize-scans: computing </a:t>
            </a:r>
            <a:r>
              <a:rPr lang="en-US" altLang="zh-CN" b="1" dirty="0" smtClean="0"/>
              <a:t>as many as possible </a:t>
            </a:r>
            <a:r>
              <a:rPr lang="en-US" altLang="zh-CN" dirty="0" smtClean="0"/>
              <a:t>cuboids at the same time to </a:t>
            </a:r>
            <a:r>
              <a:rPr lang="en-US" altLang="zh-CN" b="1" dirty="0" smtClean="0"/>
              <a:t>amortize disk reads</a:t>
            </a:r>
          </a:p>
          <a:p>
            <a:pPr lvl="1"/>
            <a:r>
              <a:rPr lang="en-US" altLang="zh-CN" dirty="0" smtClean="0"/>
              <a:t>Share-sorts:  </a:t>
            </a:r>
            <a:r>
              <a:rPr lang="en-US" altLang="zh-CN" b="1" dirty="0" smtClean="0"/>
              <a:t>sharing sorting costs </a:t>
            </a:r>
            <a:r>
              <a:rPr lang="en-US" altLang="zh-CN" dirty="0" smtClean="0"/>
              <a:t>cross multiple cuboids when </a:t>
            </a:r>
            <a:r>
              <a:rPr lang="en-US" altLang="zh-CN" b="1" dirty="0" smtClean="0"/>
              <a:t>sort-based method</a:t>
            </a:r>
            <a:r>
              <a:rPr lang="en-US" altLang="zh-CN" dirty="0" smtClean="0"/>
              <a:t> is used</a:t>
            </a:r>
          </a:p>
          <a:p>
            <a:pPr lvl="1"/>
            <a:r>
              <a:rPr lang="en-US" altLang="zh-CN" dirty="0" smtClean="0"/>
              <a:t>Share-partitions: </a:t>
            </a:r>
            <a:r>
              <a:rPr lang="en-US" altLang="zh-CN" b="1" dirty="0" smtClean="0"/>
              <a:t>sharing the partitioning cost</a:t>
            </a:r>
            <a:r>
              <a:rPr lang="en-US" altLang="zh-CN" dirty="0" smtClean="0"/>
              <a:t> across multiple cuboids when </a:t>
            </a:r>
            <a:r>
              <a:rPr lang="en-US" altLang="zh-CN" b="1" dirty="0" smtClean="0"/>
              <a:t>hash-based algorithms </a:t>
            </a:r>
            <a:r>
              <a:rPr lang="en-US" altLang="zh-CN" dirty="0" smtClean="0"/>
              <a:t>are used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211669"/>
            <a:ext cx="7972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altLang="zh-CN" i="1" dirty="0">
                <a:ea typeface="SimSun" pitchFamily="2" charset="-122"/>
              </a:rPr>
              <a:t>S. Agarwal, R. Agrawal, P. M. Deshpande, A. Gupta, J. F. </a:t>
            </a:r>
            <a:r>
              <a:rPr lang="en-US" altLang="zh-CN" i="1" dirty="0" err="1">
                <a:ea typeface="SimSun" pitchFamily="2" charset="-122"/>
              </a:rPr>
              <a:t>Naughton</a:t>
            </a:r>
            <a:r>
              <a:rPr lang="en-US" altLang="zh-CN" i="1" dirty="0">
                <a:ea typeface="SimSun" pitchFamily="2" charset="-122"/>
              </a:rPr>
              <a:t>, R. </a:t>
            </a:r>
            <a:r>
              <a:rPr lang="en-US" altLang="zh-CN" i="1" dirty="0" err="1">
                <a:ea typeface="SimSun" pitchFamily="2" charset="-122"/>
              </a:rPr>
              <a:t>Ramakrishnan</a:t>
            </a:r>
            <a:r>
              <a:rPr lang="en-US" altLang="zh-CN" i="1" dirty="0">
                <a:ea typeface="SimSun" pitchFamily="2" charset="-122"/>
              </a:rPr>
              <a:t>, S. </a:t>
            </a:r>
            <a:r>
              <a:rPr lang="en-US" altLang="zh-CN" i="1" dirty="0" err="1">
                <a:ea typeface="SimSun" pitchFamily="2" charset="-122"/>
              </a:rPr>
              <a:t>Sarawagi</a:t>
            </a:r>
            <a:r>
              <a:rPr lang="en-US" altLang="zh-CN" i="1" dirty="0">
                <a:ea typeface="SimSun" pitchFamily="2" charset="-122"/>
              </a:rPr>
              <a:t>.  On the computation of multidimensional aggregates. VLDB’96</a:t>
            </a:r>
          </a:p>
        </p:txBody>
      </p:sp>
    </p:spTree>
    <p:extLst>
      <p:ext uri="{BB962C8B-B14F-4D97-AF65-F5344CB8AC3E}">
        <p14:creationId xmlns:p14="http://schemas.microsoft.com/office/powerpoint/2010/main" val="1290001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Cube Computation: Multi-Way Array Aggregation (MOLAP</a:t>
            </a:r>
            <a:r>
              <a:rPr lang="en-US" altLang="zh-CN" sz="3600" dirty="0">
                <a:ea typeface="SimSun" pitchFamily="2" charset="-122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dirty="0" smtClean="0">
                <a:ea typeface="SimSun" pitchFamily="2" charset="-122"/>
              </a:rPr>
              <a:t>Bottom-up: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Partition a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huge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i="1" dirty="0" smtClean="0">
                <a:solidFill>
                  <a:srgbClr val="FF0000"/>
                </a:solidFill>
                <a:ea typeface="SimSun" pitchFamily="2" charset="-122"/>
              </a:rPr>
              <a:t>sparse</a:t>
            </a:r>
            <a:r>
              <a:rPr lang="zh-CN" altLang="en-US" sz="2000" dirty="0" smtClea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array </a:t>
            </a:r>
            <a:r>
              <a:rPr lang="en-US" altLang="zh-CN" sz="2000" dirty="0">
                <a:ea typeface="SimSun" pitchFamily="2" charset="-122"/>
              </a:rPr>
              <a:t>into </a:t>
            </a:r>
            <a:r>
              <a:rPr lang="en-US" altLang="zh-CN" sz="2000" i="1" dirty="0">
                <a:ea typeface="SimSun" pitchFamily="2" charset="-122"/>
              </a:rPr>
              <a:t>chunks</a:t>
            </a:r>
            <a:r>
              <a:rPr lang="en-US" altLang="zh-CN" sz="2000" dirty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(a small </a:t>
            </a:r>
            <a:r>
              <a:rPr lang="en-US" altLang="zh-CN" sz="2000" dirty="0" err="1" smtClean="0">
                <a:ea typeface="SimSun" pitchFamily="2" charset="-122"/>
              </a:rPr>
              <a:t>subcube</a:t>
            </a:r>
            <a:r>
              <a:rPr lang="en-US" altLang="zh-CN" sz="2000" dirty="0" smtClean="0">
                <a:ea typeface="SimSun" pitchFamily="2" charset="-122"/>
              </a:rPr>
              <a:t> </a:t>
            </a:r>
            <a:r>
              <a:rPr lang="en-US" altLang="zh-CN" sz="2000" dirty="0">
                <a:ea typeface="SimSun" pitchFamily="2" charset="-122"/>
              </a:rPr>
              <a:t>which fits in memory</a:t>
            </a:r>
            <a:r>
              <a:rPr lang="en-US" altLang="zh-CN" sz="2000" dirty="0" smtClean="0">
                <a:ea typeface="SimSun" pitchFamily="2" charset="-122"/>
              </a:rPr>
              <a:t>)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and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aggregation.</a:t>
            </a:r>
            <a:endParaRPr lang="en-US" altLang="zh-CN" sz="2000" dirty="0">
              <a:ea typeface="SimSun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 smtClean="0">
                <a:ea typeface="SimSun" pitchFamily="2" charset="-122"/>
              </a:rPr>
              <a:t>Data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addressing: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Compressed </a:t>
            </a:r>
            <a:r>
              <a:rPr lang="en-US" altLang="zh-CN" sz="2000" i="1" dirty="0">
                <a:solidFill>
                  <a:srgbClr val="FF0000"/>
                </a:solidFill>
                <a:ea typeface="SimSun" pitchFamily="2" charset="-122"/>
              </a:rPr>
              <a:t>sparse</a:t>
            </a:r>
            <a:r>
              <a:rPr lang="en-US" altLang="zh-CN" sz="2000" i="1" dirty="0">
                <a:ea typeface="SimSun" pitchFamily="2" charset="-122"/>
              </a:rPr>
              <a:t> array </a:t>
            </a:r>
            <a:r>
              <a:rPr lang="en-US" altLang="zh-CN" sz="2000" i="1" dirty="0" smtClean="0">
                <a:ea typeface="SimSun" pitchFamily="2" charset="-122"/>
              </a:rPr>
              <a:t>addressing</a:t>
            </a:r>
            <a:r>
              <a:rPr lang="en-US" altLang="zh-CN" sz="2000" dirty="0" smtClean="0">
                <a:ea typeface="SimSun" pitchFamily="2" charset="-122"/>
              </a:rPr>
              <a:t> </a:t>
            </a:r>
            <a:r>
              <a:rPr lang="en-US" altLang="zh-CN" sz="2000" dirty="0">
                <a:ea typeface="SimSun" pitchFamily="2" charset="-122"/>
              </a:rPr>
              <a:t>(</a:t>
            </a:r>
            <a:r>
              <a:rPr lang="en-US" altLang="zh-CN" sz="2000" dirty="0" err="1">
                <a:ea typeface="SimSun" pitchFamily="2" charset="-122"/>
              </a:rPr>
              <a:t>chunk_id</a:t>
            </a:r>
            <a:r>
              <a:rPr lang="en-US" altLang="zh-CN" sz="2000" dirty="0">
                <a:ea typeface="SimSun" pitchFamily="2" charset="-122"/>
              </a:rPr>
              <a:t>, offset)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ea typeface="SimSun" pitchFamily="2" charset="-122"/>
              </a:rPr>
              <a:t>Compute </a:t>
            </a:r>
            <a:r>
              <a:rPr lang="en-US" altLang="zh-CN" sz="2000" b="1" dirty="0">
                <a:solidFill>
                  <a:srgbClr val="0070C0"/>
                </a:solidFill>
                <a:ea typeface="SimSun" pitchFamily="2" charset="-122"/>
              </a:rPr>
              <a:t>aggregates in “</a:t>
            </a:r>
            <a:r>
              <a:rPr lang="en-US" altLang="zh-CN" sz="2000" b="1" dirty="0" err="1">
                <a:solidFill>
                  <a:srgbClr val="0070C0"/>
                </a:solidFill>
                <a:ea typeface="SimSun" pitchFamily="2" charset="-122"/>
              </a:rPr>
              <a:t>multiway</a:t>
            </a:r>
            <a:r>
              <a:rPr lang="en-US" altLang="zh-CN" sz="2000" b="1" dirty="0">
                <a:solidFill>
                  <a:srgbClr val="0070C0"/>
                </a:solidFill>
                <a:ea typeface="SimSun" pitchFamily="2" charset="-122"/>
              </a:rPr>
              <a:t>”</a:t>
            </a:r>
            <a:r>
              <a:rPr lang="en-US" altLang="zh-CN" sz="2000" dirty="0">
                <a:solidFill>
                  <a:srgbClr val="0070C0"/>
                </a:solidFill>
                <a:ea typeface="SimSun" pitchFamily="2" charset="-122"/>
              </a:rPr>
              <a:t> </a:t>
            </a:r>
            <a:r>
              <a:rPr lang="en-US" altLang="zh-CN" sz="2000" dirty="0">
                <a:ea typeface="SimSun" pitchFamily="2" charset="-122"/>
              </a:rPr>
              <a:t>by visiting cube cells in the order which </a:t>
            </a:r>
            <a:r>
              <a:rPr lang="en-US" altLang="zh-CN" sz="2000" b="1" dirty="0">
                <a:ea typeface="SimSun" pitchFamily="2" charset="-122"/>
              </a:rPr>
              <a:t>minimizes</a:t>
            </a:r>
            <a:r>
              <a:rPr lang="en-US" altLang="zh-CN" sz="2000" dirty="0">
                <a:ea typeface="SimSun" pitchFamily="2" charset="-122"/>
              </a:rPr>
              <a:t> the # of times to visit each cell, and </a:t>
            </a:r>
            <a:r>
              <a:rPr lang="en-US" altLang="zh-CN" sz="2000" b="1" dirty="0">
                <a:ea typeface="SimSun" pitchFamily="2" charset="-122"/>
              </a:rPr>
              <a:t>reduces</a:t>
            </a:r>
            <a:r>
              <a:rPr lang="en-US" altLang="zh-CN" sz="2000" dirty="0">
                <a:ea typeface="SimSun" pitchFamily="2" charset="-122"/>
              </a:rPr>
              <a:t> memory access and storage cost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19</a:t>
            </a:fld>
            <a:endParaRPr 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200026" y="3849735"/>
            <a:ext cx="4599488" cy="2871740"/>
            <a:chOff x="624" y="1056"/>
            <a:chExt cx="3905" cy="3188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255" y="3890"/>
              <a:ext cx="1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rbel" charset="0"/>
                  <a:ea typeface="Corbel" charset="0"/>
                  <a:cs typeface="Corbel" charset="0"/>
                </a:rPr>
                <a:t>A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362" y="1774"/>
              <a:ext cx="248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rbel" charset="0"/>
                  <a:ea typeface="Corbel" charset="0"/>
                  <a:cs typeface="Corbel" charset="0"/>
                </a:rPr>
                <a:t>B</a:t>
              </a: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3739" y="2526"/>
              <a:ext cx="753" cy="560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3739" y="2068"/>
              <a:ext cx="753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3739" y="1611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3531" y="2695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3531" y="2239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3531" y="1783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AutoShape 14"/>
            <p:cNvSpPr>
              <a:spLocks noChangeArrowheads="1"/>
            </p:cNvSpPr>
            <p:nvPr/>
          </p:nvSpPr>
          <p:spPr bwMode="auto">
            <a:xfrm>
              <a:off x="3321" y="2868"/>
              <a:ext cx="754" cy="560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3321" y="2412"/>
              <a:ext cx="754" cy="560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3321" y="1954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1862" y="1171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>
              <a:off x="1653" y="1341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>
              <a:off x="1444" y="1513"/>
              <a:ext cx="755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0" name="AutoShape 20"/>
            <p:cNvSpPr>
              <a:spLocks noChangeArrowheads="1"/>
            </p:cNvSpPr>
            <p:nvPr/>
          </p:nvSpPr>
          <p:spPr bwMode="auto">
            <a:xfrm>
              <a:off x="2487" y="1171"/>
              <a:ext cx="754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1" name="AutoShape 21"/>
            <p:cNvSpPr>
              <a:spLocks noChangeArrowheads="1"/>
            </p:cNvSpPr>
            <p:nvPr/>
          </p:nvSpPr>
          <p:spPr bwMode="auto">
            <a:xfrm>
              <a:off x="2279" y="1341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AutoShape 22"/>
            <p:cNvSpPr>
              <a:spLocks noChangeArrowheads="1"/>
            </p:cNvSpPr>
            <p:nvPr/>
          </p:nvSpPr>
          <p:spPr bwMode="auto">
            <a:xfrm>
              <a:off x="2070" y="1513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AutoShape 23"/>
            <p:cNvSpPr>
              <a:spLocks noChangeArrowheads="1"/>
            </p:cNvSpPr>
            <p:nvPr/>
          </p:nvSpPr>
          <p:spPr bwMode="auto">
            <a:xfrm>
              <a:off x="3113" y="1171"/>
              <a:ext cx="754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4" name="AutoShape 24"/>
            <p:cNvSpPr>
              <a:spLocks noChangeArrowheads="1"/>
            </p:cNvSpPr>
            <p:nvPr/>
          </p:nvSpPr>
          <p:spPr bwMode="auto">
            <a:xfrm>
              <a:off x="2906" y="1341"/>
              <a:ext cx="753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5" name="AutoShape 25"/>
            <p:cNvSpPr>
              <a:spLocks noChangeArrowheads="1"/>
            </p:cNvSpPr>
            <p:nvPr/>
          </p:nvSpPr>
          <p:spPr bwMode="auto">
            <a:xfrm>
              <a:off x="2696" y="1513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auto">
            <a:xfrm>
              <a:off x="3740" y="1171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7" name="AutoShape 27"/>
            <p:cNvSpPr>
              <a:spLocks noChangeArrowheads="1"/>
            </p:cNvSpPr>
            <p:nvPr/>
          </p:nvSpPr>
          <p:spPr bwMode="auto">
            <a:xfrm>
              <a:off x="3531" y="1341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8" name="AutoShape 28"/>
            <p:cNvSpPr>
              <a:spLocks noChangeArrowheads="1"/>
            </p:cNvSpPr>
            <p:nvPr/>
          </p:nvSpPr>
          <p:spPr bwMode="auto">
            <a:xfrm>
              <a:off x="3322" y="1513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9" name="AutoShape 29"/>
            <p:cNvSpPr>
              <a:spLocks noChangeArrowheads="1"/>
            </p:cNvSpPr>
            <p:nvPr/>
          </p:nvSpPr>
          <p:spPr bwMode="auto">
            <a:xfrm>
              <a:off x="1248" y="3037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0" name="AutoShape 30"/>
            <p:cNvSpPr>
              <a:spLocks noChangeArrowheads="1"/>
            </p:cNvSpPr>
            <p:nvPr/>
          </p:nvSpPr>
          <p:spPr bwMode="auto">
            <a:xfrm>
              <a:off x="1248" y="2581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1" name="AutoShape 31"/>
            <p:cNvSpPr>
              <a:spLocks noChangeArrowheads="1"/>
            </p:cNvSpPr>
            <p:nvPr/>
          </p:nvSpPr>
          <p:spPr bwMode="auto">
            <a:xfrm>
              <a:off x="1248" y="2124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2" name="AutoShape 32"/>
            <p:cNvSpPr>
              <a:spLocks noChangeArrowheads="1"/>
            </p:cNvSpPr>
            <p:nvPr/>
          </p:nvSpPr>
          <p:spPr bwMode="auto">
            <a:xfrm>
              <a:off x="1873" y="3037"/>
              <a:ext cx="754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3" name="AutoShape 33"/>
            <p:cNvSpPr>
              <a:spLocks noChangeArrowheads="1"/>
            </p:cNvSpPr>
            <p:nvPr/>
          </p:nvSpPr>
          <p:spPr bwMode="auto">
            <a:xfrm>
              <a:off x="1873" y="2581"/>
              <a:ext cx="754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4" name="AutoShape 34"/>
            <p:cNvSpPr>
              <a:spLocks noChangeArrowheads="1"/>
            </p:cNvSpPr>
            <p:nvPr/>
          </p:nvSpPr>
          <p:spPr bwMode="auto">
            <a:xfrm>
              <a:off x="1873" y="2124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zh-CN" altLang="en-US" sz="16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5" name="AutoShape 35"/>
            <p:cNvSpPr>
              <a:spLocks noChangeArrowheads="1"/>
            </p:cNvSpPr>
            <p:nvPr/>
          </p:nvSpPr>
          <p:spPr bwMode="auto">
            <a:xfrm>
              <a:off x="2499" y="3037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6" name="AutoShape 36"/>
            <p:cNvSpPr>
              <a:spLocks noChangeArrowheads="1"/>
            </p:cNvSpPr>
            <p:nvPr/>
          </p:nvSpPr>
          <p:spPr bwMode="auto">
            <a:xfrm>
              <a:off x="2499" y="2581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7" name="AutoShape 37"/>
            <p:cNvSpPr>
              <a:spLocks noChangeArrowheads="1"/>
            </p:cNvSpPr>
            <p:nvPr/>
          </p:nvSpPr>
          <p:spPr bwMode="auto">
            <a:xfrm>
              <a:off x="2499" y="2124"/>
              <a:ext cx="753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8" name="AutoShape 38"/>
            <p:cNvSpPr>
              <a:spLocks noChangeArrowheads="1"/>
            </p:cNvSpPr>
            <p:nvPr/>
          </p:nvSpPr>
          <p:spPr bwMode="auto">
            <a:xfrm>
              <a:off x="3126" y="3037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9" name="AutoShape 39"/>
            <p:cNvSpPr>
              <a:spLocks noChangeArrowheads="1"/>
            </p:cNvSpPr>
            <p:nvPr/>
          </p:nvSpPr>
          <p:spPr bwMode="auto">
            <a:xfrm>
              <a:off x="3126" y="2581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0" name="AutoShape 40"/>
            <p:cNvSpPr>
              <a:spLocks noChangeArrowheads="1"/>
            </p:cNvSpPr>
            <p:nvPr/>
          </p:nvSpPr>
          <p:spPr bwMode="auto">
            <a:xfrm>
              <a:off x="3126" y="2124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1" name="AutoShape 41"/>
            <p:cNvSpPr>
              <a:spLocks noChangeArrowheads="1"/>
            </p:cNvSpPr>
            <p:nvPr/>
          </p:nvSpPr>
          <p:spPr bwMode="auto">
            <a:xfrm>
              <a:off x="1249" y="1683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2" name="AutoShape 42"/>
            <p:cNvSpPr>
              <a:spLocks noChangeArrowheads="1"/>
            </p:cNvSpPr>
            <p:nvPr/>
          </p:nvSpPr>
          <p:spPr bwMode="auto">
            <a:xfrm>
              <a:off x="1874" y="1683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3" name="AutoShape 43"/>
            <p:cNvSpPr>
              <a:spLocks noChangeArrowheads="1"/>
            </p:cNvSpPr>
            <p:nvPr/>
          </p:nvSpPr>
          <p:spPr bwMode="auto">
            <a:xfrm>
              <a:off x="2500" y="1683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4" name="AutoShape 44"/>
            <p:cNvSpPr>
              <a:spLocks noChangeArrowheads="1"/>
            </p:cNvSpPr>
            <p:nvPr/>
          </p:nvSpPr>
          <p:spPr bwMode="auto">
            <a:xfrm>
              <a:off x="3135" y="1675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5" name="Text Box 45"/>
            <p:cNvSpPr txBox="1">
              <a:spLocks noChangeArrowheads="1"/>
            </p:cNvSpPr>
            <p:nvPr/>
          </p:nvSpPr>
          <p:spPr bwMode="auto">
            <a:xfrm>
              <a:off x="1690" y="1485"/>
              <a:ext cx="16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29</a:t>
              </a:r>
            </a:p>
          </p:txBody>
        </p:sp>
        <p:sp>
          <p:nvSpPr>
            <p:cNvPr id="46" name="Text Box 46"/>
            <p:cNvSpPr txBox="1">
              <a:spLocks noChangeArrowheads="1"/>
            </p:cNvSpPr>
            <p:nvPr/>
          </p:nvSpPr>
          <p:spPr bwMode="auto">
            <a:xfrm>
              <a:off x="2319" y="1485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latin typeface="Corbel" charset="0"/>
                  <a:ea typeface="Corbel" charset="0"/>
                  <a:cs typeface="Corbel" charset="0"/>
                </a:rPr>
                <a:t>30</a:t>
              </a:r>
            </a:p>
          </p:txBody>
        </p:sp>
        <p:sp>
          <p:nvSpPr>
            <p:cNvPr id="47" name="Text Box 47"/>
            <p:cNvSpPr txBox="1">
              <a:spLocks noChangeArrowheads="1"/>
            </p:cNvSpPr>
            <p:nvPr/>
          </p:nvSpPr>
          <p:spPr bwMode="auto">
            <a:xfrm>
              <a:off x="2944" y="1485"/>
              <a:ext cx="141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31</a:t>
              </a:r>
            </a:p>
          </p:txBody>
        </p:sp>
        <p:sp>
          <p:nvSpPr>
            <p:cNvPr id="48" name="Text Box 48"/>
            <p:cNvSpPr txBox="1">
              <a:spLocks noChangeArrowheads="1"/>
            </p:cNvSpPr>
            <p:nvPr/>
          </p:nvSpPr>
          <p:spPr bwMode="auto">
            <a:xfrm>
              <a:off x="3575" y="1485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32</a:t>
              </a:r>
            </a:p>
          </p:txBody>
        </p:sp>
        <p:sp>
          <p:nvSpPr>
            <p:cNvPr id="49" name="Text Box 49"/>
            <p:cNvSpPr txBox="1">
              <a:spLocks noChangeArrowheads="1"/>
            </p:cNvSpPr>
            <p:nvPr/>
          </p:nvSpPr>
          <p:spPr bwMode="auto">
            <a:xfrm>
              <a:off x="1499" y="3263"/>
              <a:ext cx="7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1</a:t>
              </a:r>
            </a:p>
          </p:txBody>
        </p:sp>
        <p:sp>
          <p:nvSpPr>
            <p:cNvPr id="50" name="Text Box 50"/>
            <p:cNvSpPr txBox="1">
              <a:spLocks noChangeArrowheads="1"/>
            </p:cNvSpPr>
            <p:nvPr/>
          </p:nvSpPr>
          <p:spPr bwMode="auto">
            <a:xfrm>
              <a:off x="2129" y="3263"/>
              <a:ext cx="8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2</a:t>
              </a:r>
            </a:p>
          </p:txBody>
        </p:sp>
        <p:sp>
          <p:nvSpPr>
            <p:cNvPr id="51" name="Text Box 51"/>
            <p:cNvSpPr txBox="1">
              <a:spLocks noChangeArrowheads="1"/>
            </p:cNvSpPr>
            <p:nvPr/>
          </p:nvSpPr>
          <p:spPr bwMode="auto">
            <a:xfrm>
              <a:off x="2819" y="3263"/>
              <a:ext cx="7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3</a:t>
              </a:r>
            </a:p>
          </p:txBody>
        </p:sp>
        <p:sp>
          <p:nvSpPr>
            <p:cNvPr id="52" name="Text Box 52"/>
            <p:cNvSpPr txBox="1">
              <a:spLocks noChangeArrowheads="1"/>
            </p:cNvSpPr>
            <p:nvPr/>
          </p:nvSpPr>
          <p:spPr bwMode="auto">
            <a:xfrm>
              <a:off x="3386" y="3263"/>
              <a:ext cx="8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</a:t>
              </a:r>
            </a:p>
          </p:txBody>
        </p:sp>
        <p:sp>
          <p:nvSpPr>
            <p:cNvPr id="53" name="Text Box 53"/>
            <p:cNvSpPr txBox="1">
              <a:spLocks noChangeArrowheads="1"/>
            </p:cNvSpPr>
            <p:nvPr/>
          </p:nvSpPr>
          <p:spPr bwMode="auto">
            <a:xfrm>
              <a:off x="1499" y="2820"/>
              <a:ext cx="7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5</a:t>
              </a:r>
            </a:p>
          </p:txBody>
        </p:sp>
        <p:sp>
          <p:nvSpPr>
            <p:cNvPr id="54" name="Text Box 54"/>
            <p:cNvSpPr txBox="1">
              <a:spLocks noChangeArrowheads="1"/>
            </p:cNvSpPr>
            <p:nvPr/>
          </p:nvSpPr>
          <p:spPr bwMode="auto">
            <a:xfrm>
              <a:off x="1499" y="2373"/>
              <a:ext cx="8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9</a:t>
              </a:r>
            </a:p>
          </p:txBody>
        </p:sp>
        <p:sp>
          <p:nvSpPr>
            <p:cNvPr id="55" name="Text Box 55"/>
            <p:cNvSpPr txBox="1">
              <a:spLocks noChangeArrowheads="1"/>
            </p:cNvSpPr>
            <p:nvPr/>
          </p:nvSpPr>
          <p:spPr bwMode="auto">
            <a:xfrm>
              <a:off x="1499" y="1928"/>
              <a:ext cx="13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13</a:t>
              </a:r>
            </a:p>
          </p:txBody>
        </p:sp>
        <p:sp>
          <p:nvSpPr>
            <p:cNvPr id="56" name="Text Box 56"/>
            <p:cNvSpPr txBox="1">
              <a:spLocks noChangeArrowheads="1"/>
            </p:cNvSpPr>
            <p:nvPr/>
          </p:nvSpPr>
          <p:spPr bwMode="auto">
            <a:xfrm>
              <a:off x="2129" y="1928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14</a:t>
              </a:r>
            </a:p>
          </p:txBody>
        </p:sp>
        <p:sp>
          <p:nvSpPr>
            <p:cNvPr id="57" name="Text Box 57"/>
            <p:cNvSpPr txBox="1">
              <a:spLocks noChangeArrowheads="1"/>
            </p:cNvSpPr>
            <p:nvPr/>
          </p:nvSpPr>
          <p:spPr bwMode="auto">
            <a:xfrm>
              <a:off x="2757" y="1928"/>
              <a:ext cx="14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15</a:t>
              </a:r>
            </a:p>
          </p:txBody>
        </p:sp>
        <p:sp>
          <p:nvSpPr>
            <p:cNvPr id="58" name="Text Box 58"/>
            <p:cNvSpPr txBox="1">
              <a:spLocks noChangeArrowheads="1"/>
            </p:cNvSpPr>
            <p:nvPr/>
          </p:nvSpPr>
          <p:spPr bwMode="auto">
            <a:xfrm>
              <a:off x="3386" y="1928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16</a:t>
              </a:r>
            </a:p>
          </p:txBody>
        </p:sp>
        <p:sp>
          <p:nvSpPr>
            <p:cNvPr id="59" name="Text Box 59"/>
            <p:cNvSpPr txBox="1">
              <a:spLocks noChangeArrowheads="1"/>
            </p:cNvSpPr>
            <p:nvPr/>
          </p:nvSpPr>
          <p:spPr bwMode="auto">
            <a:xfrm>
              <a:off x="4014" y="1099"/>
              <a:ext cx="16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64</a:t>
              </a:r>
            </a:p>
          </p:txBody>
        </p:sp>
        <p:sp>
          <p:nvSpPr>
            <p:cNvPr id="60" name="Text Box 60"/>
            <p:cNvSpPr txBox="1">
              <a:spLocks noChangeArrowheads="1"/>
            </p:cNvSpPr>
            <p:nvPr/>
          </p:nvSpPr>
          <p:spPr bwMode="auto">
            <a:xfrm>
              <a:off x="3386" y="1099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63</a:t>
              </a:r>
            </a:p>
          </p:txBody>
        </p:sp>
        <p:sp>
          <p:nvSpPr>
            <p:cNvPr id="61" name="Text Box 61"/>
            <p:cNvSpPr txBox="1">
              <a:spLocks noChangeArrowheads="1"/>
            </p:cNvSpPr>
            <p:nvPr/>
          </p:nvSpPr>
          <p:spPr bwMode="auto">
            <a:xfrm>
              <a:off x="2757" y="1099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62</a:t>
              </a:r>
            </a:p>
          </p:txBody>
        </p:sp>
        <p:sp>
          <p:nvSpPr>
            <p:cNvPr id="62" name="Text Box 62"/>
            <p:cNvSpPr txBox="1">
              <a:spLocks noChangeArrowheads="1"/>
            </p:cNvSpPr>
            <p:nvPr/>
          </p:nvSpPr>
          <p:spPr bwMode="auto">
            <a:xfrm>
              <a:off x="2129" y="1099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61</a:t>
              </a:r>
            </a:p>
          </p:txBody>
        </p:sp>
        <p:sp>
          <p:nvSpPr>
            <p:cNvPr id="63" name="Text Box 63"/>
            <p:cNvSpPr txBox="1">
              <a:spLocks noChangeArrowheads="1"/>
            </p:cNvSpPr>
            <p:nvPr/>
          </p:nvSpPr>
          <p:spPr bwMode="auto">
            <a:xfrm>
              <a:off x="3826" y="1290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48</a:t>
              </a:r>
            </a:p>
          </p:txBody>
        </p:sp>
        <p:sp>
          <p:nvSpPr>
            <p:cNvPr id="64" name="Text Box 64"/>
            <p:cNvSpPr txBox="1">
              <a:spLocks noChangeArrowheads="1"/>
            </p:cNvSpPr>
            <p:nvPr/>
          </p:nvSpPr>
          <p:spPr bwMode="auto">
            <a:xfrm>
              <a:off x="3199" y="1290"/>
              <a:ext cx="14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47</a:t>
              </a:r>
            </a:p>
          </p:txBody>
        </p:sp>
        <p:sp>
          <p:nvSpPr>
            <p:cNvPr id="65" name="Text Box 65"/>
            <p:cNvSpPr txBox="1">
              <a:spLocks noChangeArrowheads="1"/>
            </p:cNvSpPr>
            <p:nvPr/>
          </p:nvSpPr>
          <p:spPr bwMode="auto">
            <a:xfrm>
              <a:off x="2569" y="1290"/>
              <a:ext cx="16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46</a:t>
              </a:r>
            </a:p>
          </p:txBody>
        </p:sp>
        <p:sp>
          <p:nvSpPr>
            <p:cNvPr id="66" name="Text Box 66"/>
            <p:cNvSpPr txBox="1">
              <a:spLocks noChangeArrowheads="1"/>
            </p:cNvSpPr>
            <p:nvPr/>
          </p:nvSpPr>
          <p:spPr bwMode="auto">
            <a:xfrm>
              <a:off x="1941" y="1290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45</a:t>
              </a:r>
            </a:p>
          </p:txBody>
        </p:sp>
        <p:sp>
          <p:nvSpPr>
            <p:cNvPr id="67" name="Text Box 67"/>
            <p:cNvSpPr txBox="1">
              <a:spLocks noChangeArrowheads="1"/>
            </p:cNvSpPr>
            <p:nvPr/>
          </p:nvSpPr>
          <p:spPr bwMode="auto">
            <a:xfrm>
              <a:off x="2064" y="3645"/>
              <a:ext cx="14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a1</a:t>
              </a:r>
            </a:p>
          </p:txBody>
        </p:sp>
        <p:sp>
          <p:nvSpPr>
            <p:cNvPr id="68" name="Text Box 68"/>
            <p:cNvSpPr txBox="1">
              <a:spLocks noChangeArrowheads="1"/>
            </p:cNvSpPr>
            <p:nvPr/>
          </p:nvSpPr>
          <p:spPr bwMode="auto">
            <a:xfrm>
              <a:off x="1488" y="3645"/>
              <a:ext cx="15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a0</a:t>
              </a:r>
            </a:p>
          </p:txBody>
        </p:sp>
        <p:sp>
          <p:nvSpPr>
            <p:cNvPr id="69" name="Text Box 69"/>
            <p:cNvSpPr txBox="1">
              <a:spLocks noChangeArrowheads="1"/>
            </p:cNvSpPr>
            <p:nvPr/>
          </p:nvSpPr>
          <p:spPr bwMode="auto">
            <a:xfrm>
              <a:off x="1775" y="1099"/>
              <a:ext cx="139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c3</a:t>
              </a:r>
            </a:p>
          </p:txBody>
        </p:sp>
        <p:sp>
          <p:nvSpPr>
            <p:cNvPr id="70" name="Text Box 70"/>
            <p:cNvSpPr txBox="1">
              <a:spLocks noChangeArrowheads="1"/>
            </p:cNvSpPr>
            <p:nvPr/>
          </p:nvSpPr>
          <p:spPr bwMode="auto">
            <a:xfrm>
              <a:off x="1535" y="1246"/>
              <a:ext cx="14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c2</a:t>
              </a:r>
            </a:p>
          </p:txBody>
        </p:sp>
        <p:sp>
          <p:nvSpPr>
            <p:cNvPr id="71" name="Text Box 71"/>
            <p:cNvSpPr txBox="1">
              <a:spLocks noChangeArrowheads="1"/>
            </p:cNvSpPr>
            <p:nvPr/>
          </p:nvSpPr>
          <p:spPr bwMode="auto">
            <a:xfrm>
              <a:off x="1343" y="1440"/>
              <a:ext cx="139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c1</a:t>
              </a:r>
            </a:p>
          </p:txBody>
        </p:sp>
        <p:sp>
          <p:nvSpPr>
            <p:cNvPr id="72" name="Text Box 72"/>
            <p:cNvSpPr txBox="1">
              <a:spLocks noChangeArrowheads="1"/>
            </p:cNvSpPr>
            <p:nvPr/>
          </p:nvSpPr>
          <p:spPr bwMode="auto">
            <a:xfrm>
              <a:off x="1150" y="1581"/>
              <a:ext cx="18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c 0</a:t>
              </a:r>
            </a:p>
          </p:txBody>
        </p:sp>
        <p:sp>
          <p:nvSpPr>
            <p:cNvPr id="73" name="Text Box 73"/>
            <p:cNvSpPr txBox="1">
              <a:spLocks noChangeArrowheads="1"/>
            </p:cNvSpPr>
            <p:nvPr/>
          </p:nvSpPr>
          <p:spPr bwMode="auto">
            <a:xfrm>
              <a:off x="1055" y="1966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b3</a:t>
              </a:r>
            </a:p>
          </p:txBody>
        </p:sp>
        <p:sp>
          <p:nvSpPr>
            <p:cNvPr id="74" name="Text Box 74"/>
            <p:cNvSpPr txBox="1">
              <a:spLocks noChangeArrowheads="1"/>
            </p:cNvSpPr>
            <p:nvPr/>
          </p:nvSpPr>
          <p:spPr bwMode="auto">
            <a:xfrm>
              <a:off x="1055" y="2399"/>
              <a:ext cx="164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b2</a:t>
              </a:r>
            </a:p>
          </p:txBody>
        </p:sp>
        <p:sp>
          <p:nvSpPr>
            <p:cNvPr id="75" name="Text Box 75"/>
            <p:cNvSpPr txBox="1">
              <a:spLocks noChangeArrowheads="1"/>
            </p:cNvSpPr>
            <p:nvPr/>
          </p:nvSpPr>
          <p:spPr bwMode="auto">
            <a:xfrm>
              <a:off x="1055" y="2829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b1</a:t>
              </a:r>
            </a:p>
          </p:txBody>
        </p:sp>
        <p:sp>
          <p:nvSpPr>
            <p:cNvPr id="76" name="Text Box 76"/>
            <p:cNvSpPr txBox="1">
              <a:spLocks noChangeArrowheads="1"/>
            </p:cNvSpPr>
            <p:nvPr/>
          </p:nvSpPr>
          <p:spPr bwMode="auto">
            <a:xfrm>
              <a:off x="1055" y="3310"/>
              <a:ext cx="164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b0</a:t>
              </a:r>
            </a:p>
          </p:txBody>
        </p:sp>
        <p:sp>
          <p:nvSpPr>
            <p:cNvPr id="77" name="Text Box 77"/>
            <p:cNvSpPr txBox="1">
              <a:spLocks noChangeArrowheads="1"/>
            </p:cNvSpPr>
            <p:nvPr/>
          </p:nvSpPr>
          <p:spPr bwMode="auto">
            <a:xfrm>
              <a:off x="2689" y="3645"/>
              <a:ext cx="15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a2</a:t>
              </a:r>
            </a:p>
          </p:txBody>
        </p:sp>
        <p:sp>
          <p:nvSpPr>
            <p:cNvPr id="78" name="Text Box 78"/>
            <p:cNvSpPr txBox="1">
              <a:spLocks noChangeArrowheads="1"/>
            </p:cNvSpPr>
            <p:nvPr/>
          </p:nvSpPr>
          <p:spPr bwMode="auto">
            <a:xfrm>
              <a:off x="3311" y="3645"/>
              <a:ext cx="14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a3</a:t>
              </a:r>
            </a:p>
          </p:txBody>
        </p:sp>
        <p:sp>
          <p:nvSpPr>
            <p:cNvPr id="79" name="Text Box 79"/>
            <p:cNvSpPr txBox="1">
              <a:spLocks noChangeArrowheads="1"/>
            </p:cNvSpPr>
            <p:nvPr/>
          </p:nvSpPr>
          <p:spPr bwMode="auto">
            <a:xfrm>
              <a:off x="1055" y="1056"/>
              <a:ext cx="12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rbel" charset="0"/>
                  <a:ea typeface="Corbel" charset="0"/>
                  <a:cs typeface="Corbel" charset="0"/>
                </a:rPr>
                <a:t>C</a:t>
              </a:r>
            </a:p>
          </p:txBody>
        </p:sp>
        <p:sp>
          <p:nvSpPr>
            <p:cNvPr id="80" name="Text Box 80"/>
            <p:cNvSpPr txBox="1">
              <a:spLocks noChangeArrowheads="1"/>
            </p:cNvSpPr>
            <p:nvPr/>
          </p:nvSpPr>
          <p:spPr bwMode="auto">
            <a:xfrm>
              <a:off x="624" y="2543"/>
              <a:ext cx="123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rbel" charset="0"/>
                  <a:ea typeface="Corbel" charset="0"/>
                  <a:cs typeface="Corbel" charset="0"/>
                </a:rPr>
                <a:t>B</a:t>
              </a:r>
            </a:p>
          </p:txBody>
        </p:sp>
        <p:sp>
          <p:nvSpPr>
            <p:cNvPr id="81" name="Text Box 81"/>
            <p:cNvSpPr txBox="1">
              <a:spLocks noChangeArrowheads="1"/>
            </p:cNvSpPr>
            <p:nvPr/>
          </p:nvSpPr>
          <p:spPr bwMode="auto">
            <a:xfrm>
              <a:off x="4177" y="2064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44</a:t>
              </a:r>
            </a:p>
          </p:txBody>
        </p:sp>
        <p:sp>
          <p:nvSpPr>
            <p:cNvPr id="82" name="Text Box 82"/>
            <p:cNvSpPr txBox="1">
              <a:spLocks noChangeArrowheads="1"/>
            </p:cNvSpPr>
            <p:nvPr/>
          </p:nvSpPr>
          <p:spPr bwMode="auto">
            <a:xfrm>
              <a:off x="3935" y="2254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28</a:t>
              </a:r>
            </a:p>
          </p:txBody>
        </p:sp>
        <p:sp>
          <p:nvSpPr>
            <p:cNvPr id="83" name="Text Box 83"/>
            <p:cNvSpPr txBox="1">
              <a:spLocks noChangeArrowheads="1"/>
            </p:cNvSpPr>
            <p:nvPr/>
          </p:nvSpPr>
          <p:spPr bwMode="auto">
            <a:xfrm>
              <a:off x="4367" y="2348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56</a:t>
              </a:r>
            </a:p>
          </p:txBody>
        </p:sp>
        <p:sp>
          <p:nvSpPr>
            <p:cNvPr id="84" name="Text Box 84"/>
            <p:cNvSpPr txBox="1">
              <a:spLocks noChangeArrowheads="1"/>
            </p:cNvSpPr>
            <p:nvPr/>
          </p:nvSpPr>
          <p:spPr bwMode="auto">
            <a:xfrm>
              <a:off x="4177" y="2543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40</a:t>
              </a:r>
            </a:p>
          </p:txBody>
        </p:sp>
        <p:sp>
          <p:nvSpPr>
            <p:cNvPr id="85" name="Text Box 85"/>
            <p:cNvSpPr txBox="1">
              <a:spLocks noChangeArrowheads="1"/>
            </p:cNvSpPr>
            <p:nvPr/>
          </p:nvSpPr>
          <p:spPr bwMode="auto">
            <a:xfrm>
              <a:off x="3936" y="2685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24</a:t>
              </a:r>
            </a:p>
          </p:txBody>
        </p:sp>
        <p:sp>
          <p:nvSpPr>
            <p:cNvPr id="86" name="Text Box 86"/>
            <p:cNvSpPr txBox="1">
              <a:spLocks noChangeArrowheads="1"/>
            </p:cNvSpPr>
            <p:nvPr/>
          </p:nvSpPr>
          <p:spPr bwMode="auto">
            <a:xfrm>
              <a:off x="4367" y="2784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52</a:t>
              </a:r>
            </a:p>
          </p:txBody>
        </p:sp>
        <p:sp>
          <p:nvSpPr>
            <p:cNvPr id="87" name="Text Box 87"/>
            <p:cNvSpPr txBox="1">
              <a:spLocks noChangeArrowheads="1"/>
            </p:cNvSpPr>
            <p:nvPr/>
          </p:nvSpPr>
          <p:spPr bwMode="auto">
            <a:xfrm>
              <a:off x="4127" y="2925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36</a:t>
              </a:r>
            </a:p>
          </p:txBody>
        </p:sp>
        <p:sp>
          <p:nvSpPr>
            <p:cNvPr id="88" name="Text Box 88"/>
            <p:cNvSpPr txBox="1">
              <a:spLocks noChangeArrowheads="1"/>
            </p:cNvSpPr>
            <p:nvPr/>
          </p:nvSpPr>
          <p:spPr bwMode="auto">
            <a:xfrm>
              <a:off x="3936" y="3117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20</a:t>
              </a:r>
            </a:p>
          </p:txBody>
        </p:sp>
        <p:sp>
          <p:nvSpPr>
            <p:cNvPr id="89" name="Text Box 89"/>
            <p:cNvSpPr txBox="1">
              <a:spLocks noChangeArrowheads="1"/>
            </p:cNvSpPr>
            <p:nvPr/>
          </p:nvSpPr>
          <p:spPr bwMode="auto">
            <a:xfrm>
              <a:off x="4367" y="1870"/>
              <a:ext cx="16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60</a:t>
              </a:r>
            </a:p>
          </p:txBody>
        </p:sp>
      </p:grpSp>
      <p:sp>
        <p:nvSpPr>
          <p:cNvPr id="90" name="Rectangle 89"/>
          <p:cNvSpPr/>
          <p:nvPr/>
        </p:nvSpPr>
        <p:spPr>
          <a:xfrm>
            <a:off x="5000926" y="3736705"/>
            <a:ext cx="407044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What is the best traversing order to do multi-way aggregation</a:t>
            </a:r>
            <a:r>
              <a:rPr lang="en-US" altLang="zh-CN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?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ABC </a:t>
            </a:r>
            <a:r>
              <a:rPr lang="en-US" altLang="zh-CN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Wingdings"/>
              </a:rPr>
              <a:t> AB, BC and AC</a:t>
            </a:r>
            <a:endParaRPr lang="en-US" altLang="zh-CN" sz="2000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145148" y="5172548"/>
            <a:ext cx="2133600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A: 40</a:t>
            </a:r>
            <a:r>
              <a:rPr lang="zh-CN" altLang="en-US" dirty="0" smtClean="0"/>
              <a:t> </a:t>
            </a:r>
            <a:r>
              <a:rPr lang="en-US" altLang="zh-CN" dirty="0" smtClean="0"/>
              <a:t>(location)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B: 400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(item)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C: </a:t>
            </a:r>
            <a:r>
              <a:rPr lang="en-US" dirty="0" smtClean="0"/>
              <a:t>4</a:t>
            </a:r>
            <a:r>
              <a:rPr lang="en-US" altLang="zh-CN" dirty="0" smtClean="0"/>
              <a:t>,</a:t>
            </a:r>
            <a:r>
              <a:rPr lang="en-US" dirty="0" smtClean="0"/>
              <a:t>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40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863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00488" y="5629275"/>
            <a:ext cx="3967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What</a:t>
            </a:r>
            <a:r>
              <a:rPr lang="zh-CN" altLang="en-US" sz="3200" dirty="0" smtClean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the</a:t>
            </a:r>
            <a:r>
              <a:rPr lang="zh-CN" altLang="en-US" sz="3200" dirty="0" smtClean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hell</a:t>
            </a:r>
            <a:r>
              <a:rPr lang="zh-CN" altLang="en-US" sz="3200" dirty="0" smtClean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is</a:t>
            </a:r>
            <a:r>
              <a:rPr lang="zh-CN" altLang="en-US" sz="3200" dirty="0" smtClean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that?!!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86038" y="2593181"/>
            <a:ext cx="1685925" cy="30360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845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ea typeface="SimSun" pitchFamily="2" charset="-122"/>
              </a:rPr>
              <a:t>How</a:t>
            </a:r>
            <a:r>
              <a:rPr lang="zh-CN" altLang="en-US" sz="2400" dirty="0" smtClean="0">
                <a:ea typeface="SimSun" pitchFamily="2" charset="-122"/>
              </a:rPr>
              <a:t> </a:t>
            </a:r>
            <a:r>
              <a:rPr lang="en-US" altLang="zh-CN" sz="2400" dirty="0" smtClean="0">
                <a:ea typeface="SimSun" pitchFamily="2" charset="-122"/>
              </a:rPr>
              <a:t>much</a:t>
            </a:r>
            <a:r>
              <a:rPr lang="zh-CN" altLang="en-US" sz="2400" dirty="0" smtClean="0">
                <a:ea typeface="SimSun" pitchFamily="2" charset="-122"/>
              </a:rPr>
              <a:t> </a:t>
            </a:r>
            <a:r>
              <a:rPr lang="en-US" altLang="zh-CN" sz="2400" b="1" dirty="0" smtClean="0">
                <a:ea typeface="SimSun" pitchFamily="2" charset="-122"/>
              </a:rPr>
              <a:t>memory</a:t>
            </a:r>
            <a:r>
              <a:rPr lang="zh-CN" altLang="en-US" sz="2400" b="1" dirty="0" smtClean="0">
                <a:ea typeface="SimSun" pitchFamily="2" charset="-122"/>
              </a:rPr>
              <a:t> </a:t>
            </a:r>
            <a:r>
              <a:rPr lang="en-US" altLang="zh-CN" sz="2400" b="1" dirty="0" smtClean="0">
                <a:ea typeface="SimSun" pitchFamily="2" charset="-122"/>
              </a:rPr>
              <a:t>cost</a:t>
            </a:r>
            <a:r>
              <a:rPr lang="zh-CN" altLang="en-US" sz="2400" b="1" dirty="0" smtClean="0">
                <a:ea typeface="SimSun" pitchFamily="2" charset="-122"/>
              </a:rPr>
              <a:t> </a:t>
            </a:r>
            <a:r>
              <a:rPr lang="en-US" altLang="zh-CN" sz="2400" b="1" dirty="0" smtClean="0">
                <a:ea typeface="SimSun" pitchFamily="2" charset="-122"/>
              </a:rPr>
              <a:t>of</a:t>
            </a:r>
            <a:r>
              <a:rPr lang="zh-CN" altLang="en-US" sz="2400" b="1" dirty="0" smtClean="0">
                <a:ea typeface="SimSun" pitchFamily="2" charset="-122"/>
              </a:rPr>
              <a:t> </a:t>
            </a:r>
            <a:r>
              <a:rPr lang="en-US" altLang="zh-CN" sz="2400" b="1" dirty="0" smtClean="0">
                <a:ea typeface="SimSun" pitchFamily="2" charset="-122"/>
              </a:rPr>
              <a:t>computation</a:t>
            </a:r>
            <a:r>
              <a:rPr lang="zh-CN" altLang="en-US" sz="2400" b="1" dirty="0" smtClean="0">
                <a:ea typeface="SimSun" pitchFamily="2" charset="-122"/>
              </a:rPr>
              <a:t> </a:t>
            </a:r>
            <a:r>
              <a:rPr lang="en-US" altLang="zh-CN" sz="2400" b="1" dirty="0" smtClean="0">
                <a:ea typeface="SimSun" pitchFamily="2" charset="-122"/>
              </a:rPr>
              <a:t>(aggregation</a:t>
            </a:r>
            <a:r>
              <a:rPr lang="zh-CN" altLang="en-US" sz="2400" b="1" dirty="0" smtClean="0">
                <a:ea typeface="SimSun" pitchFamily="2" charset="-122"/>
              </a:rPr>
              <a:t> </a:t>
            </a:r>
            <a:r>
              <a:rPr lang="en-US" altLang="zh-CN" sz="2400" b="1" dirty="0">
                <a:ea typeface="SimSun" pitchFamily="2" charset="-122"/>
              </a:rPr>
              <a:t>for</a:t>
            </a:r>
            <a:r>
              <a:rPr lang="zh-CN" altLang="en-US" sz="2400" b="1" dirty="0">
                <a:ea typeface="SimSun" pitchFamily="2" charset="-122"/>
              </a:rPr>
              <a:t> </a:t>
            </a:r>
            <a:r>
              <a:rPr lang="en-US" altLang="zh-CN" sz="2400" b="1" dirty="0">
                <a:ea typeface="SimSun" pitchFamily="2" charset="-122"/>
              </a:rPr>
              <a:t>AB,</a:t>
            </a:r>
            <a:r>
              <a:rPr lang="zh-CN" altLang="en-US" sz="2400" b="1" dirty="0">
                <a:ea typeface="SimSun" pitchFamily="2" charset="-122"/>
              </a:rPr>
              <a:t> </a:t>
            </a:r>
            <a:r>
              <a:rPr lang="en-US" altLang="zh-CN" sz="2400" b="1" dirty="0">
                <a:ea typeface="SimSun" pitchFamily="2" charset="-122"/>
              </a:rPr>
              <a:t>AC,</a:t>
            </a:r>
            <a:r>
              <a:rPr lang="zh-CN" altLang="en-US" sz="2400" b="1" dirty="0">
                <a:ea typeface="SimSun" pitchFamily="2" charset="-122"/>
              </a:rPr>
              <a:t> </a:t>
            </a:r>
            <a:r>
              <a:rPr lang="en-US" altLang="zh-CN" sz="2400" b="1" dirty="0">
                <a:ea typeface="SimSun" pitchFamily="2" charset="-122"/>
              </a:rPr>
              <a:t>BC</a:t>
            </a:r>
            <a:r>
              <a:rPr lang="zh-CN" altLang="en-US" sz="2400" b="1" dirty="0">
                <a:ea typeface="SimSun" pitchFamily="2" charset="-122"/>
              </a:rPr>
              <a:t> </a:t>
            </a:r>
            <a:r>
              <a:rPr lang="en-US" altLang="zh-CN" sz="2400" b="1" dirty="0" smtClean="0">
                <a:ea typeface="SimSun" pitchFamily="2" charset="-122"/>
              </a:rPr>
              <a:t>planes)</a:t>
            </a:r>
            <a:r>
              <a:rPr lang="zh-CN" altLang="en-US" sz="2400" b="1" dirty="0" smtClean="0">
                <a:ea typeface="SimSun" pitchFamily="2" charset="-122"/>
              </a:rPr>
              <a:t> </a:t>
            </a:r>
            <a:r>
              <a:rPr lang="en-US" altLang="zh-CN" sz="2400" dirty="0" smtClean="0">
                <a:ea typeface="SimSun" pitchFamily="2" charset="-122"/>
              </a:rPr>
              <a:t>can</a:t>
            </a:r>
            <a:r>
              <a:rPr lang="zh-CN" altLang="en-US" sz="2400" dirty="0" smtClean="0">
                <a:ea typeface="SimSun" pitchFamily="2" charset="-122"/>
              </a:rPr>
              <a:t> </a:t>
            </a:r>
            <a:r>
              <a:rPr lang="en-US" altLang="zh-CN" sz="2400" dirty="0" smtClean="0">
                <a:ea typeface="SimSun" pitchFamily="2" charset="-122"/>
              </a:rPr>
              <a:t>we</a:t>
            </a:r>
            <a:r>
              <a:rPr lang="zh-CN" altLang="en-US" sz="2400" dirty="0" smtClean="0">
                <a:ea typeface="SimSun" pitchFamily="2" charset="-122"/>
              </a:rPr>
              <a:t> </a:t>
            </a:r>
            <a:r>
              <a:rPr lang="en-US" altLang="zh-CN" sz="2400" dirty="0" smtClean="0">
                <a:ea typeface="SimSun" pitchFamily="2" charset="-122"/>
              </a:rPr>
              <a:t>save?</a:t>
            </a:r>
            <a:endParaRPr lang="en-US" altLang="zh-CN" sz="2400" dirty="0">
              <a:ea typeface="SimSun" pitchFamily="2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81503" y="3334118"/>
            <a:ext cx="4171697" cy="309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55268" y="6044367"/>
            <a:ext cx="3002845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One </a:t>
            </a:r>
            <a:r>
              <a:rPr lang="en-US" b="1" dirty="0" smtClean="0"/>
              <a:t>column</a:t>
            </a:r>
            <a:r>
              <a:rPr lang="en-US" dirty="0" smtClean="0"/>
              <a:t> of AC plane</a:t>
            </a:r>
            <a:r>
              <a:rPr lang="en-US" altLang="zh-CN" dirty="0" smtClean="0"/>
              <a:t>:</a:t>
            </a:r>
            <a:endParaRPr lang="zh-CN" altLang="en-US" dirty="0"/>
          </a:p>
          <a:p>
            <a:r>
              <a:rPr lang="en-US" altLang="zh-CN" dirty="0" smtClean="0"/>
              <a:t>40</a:t>
            </a:r>
            <a:r>
              <a:rPr lang="zh-CN" altLang="en-US" dirty="0" smtClean="0"/>
              <a:t> * </a:t>
            </a:r>
            <a:r>
              <a:rPr lang="en-US" altLang="zh-CN" dirty="0" smtClean="0"/>
              <a:t>(</a:t>
            </a:r>
            <a:r>
              <a:rPr lang="en-US" altLang="zh-CN" dirty="0" smtClean="0"/>
              <a:t>4,000/4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40,000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8072" y="3863181"/>
            <a:ext cx="2399520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One </a:t>
            </a:r>
            <a:r>
              <a:rPr lang="en-US" b="1" dirty="0" smtClean="0"/>
              <a:t>chunk</a:t>
            </a:r>
            <a:r>
              <a:rPr lang="en-US" dirty="0" smtClean="0"/>
              <a:t> of BC</a:t>
            </a:r>
            <a:r>
              <a:rPr lang="zh-CN" altLang="en-US" dirty="0" smtClean="0"/>
              <a:t> </a:t>
            </a:r>
            <a:r>
              <a:rPr lang="en-US" dirty="0" smtClean="0"/>
              <a:t>plane</a:t>
            </a:r>
            <a:r>
              <a:rPr lang="en-US" altLang="zh-CN" dirty="0" smtClean="0"/>
              <a:t>:</a:t>
            </a:r>
            <a:endParaRPr lang="zh-CN" altLang="en-US" dirty="0" smtClean="0"/>
          </a:p>
          <a:p>
            <a:r>
              <a:rPr lang="en-US" altLang="zh-CN" dirty="0" smtClean="0"/>
              <a:t>(400/4)</a:t>
            </a:r>
            <a:r>
              <a:rPr lang="zh-CN" altLang="en-US" dirty="0" smtClean="0"/>
              <a:t> * </a:t>
            </a:r>
            <a:r>
              <a:rPr lang="en-US" altLang="zh-CN" dirty="0" smtClean="0"/>
              <a:t>(</a:t>
            </a:r>
            <a:r>
              <a:rPr lang="en-US" altLang="zh-CN" dirty="0" smtClean="0"/>
              <a:t>4,000/4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100,000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447" y="3365391"/>
            <a:ext cx="1507068" cy="384721"/>
          </a:xfrm>
          <a:prstGeom prst="rect">
            <a:avLst/>
          </a:prstGeom>
          <a:gradFill flip="none" rotWithShape="1">
            <a:gsLst>
              <a:gs pos="0">
                <a:srgbClr val="94A088">
                  <a:tint val="66000"/>
                  <a:satMod val="160000"/>
                </a:srgbClr>
              </a:gs>
              <a:gs pos="50000">
                <a:srgbClr val="94A088">
                  <a:tint val="44500"/>
                  <a:satMod val="160000"/>
                </a:srgbClr>
              </a:gs>
              <a:gs pos="100000">
                <a:srgbClr val="94A088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4x4x4 chunks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3502674"/>
            <a:ext cx="179493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Entire</a:t>
            </a:r>
            <a:r>
              <a:rPr lang="en-US" dirty="0" smtClean="0"/>
              <a:t> AB plane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40</a:t>
            </a:r>
            <a:r>
              <a:rPr lang="zh-CN" altLang="en-US" dirty="0" smtClean="0"/>
              <a:t> * </a:t>
            </a:r>
            <a:r>
              <a:rPr lang="en-US" altLang="zh-CN" dirty="0" smtClean="0"/>
              <a:t>400</a:t>
            </a:r>
            <a:endParaRPr lang="zh-CN" altLang="en-US" dirty="0" smtClean="0"/>
          </a:p>
          <a:p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16,000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53200" y="4690859"/>
            <a:ext cx="2133600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A: 40</a:t>
            </a:r>
            <a:r>
              <a:rPr lang="zh-CN" altLang="en-US" dirty="0" smtClean="0"/>
              <a:t> </a:t>
            </a:r>
            <a:r>
              <a:rPr lang="en-US" altLang="zh-CN" dirty="0"/>
              <a:t>(location)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B: 400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(item)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C: </a:t>
            </a:r>
            <a:r>
              <a:rPr lang="en-US" dirty="0" smtClean="0"/>
              <a:t>4</a:t>
            </a:r>
            <a:r>
              <a:rPr lang="en-US" altLang="zh-CN" dirty="0" smtClean="0"/>
              <a:t>,</a:t>
            </a:r>
            <a:r>
              <a:rPr lang="en-US" dirty="0" smtClean="0"/>
              <a:t>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(time)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Multi-way Array </a:t>
            </a:r>
            <a:r>
              <a:rPr lang="en-US" altLang="zh-CN" dirty="0" smtClean="0">
                <a:ea typeface="SimSun" pitchFamily="2" charset="-122"/>
              </a:rPr>
              <a:t>Aggregation</a:t>
            </a:r>
            <a:br>
              <a:rPr lang="en-US" altLang="zh-CN" dirty="0" smtClean="0">
                <a:ea typeface="SimSun" pitchFamily="2" charset="-122"/>
              </a:rPr>
            </a:br>
            <a:r>
              <a:rPr lang="en-US" altLang="zh-CN" dirty="0" smtClean="0">
                <a:ea typeface="SimSun" pitchFamily="2" charset="-122"/>
              </a:rPr>
              <a:t>(3-D </a:t>
            </a:r>
            <a:r>
              <a:rPr lang="en-US" altLang="zh-CN" dirty="0">
                <a:ea typeface="SimSun" pitchFamily="2" charset="-122"/>
              </a:rPr>
              <a:t>to 2-D)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20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962" y="5866582"/>
            <a:ext cx="3482394" cy="92333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Min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memory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size: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?</a:t>
            </a:r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&lt;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40</a:t>
            </a:r>
            <a:r>
              <a:rPr lang="zh-CN" altLang="en-US" dirty="0" smtClean="0">
                <a:solidFill>
                  <a:schemeClr val="bg1"/>
                </a:solidFill>
              </a:rPr>
              <a:t>*</a:t>
            </a:r>
            <a:r>
              <a:rPr lang="en-US" altLang="zh-CN" dirty="0" smtClean="0">
                <a:solidFill>
                  <a:schemeClr val="bg1"/>
                </a:solidFill>
              </a:rPr>
              <a:t>400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400</a:t>
            </a:r>
            <a:r>
              <a:rPr lang="zh-CN" altLang="en-US" dirty="0" smtClean="0">
                <a:solidFill>
                  <a:schemeClr val="bg1"/>
                </a:solidFill>
              </a:rPr>
              <a:t>*</a:t>
            </a:r>
            <a:r>
              <a:rPr lang="en-US" altLang="zh-CN" dirty="0" smtClean="0">
                <a:solidFill>
                  <a:schemeClr val="bg1"/>
                </a:solidFill>
              </a:rPr>
              <a:t>4,000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40</a:t>
            </a:r>
            <a:r>
              <a:rPr lang="zh-CN" altLang="en-US" dirty="0" smtClean="0">
                <a:solidFill>
                  <a:schemeClr val="bg1"/>
                </a:solidFill>
              </a:rPr>
              <a:t> * </a:t>
            </a:r>
            <a:r>
              <a:rPr lang="en-US" altLang="zh-CN" dirty="0" smtClean="0">
                <a:solidFill>
                  <a:schemeClr val="bg1"/>
                </a:solidFill>
              </a:rPr>
              <a:t>4,000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=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1,776,000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443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How to minimizes the memory requirement and reduced I/</a:t>
            </a:r>
            <a:r>
              <a:rPr lang="en-US" altLang="en-US" sz="2000" dirty="0" err="1"/>
              <a:t>Os</a:t>
            </a:r>
            <a:r>
              <a:rPr lang="en-US" altLang="en-US" sz="2000" dirty="0" smtClean="0"/>
              <a:t>?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Keep the </a:t>
            </a:r>
            <a:r>
              <a:rPr lang="en-US" altLang="zh-CN" sz="2000" b="1" dirty="0">
                <a:ea typeface="SimSun" pitchFamily="2" charset="-122"/>
              </a:rPr>
              <a:t>smallest</a:t>
            </a:r>
            <a:r>
              <a:rPr lang="en-US" altLang="zh-CN" sz="2000" dirty="0">
                <a:ea typeface="SimSun" pitchFamily="2" charset="-122"/>
              </a:rPr>
              <a:t> plane in </a:t>
            </a:r>
            <a:r>
              <a:rPr lang="en-US" altLang="zh-CN" sz="2000" b="1" dirty="0">
                <a:ea typeface="SimSun" pitchFamily="2" charset="-122"/>
              </a:rPr>
              <a:t>main </a:t>
            </a:r>
            <a:r>
              <a:rPr lang="en-US" altLang="zh-CN" sz="2000" b="1" dirty="0" smtClean="0">
                <a:ea typeface="SimSun" pitchFamily="2" charset="-122"/>
              </a:rPr>
              <a:t>memory</a:t>
            </a:r>
            <a:endParaRPr lang="zh-CN" altLang="en-US" sz="2000" dirty="0">
              <a:ea typeface="SimSun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F</a:t>
            </a:r>
            <a:r>
              <a:rPr lang="en-US" altLang="zh-CN" sz="2000" dirty="0" smtClean="0">
                <a:ea typeface="SimSun" pitchFamily="2" charset="-122"/>
              </a:rPr>
              <a:t>etch </a:t>
            </a:r>
            <a:r>
              <a:rPr lang="en-US" altLang="zh-CN" sz="2000" dirty="0">
                <a:ea typeface="SimSun" pitchFamily="2" charset="-122"/>
              </a:rPr>
              <a:t>and compute </a:t>
            </a:r>
            <a:r>
              <a:rPr lang="en-US" altLang="zh-CN" sz="2000" b="1" dirty="0">
                <a:ea typeface="SimSun" pitchFamily="2" charset="-122"/>
              </a:rPr>
              <a:t>only one chunk</a:t>
            </a:r>
            <a:r>
              <a:rPr lang="en-US" altLang="zh-CN" sz="2000" dirty="0">
                <a:ea typeface="SimSun" pitchFamily="2" charset="-122"/>
              </a:rPr>
              <a:t> at a time for the </a:t>
            </a:r>
            <a:r>
              <a:rPr lang="en-US" altLang="zh-CN" sz="2000" b="1" dirty="0">
                <a:ea typeface="SimSun" pitchFamily="2" charset="-122"/>
              </a:rPr>
              <a:t>largest</a:t>
            </a:r>
            <a:r>
              <a:rPr lang="en-US" altLang="zh-CN" sz="2000" dirty="0">
                <a:ea typeface="SimSun" pitchFamily="2" charset="-122"/>
              </a:rPr>
              <a:t> plane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The planes should be </a:t>
            </a:r>
            <a:r>
              <a:rPr lang="en-US" altLang="zh-CN" sz="2000" b="1" dirty="0">
                <a:ea typeface="SimSun" pitchFamily="2" charset="-122"/>
              </a:rPr>
              <a:t>sorted</a:t>
            </a:r>
            <a:r>
              <a:rPr lang="en-US" altLang="zh-CN" sz="2000" dirty="0">
                <a:ea typeface="SimSun" pitchFamily="2" charset="-122"/>
              </a:rPr>
              <a:t> and computed according to their </a:t>
            </a:r>
            <a:r>
              <a:rPr lang="en-US" altLang="zh-CN" sz="2000" b="1" dirty="0">
                <a:ea typeface="SimSun" pitchFamily="2" charset="-122"/>
              </a:rPr>
              <a:t>size</a:t>
            </a:r>
            <a:r>
              <a:rPr lang="en-US" altLang="zh-CN" sz="2000" dirty="0">
                <a:ea typeface="SimSun" pitchFamily="2" charset="-122"/>
              </a:rPr>
              <a:t> in ascending </a:t>
            </a:r>
            <a:r>
              <a:rPr lang="en-US" altLang="zh-CN" sz="2000" dirty="0" smtClean="0">
                <a:ea typeface="SimSun" pitchFamily="2" charset="-122"/>
              </a:rPr>
              <a:t>order</a:t>
            </a:r>
            <a:endParaRPr lang="en-US" altLang="zh-CN" sz="2000" dirty="0">
              <a:ea typeface="SimSun" pitchFamily="2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81503" y="3334118"/>
            <a:ext cx="4171697" cy="309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55268" y="6044367"/>
            <a:ext cx="3002845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One </a:t>
            </a:r>
            <a:r>
              <a:rPr lang="en-US" b="1" dirty="0" smtClean="0"/>
              <a:t>column</a:t>
            </a:r>
            <a:r>
              <a:rPr lang="en-US" dirty="0" smtClean="0"/>
              <a:t> of AC plane</a:t>
            </a:r>
            <a:r>
              <a:rPr lang="en-US" altLang="zh-CN" dirty="0" smtClean="0"/>
              <a:t>:</a:t>
            </a:r>
            <a:endParaRPr lang="zh-CN" altLang="en-US" dirty="0"/>
          </a:p>
          <a:p>
            <a:r>
              <a:rPr lang="en-US" altLang="zh-CN" dirty="0" smtClean="0"/>
              <a:t>40</a:t>
            </a:r>
            <a:r>
              <a:rPr lang="zh-CN" altLang="en-US" dirty="0" smtClean="0"/>
              <a:t> * </a:t>
            </a:r>
            <a:r>
              <a:rPr lang="en-US" altLang="zh-CN" dirty="0" smtClean="0"/>
              <a:t>(</a:t>
            </a:r>
            <a:r>
              <a:rPr lang="en-US" altLang="zh-CN" dirty="0" smtClean="0"/>
              <a:t>4,000/4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40,000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8072" y="3863181"/>
            <a:ext cx="2399520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One </a:t>
            </a:r>
            <a:r>
              <a:rPr lang="en-US" b="1" dirty="0" smtClean="0"/>
              <a:t>chunk</a:t>
            </a:r>
            <a:r>
              <a:rPr lang="en-US" dirty="0" smtClean="0"/>
              <a:t> of BC</a:t>
            </a:r>
            <a:r>
              <a:rPr lang="zh-CN" altLang="en-US" dirty="0" smtClean="0"/>
              <a:t> </a:t>
            </a:r>
            <a:r>
              <a:rPr lang="en-US" dirty="0" smtClean="0"/>
              <a:t>plane</a:t>
            </a:r>
            <a:r>
              <a:rPr lang="en-US" altLang="zh-CN" dirty="0" smtClean="0"/>
              <a:t>:</a:t>
            </a:r>
            <a:endParaRPr lang="zh-CN" altLang="en-US" dirty="0" smtClean="0"/>
          </a:p>
          <a:p>
            <a:r>
              <a:rPr lang="en-US" altLang="zh-CN" dirty="0" smtClean="0"/>
              <a:t>(400/4)</a:t>
            </a:r>
            <a:r>
              <a:rPr lang="zh-CN" altLang="en-US" dirty="0" smtClean="0"/>
              <a:t> * </a:t>
            </a:r>
            <a:r>
              <a:rPr lang="en-US" altLang="zh-CN" dirty="0" smtClean="0"/>
              <a:t>(</a:t>
            </a:r>
            <a:r>
              <a:rPr lang="en-US" altLang="zh-CN" dirty="0" smtClean="0"/>
              <a:t>4,000/4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100,000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447" y="3365391"/>
            <a:ext cx="1507068" cy="384721"/>
          </a:xfrm>
          <a:prstGeom prst="rect">
            <a:avLst/>
          </a:prstGeom>
          <a:gradFill flip="none" rotWithShape="1">
            <a:gsLst>
              <a:gs pos="0">
                <a:srgbClr val="94A088">
                  <a:tint val="66000"/>
                  <a:satMod val="160000"/>
                </a:srgbClr>
              </a:gs>
              <a:gs pos="50000">
                <a:srgbClr val="94A088">
                  <a:tint val="44500"/>
                  <a:satMod val="160000"/>
                </a:srgbClr>
              </a:gs>
              <a:gs pos="100000">
                <a:srgbClr val="94A088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4x4x4 chunks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3502674"/>
            <a:ext cx="179493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Entire</a:t>
            </a:r>
            <a:r>
              <a:rPr lang="en-US" dirty="0" smtClean="0"/>
              <a:t> AB plane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40</a:t>
            </a:r>
            <a:r>
              <a:rPr lang="zh-CN" altLang="en-US" dirty="0" smtClean="0"/>
              <a:t> * </a:t>
            </a:r>
            <a:r>
              <a:rPr lang="en-US" altLang="zh-CN" dirty="0" smtClean="0"/>
              <a:t>400</a:t>
            </a:r>
            <a:endParaRPr lang="zh-CN" altLang="en-US" dirty="0" smtClean="0"/>
          </a:p>
          <a:p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16,000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53200" y="4690859"/>
            <a:ext cx="2133600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A: 40</a:t>
            </a:r>
            <a:r>
              <a:rPr lang="zh-CN" altLang="en-US" dirty="0" smtClean="0"/>
              <a:t> </a:t>
            </a:r>
            <a:r>
              <a:rPr lang="en-US" altLang="zh-CN" dirty="0" smtClean="0"/>
              <a:t>(location)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B: 400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(item)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C: </a:t>
            </a:r>
            <a:r>
              <a:rPr lang="en-US" dirty="0" smtClean="0"/>
              <a:t>4</a:t>
            </a:r>
            <a:r>
              <a:rPr lang="en-US" altLang="zh-CN" dirty="0" smtClean="0"/>
              <a:t>,</a:t>
            </a:r>
            <a:r>
              <a:rPr lang="en-US" dirty="0" smtClean="0"/>
              <a:t>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(time)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Multi-way Array </a:t>
            </a:r>
            <a:r>
              <a:rPr lang="en-US" altLang="zh-CN" dirty="0" smtClean="0">
                <a:ea typeface="SimSun" pitchFamily="2" charset="-122"/>
              </a:rPr>
              <a:t>Aggregation</a:t>
            </a:r>
            <a:br>
              <a:rPr lang="en-US" altLang="zh-CN" dirty="0" smtClean="0">
                <a:ea typeface="SimSun" pitchFamily="2" charset="-122"/>
              </a:rPr>
            </a:br>
            <a:r>
              <a:rPr lang="en-US" altLang="zh-CN" dirty="0" smtClean="0">
                <a:ea typeface="SimSun" pitchFamily="2" charset="-122"/>
              </a:rPr>
              <a:t>(3-D </a:t>
            </a:r>
            <a:r>
              <a:rPr lang="en-US" altLang="zh-CN" dirty="0">
                <a:ea typeface="SimSun" pitchFamily="2" charset="-122"/>
              </a:rPr>
              <a:t>to 2-D)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21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962" y="5866582"/>
            <a:ext cx="3482394" cy="92333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Min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memory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size: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?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&lt;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40</a:t>
            </a:r>
            <a:r>
              <a:rPr lang="zh-CN" altLang="en-US" dirty="0" smtClean="0">
                <a:solidFill>
                  <a:schemeClr val="bg1"/>
                </a:solidFill>
              </a:rPr>
              <a:t>*</a:t>
            </a:r>
            <a:r>
              <a:rPr lang="en-US" altLang="zh-CN" dirty="0" smtClean="0">
                <a:solidFill>
                  <a:schemeClr val="bg1"/>
                </a:solidFill>
              </a:rPr>
              <a:t>400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400</a:t>
            </a:r>
            <a:r>
              <a:rPr lang="zh-CN" altLang="en-US" dirty="0" smtClean="0">
                <a:solidFill>
                  <a:schemeClr val="bg1"/>
                </a:solidFill>
              </a:rPr>
              <a:t>*</a:t>
            </a:r>
            <a:r>
              <a:rPr lang="en-US" altLang="zh-CN" dirty="0" smtClean="0">
                <a:solidFill>
                  <a:schemeClr val="bg1"/>
                </a:solidFill>
              </a:rPr>
              <a:t>4,000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40</a:t>
            </a:r>
            <a:r>
              <a:rPr lang="zh-CN" altLang="en-US" dirty="0" smtClean="0">
                <a:solidFill>
                  <a:schemeClr val="bg1"/>
                </a:solidFill>
              </a:rPr>
              <a:t> * </a:t>
            </a:r>
            <a:r>
              <a:rPr lang="en-US" altLang="zh-CN" dirty="0" smtClean="0">
                <a:solidFill>
                  <a:schemeClr val="bg1"/>
                </a:solidFill>
              </a:rPr>
              <a:t>4,000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=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1,776,000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28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22</a:t>
            </a:fld>
            <a:endParaRPr lang="en-US"/>
          </a:p>
        </p:txBody>
      </p:sp>
      <p:pic>
        <p:nvPicPr>
          <p:cNvPr id="102" name="Picture 1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1906" y="0"/>
            <a:ext cx="8686800" cy="643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Rectangle 102"/>
          <p:cNvSpPr/>
          <p:nvPr/>
        </p:nvSpPr>
        <p:spPr>
          <a:xfrm>
            <a:off x="0" y="0"/>
            <a:ext cx="31197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ea typeface="SimSun" pitchFamily="2" charset="-122"/>
              </a:rPr>
              <a:t>BC</a:t>
            </a:r>
            <a:r>
              <a:rPr lang="zh-CN" altLang="en-US" sz="2400" dirty="0" smtClean="0">
                <a:ea typeface="SimSun" pitchFamily="2" charset="-122"/>
              </a:rPr>
              <a:t> </a:t>
            </a:r>
            <a:r>
              <a:rPr lang="en-US" altLang="zh-CN" sz="2400" dirty="0" smtClean="0">
                <a:ea typeface="SimSun" pitchFamily="2" charset="-122"/>
              </a:rPr>
              <a:t>planes:</a:t>
            </a:r>
            <a:r>
              <a:rPr lang="zh-CN" altLang="en-US" sz="2400" dirty="0" smtClean="0">
                <a:ea typeface="SimSun" pitchFamily="2" charset="-122"/>
              </a:rPr>
              <a:t> </a:t>
            </a:r>
            <a:r>
              <a:rPr lang="en-US" altLang="zh-CN" sz="2400" dirty="0" smtClean="0">
                <a:ea typeface="SimSun" pitchFamily="2" charset="-122"/>
              </a:rPr>
              <a:t>400</a:t>
            </a:r>
            <a:r>
              <a:rPr lang="zh-CN" altLang="en-US" sz="2400" dirty="0" smtClean="0">
                <a:ea typeface="SimSun" pitchFamily="2" charset="-122"/>
              </a:rPr>
              <a:t> * </a:t>
            </a:r>
            <a:r>
              <a:rPr lang="en-US" altLang="zh-CN" sz="2400" dirty="0" smtClean="0">
                <a:ea typeface="SimSun" pitchFamily="2" charset="-122"/>
              </a:rPr>
              <a:t>4,000</a:t>
            </a:r>
            <a:r>
              <a:rPr lang="zh-CN" altLang="en-US" sz="2400" dirty="0" smtClean="0">
                <a:ea typeface="SimSun" pitchFamily="2" charset="-122"/>
              </a:rPr>
              <a:t> </a:t>
            </a:r>
            <a:endParaRPr lang="en-US" sz="2400" dirty="0"/>
          </a:p>
        </p:txBody>
      </p:sp>
      <p:sp>
        <p:nvSpPr>
          <p:cNvPr id="104" name="Rectangle 103"/>
          <p:cNvSpPr/>
          <p:nvPr/>
        </p:nvSpPr>
        <p:spPr>
          <a:xfrm>
            <a:off x="0" y="3941758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SimSun" pitchFamily="2" charset="-122"/>
              </a:rPr>
              <a:t>B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2322163" y="1521440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SimSun" pitchFamily="2" charset="-122"/>
              </a:rPr>
              <a:t>C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17438" y="4693910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SimSun" pitchFamily="2" charset="-122"/>
              </a:rPr>
              <a:t>b</a:t>
            </a:r>
            <a:r>
              <a:rPr lang="en-US" altLang="zh-CN" baseline="-25000" dirty="0" smtClean="0">
                <a:ea typeface="SimSun" pitchFamily="2" charset="-122"/>
              </a:rPr>
              <a:t>0</a:t>
            </a:r>
            <a:endParaRPr lang="en-US" baseline="-25000" dirty="0"/>
          </a:p>
        </p:txBody>
      </p:sp>
      <p:sp>
        <p:nvSpPr>
          <p:cNvPr id="107" name="Rectangle 106"/>
          <p:cNvSpPr/>
          <p:nvPr/>
        </p:nvSpPr>
        <p:spPr>
          <a:xfrm>
            <a:off x="756064" y="467729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SimSun" pitchFamily="2" charset="-122"/>
              </a:rPr>
              <a:t>c</a:t>
            </a:r>
            <a:r>
              <a:rPr lang="en-US" altLang="zh-CN" baseline="-25000" dirty="0" smtClean="0">
                <a:ea typeface="SimSun" pitchFamily="2" charset="-122"/>
              </a:rPr>
              <a:t>0</a:t>
            </a:r>
            <a:endParaRPr lang="en-US" baseline="-25000" dirty="0"/>
          </a:p>
        </p:txBody>
      </p:sp>
      <p:sp>
        <p:nvSpPr>
          <p:cNvPr id="108" name="Rectangle 107"/>
          <p:cNvSpPr/>
          <p:nvPr/>
        </p:nvSpPr>
        <p:spPr>
          <a:xfrm rot="19620773">
            <a:off x="143863" y="3925931"/>
            <a:ext cx="2388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(400/4)</a:t>
            </a:r>
            <a:r>
              <a:rPr lang="zh-CN" altLang="en-US" b="1" dirty="0" smtClean="0">
                <a:solidFill>
                  <a:srgbClr val="FF0000"/>
                </a:solidFill>
                <a:ea typeface="SimSun" pitchFamily="2" charset="-122"/>
              </a:rPr>
              <a:t> * </a:t>
            </a:r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(4,000/4)</a:t>
            </a:r>
            <a:endParaRPr lang="zh-CN" altLang="en-US" b="1" dirty="0" smtClean="0">
              <a:solidFill>
                <a:srgbClr val="FF0000"/>
              </a:solidFill>
              <a:ea typeface="SimSun" pitchFamily="2" charset="-12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aggregate([1][2][3][4])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7738" y="5961409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SimSun" pitchFamily="2" charset="-122"/>
              </a:rPr>
              <a:t>b</a:t>
            </a:r>
            <a:r>
              <a:rPr lang="en-US" altLang="zh-CN" baseline="-25000" dirty="0">
                <a:ea typeface="SimSun" pitchFamily="2" charset="-122"/>
              </a:rPr>
              <a:t>1</a:t>
            </a:r>
            <a:endParaRPr lang="en-US" baseline="-25000" dirty="0"/>
          </a:p>
        </p:txBody>
      </p:sp>
      <p:sp>
        <p:nvSpPr>
          <p:cNvPr id="111" name="Rectangle 110"/>
          <p:cNvSpPr/>
          <p:nvPr/>
        </p:nvSpPr>
        <p:spPr>
          <a:xfrm>
            <a:off x="806364" y="5944797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SimSun" pitchFamily="2" charset="-122"/>
              </a:rPr>
              <a:t>c</a:t>
            </a:r>
            <a:r>
              <a:rPr lang="en-US" altLang="zh-CN" baseline="-25000" dirty="0" smtClean="0">
                <a:ea typeface="SimSun" pitchFamily="2" charset="-122"/>
              </a:rPr>
              <a:t>0</a:t>
            </a:r>
            <a:endParaRPr lang="en-US" baseline="-25000" dirty="0"/>
          </a:p>
        </p:txBody>
      </p:sp>
      <p:sp>
        <p:nvSpPr>
          <p:cNvPr id="112" name="Rectangle 111"/>
          <p:cNvSpPr/>
          <p:nvPr/>
        </p:nvSpPr>
        <p:spPr>
          <a:xfrm rot="19620773">
            <a:off x="128074" y="5142730"/>
            <a:ext cx="24048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(400/4)</a:t>
            </a:r>
            <a:r>
              <a:rPr lang="zh-CN" altLang="en-US" b="1" dirty="0" smtClean="0">
                <a:solidFill>
                  <a:srgbClr val="FF0000"/>
                </a:solidFill>
                <a:ea typeface="SimSun" pitchFamily="2" charset="-122"/>
              </a:rPr>
              <a:t> * </a:t>
            </a:r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(4,000/4)</a:t>
            </a:r>
            <a:endParaRPr lang="zh-CN" altLang="en-US" b="1" dirty="0" smtClean="0">
              <a:solidFill>
                <a:srgbClr val="FF0000"/>
              </a:solidFill>
              <a:ea typeface="SimSun" pitchFamily="2" charset="-12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aggregate([5][</a:t>
            </a:r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6</a:t>
            </a:r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][</a:t>
            </a:r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7</a:t>
            </a:r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][</a:t>
            </a:r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8</a:t>
            </a:r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])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87522" y="6436035"/>
            <a:ext cx="1285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One </a:t>
            </a:r>
            <a:r>
              <a:rPr lang="en-US" b="1">
                <a:solidFill>
                  <a:srgbClr val="FF0000"/>
                </a:solidFill>
              </a:rPr>
              <a:t>chunk</a:t>
            </a: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640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23</a:t>
            </a:fld>
            <a:endParaRPr lang="en-US"/>
          </a:p>
        </p:txBody>
      </p:sp>
      <p:pic>
        <p:nvPicPr>
          <p:cNvPr id="102" name="Picture 1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1906" y="0"/>
            <a:ext cx="8686800" cy="643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Rectangle 102"/>
          <p:cNvSpPr/>
          <p:nvPr/>
        </p:nvSpPr>
        <p:spPr>
          <a:xfrm>
            <a:off x="0" y="0"/>
            <a:ext cx="29711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ea typeface="SimSun" pitchFamily="2" charset="-122"/>
              </a:rPr>
              <a:t>AC</a:t>
            </a:r>
            <a:r>
              <a:rPr lang="zh-CN" altLang="en-US" sz="2400" dirty="0" smtClean="0">
                <a:ea typeface="SimSun" pitchFamily="2" charset="-122"/>
              </a:rPr>
              <a:t> </a:t>
            </a:r>
            <a:r>
              <a:rPr lang="en-US" altLang="zh-CN" sz="2400" dirty="0" smtClean="0">
                <a:ea typeface="SimSun" pitchFamily="2" charset="-122"/>
              </a:rPr>
              <a:t>planes:</a:t>
            </a:r>
            <a:r>
              <a:rPr lang="zh-CN" altLang="en-US" sz="2400" dirty="0" smtClean="0">
                <a:ea typeface="SimSun" pitchFamily="2" charset="-122"/>
              </a:rPr>
              <a:t> </a:t>
            </a:r>
            <a:r>
              <a:rPr lang="en-US" altLang="zh-CN" sz="2400" dirty="0" smtClean="0">
                <a:ea typeface="SimSun" pitchFamily="2" charset="-122"/>
              </a:rPr>
              <a:t>40</a:t>
            </a:r>
            <a:r>
              <a:rPr lang="zh-CN" altLang="en-US" sz="2400" dirty="0" smtClean="0">
                <a:ea typeface="SimSun" pitchFamily="2" charset="-122"/>
              </a:rPr>
              <a:t> * </a:t>
            </a:r>
            <a:r>
              <a:rPr lang="en-US" altLang="zh-CN" sz="2400" dirty="0" smtClean="0">
                <a:ea typeface="SimSun" pitchFamily="2" charset="-122"/>
              </a:rPr>
              <a:t>4,000</a:t>
            </a:r>
            <a:r>
              <a:rPr lang="zh-CN" altLang="en-US" sz="2400" dirty="0" smtClean="0">
                <a:ea typeface="SimSun" pitchFamily="2" charset="-122"/>
              </a:rPr>
              <a:t> </a:t>
            </a:r>
            <a:endParaRPr lang="en-US" sz="2400" dirty="0"/>
          </a:p>
        </p:txBody>
      </p:sp>
      <p:sp>
        <p:nvSpPr>
          <p:cNvPr id="104" name="Rectangle 103"/>
          <p:cNvSpPr/>
          <p:nvPr/>
        </p:nvSpPr>
        <p:spPr>
          <a:xfrm>
            <a:off x="2525488" y="6546547"/>
            <a:ext cx="262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ea typeface="SimSun" pitchFamily="2" charset="-122"/>
              </a:rPr>
              <a:t>A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6232278" y="4878576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SimSun" pitchFamily="2" charset="-122"/>
              </a:rPr>
              <a:t>C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2917434" y="6475708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SimSun" pitchFamily="2" charset="-122"/>
              </a:rPr>
              <a:t>a</a:t>
            </a:r>
            <a:r>
              <a:rPr lang="en-US" altLang="zh-CN" baseline="-25000" dirty="0" smtClean="0">
                <a:ea typeface="SimSun" pitchFamily="2" charset="-122"/>
              </a:rPr>
              <a:t>0</a:t>
            </a:r>
            <a:endParaRPr lang="en-US" baseline="-25000" dirty="0"/>
          </a:p>
        </p:txBody>
      </p:sp>
      <p:sp>
        <p:nvSpPr>
          <p:cNvPr id="107" name="Rectangle 106"/>
          <p:cNvSpPr/>
          <p:nvPr/>
        </p:nvSpPr>
        <p:spPr>
          <a:xfrm>
            <a:off x="756064" y="467729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SimSun" pitchFamily="2" charset="-122"/>
              </a:rPr>
              <a:t>c</a:t>
            </a:r>
            <a:r>
              <a:rPr lang="en-US" altLang="zh-CN" baseline="-25000" dirty="0" smtClean="0">
                <a:ea typeface="SimSun" pitchFamily="2" charset="-122"/>
              </a:rPr>
              <a:t>0</a:t>
            </a:r>
            <a:endParaRPr lang="en-US" baseline="-25000" dirty="0"/>
          </a:p>
        </p:txBody>
      </p:sp>
      <p:sp>
        <p:nvSpPr>
          <p:cNvPr id="110" name="Rectangle 109"/>
          <p:cNvSpPr/>
          <p:nvPr/>
        </p:nvSpPr>
        <p:spPr>
          <a:xfrm>
            <a:off x="4100872" y="6475708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SimSun" pitchFamily="2" charset="-122"/>
              </a:rPr>
              <a:t>a</a:t>
            </a:r>
            <a:r>
              <a:rPr lang="en-US" altLang="zh-CN" baseline="-25000" dirty="0" smtClean="0">
                <a:ea typeface="SimSun" pitchFamily="2" charset="-122"/>
              </a:rPr>
              <a:t>3</a:t>
            </a:r>
            <a:endParaRPr lang="en-US" baseline="-25000" dirty="0"/>
          </a:p>
        </p:txBody>
      </p:sp>
      <p:sp>
        <p:nvSpPr>
          <p:cNvPr id="111" name="Rectangle 110"/>
          <p:cNvSpPr/>
          <p:nvPr/>
        </p:nvSpPr>
        <p:spPr>
          <a:xfrm>
            <a:off x="2528542" y="561493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SimSun" pitchFamily="2" charset="-122"/>
              </a:rPr>
              <a:t>c</a:t>
            </a:r>
            <a:r>
              <a:rPr lang="en-US" altLang="zh-CN" baseline="-25000" dirty="0" smtClean="0">
                <a:ea typeface="SimSun" pitchFamily="2" charset="-122"/>
              </a:rPr>
              <a:t>0</a:t>
            </a:r>
            <a:endParaRPr lang="en-US" baseline="-25000" dirty="0"/>
          </a:p>
        </p:txBody>
      </p:sp>
      <p:sp>
        <p:nvSpPr>
          <p:cNvPr id="112" name="Rectangle 111"/>
          <p:cNvSpPr/>
          <p:nvPr/>
        </p:nvSpPr>
        <p:spPr>
          <a:xfrm rot="19288230">
            <a:off x="2183205" y="5481134"/>
            <a:ext cx="24986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(40/4)</a:t>
            </a:r>
            <a:r>
              <a:rPr lang="zh-CN" altLang="en-US" b="1" dirty="0" smtClean="0">
                <a:solidFill>
                  <a:srgbClr val="FF0000"/>
                </a:solidFill>
                <a:ea typeface="SimSun" pitchFamily="2" charset="-122"/>
              </a:rPr>
              <a:t> * </a:t>
            </a:r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(4,000/4)</a:t>
            </a:r>
            <a:endParaRPr lang="zh-CN" altLang="en-US" b="1" dirty="0" smtClean="0">
              <a:solidFill>
                <a:srgbClr val="FF0000"/>
              </a:solidFill>
              <a:ea typeface="SimSun" pitchFamily="2" charset="-12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aggregate([1][5][9][13])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9288230">
            <a:off x="3116835" y="5396498"/>
            <a:ext cx="26356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(40/4)</a:t>
            </a:r>
            <a:r>
              <a:rPr lang="zh-CN" altLang="en-US" b="1" dirty="0" smtClean="0">
                <a:solidFill>
                  <a:srgbClr val="FF0000"/>
                </a:solidFill>
                <a:ea typeface="SimSun" pitchFamily="2" charset="-122"/>
              </a:rPr>
              <a:t> * </a:t>
            </a:r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(4,000/4)</a:t>
            </a:r>
            <a:endParaRPr lang="zh-CN" altLang="en-US" b="1" dirty="0" smtClean="0">
              <a:solidFill>
                <a:srgbClr val="FF0000"/>
              </a:solidFill>
              <a:ea typeface="SimSun" pitchFamily="2" charset="-12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aggregate([2][</a:t>
            </a:r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6</a:t>
            </a:r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][10][14])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9288230">
            <a:off x="4041451" y="5438816"/>
            <a:ext cx="26035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(40/4)</a:t>
            </a:r>
            <a:r>
              <a:rPr lang="zh-CN" altLang="en-US" b="1" dirty="0" smtClean="0">
                <a:solidFill>
                  <a:srgbClr val="FF0000"/>
                </a:solidFill>
                <a:ea typeface="SimSun" pitchFamily="2" charset="-122"/>
              </a:rPr>
              <a:t> * </a:t>
            </a:r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(4,000/4)</a:t>
            </a:r>
            <a:endParaRPr lang="zh-CN" altLang="en-US" b="1" dirty="0" smtClean="0">
              <a:solidFill>
                <a:srgbClr val="FF0000"/>
              </a:solidFill>
              <a:ea typeface="SimSun" pitchFamily="2" charset="-12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aggregate([3][7][11][15])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9288230">
            <a:off x="4909640" y="5476431"/>
            <a:ext cx="26452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(40/4)</a:t>
            </a:r>
            <a:r>
              <a:rPr lang="zh-CN" altLang="en-US" b="1" dirty="0" smtClean="0">
                <a:solidFill>
                  <a:srgbClr val="FF0000"/>
                </a:solidFill>
                <a:ea typeface="SimSun" pitchFamily="2" charset="-122"/>
              </a:rPr>
              <a:t> * </a:t>
            </a:r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(4,000/4)</a:t>
            </a:r>
            <a:endParaRPr lang="zh-CN" altLang="en-US" b="1" dirty="0" smtClean="0">
              <a:solidFill>
                <a:srgbClr val="FF0000"/>
              </a:solidFill>
              <a:ea typeface="SimSun" pitchFamily="2" charset="-12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aggregate([4][8][12][16])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97073" y="6524137"/>
            <a:ext cx="262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 smtClean="0">
                <a:ea typeface="SimSun" pitchFamily="2" charset="-122"/>
              </a:rPr>
              <a:t>…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6742" y="5430264"/>
            <a:ext cx="21948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4</a:t>
            </a:r>
            <a:r>
              <a:rPr lang="zh-CN" altLang="en-US" b="1" dirty="0" smtClean="0">
                <a:solidFill>
                  <a:srgbClr val="FF0000"/>
                </a:solidFill>
                <a:ea typeface="SimSun" pitchFamily="2" charset="-122"/>
              </a:rPr>
              <a:t> * </a:t>
            </a:r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(40/4</a:t>
            </a:r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ea typeface="SimSun" pitchFamily="2" charset="-122"/>
              </a:rPr>
              <a:t> * </a:t>
            </a:r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(4,000/4</a:t>
            </a:r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)</a:t>
            </a:r>
            <a:endParaRPr lang="zh-CN" altLang="en-US" b="1" dirty="0" smtClean="0">
              <a:solidFill>
                <a:srgbClr val="FF0000"/>
              </a:solidFill>
              <a:ea typeface="SimSun" pitchFamily="2" charset="-12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=</a:t>
            </a:r>
            <a:r>
              <a:rPr lang="zh-CN" altLang="en-US" b="1" dirty="0" smtClea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40</a:t>
            </a:r>
            <a:r>
              <a:rPr lang="zh-CN" altLang="en-US" b="1" dirty="0" smtClean="0">
                <a:solidFill>
                  <a:srgbClr val="FF0000"/>
                </a:solidFill>
                <a:ea typeface="SimSun" pitchFamily="2" charset="-122"/>
              </a:rPr>
              <a:t> * </a:t>
            </a:r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(4,000/4)</a:t>
            </a:r>
            <a:endParaRPr lang="zh-CN" altLang="en-US" b="1" dirty="0">
              <a:solidFill>
                <a:srgbClr val="FF0000"/>
              </a:solidFill>
              <a:ea typeface="SimSun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0770" y="5060661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One </a:t>
            </a:r>
            <a:r>
              <a:rPr lang="en-US" b="1">
                <a:solidFill>
                  <a:srgbClr val="FF0000"/>
                </a:solidFill>
              </a:rPr>
              <a:t>column</a:t>
            </a: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91982" y="3872478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c</a:t>
            </a:r>
            <a:r>
              <a:rPr lang="en-US" altLang="zh-CN" b="1" baseline="-25000" dirty="0">
                <a:solidFill>
                  <a:srgbClr val="FF0000"/>
                </a:solidFill>
                <a:ea typeface="SimSun" pitchFamily="2" charset="-122"/>
              </a:rPr>
              <a:t>1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rot="19288230">
            <a:off x="5076278" y="3738682"/>
            <a:ext cx="28394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(40/4)</a:t>
            </a:r>
            <a:r>
              <a:rPr lang="zh-CN" altLang="en-US" b="1" dirty="0" smtClean="0">
                <a:solidFill>
                  <a:srgbClr val="FF0000"/>
                </a:solidFill>
                <a:ea typeface="SimSun" pitchFamily="2" charset="-122"/>
              </a:rPr>
              <a:t> * </a:t>
            </a:r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(4,000/4)</a:t>
            </a:r>
            <a:endParaRPr lang="zh-CN" altLang="en-US" b="1" dirty="0" smtClean="0">
              <a:solidFill>
                <a:srgbClr val="FF0000"/>
              </a:solidFill>
              <a:ea typeface="SimSun" pitchFamily="2" charset="-12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aggregate([17][21][25][29])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19288230">
            <a:off x="7113938" y="3789399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b="1" dirty="0" smtClean="0">
                <a:solidFill>
                  <a:srgbClr val="FF0000"/>
                </a:solidFill>
                <a:ea typeface="SimSun" pitchFamily="2" charset="-122"/>
              </a:rPr>
              <a:t>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rot="19288230">
            <a:off x="7541210" y="382270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b="1" dirty="0" smtClean="0">
                <a:solidFill>
                  <a:srgbClr val="FF0000"/>
                </a:solidFill>
                <a:ea typeface="SimSun" pitchFamily="2" charset="-122"/>
              </a:rPr>
              <a:t>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19288230">
            <a:off x="8068642" y="3872477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b="1" dirty="0" smtClean="0">
                <a:solidFill>
                  <a:srgbClr val="FF0000"/>
                </a:solidFill>
                <a:ea typeface="SimSun" pitchFamily="2" charset="-122"/>
              </a:rPr>
              <a:t>…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70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How to minimizes the memory requirement and reduced I/</a:t>
            </a:r>
            <a:r>
              <a:rPr lang="en-US" altLang="en-US" sz="2000" dirty="0" err="1"/>
              <a:t>Os</a:t>
            </a:r>
            <a:r>
              <a:rPr lang="en-US" altLang="en-US" sz="2000" dirty="0" smtClean="0"/>
              <a:t>?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Keep the </a:t>
            </a:r>
            <a:r>
              <a:rPr lang="en-US" altLang="zh-CN" sz="2000" b="1" dirty="0">
                <a:ea typeface="SimSun" pitchFamily="2" charset="-122"/>
              </a:rPr>
              <a:t>smallest</a:t>
            </a:r>
            <a:r>
              <a:rPr lang="en-US" altLang="zh-CN" sz="2000" dirty="0">
                <a:ea typeface="SimSun" pitchFamily="2" charset="-122"/>
              </a:rPr>
              <a:t> plane in </a:t>
            </a:r>
            <a:r>
              <a:rPr lang="en-US" altLang="zh-CN" sz="2000" b="1" dirty="0">
                <a:ea typeface="SimSun" pitchFamily="2" charset="-122"/>
              </a:rPr>
              <a:t>main </a:t>
            </a:r>
            <a:r>
              <a:rPr lang="en-US" altLang="zh-CN" sz="2000" b="1" dirty="0" smtClean="0">
                <a:ea typeface="SimSun" pitchFamily="2" charset="-122"/>
              </a:rPr>
              <a:t>memory</a:t>
            </a:r>
            <a:endParaRPr lang="zh-CN" altLang="en-US" sz="2000" dirty="0">
              <a:ea typeface="SimSun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F</a:t>
            </a:r>
            <a:r>
              <a:rPr lang="en-US" altLang="zh-CN" sz="2000" dirty="0" smtClean="0">
                <a:ea typeface="SimSun" pitchFamily="2" charset="-122"/>
              </a:rPr>
              <a:t>etch </a:t>
            </a:r>
            <a:r>
              <a:rPr lang="en-US" altLang="zh-CN" sz="2000" dirty="0">
                <a:ea typeface="SimSun" pitchFamily="2" charset="-122"/>
              </a:rPr>
              <a:t>and compute </a:t>
            </a:r>
            <a:r>
              <a:rPr lang="en-US" altLang="zh-CN" sz="2000" b="1" dirty="0">
                <a:ea typeface="SimSun" pitchFamily="2" charset="-122"/>
              </a:rPr>
              <a:t>only one chunk</a:t>
            </a:r>
            <a:r>
              <a:rPr lang="en-US" altLang="zh-CN" sz="2000" dirty="0">
                <a:ea typeface="SimSun" pitchFamily="2" charset="-122"/>
              </a:rPr>
              <a:t> at a time for the </a:t>
            </a:r>
            <a:r>
              <a:rPr lang="en-US" altLang="zh-CN" sz="2000" b="1" dirty="0">
                <a:ea typeface="SimSun" pitchFamily="2" charset="-122"/>
              </a:rPr>
              <a:t>largest</a:t>
            </a:r>
            <a:r>
              <a:rPr lang="en-US" altLang="zh-CN" sz="2000" dirty="0">
                <a:ea typeface="SimSun" pitchFamily="2" charset="-122"/>
              </a:rPr>
              <a:t> plane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The planes should be </a:t>
            </a:r>
            <a:r>
              <a:rPr lang="en-US" altLang="zh-CN" sz="2000" b="1" dirty="0">
                <a:ea typeface="SimSun" pitchFamily="2" charset="-122"/>
              </a:rPr>
              <a:t>sorted</a:t>
            </a:r>
            <a:r>
              <a:rPr lang="en-US" altLang="zh-CN" sz="2000" dirty="0">
                <a:ea typeface="SimSun" pitchFamily="2" charset="-122"/>
              </a:rPr>
              <a:t> and computed according to their </a:t>
            </a:r>
            <a:r>
              <a:rPr lang="en-US" altLang="zh-CN" sz="2000" b="1" dirty="0">
                <a:ea typeface="SimSun" pitchFamily="2" charset="-122"/>
              </a:rPr>
              <a:t>size</a:t>
            </a:r>
            <a:r>
              <a:rPr lang="en-US" altLang="zh-CN" sz="2000" dirty="0">
                <a:ea typeface="SimSun" pitchFamily="2" charset="-122"/>
              </a:rPr>
              <a:t> in ascending </a:t>
            </a:r>
            <a:r>
              <a:rPr lang="en-US" altLang="zh-CN" sz="2000" dirty="0" smtClean="0">
                <a:ea typeface="SimSun" pitchFamily="2" charset="-122"/>
              </a:rPr>
              <a:t>order</a:t>
            </a:r>
            <a:endParaRPr lang="en-US" altLang="zh-CN" sz="2000" dirty="0">
              <a:ea typeface="SimSun" pitchFamily="2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81503" y="3334118"/>
            <a:ext cx="4171697" cy="309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55268" y="6044367"/>
            <a:ext cx="3002845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One </a:t>
            </a:r>
            <a:r>
              <a:rPr lang="en-US" b="1" dirty="0" smtClean="0"/>
              <a:t>column</a:t>
            </a:r>
            <a:r>
              <a:rPr lang="en-US" dirty="0" smtClean="0"/>
              <a:t> of AC plane</a:t>
            </a:r>
            <a:r>
              <a:rPr lang="en-US" altLang="zh-CN" dirty="0" smtClean="0"/>
              <a:t>:</a:t>
            </a:r>
            <a:endParaRPr lang="zh-CN" altLang="en-US" dirty="0"/>
          </a:p>
          <a:p>
            <a:r>
              <a:rPr lang="en-US" altLang="zh-CN" dirty="0" smtClean="0"/>
              <a:t>40</a:t>
            </a:r>
            <a:r>
              <a:rPr lang="zh-CN" altLang="en-US" dirty="0" smtClean="0"/>
              <a:t> * </a:t>
            </a:r>
            <a:r>
              <a:rPr lang="en-US" altLang="zh-CN" dirty="0" smtClean="0"/>
              <a:t>(</a:t>
            </a:r>
            <a:r>
              <a:rPr lang="en-US" altLang="zh-CN" dirty="0" smtClean="0"/>
              <a:t>4,000/4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40,000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8072" y="3863181"/>
            <a:ext cx="2399520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One </a:t>
            </a:r>
            <a:r>
              <a:rPr lang="en-US" b="1" dirty="0" smtClean="0"/>
              <a:t>chunk</a:t>
            </a:r>
            <a:r>
              <a:rPr lang="en-US" dirty="0" smtClean="0"/>
              <a:t> of BC</a:t>
            </a:r>
            <a:r>
              <a:rPr lang="zh-CN" altLang="en-US" dirty="0" smtClean="0"/>
              <a:t> </a:t>
            </a:r>
            <a:r>
              <a:rPr lang="en-US" dirty="0" smtClean="0"/>
              <a:t>plane</a:t>
            </a:r>
            <a:r>
              <a:rPr lang="en-US" altLang="zh-CN" dirty="0" smtClean="0"/>
              <a:t>:</a:t>
            </a:r>
            <a:endParaRPr lang="zh-CN" altLang="en-US" dirty="0" smtClean="0"/>
          </a:p>
          <a:p>
            <a:r>
              <a:rPr lang="en-US" altLang="zh-CN" dirty="0" smtClean="0"/>
              <a:t>(400/4)</a:t>
            </a:r>
            <a:r>
              <a:rPr lang="zh-CN" altLang="en-US" dirty="0" smtClean="0"/>
              <a:t> * </a:t>
            </a:r>
            <a:r>
              <a:rPr lang="en-US" altLang="zh-CN" dirty="0" smtClean="0"/>
              <a:t>(</a:t>
            </a:r>
            <a:r>
              <a:rPr lang="en-US" altLang="zh-CN" dirty="0" smtClean="0"/>
              <a:t>4,000/4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100,000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447" y="3365391"/>
            <a:ext cx="1507068" cy="384721"/>
          </a:xfrm>
          <a:prstGeom prst="rect">
            <a:avLst/>
          </a:prstGeom>
          <a:gradFill flip="none" rotWithShape="1">
            <a:gsLst>
              <a:gs pos="0">
                <a:srgbClr val="94A088">
                  <a:tint val="66000"/>
                  <a:satMod val="160000"/>
                </a:srgbClr>
              </a:gs>
              <a:gs pos="50000">
                <a:srgbClr val="94A088">
                  <a:tint val="44500"/>
                  <a:satMod val="160000"/>
                </a:srgbClr>
              </a:gs>
              <a:gs pos="100000">
                <a:srgbClr val="94A088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4x4x4 chunks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3502674"/>
            <a:ext cx="179493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Entire</a:t>
            </a:r>
            <a:r>
              <a:rPr lang="en-US" dirty="0" smtClean="0">
                <a:solidFill>
                  <a:srgbClr val="FF0000"/>
                </a:solidFill>
              </a:rPr>
              <a:t> AB plane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40</a:t>
            </a:r>
            <a:r>
              <a:rPr lang="zh-CN" altLang="en-US" dirty="0" smtClean="0">
                <a:solidFill>
                  <a:srgbClr val="FF0000"/>
                </a:solidFill>
              </a:rPr>
              <a:t> * </a:t>
            </a:r>
            <a:r>
              <a:rPr lang="en-US" altLang="zh-CN" dirty="0" smtClean="0">
                <a:solidFill>
                  <a:srgbClr val="FF0000"/>
                </a:solidFill>
              </a:rPr>
              <a:t>400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16,000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53200" y="4690859"/>
            <a:ext cx="2133600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A: 40</a:t>
            </a:r>
            <a:r>
              <a:rPr lang="zh-CN" altLang="en-US" dirty="0" smtClean="0"/>
              <a:t> </a:t>
            </a:r>
            <a:r>
              <a:rPr lang="en-US" altLang="zh-CN" dirty="0" smtClean="0"/>
              <a:t>(location)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B: 400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(item)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C: </a:t>
            </a:r>
            <a:r>
              <a:rPr lang="en-US" dirty="0" smtClean="0"/>
              <a:t>4</a:t>
            </a:r>
            <a:r>
              <a:rPr lang="en-US" altLang="zh-CN" dirty="0" smtClean="0"/>
              <a:t>,</a:t>
            </a:r>
            <a:r>
              <a:rPr lang="en-US" dirty="0" smtClean="0"/>
              <a:t>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(time)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Multi-way Array </a:t>
            </a:r>
            <a:r>
              <a:rPr lang="en-US" altLang="zh-CN" dirty="0" smtClean="0">
                <a:ea typeface="SimSun" pitchFamily="2" charset="-122"/>
              </a:rPr>
              <a:t>Aggregation</a:t>
            </a:r>
            <a:br>
              <a:rPr lang="en-US" altLang="zh-CN" dirty="0" smtClean="0">
                <a:ea typeface="SimSun" pitchFamily="2" charset="-122"/>
              </a:rPr>
            </a:br>
            <a:r>
              <a:rPr lang="en-US" altLang="zh-CN" dirty="0" smtClean="0">
                <a:ea typeface="SimSun" pitchFamily="2" charset="-122"/>
              </a:rPr>
              <a:t>(3-D </a:t>
            </a:r>
            <a:r>
              <a:rPr lang="en-US" altLang="zh-CN" dirty="0">
                <a:ea typeface="SimSun" pitchFamily="2" charset="-122"/>
              </a:rPr>
              <a:t>to 2-D)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24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962" y="5866582"/>
            <a:ext cx="3482394" cy="92333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Min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memory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size: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156,000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&lt;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40</a:t>
            </a:r>
            <a:r>
              <a:rPr lang="zh-CN" altLang="en-US" dirty="0" smtClean="0">
                <a:solidFill>
                  <a:schemeClr val="bg1"/>
                </a:solidFill>
              </a:rPr>
              <a:t>*</a:t>
            </a:r>
            <a:r>
              <a:rPr lang="en-US" altLang="zh-CN" dirty="0" smtClean="0">
                <a:solidFill>
                  <a:schemeClr val="bg1"/>
                </a:solidFill>
              </a:rPr>
              <a:t>400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400</a:t>
            </a:r>
            <a:r>
              <a:rPr lang="zh-CN" altLang="en-US" dirty="0" smtClean="0">
                <a:solidFill>
                  <a:schemeClr val="bg1"/>
                </a:solidFill>
              </a:rPr>
              <a:t>*</a:t>
            </a:r>
            <a:r>
              <a:rPr lang="en-US" altLang="zh-CN" dirty="0" smtClean="0">
                <a:solidFill>
                  <a:schemeClr val="bg1"/>
                </a:solidFill>
              </a:rPr>
              <a:t>4,000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40</a:t>
            </a:r>
            <a:r>
              <a:rPr lang="zh-CN" altLang="en-US" dirty="0" smtClean="0">
                <a:solidFill>
                  <a:schemeClr val="bg1"/>
                </a:solidFill>
              </a:rPr>
              <a:t> * </a:t>
            </a:r>
            <a:r>
              <a:rPr lang="en-US" altLang="zh-CN" dirty="0" smtClean="0">
                <a:solidFill>
                  <a:schemeClr val="bg1"/>
                </a:solidFill>
              </a:rPr>
              <a:t>4,000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=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1,776,000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04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284918"/>
              </p:ext>
            </p:extLst>
          </p:nvPr>
        </p:nvGraphicFramePr>
        <p:xfrm>
          <a:off x="6381750" y="2367538"/>
          <a:ext cx="2762250" cy="274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SmartDraw" r:id="rId3" imgW="2721864" imgH="3043428" progId="SmartDraw.2">
                  <p:embed/>
                </p:oleObj>
              </mc:Choice>
              <mc:Fallback>
                <p:oleObj name="SmartDraw" r:id="rId3" imgW="2721864" imgH="3043428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0" y="2367538"/>
                        <a:ext cx="2762250" cy="274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Multi-Way Array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58050" cy="512127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Array-based “</a:t>
            </a:r>
            <a:r>
              <a:rPr lang="en-US" altLang="zh-CN" sz="2000" b="1" dirty="0">
                <a:ea typeface="SimSun" pitchFamily="2" charset="-122"/>
              </a:rPr>
              <a:t>bottom-up</a:t>
            </a:r>
            <a:r>
              <a:rPr lang="en-US" altLang="zh-CN" sz="2000" dirty="0">
                <a:ea typeface="SimSun" pitchFamily="2" charset="-122"/>
              </a:rPr>
              <a:t>” algorithm (from ABC to AB,…)</a:t>
            </a: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ea typeface="SimSun" pitchFamily="2" charset="-122"/>
              </a:rPr>
              <a:t>Using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multi-dimensional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b="1" dirty="0" smtClean="0">
                <a:ea typeface="SimSun" pitchFamily="2" charset="-122"/>
              </a:rPr>
              <a:t>chunks</a:t>
            </a:r>
            <a:endParaRPr lang="zh-CN" altLang="en-US" sz="2000" b="1" dirty="0" smtClean="0">
              <a:ea typeface="SimSun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ea typeface="SimSun" pitchFamily="2" charset="-122"/>
              </a:rPr>
              <a:t>Simultaneous </a:t>
            </a:r>
            <a:r>
              <a:rPr lang="en-US" altLang="zh-CN" sz="2000" dirty="0">
                <a:ea typeface="SimSun" pitchFamily="2" charset="-122"/>
              </a:rPr>
              <a:t>aggregation on multiple dimensions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Intermediate aggregate values are re-used for computing ancestor cuboids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Cannot do </a:t>
            </a:r>
            <a:r>
              <a:rPr lang="en-US" altLang="zh-CN" sz="2000" i="1" dirty="0" err="1" smtClean="0">
                <a:ea typeface="SimSun" pitchFamily="2" charset="-122"/>
              </a:rPr>
              <a:t>Apriori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pruning</a:t>
            </a:r>
            <a:r>
              <a:rPr lang="en-US" altLang="zh-CN" sz="2000" dirty="0">
                <a:ea typeface="SimSun" pitchFamily="2" charset="-122"/>
              </a:rPr>
              <a:t>: No iceberg optimization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Comments on the method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ea typeface="SimSun" pitchFamily="2" charset="-122"/>
              </a:rPr>
              <a:t>Efficient for computing the full cube for </a:t>
            </a:r>
            <a:r>
              <a:rPr lang="en-US" altLang="zh-CN" sz="1800" b="1" dirty="0">
                <a:ea typeface="SimSun" pitchFamily="2" charset="-122"/>
              </a:rPr>
              <a:t>a small number of dimensions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ea typeface="SimSun" pitchFamily="2" charset="-122"/>
              </a:rPr>
              <a:t>If there are a large number of dimensions, “top-down” computation and iceberg cube computation methods (e.g., BUC) should be </a:t>
            </a:r>
            <a:r>
              <a:rPr lang="en-US" altLang="zh-CN" sz="1800" dirty="0" smtClean="0">
                <a:ea typeface="SimSun" pitchFamily="2" charset="-122"/>
              </a:rPr>
              <a:t>used</a:t>
            </a:r>
            <a:endParaRPr lang="en-US" altLang="zh-CN" sz="1800" dirty="0"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1669"/>
            <a:ext cx="5743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ea typeface="SimSun" pitchFamily="2" charset="-122"/>
              </a:rPr>
              <a:t>Zhao, Deshpande &amp; </a:t>
            </a:r>
            <a:r>
              <a:rPr lang="en-US" altLang="zh-CN" i="1" dirty="0" err="1" smtClean="0">
                <a:ea typeface="SimSun" pitchFamily="2" charset="-122"/>
              </a:rPr>
              <a:t>Naughton</a:t>
            </a:r>
            <a:r>
              <a:rPr lang="en-US" altLang="zh-CN" i="1" dirty="0" smtClean="0">
                <a:ea typeface="SimSun" pitchFamily="2" charset="-122"/>
              </a:rPr>
              <a:t>.</a:t>
            </a:r>
            <a:r>
              <a:rPr lang="zh-CN" altLang="en-US" i="1" dirty="0" smtClean="0">
                <a:ea typeface="SimSun" pitchFamily="2" charset="-122"/>
              </a:rPr>
              <a:t> </a:t>
            </a:r>
            <a:r>
              <a:rPr lang="en-US" altLang="zh-CN" i="1" dirty="0">
                <a:ea typeface="SimSun" pitchFamily="2" charset="-122"/>
              </a:rPr>
              <a:t>An Array-Based Algorithm for Simultaneous Multidimensional Aggregates </a:t>
            </a:r>
            <a:r>
              <a:rPr lang="en-US" altLang="zh-CN" i="1" dirty="0" smtClean="0">
                <a:ea typeface="SimSun" pitchFamily="2" charset="-122"/>
              </a:rPr>
              <a:t>.</a:t>
            </a:r>
            <a:r>
              <a:rPr lang="zh-CN" altLang="en-US" i="1" dirty="0" smtClean="0">
                <a:ea typeface="SimSun" pitchFamily="2" charset="-122"/>
              </a:rPr>
              <a:t> </a:t>
            </a:r>
            <a:r>
              <a:rPr lang="en-US" altLang="zh-CN" i="1" dirty="0" smtClean="0">
                <a:ea typeface="SimSun" pitchFamily="2" charset="-122"/>
              </a:rPr>
              <a:t>SIGMOD’97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699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Cube Computation: Computing in Reverse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343776" cy="4525963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altLang="zh-CN" sz="2400" dirty="0">
                <a:ea typeface="SimSun" pitchFamily="2" charset="-122"/>
              </a:rPr>
              <a:t>BUC (Beyer &amp; </a:t>
            </a:r>
            <a:r>
              <a:rPr lang="en-US" altLang="zh-CN" sz="2400" dirty="0" err="1">
                <a:ea typeface="SimSun" pitchFamily="2" charset="-122"/>
              </a:rPr>
              <a:t>Ramakrishnan</a:t>
            </a:r>
            <a:r>
              <a:rPr lang="en-US" altLang="zh-CN" sz="2400" dirty="0">
                <a:ea typeface="SimSun" pitchFamily="2" charset="-122"/>
              </a:rPr>
              <a:t>, SIGMOD’99) </a:t>
            </a:r>
          </a:p>
          <a:p>
            <a:pPr marL="342874" lvl="2" indent="0">
              <a:spcAft>
                <a:spcPts val="600"/>
              </a:spcAft>
              <a:buNone/>
            </a:pPr>
            <a:r>
              <a:rPr lang="en-US" altLang="zh-CN" dirty="0">
                <a:ea typeface="SimSun" pitchFamily="2" charset="-122"/>
              </a:rPr>
              <a:t>BUC: acronym of Bottom-Up (cube) Computation </a:t>
            </a:r>
          </a:p>
          <a:p>
            <a:pPr lvl="2">
              <a:spcAft>
                <a:spcPts val="600"/>
              </a:spcAft>
              <a:buFont typeface="Wingdings" pitchFamily="2" charset="2"/>
              <a:buNone/>
            </a:pPr>
            <a:r>
              <a:rPr lang="en-US" altLang="zh-CN" dirty="0">
                <a:ea typeface="SimSun" pitchFamily="2" charset="-122"/>
              </a:rPr>
              <a:t>(Note: It is “</a:t>
            </a:r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top-down</a:t>
            </a:r>
            <a:r>
              <a:rPr lang="en-US" altLang="zh-CN" dirty="0">
                <a:ea typeface="SimSun" pitchFamily="2" charset="-122"/>
              </a:rPr>
              <a:t>” in our view since we put Apex cuboid on the top!)</a:t>
            </a:r>
          </a:p>
          <a:p>
            <a:pPr>
              <a:spcAft>
                <a:spcPts val="600"/>
              </a:spcAft>
            </a:pPr>
            <a:r>
              <a:rPr lang="en-US" altLang="zh-CN" sz="2400" dirty="0">
                <a:ea typeface="SimSun" pitchFamily="2" charset="-122"/>
              </a:rPr>
              <a:t>Divides dimensions into partitions and facilitates </a:t>
            </a:r>
            <a:r>
              <a:rPr lang="en-US" altLang="zh-CN" sz="2400" b="1" dirty="0">
                <a:solidFill>
                  <a:srgbClr val="FF0000"/>
                </a:solidFill>
                <a:ea typeface="SimSun" pitchFamily="2" charset="-122"/>
              </a:rPr>
              <a:t>iceberg </a:t>
            </a:r>
            <a:r>
              <a:rPr lang="en-US" altLang="zh-CN" sz="2400" b="1" dirty="0" smtClean="0">
                <a:solidFill>
                  <a:srgbClr val="FF0000"/>
                </a:solidFill>
                <a:ea typeface="SimSun" pitchFamily="2" charset="-122"/>
              </a:rPr>
              <a:t>pruning</a:t>
            </a:r>
            <a:r>
              <a:rPr lang="zh-CN" altLang="en-US" sz="2400" b="1" dirty="0" smtClea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ea typeface="SimSun" pitchFamily="2" charset="-122"/>
              </a:rPr>
              <a:t>(it</a:t>
            </a:r>
            <a:r>
              <a:rPr lang="zh-CN" altLang="en-US" sz="2400" b="1" dirty="0" smtClea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ea typeface="SimSun" pitchFamily="2" charset="-122"/>
              </a:rPr>
              <a:t>works</a:t>
            </a:r>
            <a:r>
              <a:rPr lang="zh-CN" altLang="en-US" sz="2400" b="1" dirty="0" smtClea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ea typeface="SimSun" pitchFamily="2" charset="-122"/>
              </a:rPr>
              <a:t>now!)</a:t>
            </a:r>
            <a:endParaRPr lang="en-US" altLang="zh-CN" sz="2400" b="1" dirty="0">
              <a:solidFill>
                <a:srgbClr val="FF0000"/>
              </a:solidFill>
              <a:ea typeface="SimSun" pitchFamily="2" charset="-122"/>
            </a:endParaRPr>
          </a:p>
          <a:p>
            <a:pPr lvl="1">
              <a:spcAft>
                <a:spcPts val="600"/>
              </a:spcAft>
            </a:pPr>
            <a:r>
              <a:rPr lang="en-US" altLang="zh-CN" sz="2400" dirty="0">
                <a:ea typeface="SimSun" pitchFamily="2" charset="-122"/>
              </a:rPr>
              <a:t>If a partition does not satisfy </a:t>
            </a:r>
            <a:r>
              <a:rPr lang="en-US" altLang="zh-CN" sz="2400" i="1" dirty="0" err="1">
                <a:ea typeface="SimSun" pitchFamily="2" charset="-122"/>
              </a:rPr>
              <a:t>min_sup</a:t>
            </a:r>
            <a:r>
              <a:rPr lang="en-US" altLang="zh-CN" sz="2400" dirty="0">
                <a:ea typeface="SimSun" pitchFamily="2" charset="-122"/>
              </a:rPr>
              <a:t>, its </a:t>
            </a:r>
            <a:r>
              <a:rPr lang="en-US" altLang="zh-CN" sz="2400" b="1" dirty="0">
                <a:ea typeface="SimSun" pitchFamily="2" charset="-122"/>
              </a:rPr>
              <a:t>descendants</a:t>
            </a:r>
            <a:r>
              <a:rPr lang="en-US" altLang="zh-CN" sz="2400" dirty="0">
                <a:ea typeface="SimSun" pitchFamily="2" charset="-122"/>
              </a:rPr>
              <a:t> can be pruned</a:t>
            </a:r>
          </a:p>
          <a:p>
            <a:pPr lvl="1">
              <a:spcAft>
                <a:spcPts val="600"/>
              </a:spcAft>
            </a:pPr>
            <a:r>
              <a:rPr lang="en-US" altLang="zh-CN" sz="2400" dirty="0">
                <a:ea typeface="SimSun" pitchFamily="2" charset="-122"/>
              </a:rPr>
              <a:t>If </a:t>
            </a:r>
            <a:r>
              <a:rPr lang="en-US" altLang="zh-CN" sz="2400" i="1" dirty="0" err="1" smtClean="0">
                <a:ea typeface="SimSun" pitchFamily="2" charset="-122"/>
              </a:rPr>
              <a:t>min_sup</a:t>
            </a:r>
            <a:r>
              <a:rPr lang="en-US" altLang="zh-CN" sz="2400" dirty="0" smtClean="0">
                <a:ea typeface="SimSun" pitchFamily="2" charset="-122"/>
              </a:rPr>
              <a:t> </a:t>
            </a:r>
            <a:r>
              <a:rPr lang="en-US" altLang="zh-CN" sz="2400" dirty="0">
                <a:ea typeface="SimSun" pitchFamily="2" charset="-122"/>
              </a:rPr>
              <a:t>= 1 </a:t>
            </a:r>
            <a:r>
              <a:rPr lang="en-US" altLang="zh-CN" sz="2400" dirty="0" err="1">
                <a:ea typeface="SimSun" pitchFamily="2" charset="-122"/>
              </a:rPr>
              <a:t>Þ</a:t>
            </a:r>
            <a:r>
              <a:rPr lang="en-US" altLang="zh-CN" sz="2400" dirty="0">
                <a:ea typeface="SimSun" pitchFamily="2" charset="-122"/>
              </a:rPr>
              <a:t> compute full </a:t>
            </a:r>
            <a:r>
              <a:rPr lang="en-US" altLang="zh-CN" sz="2400" dirty="0" smtClean="0">
                <a:ea typeface="SimSun" pitchFamily="2" charset="-122"/>
              </a:rPr>
              <a:t>CUBE!</a:t>
            </a:r>
            <a:endParaRPr lang="en-US" altLang="zh-CN" sz="2400" dirty="0">
              <a:ea typeface="SimSun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400" dirty="0">
                <a:ea typeface="SimSun" pitchFamily="2" charset="-122"/>
              </a:rPr>
              <a:t>No simultaneous aggregation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Object 1024" descr="prune-order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199827"/>
              </p:ext>
            </p:extLst>
          </p:nvPr>
        </p:nvGraphicFramePr>
        <p:xfrm>
          <a:off x="5613179" y="4141787"/>
          <a:ext cx="3344298" cy="239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4" name="SmartDraw" r:id="rId3" imgW="3177540" imgH="2816352" progId="SmartDraw.2">
                  <p:embed/>
                </p:oleObj>
              </mc:Choice>
              <mc:Fallback>
                <p:oleObj name="SmartDraw" r:id="rId3" imgW="3177540" imgH="2816352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179" y="4141787"/>
                        <a:ext cx="3344298" cy="239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0466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1891044"/>
            <a:ext cx="3028950" cy="2187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SimSun" pitchFamily="2" charset="-122"/>
              </a:rPr>
              <a:t>BUC: Partitioning and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>
                <a:ea typeface="SimSun" pitchFamily="2" charset="-122"/>
              </a:rPr>
              <a:t>Usually, entire data set cannot fit in main memory</a:t>
            </a:r>
          </a:p>
          <a:p>
            <a:r>
              <a:rPr lang="en-US" altLang="zh-CN" sz="2400" dirty="0">
                <a:ea typeface="SimSun" pitchFamily="2" charset="-122"/>
              </a:rPr>
              <a:t>Sort </a:t>
            </a:r>
            <a:r>
              <a:rPr lang="en-US" altLang="zh-CN" sz="2400" i="1" dirty="0">
                <a:ea typeface="SimSun" pitchFamily="2" charset="-122"/>
              </a:rPr>
              <a:t>distinct</a:t>
            </a:r>
            <a:r>
              <a:rPr lang="en-US" altLang="zh-CN" sz="2400" dirty="0">
                <a:ea typeface="SimSun" pitchFamily="2" charset="-122"/>
              </a:rPr>
              <a:t> values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partition into blocks that fit</a:t>
            </a:r>
          </a:p>
          <a:p>
            <a:r>
              <a:rPr lang="en-US" altLang="zh-CN" sz="2400" dirty="0">
                <a:ea typeface="SimSun" pitchFamily="2" charset="-122"/>
              </a:rPr>
              <a:t>Continue processing</a:t>
            </a:r>
          </a:p>
          <a:p>
            <a:r>
              <a:rPr lang="en-US" altLang="zh-CN" sz="2400" dirty="0">
                <a:ea typeface="SimSun" pitchFamily="2" charset="-122"/>
              </a:rPr>
              <a:t>Optimizations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Partitioning</a:t>
            </a:r>
          </a:p>
          <a:p>
            <a:pPr lvl="2"/>
            <a:r>
              <a:rPr lang="en-US" altLang="zh-CN" dirty="0">
                <a:ea typeface="SimSun" pitchFamily="2" charset="-122"/>
              </a:rPr>
              <a:t>External Sorting, Hashing, Counting Sort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Ordering dimensions to encourage pruning</a:t>
            </a:r>
          </a:p>
          <a:p>
            <a:pPr lvl="2"/>
            <a:r>
              <a:rPr lang="en-US" altLang="zh-CN" dirty="0">
                <a:ea typeface="SimSun" pitchFamily="2" charset="-122"/>
              </a:rPr>
              <a:t>Cardinality, Skew, Correlation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Collapsing duplicates</a:t>
            </a:r>
          </a:p>
          <a:p>
            <a:pPr lvl="2"/>
            <a:r>
              <a:rPr lang="en-US" altLang="zh-CN" dirty="0">
                <a:ea typeface="SimSun" pitchFamily="2" charset="-122"/>
              </a:rPr>
              <a:t>Cannot do holistic aggregates anymore!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79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85" y="4525962"/>
            <a:ext cx="3226715" cy="219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High-Dimensional OLAP</a:t>
            </a:r>
            <a:r>
              <a:rPr lang="en-US" altLang="zh-CN" dirty="0" smtClean="0">
                <a:ea typeface="SimSun" pitchFamily="2" charset="-122"/>
              </a:rPr>
              <a:t>?</a:t>
            </a:r>
            <a:br>
              <a:rPr lang="en-US" altLang="zh-CN" dirty="0" smtClean="0">
                <a:ea typeface="SimSun" pitchFamily="2" charset="-122"/>
              </a:rPr>
            </a:br>
            <a:r>
              <a:rPr lang="en-US" altLang="zh-CN" dirty="0" smtClean="0">
                <a:ea typeface="SimSun" pitchFamily="2" charset="-122"/>
              </a:rPr>
              <a:t>— The </a:t>
            </a:r>
            <a:r>
              <a:rPr lang="en-US" altLang="zh-CN" dirty="0">
                <a:ea typeface="SimSun" pitchFamily="2" charset="-122"/>
              </a:rPr>
              <a:t>Curse of Dimensionality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>
                <a:ea typeface="SimSun" pitchFamily="2" charset="-122"/>
              </a:rPr>
              <a:t>High-D OLAP: Needed in many applications</a:t>
            </a:r>
          </a:p>
          <a:p>
            <a:pPr lvl="1"/>
            <a:r>
              <a:rPr lang="en-US" altLang="zh-CN" sz="1800" dirty="0">
                <a:ea typeface="SimSun" pitchFamily="2" charset="-122"/>
              </a:rPr>
              <a:t>Science and engineering analysis</a:t>
            </a:r>
          </a:p>
          <a:p>
            <a:pPr lvl="1"/>
            <a:r>
              <a:rPr lang="en-US" altLang="zh-CN" sz="1800" dirty="0">
                <a:ea typeface="SimSun" pitchFamily="2" charset="-122"/>
              </a:rPr>
              <a:t>Bio-data analysis: thousands of genes</a:t>
            </a:r>
          </a:p>
          <a:p>
            <a:pPr lvl="1"/>
            <a:r>
              <a:rPr lang="en-US" altLang="zh-CN" sz="1800" dirty="0">
                <a:ea typeface="SimSun" pitchFamily="2" charset="-122"/>
              </a:rPr>
              <a:t>Statistical surveys: hundreds of variables</a:t>
            </a:r>
          </a:p>
          <a:p>
            <a:r>
              <a:rPr lang="en-US" altLang="zh-CN" sz="1800" dirty="0">
                <a:ea typeface="SimSun" pitchFamily="2" charset="-122"/>
              </a:rPr>
              <a:t>None of the previous cubing method can handle high dimensionality!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ea typeface="SimSun" pitchFamily="2" charset="-122"/>
              </a:rPr>
              <a:t>Iceberg cube and compressed cubes: only delay the inevitable explosion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ea typeface="SimSun" pitchFamily="2" charset="-122"/>
              </a:rPr>
              <a:t>Full materialization: still significant overhead in accessing results on disk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>
                <a:ea typeface="SimSun" pitchFamily="2" charset="-122"/>
              </a:rPr>
              <a:t>A shell-fragment approach:  </a:t>
            </a:r>
            <a:r>
              <a:rPr lang="en-US" altLang="zh-CN" sz="1800" dirty="0">
                <a:ea typeface="SimSun" pitchFamily="2" charset="-122"/>
              </a:rPr>
              <a:t>X. Li, J. Han, and H. Gonzalez, High-Dimensional OLAP: A Minimal Cubing Approach, </a:t>
            </a:r>
            <a:r>
              <a:rPr lang="en-US" altLang="zh-CN" sz="1800" dirty="0" smtClean="0">
                <a:ea typeface="SimSun" pitchFamily="2" charset="-122"/>
              </a:rPr>
              <a:t>VLDB'04</a:t>
            </a:r>
            <a:endParaRPr lang="en-US" altLang="zh-CN" sz="1800" dirty="0"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14800" y="511050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ea typeface="SimSun" pitchFamily="2" charset="-122"/>
              </a:rPr>
              <a:t>A curse of dimensionality:  A database of </a:t>
            </a:r>
            <a:r>
              <a:rPr lang="en-US" altLang="zh-CN" sz="2000" dirty="0" smtClean="0">
                <a:solidFill>
                  <a:srgbClr val="FF0000"/>
                </a:solidFill>
                <a:ea typeface="SimSun" pitchFamily="2" charset="-122"/>
              </a:rPr>
              <a:t>600,000 </a:t>
            </a:r>
            <a:r>
              <a:rPr lang="en-US" altLang="zh-CN" sz="2000" dirty="0">
                <a:solidFill>
                  <a:srgbClr val="FF0000"/>
                </a:solidFill>
                <a:ea typeface="SimSun" pitchFamily="2" charset="-122"/>
              </a:rPr>
              <a:t>tuples.  Each dimension has cardinality of 100 and </a:t>
            </a:r>
            <a:r>
              <a:rPr lang="en-US" altLang="zh-CN" sz="2000" i="1" dirty="0" err="1">
                <a:solidFill>
                  <a:srgbClr val="FF0000"/>
                </a:solidFill>
                <a:ea typeface="SimSun" pitchFamily="2" charset="-122"/>
              </a:rPr>
              <a:t>zipf</a:t>
            </a:r>
            <a:r>
              <a:rPr lang="en-US" altLang="zh-CN" sz="2000" dirty="0">
                <a:solidFill>
                  <a:srgbClr val="FF0000"/>
                </a:solidFill>
                <a:ea typeface="SimSun" pitchFamily="2" charset="-122"/>
              </a:rPr>
              <a:t> of 2.</a:t>
            </a:r>
          </a:p>
        </p:txBody>
      </p:sp>
    </p:spTree>
    <p:extLst>
      <p:ext uri="{BB962C8B-B14F-4D97-AF65-F5344CB8AC3E}">
        <p14:creationId xmlns:p14="http://schemas.microsoft.com/office/powerpoint/2010/main" val="2060704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Fast </a:t>
            </a:r>
            <a:r>
              <a:rPr lang="en-US" altLang="zh-CN" dirty="0" smtClean="0">
                <a:ea typeface="SimSun" pitchFamily="2" charset="-122"/>
              </a:rPr>
              <a:t>High-Dimensional </a:t>
            </a:r>
            <a:r>
              <a:rPr lang="en-US" altLang="zh-CN" dirty="0">
                <a:ea typeface="SimSun" pitchFamily="2" charset="-122"/>
              </a:rPr>
              <a:t>OLAP with Minimal Cubing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>
                <a:ea typeface="SimSun" pitchFamily="2" charset="-122"/>
              </a:rPr>
              <a:t>Observation: OLAP occurs only on a small subset of dimensions at a time</a:t>
            </a:r>
          </a:p>
          <a:p>
            <a:r>
              <a:rPr lang="en-US" altLang="zh-CN" sz="2400" dirty="0">
                <a:ea typeface="SimSun" pitchFamily="2" charset="-122"/>
              </a:rPr>
              <a:t>Semi-Online Computational Model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Partition the set of dimensions into </a:t>
            </a:r>
            <a:r>
              <a:rPr lang="en-US" altLang="zh-CN" sz="2400" b="1" dirty="0">
                <a:ea typeface="SimSun" pitchFamily="2" charset="-122"/>
              </a:rPr>
              <a:t>shell fragments</a:t>
            </a:r>
            <a:endParaRPr lang="en-US" altLang="zh-CN" sz="2400" dirty="0">
              <a:ea typeface="SimSun" pitchFamily="2" charset="-122"/>
            </a:endParaRPr>
          </a:p>
          <a:p>
            <a:pPr lvl="1"/>
            <a:r>
              <a:rPr lang="en-US" altLang="zh-CN" sz="2400" dirty="0">
                <a:ea typeface="SimSun" pitchFamily="2" charset="-122"/>
              </a:rPr>
              <a:t>Compute data cubes for each shell fragment while retaining </a:t>
            </a:r>
            <a:r>
              <a:rPr lang="en-US" altLang="zh-CN" sz="2400" b="1" dirty="0">
                <a:ea typeface="SimSun" pitchFamily="2" charset="-122"/>
              </a:rPr>
              <a:t>inverted indices</a:t>
            </a:r>
            <a:r>
              <a:rPr lang="en-US" altLang="zh-CN" sz="2400" dirty="0">
                <a:ea typeface="SimSun" pitchFamily="2" charset="-122"/>
              </a:rPr>
              <a:t> or </a:t>
            </a:r>
            <a:r>
              <a:rPr lang="en-US" altLang="zh-CN" sz="2400" b="1" dirty="0">
                <a:ea typeface="SimSun" pitchFamily="2" charset="-122"/>
              </a:rPr>
              <a:t>value-list indices</a:t>
            </a:r>
            <a:endParaRPr lang="en-US" altLang="zh-CN" sz="2400" dirty="0">
              <a:ea typeface="SimSun" pitchFamily="2" charset="-122"/>
            </a:endParaRPr>
          </a:p>
          <a:p>
            <a:pPr lvl="1"/>
            <a:r>
              <a:rPr lang="en-US" altLang="zh-CN" sz="2400" dirty="0">
                <a:ea typeface="SimSun" pitchFamily="2" charset="-122"/>
              </a:rPr>
              <a:t>Given the pre-computed </a:t>
            </a:r>
            <a:r>
              <a:rPr lang="en-US" altLang="zh-CN" sz="2400" b="1" dirty="0">
                <a:ea typeface="SimSun" pitchFamily="2" charset="-122"/>
              </a:rPr>
              <a:t>fragment cubes</a:t>
            </a:r>
            <a:r>
              <a:rPr lang="en-US" altLang="zh-CN" sz="2400" dirty="0">
                <a:ea typeface="SimSun" pitchFamily="2" charset="-122"/>
              </a:rPr>
              <a:t>, dynamically compute cube cells of the high-dimensional data cube </a:t>
            </a:r>
            <a:r>
              <a:rPr lang="en-US" altLang="zh-CN" sz="2400" i="1" dirty="0">
                <a:ea typeface="SimSun" pitchFamily="2" charset="-122"/>
              </a:rPr>
              <a:t>online</a:t>
            </a:r>
          </a:p>
          <a:p>
            <a:pPr marL="533400" indent="-533400"/>
            <a:r>
              <a:rPr lang="en-US" altLang="zh-CN" sz="2400" dirty="0">
                <a:ea typeface="SimSun" pitchFamily="2" charset="-122"/>
              </a:rPr>
              <a:t>Major idea:  Tradeoff between the amount of </a:t>
            </a:r>
            <a:r>
              <a:rPr lang="en-US" altLang="zh-CN" sz="2400" b="1" dirty="0">
                <a:solidFill>
                  <a:srgbClr val="FF0000"/>
                </a:solidFill>
                <a:ea typeface="SimSun" pitchFamily="2" charset="-122"/>
              </a:rPr>
              <a:t>pre-computation </a:t>
            </a:r>
            <a:r>
              <a:rPr lang="en-US" altLang="zh-CN" sz="2400" dirty="0">
                <a:ea typeface="SimSun" pitchFamily="2" charset="-122"/>
              </a:rPr>
              <a:t>and the speed of </a:t>
            </a:r>
            <a:r>
              <a:rPr lang="en-US" altLang="zh-CN" sz="2400" b="1" dirty="0">
                <a:solidFill>
                  <a:srgbClr val="FF0000"/>
                </a:solidFill>
                <a:ea typeface="SimSun" pitchFamily="2" charset="-122"/>
              </a:rPr>
              <a:t>online computation</a:t>
            </a:r>
          </a:p>
          <a:p>
            <a:pPr marL="809619" lvl="1" indent="-533400"/>
            <a:r>
              <a:rPr lang="en-US" altLang="zh-CN" sz="2400" dirty="0">
                <a:ea typeface="SimSun" pitchFamily="2" charset="-122"/>
              </a:rPr>
              <a:t>Reducing computing high-dimensional cube into </a:t>
            </a:r>
            <a:r>
              <a:rPr lang="en-US" altLang="zh-CN" sz="2400" b="1" dirty="0" smtClean="0">
                <a:ea typeface="SimSun" pitchFamily="2" charset="-122"/>
              </a:rPr>
              <a:t>pre-computing</a:t>
            </a:r>
            <a:r>
              <a:rPr lang="en-US" altLang="zh-CN" sz="2400" dirty="0" smtClean="0">
                <a:ea typeface="SimSun" pitchFamily="2" charset="-122"/>
              </a:rPr>
              <a:t> </a:t>
            </a:r>
            <a:r>
              <a:rPr lang="en-US" altLang="zh-CN" sz="2400" dirty="0">
                <a:ea typeface="SimSun" pitchFamily="2" charset="-122"/>
              </a:rPr>
              <a:t>a set of </a:t>
            </a:r>
            <a:r>
              <a:rPr lang="en-US" altLang="zh-CN" sz="2400" b="1" dirty="0">
                <a:ea typeface="SimSun" pitchFamily="2" charset="-122"/>
              </a:rPr>
              <a:t>lower dimensional </a:t>
            </a:r>
            <a:r>
              <a:rPr lang="en-US" altLang="zh-CN" sz="2400" dirty="0">
                <a:ea typeface="SimSun" pitchFamily="2" charset="-122"/>
              </a:rPr>
              <a:t>cubes</a:t>
            </a:r>
          </a:p>
          <a:p>
            <a:pPr marL="809619" lvl="1" indent="-533400"/>
            <a:r>
              <a:rPr lang="en-US" altLang="zh-CN" sz="2400" b="1" dirty="0">
                <a:ea typeface="SimSun" pitchFamily="2" charset="-122"/>
              </a:rPr>
              <a:t>Online re-construction </a:t>
            </a:r>
            <a:r>
              <a:rPr lang="en-US" altLang="zh-CN" sz="2400" dirty="0">
                <a:ea typeface="SimSun" pitchFamily="2" charset="-122"/>
              </a:rPr>
              <a:t>of original high-dimensional space</a:t>
            </a:r>
          </a:p>
          <a:p>
            <a:pPr marL="809619" lvl="1" indent="-533400"/>
            <a:r>
              <a:rPr lang="en-US" altLang="zh-CN" sz="2400" dirty="0">
                <a:ea typeface="SimSun" pitchFamily="2" charset="-122"/>
              </a:rPr>
              <a:t>Lossless </a:t>
            </a:r>
            <a:r>
              <a:rPr lang="en-US" altLang="zh-CN" sz="2400" dirty="0" smtClean="0">
                <a:ea typeface="SimSun" pitchFamily="2" charset="-122"/>
              </a:rPr>
              <a:t>reduction</a:t>
            </a:r>
            <a:endParaRPr lang="en-US" altLang="zh-CN" sz="2400" dirty="0"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74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Cube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Cube Computation: Basic Concepts</a:t>
            </a:r>
          </a:p>
          <a:p>
            <a:r>
              <a:rPr lang="en-US" dirty="0"/>
              <a:t>Data Cube </a:t>
            </a:r>
            <a:r>
              <a:rPr lang="en-US" dirty="0" smtClean="0"/>
              <a:t>Computation Methods</a:t>
            </a:r>
          </a:p>
          <a:p>
            <a:r>
              <a:rPr lang="en-US" altLang="zh-CN" dirty="0" smtClean="0">
                <a:ea typeface="SimSun" pitchFamily="2" charset="-122"/>
              </a:rPr>
              <a:t>Multidimensional </a:t>
            </a:r>
            <a:r>
              <a:rPr lang="en-US" altLang="zh-CN" dirty="0">
                <a:ea typeface="SimSun" pitchFamily="2" charset="-122"/>
              </a:rPr>
              <a:t>Data Analysis in Cube </a:t>
            </a:r>
            <a:r>
              <a:rPr lang="en-US" altLang="zh-CN" dirty="0" smtClean="0">
                <a:ea typeface="SimSun" pitchFamily="2" charset="-122"/>
              </a:rPr>
              <a:t>Space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1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962344"/>
              </p:ext>
            </p:extLst>
          </p:nvPr>
        </p:nvGraphicFramePr>
        <p:xfrm>
          <a:off x="5372100" y="2149548"/>
          <a:ext cx="3538537" cy="4236544"/>
        </p:xfrm>
        <a:graphic>
          <a:graphicData uri="http://schemas.openxmlformats.org/drawingml/2006/table">
            <a:tbl>
              <a:tblPr/>
              <a:tblGrid>
                <a:gridCol w="1352970"/>
                <a:gridCol w="1457046"/>
                <a:gridCol w="728521"/>
              </a:tblGrid>
              <a:tr h="4270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Attribute Value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TID List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List Size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a1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1 2 3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3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a2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4 5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2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b1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1 4 5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3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b2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2 3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2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c1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1 2 3 4 5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5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d1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1 3 4 5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4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d2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2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e1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1 2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2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e2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3 4 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2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e3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5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Computing a 5-D Cube with 2-Shell 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Example: Let the cube aggregation function be </a:t>
            </a:r>
            <a:r>
              <a:rPr lang="en-US" altLang="zh-CN" sz="2400" b="1" dirty="0">
                <a:latin typeface="Corbel" charset="0"/>
                <a:ea typeface="Corbel" charset="0"/>
                <a:cs typeface="Corbel" charset="0"/>
              </a:rPr>
              <a:t>count</a:t>
            </a:r>
            <a:endParaRPr lang="en-US" altLang="zh-CN" sz="2400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zh-CN" sz="2400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zh-CN" sz="2400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zh-CN" sz="2400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zh-CN" sz="2400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zh-CN" sz="2400" dirty="0">
              <a:latin typeface="Corbel" charset="0"/>
              <a:ea typeface="Corbel" charset="0"/>
              <a:cs typeface="Corbel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zh-CN" sz="2400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Divide the 5-D table 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into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	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2 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shell fragments: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(A, B, C) and (D, E)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Build traditional invert 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index</a:t>
            </a:r>
            <a:r>
              <a:rPr lang="zh-CN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(TID)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	or 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RID 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list</a:t>
            </a:r>
            <a:endParaRPr lang="en-US" altLang="zh-CN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523707"/>
              </p:ext>
            </p:extLst>
          </p:nvPr>
        </p:nvGraphicFramePr>
        <p:xfrm>
          <a:off x="457200" y="2149548"/>
          <a:ext cx="4772026" cy="2194560"/>
        </p:xfrm>
        <a:graphic>
          <a:graphicData uri="http://schemas.openxmlformats.org/drawingml/2006/table">
            <a:tbl>
              <a:tblPr/>
              <a:tblGrid>
                <a:gridCol w="682766"/>
                <a:gridCol w="825956"/>
                <a:gridCol w="825956"/>
                <a:gridCol w="785436"/>
                <a:gridCol w="825956"/>
                <a:gridCol w="825956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tid</a:t>
                      </a: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imSun" pitchFamily="2" charset="-122"/>
                      </a:endParaRPr>
                    </a:p>
                  </a:txBody>
                  <a:tcPr marL="121911" marR="1219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A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B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C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D</a:t>
                      </a:r>
                    </a:p>
                  </a:txBody>
                  <a:tcPr marL="121911" marR="121911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E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</a:t>
                      </a:r>
                    </a:p>
                  </a:txBody>
                  <a:tcPr marL="121911" marR="1219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a1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b1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c1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d1</a:t>
                      </a:r>
                    </a:p>
                  </a:txBody>
                  <a:tcPr marL="121911" marR="121911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e1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2</a:t>
                      </a:r>
                    </a:p>
                  </a:txBody>
                  <a:tcPr marL="121911" marR="1219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a1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b2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c1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d2</a:t>
                      </a:r>
                    </a:p>
                  </a:txBody>
                  <a:tcPr marL="121911" marR="121911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e1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3</a:t>
                      </a:r>
                    </a:p>
                  </a:txBody>
                  <a:tcPr marL="121911" marR="1219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a1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b2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c1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d1</a:t>
                      </a:r>
                    </a:p>
                  </a:txBody>
                  <a:tcPr marL="121911" marR="121911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e2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4</a:t>
                      </a:r>
                    </a:p>
                  </a:txBody>
                  <a:tcPr marL="121911" marR="1219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a2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b1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c1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d1</a:t>
                      </a:r>
                    </a:p>
                  </a:txBody>
                  <a:tcPr marL="121911" marR="121911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e2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5</a:t>
                      </a:r>
                    </a:p>
                  </a:txBody>
                  <a:tcPr marL="121911" marR="1219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a2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b1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c1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d1</a:t>
                      </a:r>
                    </a:p>
                  </a:txBody>
                  <a:tcPr marL="121911" marR="121911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e3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235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Shell Fragment Cubes: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Generalize the 1-D inverted indices to </a:t>
            </a:r>
            <a:r>
              <a:rPr lang="en-US" altLang="zh-CN" sz="2400" b="1" dirty="0">
                <a:latin typeface="Corbel" charset="0"/>
                <a:ea typeface="Corbel" charset="0"/>
                <a:cs typeface="Corbel" charset="0"/>
              </a:rPr>
              <a:t>multi-dimensional </a:t>
            </a:r>
            <a:r>
              <a:rPr lang="en-US" altLang="zh-CN" sz="2400" b="1" dirty="0" smtClean="0">
                <a:latin typeface="Corbel" charset="0"/>
                <a:ea typeface="Corbel" charset="0"/>
                <a:cs typeface="Corbel" charset="0"/>
              </a:rPr>
              <a:t>inverted</a:t>
            </a:r>
            <a:r>
              <a:rPr lang="zh-CN" altLang="en-US" sz="24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400" b="1" dirty="0" smtClean="0">
                <a:latin typeface="Corbel" charset="0"/>
                <a:ea typeface="Corbel" charset="0"/>
                <a:cs typeface="Corbel" charset="0"/>
              </a:rPr>
              <a:t>indices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in the data cube sense</a:t>
            </a:r>
          </a:p>
          <a:p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Compute </a:t>
            </a:r>
            <a:r>
              <a:rPr lang="en-US" altLang="zh-CN" sz="2400" b="1" dirty="0">
                <a:latin typeface="Corbel" charset="0"/>
                <a:ea typeface="Corbel" charset="0"/>
                <a:cs typeface="Corbel" charset="0"/>
              </a:rPr>
              <a:t>all cuboids for data cubes ABC and DE 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while retaining the inverted 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indices</a:t>
            </a:r>
            <a:endParaRPr lang="en-US" altLang="zh-CN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904834"/>
              </p:ext>
            </p:extLst>
          </p:nvPr>
        </p:nvGraphicFramePr>
        <p:xfrm>
          <a:off x="114298" y="3214142"/>
          <a:ext cx="3019425" cy="3322144"/>
        </p:xfrm>
        <a:graphic>
          <a:graphicData uri="http://schemas.openxmlformats.org/drawingml/2006/table">
            <a:tbl>
              <a:tblPr/>
              <a:tblGrid>
                <a:gridCol w="1225847"/>
                <a:gridCol w="885825"/>
                <a:gridCol w="907753"/>
              </a:tblGrid>
              <a:tr h="1927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Attribute Value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TID List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List Size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4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a1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1 2 3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3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4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a2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4 5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2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4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b1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1 4 5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3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4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b2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2 3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2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4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c1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1 2 3 4 5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5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4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d1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1 3 4 5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4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4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d2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2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4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e1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1 2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2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4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e2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3 4 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2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4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e3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5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87604"/>
              </p:ext>
            </p:extLst>
          </p:nvPr>
        </p:nvGraphicFramePr>
        <p:xfrm>
          <a:off x="3348035" y="3214142"/>
          <a:ext cx="4781549" cy="1524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87405"/>
                <a:gridCol w="1663881"/>
                <a:gridCol w="1053792"/>
                <a:gridCol w="1176471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Cell</a:t>
                      </a:r>
                      <a:endParaRPr lang="en-US" altLang="zh-CN" sz="1400" b="0" dirty="0" smtClean="0">
                        <a:solidFill>
                          <a:schemeClr val="tx1"/>
                        </a:solidFill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1" hangingPunct="1">
                        <a:buFont typeface="Wingdings" pitchFamily="2" charset="2"/>
                        <a:buNone/>
                      </a:pPr>
                      <a:r>
                        <a:rPr lang="en-US" altLang="zh-CN" sz="1400" dirty="0" smtClean="0"/>
                        <a:t>Intersection</a:t>
                      </a:r>
                      <a:endParaRPr lang="en-US" altLang="zh-CN" sz="1400" b="0" dirty="0">
                        <a:solidFill>
                          <a:schemeClr val="tx1"/>
                        </a:solidFill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TID List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List Size</a:t>
                      </a:r>
                      <a:endParaRPr lang="en-US" altLang="zh-CN" sz="1400" b="0" dirty="0" smtClean="0">
                        <a:solidFill>
                          <a:schemeClr val="tx1"/>
                        </a:solidFill>
                        <a:ea typeface="SimSun" pitchFamily="2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eaLnBrk="1" hangingPunct="1">
                        <a:buFont typeface="Wingdings" pitchFamily="2" charset="2"/>
                        <a:buNone/>
                      </a:pPr>
                      <a:r>
                        <a:rPr lang="en-US" altLang="zh-CN" sz="1400" dirty="0" smtClean="0"/>
                        <a:t>a1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dirty="0" smtClean="0"/>
                        <a:t>b1</a:t>
                      </a:r>
                      <a:endParaRPr lang="en-US" altLang="zh-CN" sz="1400" b="0" dirty="0">
                        <a:latin typeface="+mn-lt"/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1" hangingPunct="1">
                        <a:buFont typeface="Wingdings" pitchFamily="2" charset="2"/>
                        <a:buNone/>
                      </a:pPr>
                      <a:r>
                        <a:rPr lang="zh-CN" altLang="en-US" sz="1400" dirty="0" smtClean="0"/>
                        <a:t>1 2 3 ∩ 1 4 5</a:t>
                      </a:r>
                      <a:endParaRPr lang="zh-CN" altLang="en-US" sz="1400" b="0" dirty="0"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1</a:t>
                      </a:r>
                      <a:endParaRPr lang="zh-CN" altLang="en-US" sz="1400" b="0" dirty="0" smtClean="0"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a1 b2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1" hangingPunct="1">
                        <a:buFont typeface="Wingdings" pitchFamily="2" charset="2"/>
                        <a:buNone/>
                      </a:pPr>
                      <a:r>
                        <a:rPr lang="zh-CN" altLang="en-US" sz="1400" dirty="0" smtClean="0"/>
                        <a:t>1 2 3 ∩ 2 3</a:t>
                      </a:r>
                      <a:endParaRPr lang="zh-CN" altLang="en-US" sz="1400" b="0" dirty="0"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2 3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a2 b1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4 5 ∩ 1 4 5</a:t>
                      </a:r>
                      <a:endParaRPr lang="zh-CN" altLang="en-US" sz="1400" b="0" dirty="0" smtClean="0"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4 5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a2 b2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1" hangingPunct="1">
                        <a:buFont typeface="Wingdings" pitchFamily="2" charset="2"/>
                        <a:buNone/>
                      </a:pPr>
                      <a:r>
                        <a:rPr lang="zh-CN" altLang="en-US" sz="1400" dirty="0" smtClean="0"/>
                        <a:t>  4 5 ∩  2 3</a:t>
                      </a:r>
                      <a:endParaRPr lang="zh-CN" altLang="en-US" sz="1400" b="0" dirty="0"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 dirty="0" smtClean="0"/>
                        <a:t>φ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711977"/>
              </p:ext>
            </p:extLst>
          </p:nvPr>
        </p:nvGraphicFramePr>
        <p:xfrm>
          <a:off x="3348035" y="4875214"/>
          <a:ext cx="4781549" cy="1524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87405"/>
                <a:gridCol w="1663881"/>
                <a:gridCol w="1053792"/>
                <a:gridCol w="1176471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Cell</a:t>
                      </a:r>
                      <a:endParaRPr lang="en-US" altLang="zh-CN" sz="1400" b="0" dirty="0" smtClean="0">
                        <a:solidFill>
                          <a:schemeClr val="tx1"/>
                        </a:solidFill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1" hangingPunct="1">
                        <a:buFont typeface="Wingdings" pitchFamily="2" charset="2"/>
                        <a:buNone/>
                      </a:pPr>
                      <a:r>
                        <a:rPr lang="en-US" altLang="zh-CN" sz="1400" dirty="0" smtClean="0"/>
                        <a:t>Intersection</a:t>
                      </a:r>
                      <a:endParaRPr lang="en-US" altLang="zh-CN" sz="1400" b="0" dirty="0">
                        <a:solidFill>
                          <a:schemeClr val="tx1"/>
                        </a:solidFill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TID List</a:t>
                      </a:r>
                      <a:endParaRPr lang="en-US" altLang="zh-CN" sz="1400" b="0" dirty="0" smtClean="0">
                        <a:solidFill>
                          <a:schemeClr val="tx1"/>
                        </a:solidFill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List Size</a:t>
                      </a:r>
                      <a:endParaRPr lang="en-US" altLang="zh-CN" sz="1400" b="0" dirty="0" smtClean="0">
                        <a:solidFill>
                          <a:schemeClr val="tx1"/>
                        </a:solidFill>
                        <a:ea typeface="SimSun" pitchFamily="2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eaLnBrk="1" hangingPunct="1">
                        <a:buFont typeface="Wingdings" pitchFamily="2" charset="2"/>
                        <a:buNone/>
                      </a:pPr>
                      <a:r>
                        <a:rPr lang="en-US" altLang="zh-CN" sz="1400" b="0" dirty="0" smtClean="0">
                          <a:latin typeface="+mn-lt"/>
                          <a:ea typeface="+mn-ea"/>
                        </a:rPr>
                        <a:t>d1</a:t>
                      </a:r>
                      <a:r>
                        <a:rPr lang="zh-CN" altLang="en-US" sz="1400" b="0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1400" b="0" baseline="0" dirty="0" smtClean="0">
                          <a:latin typeface="+mn-lt"/>
                          <a:ea typeface="+mn-ea"/>
                        </a:rPr>
                        <a:t>e1</a:t>
                      </a:r>
                      <a:endParaRPr lang="en-US" altLang="zh-CN" sz="1400" b="0" dirty="0">
                        <a:latin typeface="+mn-lt"/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d1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e2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d1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e3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d2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e1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195635" y="6460124"/>
            <a:ext cx="51768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Answer:</a:t>
            </a:r>
            <a:r>
              <a:rPr lang="zh-CN" altLang="en-US" sz="1600" dirty="0" smtClean="0"/>
              <a:t> </a:t>
            </a:r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hanj.cs.illinois.edu/pdf/vldb04_hdolap.pdf</a:t>
            </a:r>
            <a:endParaRPr lang="zh-CN" altLang="en-US" sz="1600" dirty="0" smtClean="0"/>
          </a:p>
          <a:p>
            <a:endParaRPr lang="zh-CN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325092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ea typeface="SimSun" pitchFamily="2" charset="-122"/>
              </a:rPr>
              <a:t>Shell Fragment </a:t>
            </a:r>
            <a:r>
              <a:rPr lang="en-US" altLang="zh-CN" sz="3600" dirty="0" smtClean="0">
                <a:ea typeface="SimSun" pitchFamily="2" charset="-122"/>
              </a:rPr>
              <a:t>Cubes: Size </a:t>
            </a:r>
            <a:r>
              <a:rPr lang="en-US" altLang="zh-CN" sz="3600" dirty="0">
                <a:ea typeface="SimSun" pitchFamily="2" charset="-122"/>
              </a:rPr>
              <a:t>and Design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ea typeface="SimSun" pitchFamily="2" charset="-122"/>
              </a:rPr>
              <a:t>Given a database of T tuples, </a:t>
            </a:r>
            <a:r>
              <a:rPr lang="en-US" altLang="zh-CN" sz="2400" b="1" dirty="0">
                <a:ea typeface="SimSun" pitchFamily="2" charset="-122"/>
              </a:rPr>
              <a:t>D dimensions</a:t>
            </a:r>
            <a:r>
              <a:rPr lang="en-US" altLang="zh-CN" sz="2400" dirty="0">
                <a:ea typeface="SimSun" pitchFamily="2" charset="-122"/>
              </a:rPr>
              <a:t>, and F shell fragment size, the fragment cubes’ space requirement is</a:t>
            </a:r>
            <a:r>
              <a:rPr lang="en-US" altLang="zh-CN" sz="2400" dirty="0" smtClean="0">
                <a:ea typeface="SimSun" pitchFamily="2" charset="-122"/>
              </a:rPr>
              <a:t>:</a:t>
            </a:r>
            <a:endParaRPr lang="en-US" altLang="zh-CN" sz="2400" dirty="0">
              <a:ea typeface="SimSun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ea typeface="SimSun" pitchFamily="2" charset="-122"/>
              </a:rPr>
              <a:t>For </a:t>
            </a:r>
            <a:r>
              <a:rPr lang="en-US" altLang="zh-CN" sz="2400" b="1" dirty="0">
                <a:ea typeface="SimSun" pitchFamily="2" charset="-122"/>
              </a:rPr>
              <a:t>F &lt; 5</a:t>
            </a:r>
            <a:r>
              <a:rPr lang="en-US" altLang="zh-CN" sz="2400" dirty="0">
                <a:ea typeface="SimSun" pitchFamily="2" charset="-122"/>
              </a:rPr>
              <a:t>, the growth is sub-linear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ea typeface="SimSun" pitchFamily="2" charset="-122"/>
              </a:rPr>
              <a:t>Shell fragments do not have to be disjoint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ea typeface="SimSun" pitchFamily="2" charset="-122"/>
              </a:rPr>
              <a:t>Fragment groupings can be arbitrary to allow for maximum online performance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ea typeface="SimSun" pitchFamily="2" charset="-122"/>
              </a:rPr>
              <a:t>Known common combinations (e.g.,&lt;city, state&gt;) should be grouped together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ea typeface="SimSun" pitchFamily="2" charset="-122"/>
              </a:rPr>
              <a:t>Shell fragment sizes can be adjusted for optimal balance between offline and online </a:t>
            </a:r>
            <a:r>
              <a:rPr lang="en-US" altLang="zh-CN" sz="2400" dirty="0" smtClean="0">
                <a:ea typeface="SimSun" pitchFamily="2" charset="-122"/>
              </a:rPr>
              <a:t>computation</a:t>
            </a:r>
            <a:endParaRPr lang="en-US" altLang="zh-CN" sz="2400" dirty="0"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633132"/>
              </p:ext>
            </p:extLst>
          </p:nvPr>
        </p:nvGraphicFramePr>
        <p:xfrm>
          <a:off x="6553200" y="2445588"/>
          <a:ext cx="1473133" cy="632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5" name="Equation" r:id="rId3" imgW="1016000" imgH="431800" progId="Equation.3">
                  <p:embed/>
                </p:oleObj>
              </mc:Choice>
              <mc:Fallback>
                <p:oleObj name="Equation" r:id="rId3" imgW="1016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445588"/>
                        <a:ext cx="1473133" cy="6323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8417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Cube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 Cube Computation: Basic Concepts</a:t>
            </a:r>
          </a:p>
          <a:p>
            <a:r>
              <a:rPr lang="en-US" sz="2800" dirty="0"/>
              <a:t>Data Cube </a:t>
            </a:r>
            <a:r>
              <a:rPr lang="en-US" sz="2800" dirty="0" smtClean="0"/>
              <a:t>Computation Methods</a:t>
            </a:r>
          </a:p>
          <a:p>
            <a:r>
              <a:rPr lang="en-US" altLang="zh-CN" sz="2800" b="1" dirty="0" smtClean="0">
                <a:ea typeface="SimSun" pitchFamily="2" charset="-122"/>
              </a:rPr>
              <a:t>Multidimensional </a:t>
            </a:r>
            <a:r>
              <a:rPr lang="en-US" altLang="zh-CN" sz="2800" b="1" dirty="0">
                <a:ea typeface="SimSun" pitchFamily="2" charset="-122"/>
              </a:rPr>
              <a:t>Data Analysis in Cube </a:t>
            </a:r>
            <a:r>
              <a:rPr lang="en-US" altLang="zh-CN" sz="2800" b="1" dirty="0" smtClean="0">
                <a:ea typeface="SimSun" pitchFamily="2" charset="-122"/>
              </a:rPr>
              <a:t>Space</a:t>
            </a:r>
            <a:endParaRPr lang="en-US" altLang="zh-CN" sz="2800" b="1" dirty="0"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614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Mining in Cube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Data cube greatly increases the analysis bandwidth 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Four ways to </a:t>
            </a:r>
            <a:r>
              <a:rPr lang="en-US" altLang="en-US" sz="2400" b="1" dirty="0"/>
              <a:t>interact OLAP-styled analysis and data mining</a:t>
            </a:r>
          </a:p>
          <a:p>
            <a:pPr marL="762000" lvl="1" indent="-304800">
              <a:spcAft>
                <a:spcPts val="600"/>
              </a:spcAft>
            </a:pPr>
            <a:r>
              <a:rPr lang="en-US" altLang="en-US" sz="2400" dirty="0"/>
              <a:t>Using cube space to define </a:t>
            </a:r>
            <a:r>
              <a:rPr lang="en-US" altLang="en-US" sz="2400" b="1" dirty="0"/>
              <a:t>data space </a:t>
            </a:r>
            <a:r>
              <a:rPr lang="en-US" altLang="en-US" sz="2400" dirty="0"/>
              <a:t>for mining </a:t>
            </a:r>
          </a:p>
          <a:p>
            <a:pPr marL="762000" lvl="1" indent="-304800">
              <a:spcAft>
                <a:spcPts val="600"/>
              </a:spcAft>
            </a:pPr>
            <a:r>
              <a:rPr lang="en-US" altLang="en-US" sz="2400" dirty="0"/>
              <a:t>Using OLAP queries to generate </a:t>
            </a:r>
            <a:r>
              <a:rPr lang="en-US" altLang="en-US" sz="2400" b="1" dirty="0"/>
              <a:t>features and targets</a:t>
            </a:r>
            <a:r>
              <a:rPr lang="en-US" altLang="en-US" sz="2400" dirty="0"/>
              <a:t> for mining, e.g., multi-feature cube</a:t>
            </a:r>
          </a:p>
          <a:p>
            <a:pPr marL="762000" lvl="1" indent="-304800">
              <a:spcAft>
                <a:spcPts val="600"/>
              </a:spcAft>
            </a:pPr>
            <a:r>
              <a:rPr lang="en-US" altLang="en-US" sz="2400" dirty="0"/>
              <a:t>Using data-mining models as </a:t>
            </a:r>
            <a:r>
              <a:rPr lang="en-US" altLang="en-US" sz="2400" b="1" dirty="0"/>
              <a:t>building blocks </a:t>
            </a:r>
            <a:r>
              <a:rPr lang="en-US" altLang="en-US" sz="2400" dirty="0"/>
              <a:t>in a multi-step mining process, e.g., prediction cube</a:t>
            </a:r>
          </a:p>
          <a:p>
            <a:pPr marL="762000" lvl="1" indent="-304800">
              <a:spcAft>
                <a:spcPts val="600"/>
              </a:spcAft>
            </a:pPr>
            <a:r>
              <a:rPr lang="en-US" altLang="en-US" sz="2400" dirty="0"/>
              <a:t>Using data-cube computation techniques to </a:t>
            </a:r>
            <a:r>
              <a:rPr lang="en-US" altLang="en-US" sz="2400" b="1" dirty="0"/>
              <a:t>speed up</a:t>
            </a:r>
            <a:r>
              <a:rPr lang="en-US" altLang="en-US" sz="2400" dirty="0"/>
              <a:t> repeated model construction</a:t>
            </a:r>
          </a:p>
          <a:p>
            <a:pPr marL="1181100" lvl="2" indent="-266700">
              <a:spcAft>
                <a:spcPts val="600"/>
              </a:spcAft>
            </a:pPr>
            <a:r>
              <a:rPr lang="en-US" altLang="en-US" dirty="0"/>
              <a:t>Cube-space data mining may require building a model for each candidate data space</a:t>
            </a:r>
          </a:p>
          <a:p>
            <a:pPr marL="1181100" lvl="2" indent="-266700">
              <a:spcAft>
                <a:spcPts val="600"/>
              </a:spcAft>
            </a:pPr>
            <a:r>
              <a:rPr lang="en-US" altLang="en-US" dirty="0"/>
              <a:t>Sharing computation across model-construction for different candidates may lead to efficient </a:t>
            </a:r>
            <a:r>
              <a:rPr lang="en-US" altLang="en-US" dirty="0" smtClean="0"/>
              <a:t>mining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2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Complex Aggregation at Multiple Granularities: Multi-Feature Cubes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>
              <a:spcBef>
                <a:spcPts val="600"/>
              </a:spcBef>
            </a:pPr>
            <a:r>
              <a:rPr lang="en-US" altLang="zh-CN" dirty="0">
                <a:ea typeface="SimSun" pitchFamily="2" charset="-122"/>
              </a:rPr>
              <a:t>Multi-feature cubes (Ross, et al. 1998): Compute complex queries involving multiple dependent aggregates at multiple granularities</a:t>
            </a:r>
          </a:p>
          <a:p>
            <a:pPr marL="457200">
              <a:spcBef>
                <a:spcPts val="600"/>
              </a:spcBef>
            </a:pPr>
            <a:r>
              <a:rPr lang="en-US" altLang="zh-CN" dirty="0">
                <a:ea typeface="SimSun" pitchFamily="2" charset="-122"/>
              </a:rPr>
              <a:t>Ex. Grouping by all subsets of {item, region, month}, find the </a:t>
            </a:r>
            <a:r>
              <a:rPr lang="en-US" altLang="zh-CN" b="1" dirty="0">
                <a:ea typeface="SimSun" pitchFamily="2" charset="-122"/>
              </a:rPr>
              <a:t>maximum price</a:t>
            </a:r>
            <a:r>
              <a:rPr lang="en-US" altLang="zh-CN" dirty="0">
                <a:ea typeface="SimSun" pitchFamily="2" charset="-122"/>
              </a:rPr>
              <a:t> in 2010 for each group, and the </a:t>
            </a:r>
            <a:r>
              <a:rPr lang="en-US" altLang="zh-CN" b="1" dirty="0">
                <a:ea typeface="SimSun" pitchFamily="2" charset="-122"/>
              </a:rPr>
              <a:t>total sales</a:t>
            </a:r>
            <a:r>
              <a:rPr lang="en-US" altLang="zh-CN" dirty="0">
                <a:ea typeface="SimSun" pitchFamily="2" charset="-122"/>
              </a:rPr>
              <a:t> among all maximum price tuples</a:t>
            </a:r>
          </a:p>
          <a:p>
            <a:pPr marL="1371600" lvl="4">
              <a:spcBef>
                <a:spcPts val="600"/>
              </a:spcBef>
              <a:buNone/>
            </a:pPr>
            <a:r>
              <a:rPr lang="en-US" altLang="zh-CN" sz="2900" dirty="0">
                <a:solidFill>
                  <a:srgbClr val="FF0000"/>
                </a:solidFill>
                <a:ea typeface="SimSun" pitchFamily="2" charset="-122"/>
              </a:rPr>
              <a:t>select</a:t>
            </a:r>
            <a:r>
              <a:rPr lang="en-US" altLang="zh-CN" sz="2900" dirty="0">
                <a:ea typeface="SimSun" pitchFamily="2" charset="-122"/>
              </a:rPr>
              <a:t> item, region, month, </a:t>
            </a:r>
            <a:r>
              <a:rPr lang="en-US" altLang="zh-CN" sz="2900" b="1" dirty="0">
                <a:ea typeface="SimSun" pitchFamily="2" charset="-122"/>
              </a:rPr>
              <a:t>max(price)</a:t>
            </a:r>
            <a:r>
              <a:rPr lang="en-US" altLang="zh-CN" sz="2900" dirty="0">
                <a:ea typeface="SimSun" pitchFamily="2" charset="-122"/>
              </a:rPr>
              <a:t>, </a:t>
            </a:r>
            <a:r>
              <a:rPr lang="en-US" altLang="zh-CN" sz="2900" b="1" dirty="0">
                <a:ea typeface="SimSun" pitchFamily="2" charset="-122"/>
              </a:rPr>
              <a:t>sum(</a:t>
            </a:r>
            <a:r>
              <a:rPr lang="en-US" altLang="zh-CN" sz="2900" b="1" dirty="0" err="1">
                <a:ea typeface="SimSun" pitchFamily="2" charset="-122"/>
              </a:rPr>
              <a:t>R.sales</a:t>
            </a:r>
            <a:r>
              <a:rPr lang="en-US" altLang="zh-CN" sz="2900" b="1" dirty="0">
                <a:ea typeface="SimSun" pitchFamily="2" charset="-122"/>
              </a:rPr>
              <a:t>)</a:t>
            </a:r>
          </a:p>
          <a:p>
            <a:pPr marL="1371600" lvl="4">
              <a:spcBef>
                <a:spcPts val="600"/>
              </a:spcBef>
              <a:buNone/>
            </a:pPr>
            <a:r>
              <a:rPr lang="en-US" altLang="zh-CN" sz="2900" dirty="0">
                <a:solidFill>
                  <a:srgbClr val="FF0000"/>
                </a:solidFill>
                <a:ea typeface="SimSun" pitchFamily="2" charset="-122"/>
              </a:rPr>
              <a:t>from</a:t>
            </a:r>
            <a:r>
              <a:rPr lang="en-US" altLang="zh-CN" sz="2900" dirty="0">
                <a:solidFill>
                  <a:schemeClr val="hlink"/>
                </a:solidFill>
                <a:ea typeface="SimSun" pitchFamily="2" charset="-122"/>
              </a:rPr>
              <a:t> </a:t>
            </a:r>
            <a:r>
              <a:rPr lang="en-US" altLang="zh-CN" sz="2900" dirty="0">
                <a:ea typeface="SimSun" pitchFamily="2" charset="-122"/>
              </a:rPr>
              <a:t>purchases</a:t>
            </a:r>
          </a:p>
          <a:p>
            <a:pPr marL="1371600" lvl="4">
              <a:spcBef>
                <a:spcPts val="600"/>
              </a:spcBef>
              <a:buNone/>
            </a:pPr>
            <a:r>
              <a:rPr lang="en-US" altLang="zh-CN" sz="2900" dirty="0">
                <a:solidFill>
                  <a:srgbClr val="FF0000"/>
                </a:solidFill>
                <a:ea typeface="SimSun" pitchFamily="2" charset="-122"/>
              </a:rPr>
              <a:t>where</a:t>
            </a:r>
            <a:r>
              <a:rPr lang="en-US" altLang="zh-CN" sz="2900" dirty="0">
                <a:ea typeface="SimSun" pitchFamily="2" charset="-122"/>
              </a:rPr>
              <a:t> year = 2010</a:t>
            </a:r>
          </a:p>
          <a:p>
            <a:pPr marL="1371600" lvl="4">
              <a:spcBef>
                <a:spcPts val="600"/>
              </a:spcBef>
              <a:buNone/>
            </a:pPr>
            <a:r>
              <a:rPr lang="en-US" altLang="zh-CN" sz="2900" dirty="0">
                <a:solidFill>
                  <a:srgbClr val="FF0000"/>
                </a:solidFill>
                <a:ea typeface="SimSun" pitchFamily="2" charset="-122"/>
              </a:rPr>
              <a:t>cube by </a:t>
            </a:r>
            <a:r>
              <a:rPr lang="en-US" altLang="zh-CN" sz="2900" dirty="0">
                <a:ea typeface="SimSun" pitchFamily="2" charset="-122"/>
              </a:rPr>
              <a:t>item, region, month: R</a:t>
            </a:r>
          </a:p>
          <a:p>
            <a:pPr marL="1371600" lvl="4">
              <a:spcBef>
                <a:spcPts val="600"/>
              </a:spcBef>
              <a:buNone/>
            </a:pPr>
            <a:r>
              <a:rPr lang="en-US" altLang="zh-CN" sz="2900" dirty="0">
                <a:solidFill>
                  <a:srgbClr val="FF0000"/>
                </a:solidFill>
                <a:ea typeface="SimSun" pitchFamily="2" charset="-122"/>
              </a:rPr>
              <a:t>such that </a:t>
            </a:r>
            <a:r>
              <a:rPr lang="en-US" altLang="zh-CN" sz="2900" dirty="0" err="1">
                <a:ea typeface="SimSun" pitchFamily="2" charset="-122"/>
              </a:rPr>
              <a:t>R.price</a:t>
            </a:r>
            <a:r>
              <a:rPr lang="en-US" altLang="zh-CN" sz="2900" dirty="0">
                <a:ea typeface="SimSun" pitchFamily="2" charset="-122"/>
              </a:rPr>
              <a:t> = max(price)</a:t>
            </a:r>
          </a:p>
          <a:p>
            <a:pPr marL="457200">
              <a:spcBef>
                <a:spcPts val="600"/>
              </a:spcBef>
            </a:pPr>
            <a:r>
              <a:rPr lang="en-US" altLang="zh-CN" dirty="0">
                <a:ea typeface="SimSun" pitchFamily="2" charset="-122"/>
              </a:rPr>
              <a:t>Continuing the last example, </a:t>
            </a:r>
            <a:r>
              <a:rPr lang="en-US" altLang="zh-CN" b="1" dirty="0">
                <a:ea typeface="SimSun" pitchFamily="2" charset="-122"/>
              </a:rPr>
              <a:t>among the max price tuples</a:t>
            </a:r>
            <a:r>
              <a:rPr lang="en-US" altLang="zh-CN" dirty="0">
                <a:ea typeface="SimSun" pitchFamily="2" charset="-122"/>
              </a:rPr>
              <a:t>, find the </a:t>
            </a:r>
            <a:r>
              <a:rPr lang="en-US" altLang="zh-CN" b="1" dirty="0" smtClean="0">
                <a:ea typeface="SimSun" pitchFamily="2" charset="-122"/>
              </a:rPr>
              <a:t>min </a:t>
            </a:r>
            <a:r>
              <a:rPr lang="en-US" altLang="zh-CN" b="1" dirty="0">
                <a:ea typeface="SimSun" pitchFamily="2" charset="-122"/>
              </a:rPr>
              <a:t>and max shelf </a:t>
            </a:r>
            <a:r>
              <a:rPr lang="en-US" altLang="zh-CN" b="1" dirty="0" smtClean="0">
                <a:ea typeface="SimSun" pitchFamily="2" charset="-122"/>
              </a:rPr>
              <a:t>life</a:t>
            </a:r>
            <a:r>
              <a:rPr lang="en-US" altLang="zh-CN" dirty="0">
                <a:ea typeface="SimSun" pitchFamily="2" charset="-122"/>
              </a:rPr>
              <a:t>, and find the fraction of the total sales due to tuple that have </a:t>
            </a:r>
            <a:r>
              <a:rPr lang="en-US" altLang="zh-CN" b="1" dirty="0">
                <a:ea typeface="SimSun" pitchFamily="2" charset="-122"/>
              </a:rPr>
              <a:t>min shelf life</a:t>
            </a:r>
            <a:r>
              <a:rPr lang="en-US" altLang="zh-CN" dirty="0">
                <a:ea typeface="SimSun" pitchFamily="2" charset="-122"/>
              </a:rPr>
              <a:t> within the set of all max price tuples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380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Discovery-Driven </a:t>
            </a:r>
            <a:r>
              <a:rPr lang="en-US" altLang="zh-CN" dirty="0" smtClean="0">
                <a:ea typeface="SimSun" pitchFamily="2" charset="-122"/>
              </a:rPr>
              <a:t>Exploration</a:t>
            </a:r>
            <a:br>
              <a:rPr lang="en-US" altLang="zh-CN" dirty="0" smtClean="0">
                <a:ea typeface="SimSun" pitchFamily="2" charset="-122"/>
              </a:rPr>
            </a:br>
            <a:r>
              <a:rPr lang="en-US" altLang="zh-CN" dirty="0" smtClean="0">
                <a:ea typeface="SimSun" pitchFamily="2" charset="-122"/>
              </a:rPr>
              <a:t>of </a:t>
            </a:r>
            <a:r>
              <a:rPr lang="en-US" altLang="zh-CN" dirty="0">
                <a:ea typeface="SimSun" pitchFamily="2" charset="-122"/>
              </a:rPr>
              <a:t>Data Cubes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Discovery-driven exploration of huge cube space (</a:t>
            </a:r>
            <a:r>
              <a:rPr lang="en-US" altLang="zh-CN" dirty="0" err="1" smtClean="0"/>
              <a:t>Sarawagi</a:t>
            </a:r>
            <a:r>
              <a:rPr lang="en-US" altLang="zh-CN" dirty="0" smtClean="0"/>
              <a:t>, et al.’98)</a:t>
            </a:r>
          </a:p>
          <a:p>
            <a:pPr lvl="1"/>
            <a:r>
              <a:rPr lang="en-US" altLang="zh-CN" dirty="0" smtClean="0"/>
              <a:t>Effective navigation of large OLAP data cubes</a:t>
            </a:r>
          </a:p>
          <a:p>
            <a:pPr lvl="1"/>
            <a:r>
              <a:rPr lang="en-US" altLang="zh-CN" dirty="0"/>
              <a:t>P</a:t>
            </a:r>
            <a:r>
              <a:rPr lang="en-US" altLang="zh-CN" dirty="0" smtClean="0"/>
              <a:t>re-compute measures indicating exceptions, guide user in the data analysis, at all levels of aggregation</a:t>
            </a:r>
          </a:p>
          <a:p>
            <a:pPr lvl="1"/>
            <a:r>
              <a:rPr lang="en-US" altLang="zh-CN" dirty="0" smtClean="0"/>
              <a:t>Exception: significantly different from the value anticipated, based on a statistical model</a:t>
            </a:r>
          </a:p>
          <a:p>
            <a:pPr lvl="1"/>
            <a:r>
              <a:rPr lang="en-US" altLang="zh-CN" dirty="0" smtClean="0"/>
              <a:t>Visual cues such as background color are used to reflect the degree of exception of each cell</a:t>
            </a:r>
          </a:p>
          <a:p>
            <a:r>
              <a:rPr lang="en-US" altLang="zh-CN" dirty="0" smtClean="0"/>
              <a:t>Kinds of exceptions</a:t>
            </a:r>
          </a:p>
          <a:p>
            <a:pPr lvl="1"/>
            <a:r>
              <a:rPr lang="en-US" altLang="zh-CN" b="1" dirty="0" err="1" smtClean="0"/>
              <a:t>SelfExp</a:t>
            </a:r>
            <a:r>
              <a:rPr lang="en-US" altLang="zh-CN" b="1" dirty="0" smtClean="0"/>
              <a:t>: represents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surprise value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of 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cell relative to other cells at same level of aggregation</a:t>
            </a:r>
          </a:p>
          <a:p>
            <a:pPr lvl="1"/>
            <a:r>
              <a:rPr lang="en-US" altLang="zh-CN" b="1" dirty="0" err="1" smtClean="0"/>
              <a:t>InExp</a:t>
            </a:r>
            <a:r>
              <a:rPr lang="en-US" altLang="zh-CN" b="1" dirty="0" smtClean="0"/>
              <a:t>: represents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degree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of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surprise somewhere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beneath this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cell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if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we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drill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down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from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cell</a:t>
            </a:r>
          </a:p>
          <a:p>
            <a:pPr lvl="1"/>
            <a:r>
              <a:rPr lang="en-US" altLang="zh-CN" b="1" dirty="0" err="1" smtClean="0"/>
              <a:t>PathExp</a:t>
            </a:r>
            <a:r>
              <a:rPr lang="en-US" altLang="zh-CN" b="1" dirty="0" smtClean="0"/>
              <a:t>: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represents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degree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of surprise for each drill-down path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from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742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Exceptions: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SelfExp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InExp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PathExp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1096"/>
            <a:ext cx="4514850" cy="1014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4184"/>
            <a:ext cx="4514850" cy="26198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1701096"/>
            <a:ext cx="4629150" cy="12396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4389454"/>
            <a:ext cx="4629150" cy="1454531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>
            <a:off x="2257425" y="2715201"/>
            <a:ext cx="0" cy="5089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10843" y="2813993"/>
            <a:ext cx="71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InExp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40562" y="1829308"/>
            <a:ext cx="90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SelfExp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6447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Data Cube Computation: Preliminary Concepts </a:t>
            </a:r>
          </a:p>
          <a:p>
            <a:r>
              <a:rPr lang="en-US" altLang="zh-CN" sz="2800" dirty="0" smtClean="0"/>
              <a:t>Data Cube Computation Methods</a:t>
            </a:r>
          </a:p>
          <a:p>
            <a:pPr lvl="1"/>
            <a:r>
              <a:rPr lang="en-US" altLang="zh-CN" sz="2400" dirty="0" smtClean="0"/>
              <a:t>Multi-Way Array Aggregation</a:t>
            </a:r>
          </a:p>
          <a:p>
            <a:pPr lvl="1"/>
            <a:r>
              <a:rPr lang="en-US" altLang="zh-CN" sz="2400" dirty="0" smtClean="0"/>
              <a:t>BUC</a:t>
            </a:r>
          </a:p>
          <a:p>
            <a:pPr lvl="1"/>
            <a:r>
              <a:rPr lang="en-US" altLang="zh-CN" sz="2400" dirty="0" smtClean="0"/>
              <a:t>High-Dimensional OLAP with Shell-Fragments</a:t>
            </a:r>
          </a:p>
          <a:p>
            <a:r>
              <a:rPr lang="en-US" altLang="zh-CN" sz="2800" dirty="0" smtClean="0"/>
              <a:t>Multidimensional Data Analysis in Cube Space</a:t>
            </a:r>
          </a:p>
          <a:p>
            <a:pPr lvl="1"/>
            <a:r>
              <a:rPr lang="en-US" altLang="zh-CN" sz="2400" dirty="0" smtClean="0"/>
              <a:t>Multi-feature Cubes </a:t>
            </a:r>
          </a:p>
          <a:p>
            <a:pPr lvl="1"/>
            <a:r>
              <a:rPr lang="en-US" altLang="zh-CN" sz="2400" dirty="0" smtClean="0"/>
              <a:t>Discovery-Driven Exploration of Data Cubes 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238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S. Agarwal, R. Agrawal, P. M. Deshpande, A. Gupta, J. F. </a:t>
            </a:r>
            <a:r>
              <a:rPr lang="en-US" altLang="zh-CN" sz="1600" dirty="0" err="1">
                <a:solidFill>
                  <a:srgbClr val="FF0000"/>
                </a:solidFill>
                <a:ea typeface="SimSun" pitchFamily="2" charset="-122"/>
              </a:rPr>
              <a:t>Naughton</a:t>
            </a: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, R. </a:t>
            </a:r>
            <a:r>
              <a:rPr lang="en-US" altLang="zh-CN" sz="1600" dirty="0" err="1">
                <a:solidFill>
                  <a:srgbClr val="FF0000"/>
                </a:solidFill>
                <a:ea typeface="SimSun" pitchFamily="2" charset="-122"/>
              </a:rPr>
              <a:t>Ramakrishnan</a:t>
            </a: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, and S. </a:t>
            </a:r>
            <a:r>
              <a:rPr lang="en-US" altLang="zh-CN" sz="1600" dirty="0" err="1">
                <a:solidFill>
                  <a:srgbClr val="FF0000"/>
                </a:solidFill>
                <a:ea typeface="SimSun" pitchFamily="2" charset="-122"/>
              </a:rPr>
              <a:t>Sarawagi</a:t>
            </a: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.  On the computation of multidimensional aggregates. VLDB’96</a:t>
            </a:r>
          </a:p>
          <a:p>
            <a:pPr>
              <a:spcBef>
                <a:spcPts val="0"/>
              </a:spcBef>
            </a:pP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K. Beyer and R. </a:t>
            </a:r>
            <a:r>
              <a:rPr lang="en-US" altLang="zh-CN" sz="1600" dirty="0" err="1">
                <a:solidFill>
                  <a:srgbClr val="FF0000"/>
                </a:solidFill>
                <a:ea typeface="SimSun" pitchFamily="2" charset="-122"/>
              </a:rPr>
              <a:t>Ramakrishnan</a:t>
            </a: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. Bottom-Up Computation of Sparse and Iceberg CUBEs.. SIGMOD’99</a:t>
            </a:r>
          </a:p>
          <a:p>
            <a:pPr>
              <a:spcBef>
                <a:spcPts val="0"/>
              </a:spcBef>
            </a:pPr>
            <a:r>
              <a:rPr lang="en-US" altLang="zh-CN" sz="1600" dirty="0">
                <a:ea typeface="SimSun" pitchFamily="2" charset="-122"/>
              </a:rPr>
              <a:t>J. Han, J. Pei, G. Dong, K. Wang. Efficient Computation of Iceberg Cubes With Complex Measures. SIGMOD’01</a:t>
            </a:r>
          </a:p>
          <a:p>
            <a:pPr>
              <a:spcBef>
                <a:spcPts val="0"/>
              </a:spcBef>
            </a:pPr>
            <a:r>
              <a:rPr lang="en-US" altLang="zh-CN" sz="1600" dirty="0">
                <a:ea typeface="SimSun" pitchFamily="2" charset="-122"/>
              </a:rPr>
              <a:t>L. V. S. </a:t>
            </a:r>
            <a:r>
              <a:rPr lang="en-US" altLang="zh-CN" sz="1600" dirty="0" err="1">
                <a:ea typeface="SimSun" pitchFamily="2" charset="-122"/>
              </a:rPr>
              <a:t>Lakshmanan</a:t>
            </a:r>
            <a:r>
              <a:rPr lang="en-US" altLang="zh-CN" sz="1600" dirty="0">
                <a:ea typeface="SimSun" pitchFamily="2" charset="-122"/>
              </a:rPr>
              <a:t>, J. Pei, and J. Han, Quotient Cube: How to Summarize the Semantics of a Data Cube, VLDB'02</a:t>
            </a:r>
          </a:p>
          <a:p>
            <a:pPr>
              <a:spcBef>
                <a:spcPts val="0"/>
              </a:spcBef>
            </a:pP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X. Li, J. Han, and H. Gonzalez, High-Dimensional OLAP: A Minimal Cubing Approach, VLDB'04</a:t>
            </a:r>
          </a:p>
          <a:p>
            <a:r>
              <a:rPr lang="en-US" altLang="en-US" sz="1600" dirty="0"/>
              <a:t>X. Li, J. Han, Z. Yin, J.-G. Lee, Y. Sun, “Sampling Cube: A Framework for Statistical OLAP over Sampling Data”, SIGMOD’08</a:t>
            </a:r>
          </a:p>
          <a:p>
            <a:pPr>
              <a:spcBef>
                <a:spcPts val="0"/>
              </a:spcBef>
            </a:pPr>
            <a:r>
              <a:rPr lang="en-US" altLang="zh-CN" sz="1600" dirty="0">
                <a:ea typeface="SimSun" pitchFamily="2" charset="-122"/>
              </a:rPr>
              <a:t>K. Ross and D. Srivastava.  Fast computation of sparse </a:t>
            </a:r>
            <a:r>
              <a:rPr lang="en-US" altLang="zh-CN" sz="1600" dirty="0" err="1">
                <a:ea typeface="SimSun" pitchFamily="2" charset="-122"/>
              </a:rPr>
              <a:t>datacubes</a:t>
            </a:r>
            <a:r>
              <a:rPr lang="en-US" altLang="zh-CN" sz="1600" dirty="0">
                <a:ea typeface="SimSun" pitchFamily="2" charset="-122"/>
              </a:rPr>
              <a:t>. VLDB’97</a:t>
            </a:r>
          </a:p>
          <a:p>
            <a:pPr>
              <a:spcBef>
                <a:spcPts val="0"/>
              </a:spcBef>
            </a:pPr>
            <a:r>
              <a:rPr lang="en-US" altLang="zh-CN" sz="1600" dirty="0">
                <a:ea typeface="SimSun" pitchFamily="2" charset="-122"/>
              </a:rPr>
              <a:t>D. Xin, J. Han, X. Li, B. W. </a:t>
            </a:r>
            <a:r>
              <a:rPr lang="en-US" altLang="zh-CN" sz="1600" dirty="0" err="1">
                <a:ea typeface="SimSun" pitchFamily="2" charset="-122"/>
              </a:rPr>
              <a:t>Wah</a:t>
            </a:r>
            <a:r>
              <a:rPr lang="en-US" altLang="zh-CN" sz="1600" dirty="0">
                <a:ea typeface="SimSun" pitchFamily="2" charset="-122"/>
              </a:rPr>
              <a:t>, Star-Cubing: Computing Iceberg Cubes by Top-Down and Bottom-Up Integration, VLDB'03</a:t>
            </a:r>
          </a:p>
          <a:p>
            <a:pPr>
              <a:spcBef>
                <a:spcPts val="0"/>
              </a:spcBef>
            </a:pP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Y. Zhao, P. M. Deshpande, and J. F. </a:t>
            </a:r>
            <a:r>
              <a:rPr lang="en-US" altLang="zh-CN" sz="1600" dirty="0" err="1">
                <a:solidFill>
                  <a:srgbClr val="FF0000"/>
                </a:solidFill>
                <a:ea typeface="SimSun" pitchFamily="2" charset="-122"/>
              </a:rPr>
              <a:t>Naughton</a:t>
            </a: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. An array-based algorithm for simultaneous multidimensional aggregates. SIGMOD’97</a:t>
            </a:r>
            <a:endParaRPr lang="en-US" altLang="zh-CN" sz="1600" dirty="0">
              <a:ea typeface="SimSun" pitchFamily="2" charset="-122"/>
            </a:endParaRPr>
          </a:p>
          <a:p>
            <a:r>
              <a:rPr lang="en-US" altLang="en-US" sz="1600" dirty="0"/>
              <a:t>D. Burdick, P. Deshpande, T. S. </a:t>
            </a:r>
            <a:r>
              <a:rPr lang="en-US" altLang="en-US" sz="1600" dirty="0" err="1"/>
              <a:t>Jayram</a:t>
            </a:r>
            <a:r>
              <a:rPr lang="en-US" altLang="en-US" sz="1600" dirty="0"/>
              <a:t>, R. </a:t>
            </a:r>
            <a:r>
              <a:rPr lang="en-US" altLang="en-US" sz="1600" dirty="0" err="1"/>
              <a:t>Ramakrishnan</a:t>
            </a:r>
            <a:r>
              <a:rPr lang="en-US" altLang="en-US" sz="1600" dirty="0"/>
              <a:t>, and S. </a:t>
            </a:r>
            <a:r>
              <a:rPr lang="en-US" altLang="en-US" sz="1600" dirty="0" err="1"/>
              <a:t>Vaithyanathan</a:t>
            </a:r>
            <a:r>
              <a:rPr lang="en-US" altLang="en-US" sz="1600" dirty="0"/>
              <a:t>. OLAP over uncertain and imprecise data. VLDB’05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SimSun" pitchFamily="2" charset="-122"/>
              </a:rPr>
              <a:t>Cuboids</a:t>
            </a:r>
            <a:r>
              <a:rPr lang="zh-CN" altLang="en-US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in</a:t>
            </a:r>
            <a:r>
              <a:rPr lang="zh-CN" altLang="en-US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Data Cube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1249332"/>
            <a:ext cx="7315528" cy="5123693"/>
            <a:chOff x="0" y="1249332"/>
            <a:chExt cx="7315528" cy="5123693"/>
          </a:xfrm>
        </p:grpSpPr>
        <p:sp>
          <p:nvSpPr>
            <p:cNvPr id="6" name="Text Box 23"/>
            <p:cNvSpPr txBox="1">
              <a:spLocks noChangeArrowheads="1"/>
            </p:cNvSpPr>
            <p:nvPr/>
          </p:nvSpPr>
          <p:spPr bwMode="auto">
            <a:xfrm>
              <a:off x="2261209" y="1249332"/>
              <a:ext cx="74252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latin typeface="Corbel" charset="0"/>
                  <a:ea typeface="Corbel" charset="0"/>
                  <a:cs typeface="Corbel" charset="0"/>
                </a:rPr>
                <a:t>all</a:t>
              </a:r>
            </a:p>
          </p:txBody>
        </p:sp>
        <p:grpSp>
          <p:nvGrpSpPr>
            <p:cNvPr id="7" name="Group 210"/>
            <p:cNvGrpSpPr>
              <a:grpSpLocks/>
            </p:cNvGrpSpPr>
            <p:nvPr/>
          </p:nvGrpSpPr>
          <p:grpSpPr bwMode="auto">
            <a:xfrm>
              <a:off x="0" y="1420222"/>
              <a:ext cx="7315528" cy="4952803"/>
              <a:chOff x="0" y="886"/>
              <a:chExt cx="5219" cy="1815"/>
            </a:xfrm>
          </p:grpSpPr>
          <p:sp>
            <p:nvSpPr>
              <p:cNvPr id="8" name="Text Box 3"/>
              <p:cNvSpPr txBox="1">
                <a:spLocks noChangeArrowheads="1"/>
              </p:cNvSpPr>
              <p:nvPr/>
            </p:nvSpPr>
            <p:spPr bwMode="auto">
              <a:xfrm>
                <a:off x="0" y="1536"/>
                <a:ext cx="680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time,item</a:t>
                </a:r>
              </a:p>
            </p:txBody>
          </p:sp>
          <p:sp>
            <p:nvSpPr>
              <p:cNvPr id="9" name="Text Box 4"/>
              <p:cNvSpPr txBox="1">
                <a:spLocks noChangeArrowheads="1"/>
              </p:cNvSpPr>
              <p:nvPr/>
            </p:nvSpPr>
            <p:spPr bwMode="auto">
              <a:xfrm>
                <a:off x="0" y="2208"/>
                <a:ext cx="1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time,item,location</a:t>
                </a:r>
              </a:p>
            </p:txBody>
          </p:sp>
          <p:sp>
            <p:nvSpPr>
              <p:cNvPr id="10" name="Text Box 5"/>
              <p:cNvSpPr txBox="1">
                <a:spLocks noChangeArrowheads="1"/>
              </p:cNvSpPr>
              <p:nvPr/>
            </p:nvSpPr>
            <p:spPr bwMode="auto">
              <a:xfrm>
                <a:off x="2119" y="2524"/>
                <a:ext cx="1817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time, item, location, supplier</a:t>
                </a:r>
              </a:p>
            </p:txBody>
          </p:sp>
          <p:sp>
            <p:nvSpPr>
              <p:cNvPr id="11" name="AutoShape 7"/>
              <p:cNvSpPr>
                <a:spLocks noChangeArrowheads="1"/>
              </p:cNvSpPr>
              <p:nvPr/>
            </p:nvSpPr>
            <p:spPr bwMode="auto">
              <a:xfrm>
                <a:off x="1870" y="970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2" name="AutoShape 8"/>
              <p:cNvSpPr>
                <a:spLocks noChangeArrowheads="1"/>
              </p:cNvSpPr>
              <p:nvPr/>
            </p:nvSpPr>
            <p:spPr bwMode="auto">
              <a:xfrm>
                <a:off x="764" y="1323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3" name="AutoShape 9"/>
              <p:cNvSpPr>
                <a:spLocks noChangeArrowheads="1"/>
              </p:cNvSpPr>
              <p:nvPr/>
            </p:nvSpPr>
            <p:spPr bwMode="auto">
              <a:xfrm>
                <a:off x="1518" y="1323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4" name="AutoShape 10"/>
              <p:cNvSpPr>
                <a:spLocks noChangeArrowheads="1"/>
              </p:cNvSpPr>
              <p:nvPr/>
            </p:nvSpPr>
            <p:spPr bwMode="auto">
              <a:xfrm>
                <a:off x="2272" y="1323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5" name="AutoShape 11"/>
              <p:cNvSpPr>
                <a:spLocks noChangeArrowheads="1"/>
              </p:cNvSpPr>
              <p:nvPr/>
            </p:nvSpPr>
            <p:spPr bwMode="auto">
              <a:xfrm>
                <a:off x="1719" y="1739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6" name="AutoShape 12"/>
              <p:cNvSpPr>
                <a:spLocks noChangeArrowheads="1"/>
              </p:cNvSpPr>
              <p:nvPr/>
            </p:nvSpPr>
            <p:spPr bwMode="auto">
              <a:xfrm>
                <a:off x="3026" y="1739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7" name="AutoShape 13"/>
              <p:cNvSpPr>
                <a:spLocks noChangeArrowheads="1"/>
              </p:cNvSpPr>
              <p:nvPr/>
            </p:nvSpPr>
            <p:spPr bwMode="auto">
              <a:xfrm>
                <a:off x="2423" y="1739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8" name="AutoShape 14"/>
              <p:cNvSpPr>
                <a:spLocks noChangeArrowheads="1"/>
              </p:cNvSpPr>
              <p:nvPr/>
            </p:nvSpPr>
            <p:spPr bwMode="auto">
              <a:xfrm>
                <a:off x="1016" y="1739"/>
                <a:ext cx="150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9" name="AutoShape 15"/>
              <p:cNvSpPr>
                <a:spLocks noChangeArrowheads="1"/>
              </p:cNvSpPr>
              <p:nvPr/>
            </p:nvSpPr>
            <p:spPr bwMode="auto">
              <a:xfrm>
                <a:off x="312" y="1739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0" name="AutoShape 16"/>
              <p:cNvSpPr>
                <a:spLocks noChangeArrowheads="1"/>
              </p:cNvSpPr>
              <p:nvPr/>
            </p:nvSpPr>
            <p:spPr bwMode="auto">
              <a:xfrm>
                <a:off x="2925" y="1355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1" name="AutoShape 17"/>
              <p:cNvSpPr>
                <a:spLocks noChangeArrowheads="1"/>
              </p:cNvSpPr>
              <p:nvPr/>
            </p:nvSpPr>
            <p:spPr bwMode="auto">
              <a:xfrm>
                <a:off x="764" y="2188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2" name="AutoShape 18"/>
              <p:cNvSpPr>
                <a:spLocks noChangeArrowheads="1"/>
              </p:cNvSpPr>
              <p:nvPr/>
            </p:nvSpPr>
            <p:spPr bwMode="auto">
              <a:xfrm>
                <a:off x="3629" y="1739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3" name="AutoShape 19"/>
              <p:cNvSpPr>
                <a:spLocks noChangeArrowheads="1"/>
              </p:cNvSpPr>
              <p:nvPr/>
            </p:nvSpPr>
            <p:spPr bwMode="auto">
              <a:xfrm>
                <a:off x="1920" y="2604"/>
                <a:ext cx="151" cy="97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4" name="AutoShape 20"/>
              <p:cNvSpPr>
                <a:spLocks noChangeArrowheads="1"/>
              </p:cNvSpPr>
              <p:nvPr/>
            </p:nvSpPr>
            <p:spPr bwMode="auto">
              <a:xfrm>
                <a:off x="2825" y="2188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5" name="AutoShape 21"/>
              <p:cNvSpPr>
                <a:spLocks noChangeArrowheads="1"/>
              </p:cNvSpPr>
              <p:nvPr/>
            </p:nvSpPr>
            <p:spPr bwMode="auto">
              <a:xfrm>
                <a:off x="2121" y="2188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6" name="AutoShape 22"/>
              <p:cNvSpPr>
                <a:spLocks noChangeArrowheads="1"/>
              </p:cNvSpPr>
              <p:nvPr/>
            </p:nvSpPr>
            <p:spPr bwMode="auto">
              <a:xfrm>
                <a:off x="1418" y="2188"/>
                <a:ext cx="150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7" name="Text Box 24"/>
              <p:cNvSpPr txBox="1">
                <a:spLocks noChangeArrowheads="1"/>
              </p:cNvSpPr>
              <p:nvPr/>
            </p:nvSpPr>
            <p:spPr bwMode="auto">
              <a:xfrm>
                <a:off x="704" y="1094"/>
                <a:ext cx="386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time</a:t>
                </a:r>
              </a:p>
            </p:txBody>
          </p:sp>
          <p:sp>
            <p:nvSpPr>
              <p:cNvPr id="28" name="Text Box 25"/>
              <p:cNvSpPr txBox="1">
                <a:spLocks noChangeArrowheads="1"/>
              </p:cNvSpPr>
              <p:nvPr/>
            </p:nvSpPr>
            <p:spPr bwMode="auto">
              <a:xfrm>
                <a:off x="1457" y="1104"/>
                <a:ext cx="386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item</a:t>
                </a:r>
              </a:p>
            </p:txBody>
          </p:sp>
          <p:sp>
            <p:nvSpPr>
              <p:cNvPr id="29" name="Text Box 26"/>
              <p:cNvSpPr txBox="1">
                <a:spLocks noChangeArrowheads="1"/>
              </p:cNvSpPr>
              <p:nvPr/>
            </p:nvSpPr>
            <p:spPr bwMode="auto">
              <a:xfrm>
                <a:off x="2211" y="1104"/>
                <a:ext cx="579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location</a:t>
                </a:r>
              </a:p>
            </p:txBody>
          </p:sp>
          <p:sp>
            <p:nvSpPr>
              <p:cNvPr id="30" name="Text Box 27"/>
              <p:cNvSpPr txBox="1">
                <a:spLocks noChangeArrowheads="1"/>
              </p:cNvSpPr>
              <p:nvPr/>
            </p:nvSpPr>
            <p:spPr bwMode="auto">
              <a:xfrm>
                <a:off x="2966" y="1104"/>
                <a:ext cx="571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supplier</a:t>
                </a:r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auto">
              <a:xfrm flipH="1">
                <a:off x="815" y="1002"/>
                <a:ext cx="1105" cy="3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2" name="Line 29"/>
              <p:cNvSpPr>
                <a:spLocks noChangeShapeType="1"/>
              </p:cNvSpPr>
              <p:nvPr/>
            </p:nvSpPr>
            <p:spPr bwMode="auto">
              <a:xfrm flipH="1">
                <a:off x="1619" y="1002"/>
                <a:ext cx="301" cy="3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auto">
              <a:xfrm>
                <a:off x="1920" y="1002"/>
                <a:ext cx="402" cy="3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auto">
              <a:xfrm>
                <a:off x="1920" y="1002"/>
                <a:ext cx="1106" cy="3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auto">
              <a:xfrm flipH="1">
                <a:off x="362" y="1355"/>
                <a:ext cx="453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auto">
              <a:xfrm>
                <a:off x="815" y="1355"/>
                <a:ext cx="251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7" name="Line 34"/>
              <p:cNvSpPr>
                <a:spLocks noChangeShapeType="1"/>
              </p:cNvSpPr>
              <p:nvPr/>
            </p:nvSpPr>
            <p:spPr bwMode="auto">
              <a:xfrm>
                <a:off x="815" y="1355"/>
                <a:ext cx="954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8" name="Line 35"/>
              <p:cNvSpPr>
                <a:spLocks noChangeShapeType="1"/>
              </p:cNvSpPr>
              <p:nvPr/>
            </p:nvSpPr>
            <p:spPr bwMode="auto">
              <a:xfrm flipH="1">
                <a:off x="362" y="1355"/>
                <a:ext cx="1257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9" name="Line 36"/>
              <p:cNvSpPr>
                <a:spLocks noChangeShapeType="1"/>
              </p:cNvSpPr>
              <p:nvPr/>
            </p:nvSpPr>
            <p:spPr bwMode="auto">
              <a:xfrm>
                <a:off x="1619" y="1355"/>
                <a:ext cx="854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0" name="Line 37"/>
              <p:cNvSpPr>
                <a:spLocks noChangeShapeType="1"/>
              </p:cNvSpPr>
              <p:nvPr/>
            </p:nvSpPr>
            <p:spPr bwMode="auto">
              <a:xfrm>
                <a:off x="1619" y="1355"/>
                <a:ext cx="1457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1" name="Line 38"/>
              <p:cNvSpPr>
                <a:spLocks noChangeShapeType="1"/>
              </p:cNvSpPr>
              <p:nvPr/>
            </p:nvSpPr>
            <p:spPr bwMode="auto">
              <a:xfrm>
                <a:off x="2322" y="1355"/>
                <a:ext cx="151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2" name="Line 39"/>
              <p:cNvSpPr>
                <a:spLocks noChangeShapeType="1"/>
              </p:cNvSpPr>
              <p:nvPr/>
            </p:nvSpPr>
            <p:spPr bwMode="auto">
              <a:xfrm>
                <a:off x="2322" y="1355"/>
                <a:ext cx="1357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3" name="Line 40"/>
              <p:cNvSpPr>
                <a:spLocks noChangeShapeType="1"/>
              </p:cNvSpPr>
              <p:nvPr/>
            </p:nvSpPr>
            <p:spPr bwMode="auto">
              <a:xfrm flipH="1">
                <a:off x="1066" y="1355"/>
                <a:ext cx="1256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4" name="Line 41"/>
              <p:cNvSpPr>
                <a:spLocks noChangeShapeType="1"/>
              </p:cNvSpPr>
              <p:nvPr/>
            </p:nvSpPr>
            <p:spPr bwMode="auto">
              <a:xfrm flipH="1">
                <a:off x="1769" y="1387"/>
                <a:ext cx="1257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5" name="Line 42"/>
              <p:cNvSpPr>
                <a:spLocks noChangeShapeType="1"/>
              </p:cNvSpPr>
              <p:nvPr/>
            </p:nvSpPr>
            <p:spPr bwMode="auto">
              <a:xfrm>
                <a:off x="3026" y="1387"/>
                <a:ext cx="5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6" name="Line 43"/>
              <p:cNvSpPr>
                <a:spLocks noChangeShapeType="1"/>
              </p:cNvSpPr>
              <p:nvPr/>
            </p:nvSpPr>
            <p:spPr bwMode="auto">
              <a:xfrm>
                <a:off x="3026" y="1387"/>
                <a:ext cx="653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auto">
              <a:xfrm>
                <a:off x="362" y="1771"/>
                <a:ext cx="453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auto">
              <a:xfrm>
                <a:off x="362" y="1771"/>
                <a:ext cx="1106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9" name="Line 46"/>
              <p:cNvSpPr>
                <a:spLocks noChangeShapeType="1"/>
              </p:cNvSpPr>
              <p:nvPr/>
            </p:nvSpPr>
            <p:spPr bwMode="auto">
              <a:xfrm flipH="1">
                <a:off x="815" y="1771"/>
                <a:ext cx="251" cy="4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0" name="Line 47"/>
              <p:cNvSpPr>
                <a:spLocks noChangeShapeType="1"/>
              </p:cNvSpPr>
              <p:nvPr/>
            </p:nvSpPr>
            <p:spPr bwMode="auto">
              <a:xfrm>
                <a:off x="1066" y="1771"/>
                <a:ext cx="1105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auto">
              <a:xfrm flipH="1">
                <a:off x="1468" y="1771"/>
                <a:ext cx="301" cy="4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2" name="Line 49"/>
              <p:cNvSpPr>
                <a:spLocks noChangeShapeType="1"/>
              </p:cNvSpPr>
              <p:nvPr/>
            </p:nvSpPr>
            <p:spPr bwMode="auto">
              <a:xfrm>
                <a:off x="1769" y="1771"/>
                <a:ext cx="402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3" name="Line 50"/>
              <p:cNvSpPr>
                <a:spLocks noChangeShapeType="1"/>
              </p:cNvSpPr>
              <p:nvPr/>
            </p:nvSpPr>
            <p:spPr bwMode="auto">
              <a:xfrm flipH="1">
                <a:off x="815" y="1771"/>
                <a:ext cx="1658" cy="4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4" name="Line 51"/>
              <p:cNvSpPr>
                <a:spLocks noChangeShapeType="1"/>
              </p:cNvSpPr>
              <p:nvPr/>
            </p:nvSpPr>
            <p:spPr bwMode="auto">
              <a:xfrm>
                <a:off x="2473" y="1771"/>
                <a:ext cx="402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5" name="Line 52"/>
              <p:cNvSpPr>
                <a:spLocks noChangeShapeType="1"/>
              </p:cNvSpPr>
              <p:nvPr/>
            </p:nvSpPr>
            <p:spPr bwMode="auto">
              <a:xfrm flipH="1">
                <a:off x="1468" y="1771"/>
                <a:ext cx="1608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6" name="Line 53"/>
              <p:cNvSpPr>
                <a:spLocks noChangeShapeType="1"/>
              </p:cNvSpPr>
              <p:nvPr/>
            </p:nvSpPr>
            <p:spPr bwMode="auto">
              <a:xfrm flipH="1">
                <a:off x="2875" y="1771"/>
                <a:ext cx="201" cy="4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7" name="Line 54"/>
              <p:cNvSpPr>
                <a:spLocks noChangeShapeType="1"/>
              </p:cNvSpPr>
              <p:nvPr/>
            </p:nvSpPr>
            <p:spPr bwMode="auto">
              <a:xfrm flipH="1">
                <a:off x="2875" y="1771"/>
                <a:ext cx="804" cy="4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8" name="Line 55"/>
              <p:cNvSpPr>
                <a:spLocks noChangeShapeType="1"/>
              </p:cNvSpPr>
              <p:nvPr/>
            </p:nvSpPr>
            <p:spPr bwMode="auto">
              <a:xfrm flipH="1">
                <a:off x="2171" y="1771"/>
                <a:ext cx="1508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9" name="Line 56"/>
              <p:cNvSpPr>
                <a:spLocks noChangeShapeType="1"/>
              </p:cNvSpPr>
              <p:nvPr/>
            </p:nvSpPr>
            <p:spPr bwMode="auto">
              <a:xfrm>
                <a:off x="815" y="2252"/>
                <a:ext cx="1155" cy="3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60" name="Line 57"/>
              <p:cNvSpPr>
                <a:spLocks noChangeShapeType="1"/>
              </p:cNvSpPr>
              <p:nvPr/>
            </p:nvSpPr>
            <p:spPr bwMode="auto">
              <a:xfrm>
                <a:off x="1468" y="2220"/>
                <a:ext cx="553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61" name="Line 58"/>
              <p:cNvSpPr>
                <a:spLocks noChangeShapeType="1"/>
              </p:cNvSpPr>
              <p:nvPr/>
            </p:nvSpPr>
            <p:spPr bwMode="auto">
              <a:xfrm flipH="1">
                <a:off x="2021" y="2220"/>
                <a:ext cx="150" cy="4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62" name="Line 59"/>
              <p:cNvSpPr>
                <a:spLocks noChangeShapeType="1"/>
              </p:cNvSpPr>
              <p:nvPr/>
            </p:nvSpPr>
            <p:spPr bwMode="auto">
              <a:xfrm flipH="1">
                <a:off x="1970" y="2252"/>
                <a:ext cx="905" cy="4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63" name="Text Box 60"/>
              <p:cNvSpPr txBox="1">
                <a:spLocks noChangeArrowheads="1"/>
              </p:cNvSpPr>
              <p:nvPr/>
            </p:nvSpPr>
            <p:spPr bwMode="auto">
              <a:xfrm>
                <a:off x="755" y="1536"/>
                <a:ext cx="83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time,location</a:t>
                </a:r>
              </a:p>
            </p:txBody>
          </p:sp>
          <p:sp>
            <p:nvSpPr>
              <p:cNvPr id="64" name="Text Box 61"/>
              <p:cNvSpPr txBox="1">
                <a:spLocks noChangeArrowheads="1"/>
              </p:cNvSpPr>
              <p:nvPr/>
            </p:nvSpPr>
            <p:spPr bwMode="auto">
              <a:xfrm>
                <a:off x="1407" y="1776"/>
                <a:ext cx="830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time,supplier</a:t>
                </a:r>
              </a:p>
            </p:txBody>
          </p:sp>
          <p:sp>
            <p:nvSpPr>
              <p:cNvPr id="65" name="Text Box 62"/>
              <p:cNvSpPr txBox="1">
                <a:spLocks noChangeArrowheads="1"/>
              </p:cNvSpPr>
              <p:nvPr/>
            </p:nvSpPr>
            <p:spPr bwMode="auto">
              <a:xfrm>
                <a:off x="2111" y="1573"/>
                <a:ext cx="83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item,location</a:t>
                </a:r>
              </a:p>
            </p:txBody>
          </p:sp>
          <p:sp>
            <p:nvSpPr>
              <p:cNvPr id="66" name="Text Box 63"/>
              <p:cNvSpPr txBox="1">
                <a:spLocks noChangeArrowheads="1"/>
              </p:cNvSpPr>
              <p:nvPr/>
            </p:nvSpPr>
            <p:spPr bwMode="auto">
              <a:xfrm>
                <a:off x="2714" y="1756"/>
                <a:ext cx="830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dirty="0" err="1">
                    <a:latin typeface="Corbel" charset="0"/>
                    <a:ea typeface="Corbel" charset="0"/>
                    <a:cs typeface="Corbel" charset="0"/>
                  </a:rPr>
                  <a:t>item,supplier</a:t>
                </a:r>
                <a:endParaRPr lang="en-US" altLang="zh-CN" sz="1400" dirty="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67" name="Text Box 64"/>
              <p:cNvSpPr txBox="1">
                <a:spLocks noChangeArrowheads="1"/>
              </p:cNvSpPr>
              <p:nvPr/>
            </p:nvSpPr>
            <p:spPr bwMode="auto">
              <a:xfrm>
                <a:off x="3468" y="1573"/>
                <a:ext cx="1013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location,supplier</a:t>
                </a:r>
              </a:p>
            </p:txBody>
          </p:sp>
          <p:sp>
            <p:nvSpPr>
              <p:cNvPr id="68" name="Text Box 65"/>
              <p:cNvSpPr txBox="1">
                <a:spLocks noChangeArrowheads="1"/>
              </p:cNvSpPr>
              <p:nvPr/>
            </p:nvSpPr>
            <p:spPr bwMode="auto">
              <a:xfrm>
                <a:off x="1149" y="2256"/>
                <a:ext cx="1123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dirty="0" err="1">
                    <a:latin typeface="Corbel" charset="0"/>
                    <a:ea typeface="Corbel" charset="0"/>
                    <a:cs typeface="Corbel" charset="0"/>
                  </a:rPr>
                  <a:t>time,item,supplier</a:t>
                </a:r>
                <a:endParaRPr lang="en-US" altLang="zh-CN" sz="1400" dirty="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69" name="Text Box 66"/>
              <p:cNvSpPr txBox="1">
                <a:spLocks noChangeArrowheads="1"/>
              </p:cNvSpPr>
              <p:nvPr/>
            </p:nvSpPr>
            <p:spPr bwMode="auto">
              <a:xfrm>
                <a:off x="1719" y="1968"/>
                <a:ext cx="1451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time,location,supplier</a:t>
                </a:r>
              </a:p>
            </p:txBody>
          </p:sp>
          <p:sp>
            <p:nvSpPr>
              <p:cNvPr id="70" name="Text Box 67"/>
              <p:cNvSpPr txBox="1">
                <a:spLocks noChangeArrowheads="1"/>
              </p:cNvSpPr>
              <p:nvPr/>
            </p:nvSpPr>
            <p:spPr bwMode="auto">
              <a:xfrm>
                <a:off x="2677" y="2208"/>
                <a:ext cx="1293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item,location,supplier</a:t>
                </a:r>
              </a:p>
            </p:txBody>
          </p:sp>
          <p:sp>
            <p:nvSpPr>
              <p:cNvPr id="71" name="Text Box 68"/>
              <p:cNvSpPr txBox="1">
                <a:spLocks noChangeArrowheads="1"/>
              </p:cNvSpPr>
              <p:nvPr/>
            </p:nvSpPr>
            <p:spPr bwMode="auto">
              <a:xfrm>
                <a:off x="3920" y="886"/>
                <a:ext cx="129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dirty="0">
                    <a:solidFill>
                      <a:srgbClr val="910012"/>
                    </a:solidFill>
                    <a:latin typeface="Corbel" charset="0"/>
                    <a:ea typeface="Corbel" charset="0"/>
                    <a:cs typeface="Corbel" charset="0"/>
                  </a:rPr>
                  <a:t>0-</a:t>
                </a:r>
                <a:r>
                  <a:rPr lang="en-US" altLang="zh-CN" sz="1800" dirty="0">
                    <a:solidFill>
                      <a:srgbClr val="910012"/>
                    </a:solidFill>
                    <a:latin typeface="Corbel" charset="0"/>
                    <a:ea typeface="Corbel" charset="0"/>
                    <a:cs typeface="Corbel" charset="0"/>
                  </a:rPr>
                  <a:t>D(apex) cuboid</a:t>
                </a:r>
              </a:p>
            </p:txBody>
          </p:sp>
          <p:sp>
            <p:nvSpPr>
              <p:cNvPr id="72" name="Text Box 69"/>
              <p:cNvSpPr txBox="1">
                <a:spLocks noChangeArrowheads="1"/>
              </p:cNvSpPr>
              <p:nvPr/>
            </p:nvSpPr>
            <p:spPr bwMode="auto">
              <a:xfrm>
                <a:off x="3920" y="1271"/>
                <a:ext cx="93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dirty="0">
                    <a:solidFill>
                      <a:srgbClr val="910012"/>
                    </a:solidFill>
                    <a:latin typeface="Corbel" charset="0"/>
                    <a:ea typeface="Corbel" charset="0"/>
                    <a:cs typeface="Corbel" charset="0"/>
                  </a:rPr>
                  <a:t>1-</a:t>
                </a:r>
                <a:r>
                  <a:rPr lang="en-US" altLang="zh-CN" sz="1800" dirty="0">
                    <a:solidFill>
                      <a:srgbClr val="910012"/>
                    </a:solidFill>
                    <a:latin typeface="Corbel" charset="0"/>
                    <a:ea typeface="Corbel" charset="0"/>
                    <a:cs typeface="Corbel" charset="0"/>
                  </a:rPr>
                  <a:t>D cuboids</a:t>
                </a:r>
              </a:p>
            </p:txBody>
          </p:sp>
          <p:sp>
            <p:nvSpPr>
              <p:cNvPr id="73" name="Text Box 70"/>
              <p:cNvSpPr txBox="1">
                <a:spLocks noChangeArrowheads="1"/>
              </p:cNvSpPr>
              <p:nvPr/>
            </p:nvSpPr>
            <p:spPr bwMode="auto">
              <a:xfrm>
                <a:off x="3920" y="1719"/>
                <a:ext cx="94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dirty="0">
                    <a:solidFill>
                      <a:srgbClr val="910012"/>
                    </a:solidFill>
                    <a:latin typeface="Corbel" charset="0"/>
                    <a:ea typeface="Corbel" charset="0"/>
                    <a:cs typeface="Corbel" charset="0"/>
                  </a:rPr>
                  <a:t>2-</a:t>
                </a:r>
                <a:r>
                  <a:rPr lang="en-US" altLang="zh-CN" sz="1800" dirty="0">
                    <a:solidFill>
                      <a:srgbClr val="910012"/>
                    </a:solidFill>
                    <a:latin typeface="Corbel" charset="0"/>
                    <a:ea typeface="Corbel" charset="0"/>
                    <a:cs typeface="Corbel" charset="0"/>
                  </a:rPr>
                  <a:t>D cuboids</a:t>
                </a:r>
              </a:p>
            </p:txBody>
          </p:sp>
          <p:sp>
            <p:nvSpPr>
              <p:cNvPr id="74" name="Text Box 71"/>
              <p:cNvSpPr txBox="1">
                <a:spLocks noChangeArrowheads="1"/>
              </p:cNvSpPr>
              <p:nvPr/>
            </p:nvSpPr>
            <p:spPr bwMode="auto">
              <a:xfrm>
                <a:off x="3920" y="2104"/>
                <a:ext cx="93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dirty="0">
                    <a:solidFill>
                      <a:srgbClr val="910012"/>
                    </a:solidFill>
                    <a:latin typeface="Corbel" charset="0"/>
                    <a:ea typeface="Corbel" charset="0"/>
                    <a:cs typeface="Corbel" charset="0"/>
                  </a:rPr>
                  <a:t>3-</a:t>
                </a:r>
                <a:r>
                  <a:rPr lang="en-US" altLang="zh-CN" sz="1800" dirty="0">
                    <a:solidFill>
                      <a:srgbClr val="910012"/>
                    </a:solidFill>
                    <a:latin typeface="Corbel" charset="0"/>
                    <a:ea typeface="Corbel" charset="0"/>
                    <a:cs typeface="Corbel" charset="0"/>
                  </a:rPr>
                  <a:t>D cuboids</a:t>
                </a:r>
              </a:p>
            </p:txBody>
          </p:sp>
          <p:sp>
            <p:nvSpPr>
              <p:cNvPr id="75" name="Text Box 72"/>
              <p:cNvSpPr txBox="1">
                <a:spLocks noChangeArrowheads="1"/>
              </p:cNvSpPr>
              <p:nvPr/>
            </p:nvSpPr>
            <p:spPr bwMode="auto">
              <a:xfrm>
                <a:off x="3920" y="2476"/>
                <a:ext cx="1288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>
                    <a:solidFill>
                      <a:srgbClr val="910012"/>
                    </a:solidFill>
                    <a:latin typeface="Corbel" charset="0"/>
                    <a:ea typeface="Corbel" charset="0"/>
                    <a:cs typeface="Corbel" charset="0"/>
                  </a:rPr>
                  <a:t>4-</a:t>
                </a:r>
                <a:r>
                  <a:rPr lang="en-US" altLang="zh-CN" sz="1800" dirty="0">
                    <a:solidFill>
                      <a:srgbClr val="910012"/>
                    </a:solidFill>
                    <a:latin typeface="Corbel" charset="0"/>
                    <a:ea typeface="Corbel" charset="0"/>
                    <a:cs typeface="Corbel" charset="0"/>
                  </a:rPr>
                  <a:t>D(base) cuboid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34442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R. Agrawal, A. Gupta, and S. </a:t>
            </a:r>
            <a:r>
              <a:rPr lang="en-US" altLang="zh-CN" sz="1600" dirty="0" err="1">
                <a:ea typeface="SimSun" pitchFamily="2" charset="-122"/>
              </a:rPr>
              <a:t>Sarawagi</a:t>
            </a:r>
            <a:r>
              <a:rPr lang="en-US" altLang="zh-CN" sz="1600" dirty="0">
                <a:ea typeface="SimSun" pitchFamily="2" charset="-122"/>
              </a:rPr>
              <a:t>. Modeling multidimensional databases.  ICDE’97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B.-C. Chen, L. Chen, Y. Lin, and R. </a:t>
            </a:r>
            <a:r>
              <a:rPr lang="en-US" altLang="zh-CN" sz="1600" dirty="0" err="1">
                <a:ea typeface="SimSun" pitchFamily="2" charset="-122"/>
              </a:rPr>
              <a:t>Ramakrishnan</a:t>
            </a:r>
            <a:r>
              <a:rPr lang="en-US" altLang="zh-CN" sz="1600" dirty="0">
                <a:ea typeface="SimSun" pitchFamily="2" charset="-122"/>
              </a:rPr>
              <a:t>. Prediction cubes. VLDB’05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B.-C. Chen, R. </a:t>
            </a:r>
            <a:r>
              <a:rPr lang="en-US" altLang="zh-CN" sz="1600" dirty="0" err="1">
                <a:ea typeface="SimSun" pitchFamily="2" charset="-122"/>
              </a:rPr>
              <a:t>Ramakrishnan</a:t>
            </a:r>
            <a:r>
              <a:rPr lang="en-US" altLang="zh-CN" sz="1600" dirty="0">
                <a:ea typeface="SimSun" pitchFamily="2" charset="-122"/>
              </a:rPr>
              <a:t>, J.W. </a:t>
            </a:r>
            <a:r>
              <a:rPr lang="en-US" altLang="zh-CN" sz="1600" dirty="0" err="1">
                <a:ea typeface="SimSun" pitchFamily="2" charset="-122"/>
              </a:rPr>
              <a:t>Shavlik</a:t>
            </a:r>
            <a:r>
              <a:rPr lang="en-US" altLang="zh-CN" sz="1600" dirty="0">
                <a:ea typeface="SimSun" pitchFamily="2" charset="-122"/>
              </a:rPr>
              <a:t>, and P. </a:t>
            </a:r>
            <a:r>
              <a:rPr lang="en-US" altLang="zh-CN" sz="1600" dirty="0" err="1">
                <a:ea typeface="SimSun" pitchFamily="2" charset="-122"/>
              </a:rPr>
              <a:t>Tamma</a:t>
            </a:r>
            <a:r>
              <a:rPr lang="en-US" altLang="zh-CN" sz="1600" dirty="0">
                <a:ea typeface="SimSun" pitchFamily="2" charset="-122"/>
              </a:rPr>
              <a:t>. Bellwether analysis: Predicting global aggregates from local regions. VLDB’06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Y. Chen, G. Dong, J. Han, B. W. </a:t>
            </a:r>
            <a:r>
              <a:rPr lang="en-US" altLang="zh-CN" sz="1600" dirty="0" err="1">
                <a:ea typeface="SimSun" pitchFamily="2" charset="-122"/>
              </a:rPr>
              <a:t>Wah</a:t>
            </a:r>
            <a:r>
              <a:rPr lang="en-US" altLang="zh-CN" sz="1600" dirty="0">
                <a:ea typeface="SimSun" pitchFamily="2" charset="-122"/>
              </a:rPr>
              <a:t>, and J. Wang, Multi-Dimensional Regression Analysis of Time-Series Data Streams, VLDB'02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R. Fagin, R. V. </a:t>
            </a:r>
            <a:r>
              <a:rPr lang="en-US" altLang="zh-CN" sz="1600" dirty="0" err="1">
                <a:ea typeface="SimSun" pitchFamily="2" charset="-122"/>
              </a:rPr>
              <a:t>Guha</a:t>
            </a:r>
            <a:r>
              <a:rPr lang="en-US" altLang="zh-CN" sz="1600" dirty="0">
                <a:ea typeface="SimSun" pitchFamily="2" charset="-122"/>
              </a:rPr>
              <a:t>, R. Kumar, J. Novak, D. </a:t>
            </a:r>
            <a:r>
              <a:rPr lang="en-US" altLang="zh-CN" sz="1600" dirty="0" err="1">
                <a:ea typeface="SimSun" pitchFamily="2" charset="-122"/>
              </a:rPr>
              <a:t>Sivakumar</a:t>
            </a:r>
            <a:r>
              <a:rPr lang="en-US" altLang="zh-CN" sz="1600" dirty="0">
                <a:ea typeface="SimSun" pitchFamily="2" charset="-122"/>
              </a:rPr>
              <a:t>, and A. Tomkins. Multi-structural databases. PODS’05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J. Han. Towards on-line analytical mining in large databases. SIGMOD Record, 27:97–107, 1998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T. </a:t>
            </a:r>
            <a:r>
              <a:rPr lang="en-US" altLang="zh-CN" sz="1600" dirty="0" err="1">
                <a:ea typeface="SimSun" pitchFamily="2" charset="-122"/>
              </a:rPr>
              <a:t>Imielinski</a:t>
            </a:r>
            <a:r>
              <a:rPr lang="en-US" altLang="zh-CN" sz="1600" dirty="0">
                <a:ea typeface="SimSun" pitchFamily="2" charset="-122"/>
              </a:rPr>
              <a:t>, L. </a:t>
            </a:r>
            <a:r>
              <a:rPr lang="en-US" altLang="zh-CN" sz="1600" dirty="0" err="1">
                <a:ea typeface="SimSun" pitchFamily="2" charset="-122"/>
              </a:rPr>
              <a:t>Khachiyan</a:t>
            </a:r>
            <a:r>
              <a:rPr lang="en-US" altLang="zh-CN" sz="1600" dirty="0">
                <a:ea typeface="SimSun" pitchFamily="2" charset="-122"/>
              </a:rPr>
              <a:t>, and A. </a:t>
            </a:r>
            <a:r>
              <a:rPr lang="en-US" altLang="zh-CN" sz="1600" dirty="0" err="1">
                <a:ea typeface="SimSun" pitchFamily="2" charset="-122"/>
              </a:rPr>
              <a:t>Abdulghani</a:t>
            </a:r>
            <a:r>
              <a:rPr lang="en-US" altLang="zh-CN" sz="1600" dirty="0">
                <a:ea typeface="SimSun" pitchFamily="2" charset="-122"/>
              </a:rPr>
              <a:t>. </a:t>
            </a:r>
            <a:r>
              <a:rPr lang="en-US" altLang="zh-CN" sz="1600" dirty="0" err="1">
                <a:ea typeface="SimSun" pitchFamily="2" charset="-122"/>
              </a:rPr>
              <a:t>Cubegrades</a:t>
            </a:r>
            <a:r>
              <a:rPr lang="en-US" altLang="zh-CN" sz="1600" dirty="0">
                <a:ea typeface="SimSun" pitchFamily="2" charset="-122"/>
              </a:rPr>
              <a:t>: Generalizing association rules. Data Mining &amp; Knowledge Discovery, 6:219–258, 2002.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R. </a:t>
            </a:r>
            <a:r>
              <a:rPr lang="en-US" altLang="zh-CN" sz="1600" dirty="0" err="1">
                <a:ea typeface="SimSun" pitchFamily="2" charset="-122"/>
              </a:rPr>
              <a:t>Ramakrishnan</a:t>
            </a:r>
            <a:r>
              <a:rPr lang="en-US" altLang="zh-CN" sz="1600" dirty="0">
                <a:ea typeface="SimSun" pitchFamily="2" charset="-122"/>
              </a:rPr>
              <a:t> and B.-C. Chen. Exploratory mining in cube space. Data Mining and Knowledge Discovery, 15:29–54, 2007.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K. A. Ross, D. Srivastava, and D. </a:t>
            </a:r>
            <a:r>
              <a:rPr lang="en-US" altLang="zh-CN" sz="1600" dirty="0" err="1">
                <a:solidFill>
                  <a:srgbClr val="FF0000"/>
                </a:solidFill>
                <a:ea typeface="SimSun" pitchFamily="2" charset="-122"/>
              </a:rPr>
              <a:t>Chatziantoniou</a:t>
            </a: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. Complex aggregation at multiple granularities. EDBT'98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S. </a:t>
            </a:r>
            <a:r>
              <a:rPr lang="en-US" altLang="zh-CN" sz="1600" dirty="0" err="1">
                <a:solidFill>
                  <a:srgbClr val="FF0000"/>
                </a:solidFill>
                <a:ea typeface="SimSun" pitchFamily="2" charset="-122"/>
              </a:rPr>
              <a:t>Sarawagi</a:t>
            </a: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, R. Agrawal, and N. Megiddo. Discovery-driven exploration of OLAP data cubes. EDBT'98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G. </a:t>
            </a:r>
            <a:r>
              <a:rPr lang="en-US" altLang="zh-CN" sz="1600" dirty="0" err="1">
                <a:ea typeface="SimSun" pitchFamily="2" charset="-122"/>
              </a:rPr>
              <a:t>Sathe</a:t>
            </a:r>
            <a:r>
              <a:rPr lang="en-US" altLang="zh-CN" sz="1600" dirty="0">
                <a:ea typeface="SimSun" pitchFamily="2" charset="-122"/>
              </a:rPr>
              <a:t> and S. </a:t>
            </a:r>
            <a:r>
              <a:rPr lang="en-US" altLang="zh-CN" sz="1600" dirty="0" err="1">
                <a:ea typeface="SimSun" pitchFamily="2" charset="-122"/>
              </a:rPr>
              <a:t>Sarawagi</a:t>
            </a:r>
            <a:r>
              <a:rPr lang="en-US" altLang="zh-CN" sz="1600" dirty="0">
                <a:ea typeface="SimSun" pitchFamily="2" charset="-122"/>
              </a:rPr>
              <a:t>. Intelligent Rollups in Multidimensional OLAP Data. </a:t>
            </a:r>
            <a:r>
              <a:rPr lang="en-US" altLang="zh-CN" sz="1600" i="1" dirty="0" smtClean="0">
                <a:ea typeface="SimSun" pitchFamily="2" charset="-122"/>
              </a:rPr>
              <a:t>VLDB'01</a:t>
            </a:r>
            <a:endParaRPr lang="en-US" alt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53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a typeface="SimSun" pitchFamily="2" charset="-122"/>
              </a:rPr>
              <a:t>Cells</a:t>
            </a:r>
            <a:r>
              <a:rPr lang="zh-CN" altLang="en-US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in</a:t>
            </a:r>
            <a:r>
              <a:rPr lang="zh-CN" altLang="en-US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Cuboids: </a:t>
            </a:r>
            <a:r>
              <a:rPr lang="en-US" altLang="zh-CN" dirty="0" err="1" smtClean="0">
                <a:ea typeface="SimSun" pitchFamily="2" charset="-122"/>
              </a:rPr>
              <a:t>Sparsity</a:t>
            </a:r>
            <a:r>
              <a:rPr lang="en-US" altLang="zh-CN" dirty="0" smtClean="0">
                <a:ea typeface="SimSun" pitchFamily="2" charset="-122"/>
              </a:rPr>
              <a:t>? Small Count?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1063780"/>
            <a:ext cx="6281066" cy="5123692"/>
            <a:chOff x="0" y="1249332"/>
            <a:chExt cx="6281066" cy="5123692"/>
          </a:xfrm>
        </p:grpSpPr>
        <p:sp>
          <p:nvSpPr>
            <p:cNvPr id="6" name="Text Box 23"/>
            <p:cNvSpPr txBox="1">
              <a:spLocks noChangeArrowheads="1"/>
            </p:cNvSpPr>
            <p:nvPr/>
          </p:nvSpPr>
          <p:spPr bwMode="auto">
            <a:xfrm>
              <a:off x="2261209" y="1249332"/>
              <a:ext cx="74252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latin typeface="Corbel" charset="0"/>
                  <a:ea typeface="Corbel" charset="0"/>
                  <a:cs typeface="Corbel" charset="0"/>
                </a:rPr>
                <a:t>all</a:t>
              </a:r>
            </a:p>
          </p:txBody>
        </p:sp>
        <p:grpSp>
          <p:nvGrpSpPr>
            <p:cNvPr id="7" name="Group 210"/>
            <p:cNvGrpSpPr>
              <a:grpSpLocks/>
            </p:cNvGrpSpPr>
            <p:nvPr/>
          </p:nvGrpSpPr>
          <p:grpSpPr bwMode="auto">
            <a:xfrm>
              <a:off x="0" y="1649442"/>
              <a:ext cx="6281066" cy="4723582"/>
              <a:chOff x="0" y="970"/>
              <a:chExt cx="4481" cy="1731"/>
            </a:xfrm>
          </p:grpSpPr>
          <p:sp>
            <p:nvSpPr>
              <p:cNvPr id="8" name="Text Box 3"/>
              <p:cNvSpPr txBox="1">
                <a:spLocks noChangeArrowheads="1"/>
              </p:cNvSpPr>
              <p:nvPr/>
            </p:nvSpPr>
            <p:spPr bwMode="auto">
              <a:xfrm>
                <a:off x="0" y="1536"/>
                <a:ext cx="680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time,item</a:t>
                </a:r>
              </a:p>
            </p:txBody>
          </p:sp>
          <p:sp>
            <p:nvSpPr>
              <p:cNvPr id="9" name="Text Box 4"/>
              <p:cNvSpPr txBox="1">
                <a:spLocks noChangeArrowheads="1"/>
              </p:cNvSpPr>
              <p:nvPr/>
            </p:nvSpPr>
            <p:spPr bwMode="auto">
              <a:xfrm>
                <a:off x="0" y="2208"/>
                <a:ext cx="1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time,item,location</a:t>
                </a:r>
              </a:p>
            </p:txBody>
          </p:sp>
          <p:sp>
            <p:nvSpPr>
              <p:cNvPr id="10" name="Text Box 5"/>
              <p:cNvSpPr txBox="1">
                <a:spLocks noChangeArrowheads="1"/>
              </p:cNvSpPr>
              <p:nvPr/>
            </p:nvSpPr>
            <p:spPr bwMode="auto">
              <a:xfrm>
                <a:off x="2119" y="2524"/>
                <a:ext cx="1817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time, item, location, supplier</a:t>
                </a:r>
              </a:p>
            </p:txBody>
          </p:sp>
          <p:sp>
            <p:nvSpPr>
              <p:cNvPr id="11" name="AutoShape 7"/>
              <p:cNvSpPr>
                <a:spLocks noChangeArrowheads="1"/>
              </p:cNvSpPr>
              <p:nvPr/>
            </p:nvSpPr>
            <p:spPr bwMode="auto">
              <a:xfrm>
                <a:off x="1870" y="970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2" name="AutoShape 8"/>
              <p:cNvSpPr>
                <a:spLocks noChangeArrowheads="1"/>
              </p:cNvSpPr>
              <p:nvPr/>
            </p:nvSpPr>
            <p:spPr bwMode="auto">
              <a:xfrm>
                <a:off x="764" y="1323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3" name="AutoShape 9"/>
              <p:cNvSpPr>
                <a:spLocks noChangeArrowheads="1"/>
              </p:cNvSpPr>
              <p:nvPr/>
            </p:nvSpPr>
            <p:spPr bwMode="auto">
              <a:xfrm>
                <a:off x="1518" y="1323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4" name="AutoShape 10"/>
              <p:cNvSpPr>
                <a:spLocks noChangeArrowheads="1"/>
              </p:cNvSpPr>
              <p:nvPr/>
            </p:nvSpPr>
            <p:spPr bwMode="auto">
              <a:xfrm>
                <a:off x="2272" y="1323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5" name="AutoShape 11"/>
              <p:cNvSpPr>
                <a:spLocks noChangeArrowheads="1"/>
              </p:cNvSpPr>
              <p:nvPr/>
            </p:nvSpPr>
            <p:spPr bwMode="auto">
              <a:xfrm>
                <a:off x="1719" y="1739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6" name="AutoShape 12"/>
              <p:cNvSpPr>
                <a:spLocks noChangeArrowheads="1"/>
              </p:cNvSpPr>
              <p:nvPr/>
            </p:nvSpPr>
            <p:spPr bwMode="auto">
              <a:xfrm>
                <a:off x="3026" y="1739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7" name="AutoShape 13"/>
              <p:cNvSpPr>
                <a:spLocks noChangeArrowheads="1"/>
              </p:cNvSpPr>
              <p:nvPr/>
            </p:nvSpPr>
            <p:spPr bwMode="auto">
              <a:xfrm>
                <a:off x="2423" y="1739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8" name="AutoShape 14"/>
              <p:cNvSpPr>
                <a:spLocks noChangeArrowheads="1"/>
              </p:cNvSpPr>
              <p:nvPr/>
            </p:nvSpPr>
            <p:spPr bwMode="auto">
              <a:xfrm>
                <a:off x="1016" y="1739"/>
                <a:ext cx="150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9" name="AutoShape 15"/>
              <p:cNvSpPr>
                <a:spLocks noChangeArrowheads="1"/>
              </p:cNvSpPr>
              <p:nvPr/>
            </p:nvSpPr>
            <p:spPr bwMode="auto">
              <a:xfrm>
                <a:off x="312" y="1739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0" name="AutoShape 16"/>
              <p:cNvSpPr>
                <a:spLocks noChangeArrowheads="1"/>
              </p:cNvSpPr>
              <p:nvPr/>
            </p:nvSpPr>
            <p:spPr bwMode="auto">
              <a:xfrm>
                <a:off x="2925" y="1355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1" name="AutoShape 17"/>
              <p:cNvSpPr>
                <a:spLocks noChangeArrowheads="1"/>
              </p:cNvSpPr>
              <p:nvPr/>
            </p:nvSpPr>
            <p:spPr bwMode="auto">
              <a:xfrm>
                <a:off x="764" y="2188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2" name="AutoShape 18"/>
              <p:cNvSpPr>
                <a:spLocks noChangeArrowheads="1"/>
              </p:cNvSpPr>
              <p:nvPr/>
            </p:nvSpPr>
            <p:spPr bwMode="auto">
              <a:xfrm>
                <a:off x="3629" y="1739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3" name="AutoShape 19"/>
              <p:cNvSpPr>
                <a:spLocks noChangeArrowheads="1"/>
              </p:cNvSpPr>
              <p:nvPr/>
            </p:nvSpPr>
            <p:spPr bwMode="auto">
              <a:xfrm>
                <a:off x="1920" y="2604"/>
                <a:ext cx="151" cy="97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4" name="AutoShape 20"/>
              <p:cNvSpPr>
                <a:spLocks noChangeArrowheads="1"/>
              </p:cNvSpPr>
              <p:nvPr/>
            </p:nvSpPr>
            <p:spPr bwMode="auto">
              <a:xfrm>
                <a:off x="2825" y="2188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5" name="AutoShape 21"/>
              <p:cNvSpPr>
                <a:spLocks noChangeArrowheads="1"/>
              </p:cNvSpPr>
              <p:nvPr/>
            </p:nvSpPr>
            <p:spPr bwMode="auto">
              <a:xfrm>
                <a:off x="2121" y="2188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6" name="AutoShape 22"/>
              <p:cNvSpPr>
                <a:spLocks noChangeArrowheads="1"/>
              </p:cNvSpPr>
              <p:nvPr/>
            </p:nvSpPr>
            <p:spPr bwMode="auto">
              <a:xfrm>
                <a:off x="1418" y="2188"/>
                <a:ext cx="150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7" name="Text Box 24"/>
              <p:cNvSpPr txBox="1">
                <a:spLocks noChangeArrowheads="1"/>
              </p:cNvSpPr>
              <p:nvPr/>
            </p:nvSpPr>
            <p:spPr bwMode="auto">
              <a:xfrm>
                <a:off x="704" y="1094"/>
                <a:ext cx="386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time</a:t>
                </a:r>
              </a:p>
            </p:txBody>
          </p:sp>
          <p:sp>
            <p:nvSpPr>
              <p:cNvPr id="28" name="Text Box 25"/>
              <p:cNvSpPr txBox="1">
                <a:spLocks noChangeArrowheads="1"/>
              </p:cNvSpPr>
              <p:nvPr/>
            </p:nvSpPr>
            <p:spPr bwMode="auto">
              <a:xfrm>
                <a:off x="1457" y="1104"/>
                <a:ext cx="386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item</a:t>
                </a:r>
              </a:p>
            </p:txBody>
          </p:sp>
          <p:sp>
            <p:nvSpPr>
              <p:cNvPr id="29" name="Text Box 26"/>
              <p:cNvSpPr txBox="1">
                <a:spLocks noChangeArrowheads="1"/>
              </p:cNvSpPr>
              <p:nvPr/>
            </p:nvSpPr>
            <p:spPr bwMode="auto">
              <a:xfrm>
                <a:off x="2211" y="1104"/>
                <a:ext cx="579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location</a:t>
                </a:r>
              </a:p>
            </p:txBody>
          </p:sp>
          <p:sp>
            <p:nvSpPr>
              <p:cNvPr id="30" name="Text Box 27"/>
              <p:cNvSpPr txBox="1">
                <a:spLocks noChangeArrowheads="1"/>
              </p:cNvSpPr>
              <p:nvPr/>
            </p:nvSpPr>
            <p:spPr bwMode="auto">
              <a:xfrm>
                <a:off x="2966" y="1104"/>
                <a:ext cx="571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supplier</a:t>
                </a:r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auto">
              <a:xfrm flipH="1">
                <a:off x="815" y="1002"/>
                <a:ext cx="1105" cy="3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2" name="Line 29"/>
              <p:cNvSpPr>
                <a:spLocks noChangeShapeType="1"/>
              </p:cNvSpPr>
              <p:nvPr/>
            </p:nvSpPr>
            <p:spPr bwMode="auto">
              <a:xfrm flipH="1">
                <a:off x="1619" y="1002"/>
                <a:ext cx="301" cy="3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auto">
              <a:xfrm>
                <a:off x="1920" y="1002"/>
                <a:ext cx="402" cy="3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auto">
              <a:xfrm>
                <a:off x="1920" y="1002"/>
                <a:ext cx="1106" cy="3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auto">
              <a:xfrm flipH="1">
                <a:off x="362" y="1355"/>
                <a:ext cx="453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auto">
              <a:xfrm>
                <a:off x="815" y="1355"/>
                <a:ext cx="251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7" name="Line 34"/>
              <p:cNvSpPr>
                <a:spLocks noChangeShapeType="1"/>
              </p:cNvSpPr>
              <p:nvPr/>
            </p:nvSpPr>
            <p:spPr bwMode="auto">
              <a:xfrm>
                <a:off x="815" y="1355"/>
                <a:ext cx="954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8" name="Line 35"/>
              <p:cNvSpPr>
                <a:spLocks noChangeShapeType="1"/>
              </p:cNvSpPr>
              <p:nvPr/>
            </p:nvSpPr>
            <p:spPr bwMode="auto">
              <a:xfrm flipH="1">
                <a:off x="362" y="1355"/>
                <a:ext cx="1257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9" name="Line 36"/>
              <p:cNvSpPr>
                <a:spLocks noChangeShapeType="1"/>
              </p:cNvSpPr>
              <p:nvPr/>
            </p:nvSpPr>
            <p:spPr bwMode="auto">
              <a:xfrm>
                <a:off x="1619" y="1355"/>
                <a:ext cx="854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0" name="Line 37"/>
              <p:cNvSpPr>
                <a:spLocks noChangeShapeType="1"/>
              </p:cNvSpPr>
              <p:nvPr/>
            </p:nvSpPr>
            <p:spPr bwMode="auto">
              <a:xfrm>
                <a:off x="1619" y="1355"/>
                <a:ext cx="1457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1" name="Line 38"/>
              <p:cNvSpPr>
                <a:spLocks noChangeShapeType="1"/>
              </p:cNvSpPr>
              <p:nvPr/>
            </p:nvSpPr>
            <p:spPr bwMode="auto">
              <a:xfrm>
                <a:off x="2322" y="1355"/>
                <a:ext cx="151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2" name="Line 39"/>
              <p:cNvSpPr>
                <a:spLocks noChangeShapeType="1"/>
              </p:cNvSpPr>
              <p:nvPr/>
            </p:nvSpPr>
            <p:spPr bwMode="auto">
              <a:xfrm>
                <a:off x="2322" y="1355"/>
                <a:ext cx="1357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3" name="Line 40"/>
              <p:cNvSpPr>
                <a:spLocks noChangeShapeType="1"/>
              </p:cNvSpPr>
              <p:nvPr/>
            </p:nvSpPr>
            <p:spPr bwMode="auto">
              <a:xfrm flipH="1">
                <a:off x="1066" y="1355"/>
                <a:ext cx="1256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4" name="Line 41"/>
              <p:cNvSpPr>
                <a:spLocks noChangeShapeType="1"/>
              </p:cNvSpPr>
              <p:nvPr/>
            </p:nvSpPr>
            <p:spPr bwMode="auto">
              <a:xfrm flipH="1">
                <a:off x="1769" y="1387"/>
                <a:ext cx="1257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5" name="Line 42"/>
              <p:cNvSpPr>
                <a:spLocks noChangeShapeType="1"/>
              </p:cNvSpPr>
              <p:nvPr/>
            </p:nvSpPr>
            <p:spPr bwMode="auto">
              <a:xfrm>
                <a:off x="3026" y="1387"/>
                <a:ext cx="5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6" name="Line 43"/>
              <p:cNvSpPr>
                <a:spLocks noChangeShapeType="1"/>
              </p:cNvSpPr>
              <p:nvPr/>
            </p:nvSpPr>
            <p:spPr bwMode="auto">
              <a:xfrm>
                <a:off x="3026" y="1387"/>
                <a:ext cx="653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auto">
              <a:xfrm>
                <a:off x="362" y="1771"/>
                <a:ext cx="453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auto">
              <a:xfrm>
                <a:off x="362" y="1771"/>
                <a:ext cx="1106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9" name="Line 46"/>
              <p:cNvSpPr>
                <a:spLocks noChangeShapeType="1"/>
              </p:cNvSpPr>
              <p:nvPr/>
            </p:nvSpPr>
            <p:spPr bwMode="auto">
              <a:xfrm flipH="1">
                <a:off x="815" y="1771"/>
                <a:ext cx="251" cy="4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0" name="Line 47"/>
              <p:cNvSpPr>
                <a:spLocks noChangeShapeType="1"/>
              </p:cNvSpPr>
              <p:nvPr/>
            </p:nvSpPr>
            <p:spPr bwMode="auto">
              <a:xfrm>
                <a:off x="1066" y="1771"/>
                <a:ext cx="1105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auto">
              <a:xfrm flipH="1">
                <a:off x="1468" y="1771"/>
                <a:ext cx="301" cy="4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2" name="Line 49"/>
              <p:cNvSpPr>
                <a:spLocks noChangeShapeType="1"/>
              </p:cNvSpPr>
              <p:nvPr/>
            </p:nvSpPr>
            <p:spPr bwMode="auto">
              <a:xfrm>
                <a:off x="1769" y="1771"/>
                <a:ext cx="402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3" name="Line 50"/>
              <p:cNvSpPr>
                <a:spLocks noChangeShapeType="1"/>
              </p:cNvSpPr>
              <p:nvPr/>
            </p:nvSpPr>
            <p:spPr bwMode="auto">
              <a:xfrm flipH="1">
                <a:off x="815" y="1771"/>
                <a:ext cx="1658" cy="4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4" name="Line 51"/>
              <p:cNvSpPr>
                <a:spLocks noChangeShapeType="1"/>
              </p:cNvSpPr>
              <p:nvPr/>
            </p:nvSpPr>
            <p:spPr bwMode="auto">
              <a:xfrm>
                <a:off x="2473" y="1771"/>
                <a:ext cx="402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5" name="Line 52"/>
              <p:cNvSpPr>
                <a:spLocks noChangeShapeType="1"/>
              </p:cNvSpPr>
              <p:nvPr/>
            </p:nvSpPr>
            <p:spPr bwMode="auto">
              <a:xfrm flipH="1">
                <a:off x="1468" y="1771"/>
                <a:ext cx="1608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6" name="Line 53"/>
              <p:cNvSpPr>
                <a:spLocks noChangeShapeType="1"/>
              </p:cNvSpPr>
              <p:nvPr/>
            </p:nvSpPr>
            <p:spPr bwMode="auto">
              <a:xfrm flipH="1">
                <a:off x="2875" y="1771"/>
                <a:ext cx="201" cy="4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7" name="Line 54"/>
              <p:cNvSpPr>
                <a:spLocks noChangeShapeType="1"/>
              </p:cNvSpPr>
              <p:nvPr/>
            </p:nvSpPr>
            <p:spPr bwMode="auto">
              <a:xfrm flipH="1">
                <a:off x="2875" y="1771"/>
                <a:ext cx="804" cy="4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8" name="Line 55"/>
              <p:cNvSpPr>
                <a:spLocks noChangeShapeType="1"/>
              </p:cNvSpPr>
              <p:nvPr/>
            </p:nvSpPr>
            <p:spPr bwMode="auto">
              <a:xfrm flipH="1">
                <a:off x="2171" y="1771"/>
                <a:ext cx="1508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9" name="Line 56"/>
              <p:cNvSpPr>
                <a:spLocks noChangeShapeType="1"/>
              </p:cNvSpPr>
              <p:nvPr/>
            </p:nvSpPr>
            <p:spPr bwMode="auto">
              <a:xfrm>
                <a:off x="815" y="2252"/>
                <a:ext cx="1155" cy="3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60" name="Line 57"/>
              <p:cNvSpPr>
                <a:spLocks noChangeShapeType="1"/>
              </p:cNvSpPr>
              <p:nvPr/>
            </p:nvSpPr>
            <p:spPr bwMode="auto">
              <a:xfrm>
                <a:off x="1468" y="2220"/>
                <a:ext cx="553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61" name="Line 58"/>
              <p:cNvSpPr>
                <a:spLocks noChangeShapeType="1"/>
              </p:cNvSpPr>
              <p:nvPr/>
            </p:nvSpPr>
            <p:spPr bwMode="auto">
              <a:xfrm flipH="1">
                <a:off x="2021" y="2220"/>
                <a:ext cx="150" cy="4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62" name="Line 59"/>
              <p:cNvSpPr>
                <a:spLocks noChangeShapeType="1"/>
              </p:cNvSpPr>
              <p:nvPr/>
            </p:nvSpPr>
            <p:spPr bwMode="auto">
              <a:xfrm flipH="1">
                <a:off x="1970" y="2252"/>
                <a:ext cx="905" cy="4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63" name="Text Box 60"/>
              <p:cNvSpPr txBox="1">
                <a:spLocks noChangeArrowheads="1"/>
              </p:cNvSpPr>
              <p:nvPr/>
            </p:nvSpPr>
            <p:spPr bwMode="auto">
              <a:xfrm>
                <a:off x="755" y="1536"/>
                <a:ext cx="83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time,location</a:t>
                </a:r>
              </a:p>
            </p:txBody>
          </p:sp>
          <p:sp>
            <p:nvSpPr>
              <p:cNvPr id="64" name="Text Box 61"/>
              <p:cNvSpPr txBox="1">
                <a:spLocks noChangeArrowheads="1"/>
              </p:cNvSpPr>
              <p:nvPr/>
            </p:nvSpPr>
            <p:spPr bwMode="auto">
              <a:xfrm>
                <a:off x="1407" y="1776"/>
                <a:ext cx="830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time,supplier</a:t>
                </a:r>
              </a:p>
            </p:txBody>
          </p:sp>
          <p:sp>
            <p:nvSpPr>
              <p:cNvPr id="65" name="Text Box 62"/>
              <p:cNvSpPr txBox="1">
                <a:spLocks noChangeArrowheads="1"/>
              </p:cNvSpPr>
              <p:nvPr/>
            </p:nvSpPr>
            <p:spPr bwMode="auto">
              <a:xfrm>
                <a:off x="2111" y="1573"/>
                <a:ext cx="83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item,location</a:t>
                </a:r>
              </a:p>
            </p:txBody>
          </p:sp>
          <p:sp>
            <p:nvSpPr>
              <p:cNvPr id="66" name="Text Box 63"/>
              <p:cNvSpPr txBox="1">
                <a:spLocks noChangeArrowheads="1"/>
              </p:cNvSpPr>
              <p:nvPr/>
            </p:nvSpPr>
            <p:spPr bwMode="auto">
              <a:xfrm>
                <a:off x="2714" y="1756"/>
                <a:ext cx="830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dirty="0" err="1">
                    <a:latin typeface="Corbel" charset="0"/>
                    <a:ea typeface="Corbel" charset="0"/>
                    <a:cs typeface="Corbel" charset="0"/>
                  </a:rPr>
                  <a:t>item,supplier</a:t>
                </a:r>
                <a:endParaRPr lang="en-US" altLang="zh-CN" sz="1400" dirty="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67" name="Text Box 64"/>
              <p:cNvSpPr txBox="1">
                <a:spLocks noChangeArrowheads="1"/>
              </p:cNvSpPr>
              <p:nvPr/>
            </p:nvSpPr>
            <p:spPr bwMode="auto">
              <a:xfrm>
                <a:off x="3468" y="1573"/>
                <a:ext cx="1013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location,supplier</a:t>
                </a:r>
              </a:p>
            </p:txBody>
          </p:sp>
          <p:sp>
            <p:nvSpPr>
              <p:cNvPr id="68" name="Text Box 65"/>
              <p:cNvSpPr txBox="1">
                <a:spLocks noChangeArrowheads="1"/>
              </p:cNvSpPr>
              <p:nvPr/>
            </p:nvSpPr>
            <p:spPr bwMode="auto">
              <a:xfrm>
                <a:off x="1149" y="2256"/>
                <a:ext cx="1123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dirty="0" err="1">
                    <a:latin typeface="Corbel" charset="0"/>
                    <a:ea typeface="Corbel" charset="0"/>
                    <a:cs typeface="Corbel" charset="0"/>
                  </a:rPr>
                  <a:t>time,item,supplier</a:t>
                </a:r>
                <a:endParaRPr lang="en-US" altLang="zh-CN" sz="1400" dirty="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69" name="Text Box 66"/>
              <p:cNvSpPr txBox="1">
                <a:spLocks noChangeArrowheads="1"/>
              </p:cNvSpPr>
              <p:nvPr/>
            </p:nvSpPr>
            <p:spPr bwMode="auto">
              <a:xfrm>
                <a:off x="1719" y="1968"/>
                <a:ext cx="1451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time,location,supplier</a:t>
                </a:r>
              </a:p>
            </p:txBody>
          </p:sp>
          <p:sp>
            <p:nvSpPr>
              <p:cNvPr id="70" name="Text Box 67"/>
              <p:cNvSpPr txBox="1">
                <a:spLocks noChangeArrowheads="1"/>
              </p:cNvSpPr>
              <p:nvPr/>
            </p:nvSpPr>
            <p:spPr bwMode="auto">
              <a:xfrm>
                <a:off x="2677" y="2208"/>
                <a:ext cx="1293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item,location,supplier</a:t>
                </a:r>
              </a:p>
            </p:txBody>
          </p:sp>
        </p:grpSp>
      </p:grpSp>
      <p:sp>
        <p:nvSpPr>
          <p:cNvPr id="76" name="Rectangle 75"/>
          <p:cNvSpPr/>
          <p:nvPr/>
        </p:nvSpPr>
        <p:spPr>
          <a:xfrm>
            <a:off x="5305475" y="991197"/>
            <a:ext cx="4032585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Base vs. aggregate </a:t>
            </a:r>
            <a:r>
              <a:rPr lang="en-US" altLang="en-US" sz="24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cells</a:t>
            </a:r>
          </a:p>
          <a:p>
            <a:pPr marL="523881" indent="-342900">
              <a:buClr>
                <a:schemeClr val="accent1"/>
              </a:buClr>
            </a:pP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(*, *, 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*, *)</a:t>
            </a:r>
            <a:endParaRPr lang="en-US" altLang="en-US" sz="2000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pPr marL="523881" indent="-342900">
              <a:buClr>
                <a:schemeClr val="accent1"/>
              </a:buClr>
            </a:pP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(*, 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cheese,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*, 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*)</a:t>
            </a:r>
          </a:p>
          <a:p>
            <a:pPr marL="523881" indent="-342900">
              <a:buClr>
                <a:schemeClr val="accent1"/>
              </a:buClr>
            </a:pP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(*, cheese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Urbana, *)</a:t>
            </a:r>
          </a:p>
          <a:p>
            <a:pPr marL="523881" indent="-342900">
              <a:buClr>
                <a:schemeClr val="accent1"/>
              </a:buClr>
            </a:pP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9/15, cheese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Urbana, *) </a:t>
            </a:r>
          </a:p>
          <a:p>
            <a:pPr marL="523881" indent="-342900">
              <a:buClr>
                <a:schemeClr val="accent1"/>
              </a:buClr>
            </a:pP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(9/15, cheese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Urbana, 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KRAFT) </a:t>
            </a:r>
          </a:p>
          <a:p>
            <a:pPr marL="523881" indent="-342900">
              <a:buClr>
                <a:schemeClr val="accent1"/>
              </a:buClr>
            </a:pPr>
            <a:endParaRPr lang="en-US" altLang="en-US" sz="2400" dirty="0" smtClean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Parent vs. child </a:t>
            </a:r>
            <a:r>
              <a:rPr lang="en-US" altLang="en-US" sz="24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cells</a:t>
            </a:r>
          </a:p>
          <a:p>
            <a:pPr marL="523881" indent="-342900">
              <a:buClr>
                <a:schemeClr val="accent1"/>
              </a:buClr>
            </a:pP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(9/15, 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cheese,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Illinois, *) </a:t>
            </a:r>
            <a:endParaRPr lang="en-US" altLang="en-US" sz="2000" dirty="0" smtClean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pPr marL="523881" indent="-342900">
              <a:buClr>
                <a:schemeClr val="accent1"/>
              </a:buClr>
            </a:pP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9/15, 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cheese,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Urbana, 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*)</a:t>
            </a:r>
          </a:p>
          <a:p>
            <a:pPr marL="523881" indent="-342900">
              <a:buClr>
                <a:schemeClr val="accent1"/>
              </a:buClr>
            </a:pPr>
            <a:endParaRPr lang="en-US" altLang="en-US" sz="2000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pPr marL="523881" indent="-342900">
              <a:buClr>
                <a:schemeClr val="accent1"/>
              </a:buClr>
            </a:pP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9/15, </a:t>
            </a:r>
            <a:r>
              <a:rPr lang="en-US" altLang="en-US" sz="2000" dirty="0" err="1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dairy_food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Urbana, 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*)</a:t>
            </a:r>
            <a:endParaRPr lang="en-US" altLang="en-US" sz="2000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pPr marL="523881" indent="-342900">
              <a:buClr>
                <a:schemeClr val="accent1"/>
              </a:buClr>
            </a:pP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(9/15, cheese, Urbana, 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*)</a:t>
            </a:r>
          </a:p>
          <a:p>
            <a:pPr marL="523881" indent="-342900">
              <a:buClr>
                <a:schemeClr val="accent1"/>
              </a:buClr>
            </a:pPr>
            <a:endParaRPr lang="en-US" altLang="en-US" sz="2000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en-US" sz="24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Ancestor </a:t>
            </a: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vs. descendant </a:t>
            </a:r>
            <a:r>
              <a:rPr lang="en-US" altLang="en-US" sz="24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cells</a:t>
            </a:r>
          </a:p>
          <a:p>
            <a:pPr marL="523881" indent="-342900">
              <a:buClr>
                <a:schemeClr val="accent1"/>
              </a:buClr>
            </a:pP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(9/15, </a:t>
            </a:r>
            <a:r>
              <a:rPr lang="en-US" altLang="en-US" sz="2000" dirty="0" err="1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dairy_food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, U.S.A.,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*) </a:t>
            </a:r>
            <a:endParaRPr lang="en-US" altLang="en-US" sz="2000" dirty="0" smtClean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pPr marL="523881" indent="-342900">
              <a:buClr>
                <a:schemeClr val="accent1"/>
              </a:buClr>
            </a:pP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(9/15, 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cheese,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U.S.A., *) </a:t>
            </a:r>
          </a:p>
          <a:p>
            <a:pPr marL="523881" indent="-342900">
              <a:buClr>
                <a:schemeClr val="accent1"/>
              </a:buClr>
            </a:pP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(9/15, cheese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Urbana, 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*)</a:t>
            </a:r>
            <a:endParaRPr lang="en-US" altLang="en-US" sz="2000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86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Cube </a:t>
            </a:r>
            <a:r>
              <a:rPr lang="en-US" altLang="en-US" dirty="0" smtClean="0"/>
              <a:t>Materialization:</a:t>
            </a:r>
            <a:br>
              <a:rPr lang="en-US" altLang="en-US" dirty="0" smtClean="0"/>
            </a:br>
            <a:r>
              <a:rPr lang="en-US" altLang="en-US" dirty="0" smtClean="0"/>
              <a:t>Full </a:t>
            </a:r>
            <a:r>
              <a:rPr lang="en-US" altLang="en-US" dirty="0"/>
              <a:t>Cube vs. Iceberg Cube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741061" cy="4525963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Full cube vs. iceberg cube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dirty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compute cube sales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iceberg</a:t>
            </a:r>
            <a:r>
              <a:rPr lang="en-US" altLang="en-US" sz="2000" dirty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 as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dirty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select </a:t>
            </a:r>
            <a:r>
              <a:rPr lang="en-US" altLang="en-US" sz="2000" dirty="0" smtClean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date, product, city</a:t>
            </a:r>
            <a:r>
              <a:rPr lang="en-US" altLang="en-US" sz="2000" dirty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2000" dirty="0" smtClean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department, </a:t>
            </a:r>
            <a:r>
              <a:rPr lang="en-US" altLang="en-US" sz="2000" dirty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count(*)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dirty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from </a:t>
            </a:r>
            <a:r>
              <a:rPr lang="en-US" altLang="en-US" sz="2000" dirty="0" err="1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salesInfo</a:t>
            </a:r>
            <a:endParaRPr lang="en-US" altLang="en-US" sz="2000" dirty="0">
              <a:solidFill>
                <a:srgbClr val="006666"/>
              </a:solidFill>
              <a:latin typeface="Corbel" charset="0"/>
              <a:ea typeface="Corbel" charset="0"/>
              <a:cs typeface="Corbel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2000" dirty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cube by date, product, city </a:t>
            </a:r>
            <a:endParaRPr lang="en-US" altLang="en-US" sz="2000" dirty="0" smtClean="0">
              <a:solidFill>
                <a:srgbClr val="006666"/>
              </a:solidFill>
              <a:latin typeface="Corbel" charset="0"/>
              <a:ea typeface="Corbel" charset="0"/>
              <a:cs typeface="Corbel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2000" dirty="0" smtClean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having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count(*) &gt;= min 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support</a:t>
            </a:r>
          </a:p>
          <a:p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Compute </a:t>
            </a:r>
            <a:r>
              <a:rPr lang="en-US" altLang="en-US" sz="2000" i="1" dirty="0">
                <a:latin typeface="Corbel" charset="0"/>
                <a:ea typeface="Corbel" charset="0"/>
                <a:cs typeface="Corbel" charset="0"/>
              </a:rPr>
              <a:t>only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the </a:t>
            </a:r>
            <a:r>
              <a:rPr lang="en-US" altLang="en-US" sz="20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cells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whose measure satisfies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the iceberg condition </a:t>
            </a:r>
            <a:endParaRPr lang="en-US" altLang="en-US" sz="2000" dirty="0" smtClean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Only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a small portion of cells may be “above the water’’ in a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sparse 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cube</a:t>
            </a:r>
          </a:p>
          <a:p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Ex.:  Show only those cells whose count is no less than 100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1028" descr="icebe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261" y="1600200"/>
            <a:ext cx="2735934" cy="285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4895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Iceberg Cube?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 sz="2000" dirty="0"/>
              <a:t>Advantages of computing iceberg cubes </a:t>
            </a:r>
          </a:p>
          <a:p>
            <a:pPr lvl="1">
              <a:spcAft>
                <a:spcPts val="600"/>
              </a:spcAft>
            </a:pPr>
            <a:r>
              <a:rPr lang="en-US" altLang="en-US" sz="1800" dirty="0"/>
              <a:t>No need to save nor show those cells whose value is below the threshold (iceberg condition)</a:t>
            </a:r>
          </a:p>
          <a:p>
            <a:pPr lvl="1">
              <a:spcAft>
                <a:spcPts val="600"/>
              </a:spcAft>
            </a:pPr>
            <a:r>
              <a:rPr lang="en-US" altLang="en-US" sz="1800" dirty="0"/>
              <a:t>Efficient methods may even avoid computing the un-needed, intermediate cells</a:t>
            </a:r>
          </a:p>
          <a:p>
            <a:pPr lvl="1">
              <a:spcAft>
                <a:spcPts val="600"/>
              </a:spcAft>
            </a:pPr>
            <a:r>
              <a:rPr lang="en-US" altLang="en-US" sz="1800" dirty="0"/>
              <a:t>Avoid explosive growth</a:t>
            </a:r>
          </a:p>
          <a:p>
            <a:pPr>
              <a:spcAft>
                <a:spcPts val="600"/>
              </a:spcAft>
            </a:pPr>
            <a:r>
              <a:rPr lang="en-US" altLang="en-US" sz="2000" dirty="0"/>
              <a:t>Example:  A cube with 100 dimensions</a:t>
            </a:r>
          </a:p>
          <a:p>
            <a:pPr lvl="1">
              <a:spcAft>
                <a:spcPts val="600"/>
              </a:spcAft>
            </a:pPr>
            <a:r>
              <a:rPr lang="en-US" altLang="en-US" sz="1800" dirty="0"/>
              <a:t>Suppose it contains only 2 base cells: {(a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, a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, a</a:t>
            </a:r>
            <a:r>
              <a:rPr lang="en-US" altLang="en-US" sz="1800" baseline="-25000" dirty="0"/>
              <a:t>3</a:t>
            </a:r>
            <a:r>
              <a:rPr lang="en-US" altLang="en-US" sz="1800" dirty="0"/>
              <a:t>, …., a</a:t>
            </a:r>
            <a:r>
              <a:rPr lang="en-US" altLang="en-US" sz="1800" baseline="-25000" dirty="0"/>
              <a:t>100</a:t>
            </a:r>
            <a:r>
              <a:rPr lang="en-US" altLang="en-US" sz="1800" dirty="0"/>
              <a:t>), (a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, a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, b</a:t>
            </a:r>
            <a:r>
              <a:rPr lang="en-US" altLang="en-US" sz="1800" baseline="-25000" dirty="0"/>
              <a:t>3</a:t>
            </a:r>
            <a:r>
              <a:rPr lang="en-US" altLang="en-US" sz="1800" dirty="0"/>
              <a:t>, …, b</a:t>
            </a:r>
            <a:r>
              <a:rPr lang="en-US" altLang="en-US" sz="1800" baseline="-25000" dirty="0"/>
              <a:t>100</a:t>
            </a:r>
            <a:r>
              <a:rPr lang="en-US" altLang="en-US" sz="1800" dirty="0"/>
              <a:t>)} 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How many aggregate cells if “having count &gt;= 1”?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96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Iceberg Cube?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en-US" sz="2000" dirty="0"/>
              <a:t>Advantages of computing iceberg cubes </a:t>
            </a:r>
          </a:p>
          <a:p>
            <a:pPr lvl="1">
              <a:spcAft>
                <a:spcPts val="600"/>
              </a:spcAft>
            </a:pPr>
            <a:r>
              <a:rPr lang="en-US" altLang="en-US" sz="1800" dirty="0"/>
              <a:t>No need to save nor show those cells whose value is below the threshold (iceberg condition)</a:t>
            </a:r>
          </a:p>
          <a:p>
            <a:pPr lvl="1">
              <a:spcAft>
                <a:spcPts val="600"/>
              </a:spcAft>
            </a:pPr>
            <a:r>
              <a:rPr lang="en-US" altLang="en-US" sz="1800" dirty="0"/>
              <a:t>Efficient methods may even avoid computing the un-needed, intermediate cells</a:t>
            </a:r>
          </a:p>
          <a:p>
            <a:pPr lvl="1">
              <a:spcAft>
                <a:spcPts val="600"/>
              </a:spcAft>
            </a:pPr>
            <a:r>
              <a:rPr lang="en-US" altLang="en-US" sz="1800" dirty="0"/>
              <a:t>Avoid explosive growth</a:t>
            </a:r>
          </a:p>
          <a:p>
            <a:pPr>
              <a:spcAft>
                <a:spcPts val="600"/>
              </a:spcAft>
            </a:pPr>
            <a:r>
              <a:rPr lang="en-US" altLang="en-US" sz="2000" dirty="0"/>
              <a:t>Example:  A cube with 100 dimensions</a:t>
            </a:r>
          </a:p>
          <a:p>
            <a:pPr lvl="1">
              <a:spcAft>
                <a:spcPts val="600"/>
              </a:spcAft>
            </a:pPr>
            <a:r>
              <a:rPr lang="en-US" altLang="en-US" sz="1800" dirty="0"/>
              <a:t>Suppose it contains only 2 base cells: {(a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, a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, a</a:t>
            </a:r>
            <a:r>
              <a:rPr lang="en-US" altLang="en-US" sz="1800" baseline="-25000" dirty="0"/>
              <a:t>3</a:t>
            </a:r>
            <a:r>
              <a:rPr lang="en-US" altLang="en-US" sz="1800" dirty="0"/>
              <a:t>, …., a</a:t>
            </a:r>
            <a:r>
              <a:rPr lang="en-US" altLang="en-US" sz="1800" baseline="-25000" dirty="0"/>
              <a:t>100</a:t>
            </a:r>
            <a:r>
              <a:rPr lang="en-US" altLang="en-US" sz="1800" dirty="0"/>
              <a:t>), (a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, a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, b</a:t>
            </a:r>
            <a:r>
              <a:rPr lang="en-US" altLang="en-US" sz="1800" baseline="-25000" dirty="0"/>
              <a:t>3</a:t>
            </a:r>
            <a:r>
              <a:rPr lang="en-US" altLang="en-US" sz="1800" dirty="0"/>
              <a:t>, …, b</a:t>
            </a:r>
            <a:r>
              <a:rPr lang="en-US" altLang="en-US" sz="1800" baseline="-25000" dirty="0"/>
              <a:t>100</a:t>
            </a:r>
            <a:r>
              <a:rPr lang="en-US" altLang="en-US" sz="1800" dirty="0"/>
              <a:t>)} 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How many aggregate cells if “having count &gt;= 1”? </a:t>
            </a:r>
          </a:p>
          <a:p>
            <a:pPr lvl="3">
              <a:spcAft>
                <a:spcPts val="600"/>
              </a:spcAft>
            </a:pPr>
            <a:r>
              <a:rPr lang="en-US" altLang="en-US" dirty="0">
                <a:solidFill>
                  <a:srgbClr val="FF0000"/>
                </a:solidFill>
              </a:rPr>
              <a:t>Answer: (2</a:t>
            </a:r>
            <a:r>
              <a:rPr lang="en-US" altLang="en-US" baseline="30000" dirty="0">
                <a:solidFill>
                  <a:srgbClr val="FF0000"/>
                </a:solidFill>
              </a:rPr>
              <a:t>101</a:t>
            </a:r>
            <a:r>
              <a:rPr lang="en-US" altLang="en-US" dirty="0">
                <a:solidFill>
                  <a:srgbClr val="FF0000"/>
                </a:solidFill>
              </a:rPr>
              <a:t> ─ 2) ─ </a:t>
            </a:r>
            <a:r>
              <a:rPr lang="en-US" altLang="en-US" dirty="0" smtClean="0">
                <a:solidFill>
                  <a:srgbClr val="FF0000"/>
                </a:solidFill>
              </a:rPr>
              <a:t>4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2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Suppose it contains only 2 base cells:</a:t>
            </a:r>
            <a:b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</a:b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{(a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, …., a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), (a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, b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, …, b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)}  </a:t>
            </a:r>
            <a:endParaRPr lang="en-US" sz="32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1" indent="0">
              <a:buNone/>
            </a:pPr>
            <a:endParaRPr lang="en-US" altLang="en-US" sz="2200" dirty="0" smtClean="0"/>
          </a:p>
          <a:p>
            <a:pPr marL="0" lvl="1" indent="0">
              <a:buNone/>
            </a:pPr>
            <a:r>
              <a:rPr lang="en-US" altLang="en-US" sz="2200" dirty="0" smtClean="0"/>
              <a:t>For </a:t>
            </a:r>
            <a:r>
              <a:rPr lang="en-US" altLang="en-US" sz="2200" dirty="0"/>
              <a:t>{(a</a:t>
            </a:r>
            <a:r>
              <a:rPr lang="en-US" altLang="en-US" sz="2200" baseline="-25000" dirty="0"/>
              <a:t>1</a:t>
            </a:r>
            <a:r>
              <a:rPr lang="en-US" altLang="en-US" sz="2200" dirty="0"/>
              <a:t>, a</a:t>
            </a:r>
            <a:r>
              <a:rPr lang="en-US" altLang="en-US" sz="2200" baseline="-25000" dirty="0"/>
              <a:t>2</a:t>
            </a:r>
            <a:r>
              <a:rPr lang="en-US" altLang="en-US" sz="2200" dirty="0"/>
              <a:t>, a</a:t>
            </a:r>
            <a:r>
              <a:rPr lang="en-US" altLang="en-US" sz="2200" baseline="-25000" dirty="0"/>
              <a:t>3</a:t>
            </a:r>
            <a:r>
              <a:rPr lang="en-US" altLang="en-US" sz="2200" dirty="0"/>
              <a:t> . . . , a</a:t>
            </a:r>
            <a:r>
              <a:rPr lang="en-US" altLang="en-US" sz="2200" baseline="-25000" dirty="0"/>
              <a:t>100</a:t>
            </a:r>
            <a:r>
              <a:rPr lang="en-US" altLang="en-US" sz="2200" dirty="0"/>
              <a:t>), (a</a:t>
            </a:r>
            <a:r>
              <a:rPr lang="en-US" altLang="en-US" sz="2200" baseline="-25000" dirty="0"/>
              <a:t>1</a:t>
            </a:r>
            <a:r>
              <a:rPr lang="en-US" altLang="en-US" sz="2200" dirty="0"/>
              <a:t>, a</a:t>
            </a:r>
            <a:r>
              <a:rPr lang="en-US" altLang="en-US" sz="2200" baseline="-25000" dirty="0"/>
              <a:t>2</a:t>
            </a:r>
            <a:r>
              <a:rPr lang="en-US" altLang="en-US" sz="2200" dirty="0"/>
              <a:t>, b</a:t>
            </a:r>
            <a:r>
              <a:rPr lang="en-US" altLang="en-US" sz="2200" baseline="-25000" dirty="0"/>
              <a:t>3</a:t>
            </a:r>
            <a:r>
              <a:rPr lang="en-US" altLang="en-US" sz="2200" dirty="0"/>
              <a:t>, . . . , b</a:t>
            </a:r>
            <a:r>
              <a:rPr lang="en-US" altLang="en-US" sz="2200" baseline="-25000" dirty="0"/>
              <a:t>100</a:t>
            </a:r>
            <a:r>
              <a:rPr lang="en-US" altLang="en-US" sz="2200" dirty="0"/>
              <a:t>)}, the total # of non-base cells should be 2 * (2^{100} – 1) – 4.</a:t>
            </a:r>
          </a:p>
          <a:p>
            <a:pPr marL="0" lvl="1" indent="0">
              <a:buNone/>
            </a:pPr>
            <a:r>
              <a:rPr lang="en-US" altLang="en-US" sz="2200" dirty="0"/>
              <a:t>This is calculated as follows:</a:t>
            </a:r>
          </a:p>
          <a:p>
            <a:r>
              <a:rPr lang="en-US" altLang="en-US" sz="2200" dirty="0"/>
              <a:t>(a1, a2, a3 . . . , a100) will generate 2^{100} - 1 non-base cells</a:t>
            </a:r>
          </a:p>
          <a:p>
            <a:r>
              <a:rPr lang="en-US" altLang="en-US" sz="2200" dirty="0"/>
              <a:t>(a1, a2, b3, . . . , b100) will generate 2^{100} - 1 non-base cells</a:t>
            </a:r>
          </a:p>
          <a:p>
            <a:pPr marL="0" indent="0">
              <a:buNone/>
            </a:pPr>
            <a:r>
              <a:rPr lang="en-US" altLang="en-US" sz="2200" dirty="0"/>
              <a:t>Among these, 4 cells are overlapped and thus minus 4 so we get: 2*2^{100} - 2 </a:t>
            </a:r>
            <a:r>
              <a:rPr lang="mr-IN" altLang="en-US" sz="2200" dirty="0" smtClean="0"/>
              <a:t>–</a:t>
            </a:r>
            <a:r>
              <a:rPr lang="en-US" altLang="en-US" sz="2200" dirty="0" smtClean="0"/>
              <a:t> 4</a:t>
            </a:r>
          </a:p>
          <a:p>
            <a:pPr marL="0" indent="0">
              <a:buNone/>
            </a:pPr>
            <a:r>
              <a:rPr lang="en-US" altLang="en-US" sz="2200" dirty="0"/>
              <a:t>These 4 cells are: </a:t>
            </a:r>
          </a:p>
          <a:p>
            <a:r>
              <a:rPr lang="en-US" altLang="en-US" sz="2200" dirty="0"/>
              <a:t>(a1, a2, *, ..., *): 2</a:t>
            </a:r>
          </a:p>
          <a:p>
            <a:r>
              <a:rPr lang="en-US" altLang="en-US" sz="2200" dirty="0"/>
              <a:t>(a1, *, *, ..., *): 2</a:t>
            </a:r>
          </a:p>
          <a:p>
            <a:r>
              <a:rPr lang="en-US" altLang="en-US" sz="2200" dirty="0"/>
              <a:t>(*, a2, *, ..., *): 2</a:t>
            </a:r>
          </a:p>
          <a:p>
            <a:r>
              <a:rPr lang="en-US" altLang="en-US" sz="2200" dirty="0"/>
              <a:t>(*, *, *, ..., *): 2</a:t>
            </a:r>
          </a:p>
          <a:p>
            <a:pPr marL="0" indent="0">
              <a:buNone/>
            </a:pPr>
            <a:endParaRPr lang="en-US" alt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9894" y="1469397"/>
            <a:ext cx="73842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en-US" altLang="en-US" sz="2400">
                <a:solidFill>
                  <a:srgbClr val="FF0000"/>
                </a:solidFill>
              </a:rPr>
              <a:t>How many aggregate cells if “having count &gt;= 1”? 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174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50809</TotalTime>
  <Words>4455</Words>
  <Application>Microsoft Macintosh PowerPoint</Application>
  <PresentationFormat>On-screen Show (4:3)</PresentationFormat>
  <Paragraphs>713</Paragraphs>
  <Slides>40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Calibri</vt:lpstr>
      <vt:lpstr>Corbel</vt:lpstr>
      <vt:lpstr>Mangal</vt:lpstr>
      <vt:lpstr>SimSun</vt:lpstr>
      <vt:lpstr>Wingdings</vt:lpstr>
      <vt:lpstr>华文楷体</vt:lpstr>
      <vt:lpstr>Arial</vt:lpstr>
      <vt:lpstr>Office Theme</vt:lpstr>
      <vt:lpstr>SmartDraw</vt:lpstr>
      <vt:lpstr>Equation</vt:lpstr>
      <vt:lpstr>Chapter 5. Data Cube Technology</vt:lpstr>
      <vt:lpstr>PowerPoint Presentation</vt:lpstr>
      <vt:lpstr>Data Cube Technology</vt:lpstr>
      <vt:lpstr>Cuboids in Data Cube</vt:lpstr>
      <vt:lpstr>Cells in Cuboids: Sparsity? Small Count?</vt:lpstr>
      <vt:lpstr>Cube Materialization: Full Cube vs. Iceberg Cube</vt:lpstr>
      <vt:lpstr>Why Iceberg Cube?</vt:lpstr>
      <vt:lpstr>Why Iceberg Cube?</vt:lpstr>
      <vt:lpstr>Suppose it contains only 2 base cells: {(a1, a2, a3, …., a100), (a1, a2, b3, …, b100)}  </vt:lpstr>
      <vt:lpstr>Why Iceberg Cube?</vt:lpstr>
      <vt:lpstr>Suppose it contains only 2 base cells: {(a1, a2, a3, …., a100), (a1, a2, b3, …, b100)}  </vt:lpstr>
      <vt:lpstr>Why Iceberg Cube?</vt:lpstr>
      <vt:lpstr>Is Iceberg Cube Good Enough? Closed Cube &amp; Cube Shell</vt:lpstr>
      <vt:lpstr>Is Iceberg Cube Good Enough? Closed Cube &amp; Cube Shell</vt:lpstr>
      <vt:lpstr>Is Iceberg Cube Good Enough? Closed Cube &amp; Cube Shell</vt:lpstr>
      <vt:lpstr>Data Cube Technology</vt:lpstr>
      <vt:lpstr>Roadmap for Efficient Computation</vt:lpstr>
      <vt:lpstr>Efficient Data Cube Computation: General Heuristics</vt:lpstr>
      <vt:lpstr>Cube Computation: Multi-Way Array Aggregation (MOLAP)</vt:lpstr>
      <vt:lpstr>Multi-way Array Aggregation (3-D to 2-D)</vt:lpstr>
      <vt:lpstr>Multi-way Array Aggregation (3-D to 2-D)</vt:lpstr>
      <vt:lpstr>PowerPoint Presentation</vt:lpstr>
      <vt:lpstr>PowerPoint Presentation</vt:lpstr>
      <vt:lpstr>Multi-way Array Aggregation (3-D to 2-D)</vt:lpstr>
      <vt:lpstr>Multi-Way Array Aggregation</vt:lpstr>
      <vt:lpstr>Cube Computation: Computing in Reverse Order</vt:lpstr>
      <vt:lpstr>BUC: Partitioning and Aggregating</vt:lpstr>
      <vt:lpstr>High-Dimensional OLAP? — The Curse of Dimensionality</vt:lpstr>
      <vt:lpstr>Fast High-Dimensional OLAP with Minimal Cubing</vt:lpstr>
      <vt:lpstr>Computing a 5-D Cube with 2-Shell Fragments</vt:lpstr>
      <vt:lpstr>Shell Fragment Cubes: Ideas</vt:lpstr>
      <vt:lpstr>Shell Fragment Cubes: Size and Design</vt:lpstr>
      <vt:lpstr>Data Cube Technology</vt:lpstr>
      <vt:lpstr>Data Mining in Cube Space</vt:lpstr>
      <vt:lpstr>Complex Aggregation at Multiple Granularities: Multi-Feature Cubes</vt:lpstr>
      <vt:lpstr>Discovery-Driven Exploration of Data Cubes</vt:lpstr>
      <vt:lpstr>Exceptions: SelfExp, InExp, PathExp</vt:lpstr>
      <vt:lpstr>Summary</vt:lpstr>
      <vt:lpstr>References</vt:lpstr>
      <vt:lpstr>References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2050</cp:revision>
  <cp:lastPrinted>2017-01-15T22:23:57Z</cp:lastPrinted>
  <dcterms:created xsi:type="dcterms:W3CDTF">2015-05-16T14:51:23Z</dcterms:created>
  <dcterms:modified xsi:type="dcterms:W3CDTF">2017-06-15T21:54:32Z</dcterms:modified>
</cp:coreProperties>
</file>