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rels" ContentType="application/vnd.openxmlformats-package.relationships+xml"/>
  <Default Extension="emf" ContentType="image/x-emf"/>
  <Default Extension="vml" ContentType="application/vnd.openxmlformats-officedocument.vmlDrawing"/>
  <Default Extension="xls" ContentType="application/vnd.ms-exce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00"/>
  </p:notesMasterIdLst>
  <p:handoutMasterIdLst>
    <p:handoutMasterId r:id="rId101"/>
  </p:handoutMasterIdLst>
  <p:sldIdLst>
    <p:sldId id="281" r:id="rId2"/>
    <p:sldId id="282" r:id="rId3"/>
    <p:sldId id="283" r:id="rId4"/>
    <p:sldId id="302" r:id="rId5"/>
    <p:sldId id="303" r:id="rId6"/>
    <p:sldId id="304" r:id="rId7"/>
    <p:sldId id="305" r:id="rId8"/>
    <p:sldId id="306" r:id="rId9"/>
    <p:sldId id="307" r:id="rId10"/>
    <p:sldId id="308" r:id="rId11"/>
    <p:sldId id="286" r:id="rId12"/>
    <p:sldId id="309" r:id="rId13"/>
    <p:sldId id="310" r:id="rId14"/>
    <p:sldId id="311" r:id="rId15"/>
    <p:sldId id="298" r:id="rId16"/>
    <p:sldId id="287" r:id="rId17"/>
    <p:sldId id="312" r:id="rId18"/>
    <p:sldId id="313" r:id="rId19"/>
    <p:sldId id="314" r:id="rId20"/>
    <p:sldId id="315" r:id="rId21"/>
    <p:sldId id="316" r:id="rId22"/>
    <p:sldId id="317" r:id="rId23"/>
    <p:sldId id="318" r:id="rId24"/>
    <p:sldId id="319" r:id="rId25"/>
    <p:sldId id="288" r:id="rId26"/>
    <p:sldId id="320" r:id="rId27"/>
    <p:sldId id="321" r:id="rId28"/>
    <p:sldId id="322" r:id="rId29"/>
    <p:sldId id="323" r:id="rId30"/>
    <p:sldId id="324" r:id="rId31"/>
    <p:sldId id="325" r:id="rId32"/>
    <p:sldId id="299" r:id="rId33"/>
    <p:sldId id="289" r:id="rId34"/>
    <p:sldId id="326" r:id="rId35"/>
    <p:sldId id="327" r:id="rId36"/>
    <p:sldId id="328" r:id="rId37"/>
    <p:sldId id="329" r:id="rId38"/>
    <p:sldId id="330" r:id="rId39"/>
    <p:sldId id="331" r:id="rId40"/>
    <p:sldId id="332" r:id="rId41"/>
    <p:sldId id="333" r:id="rId42"/>
    <p:sldId id="334" r:id="rId43"/>
    <p:sldId id="290"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47" r:id="rId57"/>
    <p:sldId id="300" r:id="rId58"/>
    <p:sldId id="291" r:id="rId59"/>
    <p:sldId id="348" r:id="rId60"/>
    <p:sldId id="349" r:id="rId61"/>
    <p:sldId id="350" r:id="rId62"/>
    <p:sldId id="351" r:id="rId63"/>
    <p:sldId id="352" r:id="rId64"/>
    <p:sldId id="353" r:id="rId65"/>
    <p:sldId id="354" r:id="rId66"/>
    <p:sldId id="292" r:id="rId67"/>
    <p:sldId id="355" r:id="rId68"/>
    <p:sldId id="356" r:id="rId69"/>
    <p:sldId id="357" r:id="rId70"/>
    <p:sldId id="358" r:id="rId71"/>
    <p:sldId id="359" r:id="rId72"/>
    <p:sldId id="360" r:id="rId73"/>
    <p:sldId id="361" r:id="rId74"/>
    <p:sldId id="301" r:id="rId75"/>
    <p:sldId id="293" r:id="rId76"/>
    <p:sldId id="294" r:id="rId77"/>
    <p:sldId id="295" r:id="rId78"/>
    <p:sldId id="296" r:id="rId79"/>
    <p:sldId id="297" r:id="rId80"/>
    <p:sldId id="284" r:id="rId81"/>
    <p:sldId id="362" r:id="rId82"/>
    <p:sldId id="363" r:id="rId83"/>
    <p:sldId id="364" r:id="rId84"/>
    <p:sldId id="365" r:id="rId85"/>
    <p:sldId id="366" r:id="rId86"/>
    <p:sldId id="285" r:id="rId87"/>
    <p:sldId id="367" r:id="rId88"/>
    <p:sldId id="368" r:id="rId89"/>
    <p:sldId id="369" r:id="rId90"/>
    <p:sldId id="370" r:id="rId91"/>
    <p:sldId id="371" r:id="rId92"/>
    <p:sldId id="372" r:id="rId93"/>
    <p:sldId id="373" r:id="rId94"/>
    <p:sldId id="374" r:id="rId95"/>
    <p:sldId id="375" r:id="rId96"/>
    <p:sldId id="376" r:id="rId97"/>
    <p:sldId id="377" r:id="rId98"/>
    <p:sldId id="378" r:id="rId9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ron Elmor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0012"/>
    <a:srgbClr val="E2AC01"/>
    <a:srgbClr val="FFFC00"/>
    <a:srgbClr val="FFE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9" autoAdjust="0"/>
    <p:restoredTop sz="95701"/>
  </p:normalViewPr>
  <p:slideViewPr>
    <p:cSldViewPr snapToGrid="0" snapToObjects="1">
      <p:cViewPr>
        <p:scale>
          <a:sx n="95" d="100"/>
          <a:sy n="95" d="100"/>
        </p:scale>
        <p:origin x="376" y="360"/>
      </p:cViewPr>
      <p:guideLst>
        <p:guide orient="horz" pos="2160"/>
        <p:guide pos="2880"/>
      </p:guideLst>
    </p:cSldViewPr>
  </p:slideViewPr>
  <p:outlineViewPr>
    <p:cViewPr>
      <p:scale>
        <a:sx n="33" d="100"/>
        <a:sy n="33" d="100"/>
      </p:scale>
      <p:origin x="0" y="-12336"/>
    </p:cViewPr>
  </p:outlin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handoutMaster" Target="handoutMasters/handoutMaster1.xml"/><Relationship Id="rId102" Type="http://schemas.openxmlformats.org/officeDocument/2006/relationships/commentAuthors" Target="commentAuthors.xml"/><Relationship Id="rId103" Type="http://schemas.openxmlformats.org/officeDocument/2006/relationships/presProps" Target="presProps.xml"/><Relationship Id="rId104" Type="http://schemas.openxmlformats.org/officeDocument/2006/relationships/viewProps" Target="viewProps.xml"/><Relationship Id="rId105" Type="http://schemas.openxmlformats.org/officeDocument/2006/relationships/theme" Target="theme/theme1.xml"/><Relationship Id="rId10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notesMaster" Target="notesMasters/notesMaster1.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 Id="rId2" Type="http://schemas.openxmlformats.org/officeDocument/2006/relationships/image" Target="../media/image24.wmf"/><Relationship Id="rId3" Type="http://schemas.openxmlformats.org/officeDocument/2006/relationships/image" Target="../media/image2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 Id="rId2" Type="http://schemas.openxmlformats.org/officeDocument/2006/relationships/image" Target="../media/image27.wmf"/><Relationship Id="rId3"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6.wmf"/><Relationship Id="rId2" Type="http://schemas.openxmlformats.org/officeDocument/2006/relationships/image" Target="../media/image5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7.wmf"/><Relationship Id="rId4" Type="http://schemas.openxmlformats.org/officeDocument/2006/relationships/image" Target="../media/image68.wmf"/><Relationship Id="rId1" Type="http://schemas.openxmlformats.org/officeDocument/2006/relationships/image" Target="../media/image65.wmf"/><Relationship Id="rId2"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4" Type="http://schemas.openxmlformats.org/officeDocument/2006/relationships/image" Target="../media/image72.wmf"/><Relationship Id="rId5" Type="http://schemas.openxmlformats.org/officeDocument/2006/relationships/image" Target="../media/image73.wmf"/><Relationship Id="rId6" Type="http://schemas.openxmlformats.org/officeDocument/2006/relationships/image" Target="../media/image74.wmf"/><Relationship Id="rId1" Type="http://schemas.openxmlformats.org/officeDocument/2006/relationships/image" Target="../media/image69.wmf"/><Relationship Id="rId2"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6.wmf"/><Relationship Id="rId4" Type="http://schemas.openxmlformats.org/officeDocument/2006/relationships/image" Target="../media/image87.wmf"/><Relationship Id="rId5" Type="http://schemas.openxmlformats.org/officeDocument/2006/relationships/image" Target="../media/image88.wmf"/><Relationship Id="rId6" Type="http://schemas.openxmlformats.org/officeDocument/2006/relationships/image" Target="../media/image89.wmf"/><Relationship Id="rId7" Type="http://schemas.openxmlformats.org/officeDocument/2006/relationships/image" Target="../media/image90.wmf"/><Relationship Id="rId8" Type="http://schemas.openxmlformats.org/officeDocument/2006/relationships/image" Target="../media/image91.wmf"/><Relationship Id="rId9" Type="http://schemas.openxmlformats.org/officeDocument/2006/relationships/image" Target="../media/image92.wmf"/><Relationship Id="rId10" Type="http://schemas.openxmlformats.org/officeDocument/2006/relationships/image" Target="../media/image93.wmf"/><Relationship Id="rId1" Type="http://schemas.openxmlformats.org/officeDocument/2006/relationships/image" Target="../media/image84.wmf"/><Relationship Id="rId2"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7.wmf"/><Relationship Id="rId4" Type="http://schemas.openxmlformats.org/officeDocument/2006/relationships/image" Target="../media/image98.wmf"/><Relationship Id="rId5" Type="http://schemas.openxmlformats.org/officeDocument/2006/relationships/image" Target="../media/image99.wmf"/><Relationship Id="rId1" Type="http://schemas.openxmlformats.org/officeDocument/2006/relationships/image" Target="../media/image95.wmf"/><Relationship Id="rId2" Type="http://schemas.openxmlformats.org/officeDocument/2006/relationships/image" Target="../media/image9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0.wmf"/><Relationship Id="rId2" Type="http://schemas.openxmlformats.org/officeDocument/2006/relationships/image" Target="../media/image101.wmf"/><Relationship Id="rId3" Type="http://schemas.openxmlformats.org/officeDocument/2006/relationships/image" Target="../media/image10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5.wmf"/><Relationship Id="rId4" Type="http://schemas.openxmlformats.org/officeDocument/2006/relationships/image" Target="../media/image106.wmf"/><Relationship Id="rId5" Type="http://schemas.openxmlformats.org/officeDocument/2006/relationships/image" Target="../media/image107.wmf"/><Relationship Id="rId1" Type="http://schemas.openxmlformats.org/officeDocument/2006/relationships/image" Target="../media/image103.wmf"/><Relationship Id="rId2" Type="http://schemas.openxmlformats.org/officeDocument/2006/relationships/image" Target="../media/image10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4" Type="http://schemas.openxmlformats.org/officeDocument/2006/relationships/image" Target="../media/image14.wmf"/><Relationship Id="rId1" Type="http://schemas.openxmlformats.org/officeDocument/2006/relationships/image" Target="../media/image11.wmf"/><Relationship Id="rId2"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1.wmf"/><Relationship Id="rId2"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92DA4-7033-254B-9755-02E963D2D60B}" type="datetimeFigureOut">
              <a:rPr lang="en-US" smtClean="0"/>
              <a:t>7/15/17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B62766-2C43-EF4D-81BB-E60258EC485F}" type="slidenum">
              <a:rPr lang="en-US" smtClean="0"/>
              <a:t>‹#›</a:t>
            </a:fld>
            <a:endParaRPr lang="en-US"/>
          </a:p>
        </p:txBody>
      </p:sp>
    </p:spTree>
    <p:extLst>
      <p:ext uri="{BB962C8B-B14F-4D97-AF65-F5344CB8AC3E}">
        <p14:creationId xmlns:p14="http://schemas.microsoft.com/office/powerpoint/2010/main" val="2594597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3186B-3F56-2747-A708-0F062C13EF5A}" type="datetimeFigureOut">
              <a:rPr lang="en-US" smtClean="0"/>
              <a:t>7/15/17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9EB6B-96A1-6146-928C-891905651823}" type="slidenum">
              <a:rPr lang="en-US" smtClean="0"/>
              <a:t>‹#›</a:t>
            </a:fld>
            <a:endParaRPr lang="en-US"/>
          </a:p>
        </p:txBody>
      </p:sp>
    </p:spTree>
    <p:extLst>
      <p:ext uri="{BB962C8B-B14F-4D97-AF65-F5344CB8AC3E}">
        <p14:creationId xmlns:p14="http://schemas.microsoft.com/office/powerpoint/2010/main" val="1910632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36355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396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7422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878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1046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34471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9369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1894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0287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8063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450380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613-FF0B-4246-B613-8295211CFAFA}" type="slidenum">
              <a:rPr lang="en-US" smtClean="0"/>
              <a:t>‹#›</a:t>
            </a:fld>
            <a:endParaRPr lang="en-US"/>
          </a:p>
        </p:txBody>
      </p:sp>
    </p:spTree>
    <p:extLst>
      <p:ext uri="{BB962C8B-B14F-4D97-AF65-F5344CB8AC3E}">
        <p14:creationId xmlns:p14="http://schemas.microsoft.com/office/powerpoint/2010/main" val="230401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7.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Microsoft_Excel_97_-_2004_Worksheet1.xls"/><Relationship Id="rId4" Type="http://schemas.openxmlformats.org/officeDocument/2006/relationships/image" Target="../media/image8.emf"/><Relationship Id="rId5" Type="http://schemas.openxmlformats.org/officeDocument/2006/relationships/oleObject" Target="../embeddings/Microsoft_Excel_97_-_2004_Worksheet2.xls"/><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11.wmf"/><Relationship Id="rId5" Type="http://schemas.openxmlformats.org/officeDocument/2006/relationships/oleObject" Target="../embeddings/oleObject5.bin"/><Relationship Id="rId6" Type="http://schemas.openxmlformats.org/officeDocument/2006/relationships/image" Target="../media/image12.wmf"/><Relationship Id="rId7" Type="http://schemas.openxmlformats.org/officeDocument/2006/relationships/oleObject" Target="../embeddings/oleObject6.bin"/><Relationship Id="rId8" Type="http://schemas.openxmlformats.org/officeDocument/2006/relationships/image" Target="../media/image13.wmf"/><Relationship Id="rId9" Type="http://schemas.openxmlformats.org/officeDocument/2006/relationships/oleObject" Target="../embeddings/oleObject7.bin"/><Relationship Id="rId10" Type="http://schemas.openxmlformats.org/officeDocument/2006/relationships/image" Target="../media/image14.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oleObject" Target="../embeddings/oleObject8.bin"/><Relationship Id="rId8" Type="http://schemas.openxmlformats.org/officeDocument/2006/relationships/image" Target="../media/image14.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3.wmf"/><Relationship Id="rId5" Type="http://schemas.openxmlformats.org/officeDocument/2006/relationships/oleObject" Target="../embeddings/oleObject10.bin"/><Relationship Id="rId6" Type="http://schemas.openxmlformats.org/officeDocument/2006/relationships/image" Target="../media/image14.wmf"/><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10.png"/><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Microsoft_Excel_97_-_2004_Worksheet3.xls"/><Relationship Id="rId4" Type="http://schemas.openxmlformats.org/officeDocument/2006/relationships/image" Target="../media/image20.emf"/><Relationship Id="rId5" Type="http://schemas.openxmlformats.org/officeDocument/2006/relationships/oleObject" Target="../embeddings/Microsoft_Excel_97_-_2004_Worksheet4.xls"/><Relationship Id="rId6" Type="http://schemas.openxmlformats.org/officeDocument/2006/relationships/oleObject" Target="../embeddings/Microsoft_Excel_97_-_2004_Worksheet5.xls"/><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1.bin"/><Relationship Id="rId4" Type="http://schemas.openxmlformats.org/officeDocument/2006/relationships/image" Target="../media/image21.wmf"/><Relationship Id="rId5" Type="http://schemas.openxmlformats.org/officeDocument/2006/relationships/oleObject" Target="../embeddings/oleObject12.bin"/><Relationship Id="rId6" Type="http://schemas.openxmlformats.org/officeDocument/2006/relationships/image" Target="../media/image22.wmf"/><Relationship Id="rId1" Type="http://schemas.openxmlformats.org/officeDocument/2006/relationships/vmlDrawing" Target="../drawings/vmlDrawing9.vml"/><Relationship Id="rId2"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Microsoft_Excel_97_-_2004_Worksheet6.xls"/><Relationship Id="rId4" Type="http://schemas.openxmlformats.org/officeDocument/2006/relationships/image" Target="../media/image20.emf"/><Relationship Id="rId5" Type="http://schemas.openxmlformats.org/officeDocument/2006/relationships/oleObject" Target="../embeddings/Microsoft_Excel_97_-_2004_Worksheet7.xls"/><Relationship Id="rId6" Type="http://schemas.openxmlformats.org/officeDocument/2006/relationships/oleObject" Target="../embeddings/Microsoft_Excel_97_-_2004_Worksheet8.xls"/><Relationship Id="rId1" Type="http://schemas.openxmlformats.org/officeDocument/2006/relationships/vmlDrawing" Target="../drawings/vmlDrawing10.vml"/><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3.bin"/><Relationship Id="rId4" Type="http://schemas.openxmlformats.org/officeDocument/2006/relationships/image" Target="../media/image23.wmf"/><Relationship Id="rId5" Type="http://schemas.openxmlformats.org/officeDocument/2006/relationships/oleObject" Target="../embeddings/oleObject14.bin"/><Relationship Id="rId6" Type="http://schemas.openxmlformats.org/officeDocument/2006/relationships/image" Target="../media/image24.wmf"/><Relationship Id="rId7" Type="http://schemas.openxmlformats.org/officeDocument/2006/relationships/oleObject" Target="../embeddings/Microsoft_Excel_97_-_2004_Worksheet9.xls"/><Relationship Id="rId8" Type="http://schemas.openxmlformats.org/officeDocument/2006/relationships/image" Target="../media/image25.emf"/><Relationship Id="rId1" Type="http://schemas.openxmlformats.org/officeDocument/2006/relationships/vmlDrawing" Target="../drawings/vmlDrawing11.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bin"/><Relationship Id="rId4" Type="http://schemas.openxmlformats.org/officeDocument/2006/relationships/image" Target="../media/image26.wmf"/><Relationship Id="rId5" Type="http://schemas.openxmlformats.org/officeDocument/2006/relationships/oleObject" Target="../embeddings/oleObject16.bin"/><Relationship Id="rId6" Type="http://schemas.openxmlformats.org/officeDocument/2006/relationships/image" Target="../media/image27.wmf"/><Relationship Id="rId7" Type="http://schemas.openxmlformats.org/officeDocument/2006/relationships/oleObject" Target="../embeddings/oleObject17.bin"/><Relationship Id="rId8" Type="http://schemas.openxmlformats.org/officeDocument/2006/relationships/image" Target="../media/image28.wmf"/><Relationship Id="rId1" Type="http://schemas.openxmlformats.org/officeDocument/2006/relationships/vmlDrawing" Target="../drawings/vmlDrawing12.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wmf"/><Relationship Id="rId4" Type="http://schemas.openxmlformats.org/officeDocument/2006/relationships/image" Target="../media/image43.png"/><Relationship Id="rId5" Type="http://schemas.openxmlformats.org/officeDocument/2006/relationships/image" Target="../media/image44.wmf"/><Relationship Id="rId1" Type="http://schemas.openxmlformats.org/officeDocument/2006/relationships/slideLayout" Target="../slideLayouts/slideLayout2.xml"/><Relationship Id="rId2" Type="http://schemas.openxmlformats.org/officeDocument/2006/relationships/image" Target="../media/image41.wmf"/></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4" Type="http://schemas.openxmlformats.org/officeDocument/2006/relationships/image" Target="../media/image47.jpe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5.png"/></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51.png"/><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oleObject" Target="../embeddings/Microsoft_Word_97_-_2004_Document10.doc"/><Relationship Id="rId4" Type="http://schemas.openxmlformats.org/officeDocument/2006/relationships/image" Target="../media/image56.wmf"/><Relationship Id="rId5" Type="http://schemas.openxmlformats.org/officeDocument/2006/relationships/oleObject" Target="../embeddings/Microsoft_Word_97_-_2004_Document11.doc"/><Relationship Id="rId6" Type="http://schemas.openxmlformats.org/officeDocument/2006/relationships/image" Target="../media/image57.emf"/><Relationship Id="rId1" Type="http://schemas.openxmlformats.org/officeDocument/2006/relationships/vmlDrawing" Target="../drawings/vmlDrawing13.vml"/><Relationship Id="rId2"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png"/><Relationship Id="rId4" Type="http://schemas.openxmlformats.org/officeDocument/2006/relationships/oleObject" Target="../embeddings/Microsoft_Word_97_-_2004_Document12.doc"/><Relationship Id="rId5" Type="http://schemas.openxmlformats.org/officeDocument/2006/relationships/image" Target="../media/image56.wmf"/><Relationship Id="rId6" Type="http://schemas.openxmlformats.org/officeDocument/2006/relationships/oleObject" Target="../embeddings/Microsoft_Word_97_-_2004_Document13.doc"/><Relationship Id="rId7" Type="http://schemas.openxmlformats.org/officeDocument/2006/relationships/image" Target="../media/image57.emf"/><Relationship Id="rId1" Type="http://schemas.openxmlformats.org/officeDocument/2006/relationships/vmlDrawing" Target="../drawings/vmlDrawing14.vml"/><Relationship Id="rId2"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9.png"/><Relationship Id="rId3" Type="http://schemas.openxmlformats.org/officeDocument/2006/relationships/image" Target="../media/image6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8.bin"/><Relationship Id="rId4" Type="http://schemas.openxmlformats.org/officeDocument/2006/relationships/image" Target="../media/image61.wmf"/><Relationship Id="rId1" Type="http://schemas.openxmlformats.org/officeDocument/2006/relationships/vmlDrawing" Target="../drawings/vmlDrawing15.vml"/><Relationship Id="rId2"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4"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image" Target="../media/image6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9.bin"/><Relationship Id="rId4" Type="http://schemas.openxmlformats.org/officeDocument/2006/relationships/image" Target="../media/image65.wmf"/><Relationship Id="rId5" Type="http://schemas.openxmlformats.org/officeDocument/2006/relationships/oleObject" Target="../embeddings/oleObject20.bin"/><Relationship Id="rId6" Type="http://schemas.openxmlformats.org/officeDocument/2006/relationships/image" Target="../media/image66.wmf"/><Relationship Id="rId7" Type="http://schemas.openxmlformats.org/officeDocument/2006/relationships/oleObject" Target="../embeddings/oleObject21.bin"/><Relationship Id="rId8" Type="http://schemas.openxmlformats.org/officeDocument/2006/relationships/image" Target="../media/image67.wmf"/><Relationship Id="rId9" Type="http://schemas.openxmlformats.org/officeDocument/2006/relationships/oleObject" Target="../embeddings/oleObject22.bin"/><Relationship Id="rId10" Type="http://schemas.openxmlformats.org/officeDocument/2006/relationships/image" Target="../media/image68.wmf"/><Relationship Id="rId1" Type="http://schemas.openxmlformats.org/officeDocument/2006/relationships/vmlDrawing" Target="../drawings/vmlDrawing16.vml"/><Relationship Id="rId2"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1" Type="http://schemas.openxmlformats.org/officeDocument/2006/relationships/oleObject" Target="../embeddings/oleObject27.bin"/><Relationship Id="rId12" Type="http://schemas.openxmlformats.org/officeDocument/2006/relationships/image" Target="../media/image73.wmf"/><Relationship Id="rId13" Type="http://schemas.openxmlformats.org/officeDocument/2006/relationships/oleObject" Target="../embeddings/oleObject28.bin"/><Relationship Id="rId14" Type="http://schemas.openxmlformats.org/officeDocument/2006/relationships/image" Target="../media/image74.wmf"/><Relationship Id="rId1" Type="http://schemas.openxmlformats.org/officeDocument/2006/relationships/vmlDrawing" Target="../drawings/vmlDrawing17.vml"/><Relationship Id="rId2" Type="http://schemas.openxmlformats.org/officeDocument/2006/relationships/slideLayout" Target="../slideLayouts/slideLayout2.xml"/><Relationship Id="rId3" Type="http://schemas.openxmlformats.org/officeDocument/2006/relationships/oleObject" Target="../embeddings/oleObject23.bin"/><Relationship Id="rId4" Type="http://schemas.openxmlformats.org/officeDocument/2006/relationships/image" Target="../media/image69.wmf"/><Relationship Id="rId5" Type="http://schemas.openxmlformats.org/officeDocument/2006/relationships/oleObject" Target="../embeddings/oleObject24.bin"/><Relationship Id="rId6" Type="http://schemas.openxmlformats.org/officeDocument/2006/relationships/image" Target="../media/image70.wmf"/><Relationship Id="rId7" Type="http://schemas.openxmlformats.org/officeDocument/2006/relationships/oleObject" Target="../embeddings/oleObject25.bin"/><Relationship Id="rId8" Type="http://schemas.openxmlformats.org/officeDocument/2006/relationships/image" Target="../media/image71.wmf"/><Relationship Id="rId9" Type="http://schemas.openxmlformats.org/officeDocument/2006/relationships/oleObject" Target="../embeddings/oleObject26.bin"/><Relationship Id="rId10" Type="http://schemas.openxmlformats.org/officeDocument/2006/relationships/image" Target="../media/image72.wmf"/></Relationships>
</file>

<file path=ppt/slides/_rels/slide82.xml.rels><?xml version="1.0" encoding="UTF-8" standalone="yes"?>
<Relationships xmlns="http://schemas.openxmlformats.org/package/2006/relationships"><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oleObject" Target="../embeddings/oleObject29.bin"/><Relationship Id="rId6" Type="http://schemas.openxmlformats.org/officeDocument/2006/relationships/image" Target="../media/image75.wmf"/><Relationship Id="rId7" Type="http://schemas.openxmlformats.org/officeDocument/2006/relationships/image" Target="../media/image78.png"/><Relationship Id="rId8" Type="http://schemas.openxmlformats.org/officeDocument/2006/relationships/image" Target="../media/image79.png"/><Relationship Id="rId9" Type="http://schemas.openxmlformats.org/officeDocument/2006/relationships/image" Target="../media/image80.png"/><Relationship Id="rId10" Type="http://schemas.openxmlformats.org/officeDocument/2006/relationships/image" Target="../media/image81.png"/><Relationship Id="rId1" Type="http://schemas.openxmlformats.org/officeDocument/2006/relationships/vmlDrawing" Target="../drawings/vmlDrawing18.vml"/><Relationship Id="rId2"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83.png"/><Relationship Id="rId4" Type="http://schemas.openxmlformats.org/officeDocument/2006/relationships/oleObject" Target="../embeddings/oleObject30.bin"/><Relationship Id="rId5" Type="http://schemas.openxmlformats.org/officeDocument/2006/relationships/image" Target="../media/image82.wmf"/><Relationship Id="rId1" Type="http://schemas.openxmlformats.org/officeDocument/2006/relationships/vmlDrawing" Target="../drawings/vmlDrawing19.vml"/><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34.bin"/><Relationship Id="rId20" Type="http://schemas.openxmlformats.org/officeDocument/2006/relationships/image" Target="../media/image92.wmf"/><Relationship Id="rId21" Type="http://schemas.openxmlformats.org/officeDocument/2006/relationships/oleObject" Target="../embeddings/oleObject40.bin"/><Relationship Id="rId22" Type="http://schemas.openxmlformats.org/officeDocument/2006/relationships/image" Target="../media/image93.wmf"/><Relationship Id="rId10" Type="http://schemas.openxmlformats.org/officeDocument/2006/relationships/image" Target="../media/image87.wmf"/><Relationship Id="rId11" Type="http://schemas.openxmlformats.org/officeDocument/2006/relationships/oleObject" Target="../embeddings/oleObject35.bin"/><Relationship Id="rId12" Type="http://schemas.openxmlformats.org/officeDocument/2006/relationships/image" Target="../media/image88.wmf"/><Relationship Id="rId13" Type="http://schemas.openxmlformats.org/officeDocument/2006/relationships/oleObject" Target="../embeddings/oleObject36.bin"/><Relationship Id="rId14" Type="http://schemas.openxmlformats.org/officeDocument/2006/relationships/image" Target="../media/image89.wmf"/><Relationship Id="rId15" Type="http://schemas.openxmlformats.org/officeDocument/2006/relationships/oleObject" Target="../embeddings/oleObject37.bin"/><Relationship Id="rId16" Type="http://schemas.openxmlformats.org/officeDocument/2006/relationships/image" Target="../media/image90.wmf"/><Relationship Id="rId17" Type="http://schemas.openxmlformats.org/officeDocument/2006/relationships/oleObject" Target="../embeddings/oleObject38.bin"/><Relationship Id="rId18" Type="http://schemas.openxmlformats.org/officeDocument/2006/relationships/image" Target="../media/image91.wmf"/><Relationship Id="rId19" Type="http://schemas.openxmlformats.org/officeDocument/2006/relationships/oleObject" Target="../embeddings/oleObject39.bin"/><Relationship Id="rId1" Type="http://schemas.openxmlformats.org/officeDocument/2006/relationships/vmlDrawing" Target="../drawings/vmlDrawing20.vml"/><Relationship Id="rId2" Type="http://schemas.openxmlformats.org/officeDocument/2006/relationships/slideLayout" Target="../slideLayouts/slideLayout2.xml"/><Relationship Id="rId3" Type="http://schemas.openxmlformats.org/officeDocument/2006/relationships/oleObject" Target="../embeddings/oleObject31.bin"/><Relationship Id="rId4" Type="http://schemas.openxmlformats.org/officeDocument/2006/relationships/image" Target="../media/image84.wmf"/><Relationship Id="rId5" Type="http://schemas.openxmlformats.org/officeDocument/2006/relationships/oleObject" Target="../embeddings/oleObject32.bin"/><Relationship Id="rId6" Type="http://schemas.openxmlformats.org/officeDocument/2006/relationships/image" Target="../media/image85.wmf"/><Relationship Id="rId7" Type="http://schemas.openxmlformats.org/officeDocument/2006/relationships/oleObject" Target="../embeddings/oleObject33.bin"/><Relationship Id="rId8" Type="http://schemas.openxmlformats.org/officeDocument/2006/relationships/image" Target="../media/image86.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41.bin"/><Relationship Id="rId4" Type="http://schemas.openxmlformats.org/officeDocument/2006/relationships/image" Target="../media/image94.wmf"/><Relationship Id="rId1" Type="http://schemas.openxmlformats.org/officeDocument/2006/relationships/vmlDrawing" Target="../drawings/vmlDrawing21.vml"/><Relationship Id="rId2"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1" Type="http://schemas.openxmlformats.org/officeDocument/2006/relationships/oleObject" Target="../embeddings/oleObject46.bin"/><Relationship Id="rId12" Type="http://schemas.openxmlformats.org/officeDocument/2006/relationships/image" Target="../media/image99.wmf"/><Relationship Id="rId1" Type="http://schemas.openxmlformats.org/officeDocument/2006/relationships/vmlDrawing" Target="../drawings/vmlDrawing22.vml"/><Relationship Id="rId2" Type="http://schemas.openxmlformats.org/officeDocument/2006/relationships/slideLayout" Target="../slideLayouts/slideLayout2.xml"/><Relationship Id="rId3" Type="http://schemas.openxmlformats.org/officeDocument/2006/relationships/oleObject" Target="../embeddings/oleObject42.bin"/><Relationship Id="rId4" Type="http://schemas.openxmlformats.org/officeDocument/2006/relationships/image" Target="../media/image95.wmf"/><Relationship Id="rId5" Type="http://schemas.openxmlformats.org/officeDocument/2006/relationships/oleObject" Target="../embeddings/oleObject43.bin"/><Relationship Id="rId6" Type="http://schemas.openxmlformats.org/officeDocument/2006/relationships/image" Target="../media/image96.wmf"/><Relationship Id="rId7" Type="http://schemas.openxmlformats.org/officeDocument/2006/relationships/oleObject" Target="../embeddings/oleObject44.bin"/><Relationship Id="rId8" Type="http://schemas.openxmlformats.org/officeDocument/2006/relationships/image" Target="../media/image97.wmf"/><Relationship Id="rId9" Type="http://schemas.openxmlformats.org/officeDocument/2006/relationships/oleObject" Target="../embeddings/oleObject45.bin"/><Relationship Id="rId10" Type="http://schemas.openxmlformats.org/officeDocument/2006/relationships/image" Target="../media/image98.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7.bin"/><Relationship Id="rId4" Type="http://schemas.openxmlformats.org/officeDocument/2006/relationships/image" Target="../media/image100.wmf"/><Relationship Id="rId5" Type="http://schemas.openxmlformats.org/officeDocument/2006/relationships/oleObject" Target="../embeddings/oleObject48.bin"/><Relationship Id="rId6" Type="http://schemas.openxmlformats.org/officeDocument/2006/relationships/image" Target="../media/image101.wmf"/><Relationship Id="rId7" Type="http://schemas.openxmlformats.org/officeDocument/2006/relationships/oleObject" Target="../embeddings/oleObject49.bin"/><Relationship Id="rId8" Type="http://schemas.openxmlformats.org/officeDocument/2006/relationships/image" Target="../media/image102.wmf"/><Relationship Id="rId1" Type="http://schemas.openxmlformats.org/officeDocument/2006/relationships/vmlDrawing" Target="../drawings/vmlDrawing23.vml"/><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1" Type="http://schemas.openxmlformats.org/officeDocument/2006/relationships/oleObject" Target="../embeddings/oleObject54.bin"/><Relationship Id="rId12" Type="http://schemas.openxmlformats.org/officeDocument/2006/relationships/image" Target="../media/image107.wmf"/><Relationship Id="rId1" Type="http://schemas.openxmlformats.org/officeDocument/2006/relationships/vmlDrawing" Target="../drawings/vmlDrawing24.vml"/><Relationship Id="rId2" Type="http://schemas.openxmlformats.org/officeDocument/2006/relationships/slideLayout" Target="../slideLayouts/slideLayout2.xml"/><Relationship Id="rId3" Type="http://schemas.openxmlformats.org/officeDocument/2006/relationships/oleObject" Target="../embeddings/oleObject50.bin"/><Relationship Id="rId4" Type="http://schemas.openxmlformats.org/officeDocument/2006/relationships/image" Target="../media/image103.wmf"/><Relationship Id="rId5" Type="http://schemas.openxmlformats.org/officeDocument/2006/relationships/oleObject" Target="../embeddings/oleObject51.bin"/><Relationship Id="rId6" Type="http://schemas.openxmlformats.org/officeDocument/2006/relationships/image" Target="../media/image104.wmf"/><Relationship Id="rId7" Type="http://schemas.openxmlformats.org/officeDocument/2006/relationships/oleObject" Target="../embeddings/oleObject52.bin"/><Relationship Id="rId8" Type="http://schemas.openxmlformats.org/officeDocument/2006/relationships/image" Target="../media/image105.wmf"/><Relationship Id="rId9" Type="http://schemas.openxmlformats.org/officeDocument/2006/relationships/oleObject" Target="../embeddings/oleObject53.bin"/><Relationship Id="rId10" Type="http://schemas.openxmlformats.org/officeDocument/2006/relationships/image" Target="../media/image106.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55.bin"/><Relationship Id="rId4" Type="http://schemas.openxmlformats.org/officeDocument/2006/relationships/image" Target="../media/image108.wmf"/><Relationship Id="rId5" Type="http://schemas.openxmlformats.org/officeDocument/2006/relationships/image" Target="../media/image109.png"/><Relationship Id="rId1" Type="http://schemas.openxmlformats.org/officeDocument/2006/relationships/vmlDrawing" Target="../drawings/vmlDrawing25.vml"/><Relationship Id="rId2"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0.png"/><Relationship Id="rId3" Type="http://schemas.openxmlformats.org/officeDocument/2006/relationships/image" Target="../media/image11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572000"/>
          </a:xfrm>
          <a:prstGeom prst="rect">
            <a:avLst/>
          </a:prstGeom>
        </p:spPr>
      </p:pic>
      <p:sp>
        <p:nvSpPr>
          <p:cNvPr id="3" name="Subtitle 2"/>
          <p:cNvSpPr>
            <a:spLocks noGrp="1"/>
          </p:cNvSpPr>
          <p:nvPr>
            <p:ph type="subTitle" idx="1"/>
          </p:nvPr>
        </p:nvSpPr>
        <p:spPr>
          <a:xfrm>
            <a:off x="685800" y="4577933"/>
            <a:ext cx="7456311" cy="1752600"/>
          </a:xfrm>
        </p:spPr>
        <p:txBody>
          <a:bodyPr>
            <a:normAutofit/>
          </a:bodyPr>
          <a:lstStyle/>
          <a:p>
            <a:pPr algn="l"/>
            <a:r>
              <a:rPr lang="en-US" altLang="zh-CN" dirty="0" smtClean="0">
                <a:solidFill>
                  <a:srgbClr val="000000"/>
                </a:solidFill>
              </a:rPr>
              <a:t>Meng</a:t>
            </a:r>
            <a:r>
              <a:rPr lang="zh-CN" altLang="en-US" dirty="0" smtClean="0">
                <a:solidFill>
                  <a:srgbClr val="000000"/>
                </a:solidFill>
              </a:rPr>
              <a:t> </a:t>
            </a:r>
            <a:r>
              <a:rPr lang="en-US" altLang="zh-CN" dirty="0" smtClean="0">
                <a:solidFill>
                  <a:srgbClr val="000000"/>
                </a:solidFill>
              </a:rPr>
              <a:t>Jiang</a:t>
            </a:r>
          </a:p>
          <a:p>
            <a:pPr algn="l"/>
            <a:r>
              <a:rPr lang="en-US" altLang="zh-CN" dirty="0" smtClean="0"/>
              <a:t>CS412 Summer 2017:</a:t>
            </a:r>
          </a:p>
          <a:p>
            <a:pPr algn="l"/>
            <a:r>
              <a:rPr lang="en-US" altLang="zh-CN" dirty="0" smtClean="0"/>
              <a:t>Introduction to Data Mining</a:t>
            </a:r>
            <a:endParaRPr lang="en-US" altLang="zh-CN" dirty="0" smtClean="0">
              <a:solidFill>
                <a:srgbClr val="000000"/>
              </a:solidFill>
            </a:endParaRPr>
          </a:p>
        </p:txBody>
      </p:sp>
      <p:sp>
        <p:nvSpPr>
          <p:cNvPr id="2" name="Title 1"/>
          <p:cNvSpPr>
            <a:spLocks noGrp="1"/>
          </p:cNvSpPr>
          <p:nvPr>
            <p:ph type="ctrTitle"/>
          </p:nvPr>
        </p:nvSpPr>
        <p:spPr>
          <a:xfrm>
            <a:off x="685800" y="1256514"/>
            <a:ext cx="7772400" cy="2268074"/>
          </a:xfrm>
        </p:spPr>
        <p:txBody>
          <a:bodyPr>
            <a:normAutofit/>
          </a:bodyPr>
          <a:lstStyle/>
          <a:p>
            <a:pPr algn="l"/>
            <a:r>
              <a:rPr lang="en-US" altLang="zh-CN" dirty="0" smtClean="0">
                <a:solidFill>
                  <a:schemeClr val="accent6">
                    <a:lumMod val="50000"/>
                  </a:schemeClr>
                </a:solidFill>
              </a:rPr>
              <a:t>Chapter 10.</a:t>
            </a:r>
            <a:r>
              <a:rPr lang="zh-CN" altLang="en-US" dirty="0" smtClean="0">
                <a:solidFill>
                  <a:schemeClr val="accent6">
                    <a:lumMod val="50000"/>
                  </a:schemeClr>
                </a:solidFill>
              </a:rPr>
              <a:t> </a:t>
            </a:r>
            <a:r>
              <a:rPr lang="en-US" altLang="zh-CN" dirty="0" smtClean="0">
                <a:solidFill>
                  <a:schemeClr val="accent6">
                    <a:lumMod val="50000"/>
                  </a:schemeClr>
                </a:solidFill>
              </a:rPr>
              <a:t>Cluster</a:t>
            </a:r>
            <a:r>
              <a:rPr lang="zh-CN" altLang="en-US" dirty="0" smtClean="0">
                <a:solidFill>
                  <a:schemeClr val="accent6">
                    <a:lumMod val="50000"/>
                  </a:schemeClr>
                </a:solidFill>
              </a:rPr>
              <a:t> </a:t>
            </a:r>
            <a:r>
              <a:rPr lang="en-US" altLang="zh-CN" dirty="0" smtClean="0">
                <a:solidFill>
                  <a:schemeClr val="accent6">
                    <a:lumMod val="50000"/>
                  </a:schemeClr>
                </a:solidFill>
              </a:rPr>
              <a:t>Analysis:</a:t>
            </a:r>
            <a:r>
              <a:rPr lang="zh-CN" altLang="en-US" dirty="0" smtClean="0">
                <a:solidFill>
                  <a:schemeClr val="accent6">
                    <a:lumMod val="50000"/>
                  </a:schemeClr>
                </a:solidFill>
              </a:rPr>
              <a:t> </a:t>
            </a:r>
            <a:r>
              <a:rPr lang="en-US" altLang="zh-CN" dirty="0" smtClean="0">
                <a:solidFill>
                  <a:schemeClr val="accent6">
                    <a:lumMod val="50000"/>
                  </a:schemeClr>
                </a:solidFill>
              </a:rPr>
              <a:t>Basic</a:t>
            </a:r>
            <a:r>
              <a:rPr lang="zh-CN" altLang="en-US" dirty="0" smtClean="0">
                <a:solidFill>
                  <a:schemeClr val="accent6">
                    <a:lumMod val="50000"/>
                  </a:schemeClr>
                </a:solidFill>
              </a:rPr>
              <a:t> </a:t>
            </a:r>
            <a:r>
              <a:rPr lang="en-US" altLang="zh-CN" dirty="0" smtClean="0">
                <a:solidFill>
                  <a:schemeClr val="accent6">
                    <a:lumMod val="50000"/>
                  </a:schemeClr>
                </a:solidFill>
              </a:rPr>
              <a:t>Concepts</a:t>
            </a:r>
            <a:r>
              <a:rPr lang="zh-CN" altLang="en-US" dirty="0" smtClean="0">
                <a:solidFill>
                  <a:schemeClr val="accent6">
                    <a:lumMod val="50000"/>
                  </a:schemeClr>
                </a:solidFill>
              </a:rPr>
              <a:t> </a:t>
            </a:r>
            <a:r>
              <a:rPr lang="en-US" altLang="zh-CN" dirty="0" smtClean="0">
                <a:solidFill>
                  <a:schemeClr val="accent6">
                    <a:lumMod val="50000"/>
                  </a:schemeClr>
                </a:solidFill>
              </a:rPr>
              <a:t>and</a:t>
            </a:r>
            <a:r>
              <a:rPr lang="zh-CN" altLang="en-US" dirty="0" smtClean="0">
                <a:solidFill>
                  <a:schemeClr val="accent6">
                    <a:lumMod val="50000"/>
                  </a:schemeClr>
                </a:solidFill>
              </a:rPr>
              <a:t> </a:t>
            </a:r>
            <a:r>
              <a:rPr lang="en-US" altLang="zh-CN" dirty="0" smtClean="0">
                <a:solidFill>
                  <a:schemeClr val="accent6">
                    <a:lumMod val="50000"/>
                  </a:schemeClr>
                </a:solidFill>
              </a:rPr>
              <a:t>Methods</a:t>
            </a:r>
            <a:endParaRPr lang="en-US" dirty="0">
              <a:solidFill>
                <a:schemeClr val="accent6">
                  <a:lumMod val="50000"/>
                </a:schemeClr>
              </a:solidFill>
            </a:endParaRPr>
          </a:p>
        </p:txBody>
      </p:sp>
      <p:sp>
        <p:nvSpPr>
          <p:cNvPr id="7" name="Subtitle 2"/>
          <p:cNvSpPr txBox="1">
            <a:spLocks/>
          </p:cNvSpPr>
          <p:nvPr/>
        </p:nvSpPr>
        <p:spPr>
          <a:xfrm>
            <a:off x="685800" y="4739317"/>
            <a:ext cx="8110368" cy="122064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sz="2800" dirty="0" smtClean="0">
              <a:solidFill>
                <a:schemeClr val="tx1">
                  <a:lumMod val="50000"/>
                  <a:lumOff val="50000"/>
                </a:schemeClr>
              </a:solidFill>
            </a:endParaRPr>
          </a:p>
        </p:txBody>
      </p:sp>
    </p:spTree>
    <p:extLst>
      <p:ext uri="{BB962C8B-B14F-4D97-AF65-F5344CB8AC3E}">
        <p14:creationId xmlns:p14="http://schemas.microsoft.com/office/powerpoint/2010/main" val="383472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solidFill>
                  <a:prstClr val="black"/>
                </a:solidFill>
              </a:rPr>
              <a:t>Typical Clustering Methodologies (II)</a:t>
            </a:r>
            <a:endParaRPr lang="en-US" dirty="0"/>
          </a:p>
        </p:txBody>
      </p:sp>
      <p:sp>
        <p:nvSpPr>
          <p:cNvPr id="3" name="Content Placeholder 2"/>
          <p:cNvSpPr>
            <a:spLocks noGrp="1"/>
          </p:cNvSpPr>
          <p:nvPr>
            <p:ph idx="1"/>
          </p:nvPr>
        </p:nvSpPr>
        <p:spPr/>
        <p:txBody>
          <a:bodyPr>
            <a:noAutofit/>
          </a:bodyPr>
          <a:lstStyle/>
          <a:p>
            <a:r>
              <a:rPr lang="en-US" altLang="en-US" sz="2400" dirty="0" smtClean="0"/>
              <a:t>High-dimensional clustering</a:t>
            </a:r>
          </a:p>
          <a:p>
            <a:pPr lvl="1"/>
            <a:r>
              <a:rPr lang="en-US" altLang="en-US" sz="2400" dirty="0" smtClean="0"/>
              <a:t>Subspace clustering: Find clusters on various subspaces</a:t>
            </a:r>
          </a:p>
          <a:p>
            <a:pPr lvl="2"/>
            <a:r>
              <a:rPr lang="en-US" altLang="en-US" sz="1800" dirty="0" smtClean="0"/>
              <a:t>Bottom-up, top-down, correlation-based methods vs. </a:t>
            </a:r>
            <a:r>
              <a:rPr lang="el-GR" altLang="en-US" sz="1800" dirty="0" smtClean="0"/>
              <a:t>δ</a:t>
            </a:r>
            <a:r>
              <a:rPr lang="en-US" altLang="en-US" sz="1800" dirty="0" smtClean="0"/>
              <a:t>-cluster methods</a:t>
            </a:r>
          </a:p>
          <a:p>
            <a:pPr lvl="1"/>
            <a:r>
              <a:rPr lang="en-US" altLang="en-US" sz="2400" dirty="0" smtClean="0"/>
              <a:t>Dimensionality reduction: A vertical form (i.e., columns) of clustering </a:t>
            </a:r>
          </a:p>
          <a:p>
            <a:pPr lvl="3"/>
            <a:r>
              <a:rPr lang="en-US" altLang="en-US" sz="1600" dirty="0" smtClean="0"/>
              <a:t>Columns are clustered; may cluster rows and columns together (co-clustering)</a:t>
            </a:r>
          </a:p>
          <a:p>
            <a:pPr lvl="2"/>
            <a:r>
              <a:rPr lang="en-US" altLang="en-US" sz="1800" dirty="0" smtClean="0"/>
              <a:t>Probabilistic latent semantic indexing (PLSI) then LDA: Topic modeling of text data</a:t>
            </a:r>
          </a:p>
          <a:p>
            <a:pPr lvl="3"/>
            <a:r>
              <a:rPr lang="en-US" altLang="en-US" sz="1600" dirty="0" smtClean="0"/>
              <a:t>A cluster (i.e., topic) is associated with a set of words (i.e., dimensions) and a set of documents (i.e., rows) simultaneously</a:t>
            </a:r>
          </a:p>
          <a:p>
            <a:pPr lvl="2"/>
            <a:r>
              <a:rPr lang="en-US" altLang="en-US" sz="1800" dirty="0" smtClean="0"/>
              <a:t>Nonnegative matrix factorization (NMF) (as one kind of co-clustering)</a:t>
            </a:r>
          </a:p>
          <a:p>
            <a:pPr lvl="3"/>
            <a:r>
              <a:rPr lang="en-US" altLang="en-US" sz="1600" dirty="0" smtClean="0"/>
              <a:t>A nonnegative matrix A (e.g., word frequencies in documents) can be approximately factorized two non-negative low rank matrices U and V</a:t>
            </a:r>
          </a:p>
          <a:p>
            <a:pPr lvl="2"/>
            <a:r>
              <a:rPr lang="en-US" altLang="en-US" sz="1800" dirty="0" smtClean="0"/>
              <a:t>Spectral clustering: Use the spectrum of the similarity matrix of the data to perform dimensionality reduction for clustering in fewer dimensions</a:t>
            </a:r>
            <a:endParaRPr lang="en-US" altLang="en-US" sz="18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10</a:t>
            </a:fld>
            <a:endParaRPr lang="en-US"/>
          </a:p>
        </p:txBody>
      </p:sp>
    </p:spTree>
    <p:extLst>
      <p:ext uri="{BB962C8B-B14F-4D97-AF65-F5344CB8AC3E}">
        <p14:creationId xmlns:p14="http://schemas.microsoft.com/office/powerpoint/2010/main" val="23945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Clustering Different Types of Data (I)</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r>
              <a:rPr lang="en-US" altLang="en-US" sz="2400" b="1" dirty="0"/>
              <a:t>Numerical data</a:t>
            </a:r>
          </a:p>
          <a:p>
            <a:pPr lvl="1"/>
            <a:r>
              <a:rPr lang="en-US" altLang="en-US" sz="2400" dirty="0"/>
              <a:t>Most earliest clustering algorithms were designed for numerical data</a:t>
            </a:r>
          </a:p>
          <a:p>
            <a:r>
              <a:rPr lang="en-US" altLang="en-US" sz="2400" b="1" dirty="0"/>
              <a:t>Categorical data </a:t>
            </a:r>
            <a:r>
              <a:rPr lang="en-US" altLang="en-US" sz="2400" dirty="0"/>
              <a:t>(including binary data)</a:t>
            </a:r>
          </a:p>
          <a:p>
            <a:pPr lvl="1"/>
            <a:r>
              <a:rPr lang="en-US" altLang="en-US" sz="2400" dirty="0"/>
              <a:t>Discrete data, no natural order (e.g., sex, race, zip-code, and market-basket) </a:t>
            </a:r>
          </a:p>
          <a:p>
            <a:r>
              <a:rPr lang="en-US" altLang="en-US" sz="2400" b="1" dirty="0"/>
              <a:t>Text data</a:t>
            </a:r>
            <a:r>
              <a:rPr lang="en-US" altLang="en-US" sz="2400" dirty="0"/>
              <a:t>:  Popular in social media, Web, and social networks</a:t>
            </a:r>
          </a:p>
          <a:p>
            <a:pPr lvl="1"/>
            <a:r>
              <a:rPr lang="en-US" altLang="en-US" sz="2400" dirty="0"/>
              <a:t>Features:  High-dimensional, sparse, value corresponding to word frequencies</a:t>
            </a:r>
          </a:p>
          <a:p>
            <a:pPr lvl="1"/>
            <a:r>
              <a:rPr lang="en-US" altLang="en-US" sz="2400" dirty="0"/>
              <a:t>Methods: Combination of k-means and agglomerative; topic modeling; co-clustering</a:t>
            </a:r>
          </a:p>
          <a:p>
            <a:r>
              <a:rPr lang="en-US" altLang="zh-CN" sz="2400" b="1" dirty="0">
                <a:ea typeface="SimSun" panose="02010600030101010101" pitchFamily="2" charset="-122"/>
              </a:rPr>
              <a:t>Multimedia data</a:t>
            </a:r>
            <a:r>
              <a:rPr lang="en-US" altLang="zh-CN" sz="2400" dirty="0">
                <a:ea typeface="SimSun" panose="02010600030101010101" pitchFamily="2" charset="-122"/>
              </a:rPr>
              <a:t>: Image, audio, video (e.g., on Flickr, YouTube)</a:t>
            </a:r>
          </a:p>
          <a:p>
            <a:pPr lvl="1"/>
            <a:r>
              <a:rPr lang="en-US" altLang="zh-CN" sz="2400" dirty="0">
                <a:ea typeface="SimSun" panose="02010600030101010101" pitchFamily="2" charset="-122"/>
              </a:rPr>
              <a:t>Multi-modal (often combined with text data)</a:t>
            </a:r>
          </a:p>
          <a:p>
            <a:pPr lvl="1"/>
            <a:r>
              <a:rPr lang="en-US" altLang="zh-CN" sz="2400" dirty="0">
                <a:ea typeface="SimSun" panose="02010600030101010101" pitchFamily="2" charset="-122"/>
              </a:rPr>
              <a:t>Contextual: Containing both behavioral and contextual attributes</a:t>
            </a:r>
          </a:p>
          <a:p>
            <a:pPr lvl="2"/>
            <a:r>
              <a:rPr lang="en-US" altLang="zh-CN" dirty="0">
                <a:ea typeface="SimSun" panose="02010600030101010101" pitchFamily="2" charset="-122"/>
              </a:rPr>
              <a:t>Images:  Position of a pixel represents its context, value represents its behavior</a:t>
            </a:r>
          </a:p>
          <a:p>
            <a:pPr lvl="2"/>
            <a:r>
              <a:rPr lang="en-US" altLang="zh-CN" dirty="0">
                <a:ea typeface="SimSun" panose="02010600030101010101" pitchFamily="2" charset="-122"/>
              </a:rPr>
              <a:t>Video and music data:  Temporal ordering of records represents its </a:t>
            </a:r>
            <a:r>
              <a:rPr lang="en-US" altLang="zh-CN" dirty="0" smtClean="0">
                <a:ea typeface="SimSun" panose="02010600030101010101" pitchFamily="2" charset="-122"/>
              </a:rPr>
              <a:t>meaning</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11</a:t>
            </a:fld>
            <a:endParaRPr lang="en-US"/>
          </a:p>
        </p:txBody>
      </p:sp>
    </p:spTree>
    <p:extLst>
      <p:ext uri="{BB962C8B-B14F-4D97-AF65-F5344CB8AC3E}">
        <p14:creationId xmlns:p14="http://schemas.microsoft.com/office/powerpoint/2010/main" val="16268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Clustering Different Types of Data (II)</a:t>
            </a:r>
            <a:endParaRPr lang="en-US" dirty="0"/>
          </a:p>
        </p:txBody>
      </p:sp>
      <p:sp>
        <p:nvSpPr>
          <p:cNvPr id="3" name="Content Placeholder 2"/>
          <p:cNvSpPr>
            <a:spLocks noGrp="1"/>
          </p:cNvSpPr>
          <p:nvPr>
            <p:ph idx="1"/>
          </p:nvPr>
        </p:nvSpPr>
        <p:spPr>
          <a:xfrm>
            <a:off x="457200" y="1600200"/>
            <a:ext cx="8229600" cy="5121275"/>
          </a:xfrm>
        </p:spPr>
        <p:txBody>
          <a:bodyPr>
            <a:noAutofit/>
          </a:bodyPr>
          <a:lstStyle/>
          <a:p>
            <a:r>
              <a:rPr lang="en-US" altLang="zh-CN" sz="1800" b="1" dirty="0">
                <a:ea typeface="SimSun" panose="02010600030101010101" pitchFamily="2" charset="-122"/>
              </a:rPr>
              <a:t>Time-series data</a:t>
            </a:r>
            <a:r>
              <a:rPr lang="en-US" altLang="zh-CN" sz="1800" dirty="0">
                <a:ea typeface="SimSun" panose="02010600030101010101" pitchFamily="2" charset="-122"/>
              </a:rPr>
              <a:t>: Sensor data, stock markets, temporal tracking, forecasting, etc.</a:t>
            </a:r>
          </a:p>
          <a:p>
            <a:pPr lvl="1"/>
            <a:r>
              <a:rPr lang="en-US" altLang="zh-CN" sz="1800" dirty="0">
                <a:ea typeface="SimSun" panose="02010600030101010101" pitchFamily="2" charset="-122"/>
              </a:rPr>
              <a:t>Data are temporally dependent</a:t>
            </a:r>
          </a:p>
          <a:p>
            <a:pPr lvl="1"/>
            <a:r>
              <a:rPr lang="en-US" altLang="zh-CN" sz="1800" dirty="0">
                <a:ea typeface="SimSun" panose="02010600030101010101" pitchFamily="2" charset="-122"/>
              </a:rPr>
              <a:t>Time: contextual attribute; data value: behavioral attribute</a:t>
            </a:r>
          </a:p>
          <a:p>
            <a:pPr lvl="1"/>
            <a:r>
              <a:rPr lang="en-US" altLang="zh-CN" sz="1800" dirty="0">
                <a:ea typeface="SimSun" panose="02010600030101010101" pitchFamily="2" charset="-122"/>
              </a:rPr>
              <a:t>Correlation-based online analysis (e.g., online clustering of stock to find stock tickers)</a:t>
            </a:r>
          </a:p>
          <a:p>
            <a:pPr lvl="1"/>
            <a:r>
              <a:rPr lang="en-US" altLang="zh-CN" sz="1800" dirty="0">
                <a:ea typeface="SimSun" panose="02010600030101010101" pitchFamily="2" charset="-122"/>
              </a:rPr>
              <a:t>Shape-based offline analysis (e.g., cluster ECG based on overall shapes)</a:t>
            </a:r>
          </a:p>
          <a:p>
            <a:r>
              <a:rPr lang="en-US" altLang="zh-CN" sz="1800" b="1" dirty="0">
                <a:ea typeface="SimSun" panose="02010600030101010101" pitchFamily="2" charset="-122"/>
              </a:rPr>
              <a:t>Sequence data</a:t>
            </a:r>
            <a:r>
              <a:rPr lang="en-US" altLang="zh-CN" sz="1800" dirty="0">
                <a:ea typeface="SimSun" panose="02010600030101010101" pitchFamily="2" charset="-122"/>
              </a:rPr>
              <a:t>:  Weblogs, biological sequences, system command sequences</a:t>
            </a:r>
          </a:p>
          <a:p>
            <a:pPr lvl="1"/>
            <a:r>
              <a:rPr lang="en-US" altLang="zh-CN" sz="1800" dirty="0">
                <a:ea typeface="SimSun" panose="02010600030101010101" pitchFamily="2" charset="-122"/>
              </a:rPr>
              <a:t>Contextual attribute: Placement (rather than time)</a:t>
            </a:r>
          </a:p>
          <a:p>
            <a:pPr lvl="1"/>
            <a:r>
              <a:rPr lang="en-US" altLang="zh-CN" sz="1800" dirty="0">
                <a:ea typeface="SimSun" panose="02010600030101010101" pitchFamily="2" charset="-122"/>
              </a:rPr>
              <a:t>Similarity functions: Hamming distance, edit distance, longest common subsequence</a:t>
            </a:r>
          </a:p>
          <a:p>
            <a:pPr lvl="1"/>
            <a:r>
              <a:rPr lang="en-US" altLang="zh-CN" sz="1800" dirty="0">
                <a:ea typeface="SimSun" panose="02010600030101010101" pitchFamily="2" charset="-122"/>
              </a:rPr>
              <a:t>Sequence clustering: Suffix tree; generative model (e.g., Hidden Markov Model)</a:t>
            </a:r>
          </a:p>
          <a:p>
            <a:r>
              <a:rPr lang="en-US" altLang="zh-CN" sz="1800" b="1" dirty="0">
                <a:ea typeface="SimSun" panose="02010600030101010101" pitchFamily="2" charset="-122"/>
              </a:rPr>
              <a:t>Stream data</a:t>
            </a:r>
            <a:r>
              <a:rPr lang="en-US" altLang="zh-CN" sz="1800" dirty="0">
                <a:ea typeface="SimSun" panose="02010600030101010101" pitchFamily="2" charset="-122"/>
              </a:rPr>
              <a:t>: </a:t>
            </a:r>
          </a:p>
          <a:p>
            <a:pPr lvl="1"/>
            <a:r>
              <a:rPr lang="en-US" altLang="zh-CN" sz="1800" dirty="0">
                <a:ea typeface="SimSun" panose="02010600030101010101" pitchFamily="2" charset="-122"/>
              </a:rPr>
              <a:t>Real-time, evolution and concept drift, single pass algorithm</a:t>
            </a:r>
          </a:p>
          <a:p>
            <a:pPr lvl="1"/>
            <a:r>
              <a:rPr lang="en-US" altLang="zh-CN" sz="1800" dirty="0">
                <a:ea typeface="SimSun" panose="02010600030101010101" pitchFamily="2" charset="-122"/>
              </a:rPr>
              <a:t>Create efficient intermediate representation, e.g., </a:t>
            </a:r>
            <a:r>
              <a:rPr lang="en-US" altLang="zh-CN" sz="1800" dirty="0" smtClean="0">
                <a:ea typeface="SimSun" panose="02010600030101010101" pitchFamily="2" charset="-122"/>
              </a:rPr>
              <a:t>micro-clustering</a:t>
            </a:r>
            <a:endParaRPr lang="en-US" altLang="zh-CN" sz="18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12</a:t>
            </a:fld>
            <a:endParaRPr lang="en-US"/>
          </a:p>
        </p:txBody>
      </p:sp>
    </p:spTree>
    <p:extLst>
      <p:ext uri="{BB962C8B-B14F-4D97-AF65-F5344CB8AC3E}">
        <p14:creationId xmlns:p14="http://schemas.microsoft.com/office/powerpoint/2010/main" val="1117211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Clustering Different Types of Data (III)</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pPr>
              <a:spcBef>
                <a:spcPts val="400"/>
              </a:spcBef>
            </a:pPr>
            <a:r>
              <a:rPr lang="en-US" altLang="zh-CN" sz="2400" b="1" dirty="0">
                <a:ea typeface="SimSun" panose="02010600030101010101" pitchFamily="2" charset="-122"/>
              </a:rPr>
              <a:t>Graphs and homogeneous networks </a:t>
            </a:r>
          </a:p>
          <a:p>
            <a:pPr lvl="1">
              <a:spcBef>
                <a:spcPts val="400"/>
              </a:spcBef>
            </a:pPr>
            <a:r>
              <a:rPr lang="en-US" altLang="zh-CN" sz="2400" dirty="0">
                <a:ea typeface="SimSun" panose="02010600030101010101" pitchFamily="2" charset="-122"/>
              </a:rPr>
              <a:t>Every kind of data can be represented as a graph with similarity values as edges</a:t>
            </a:r>
          </a:p>
          <a:p>
            <a:pPr lvl="1">
              <a:spcBef>
                <a:spcPts val="400"/>
              </a:spcBef>
            </a:pPr>
            <a:r>
              <a:rPr lang="en-US" altLang="zh-CN" sz="2400" dirty="0">
                <a:ea typeface="SimSun" panose="02010600030101010101" pitchFamily="2" charset="-122"/>
              </a:rPr>
              <a:t>Methods: Generative models; combinatorial algorithms (graph cuts); spectral methods; non-negative matrix factorization methods</a:t>
            </a:r>
          </a:p>
          <a:p>
            <a:pPr>
              <a:spcBef>
                <a:spcPts val="400"/>
              </a:spcBef>
            </a:pPr>
            <a:r>
              <a:rPr lang="en-US" altLang="zh-CN" sz="2400" b="1" dirty="0">
                <a:ea typeface="SimSun" panose="02010600030101010101" pitchFamily="2" charset="-122"/>
              </a:rPr>
              <a:t>Heterogeneous networks</a:t>
            </a:r>
          </a:p>
          <a:p>
            <a:pPr lvl="1">
              <a:spcBef>
                <a:spcPts val="400"/>
              </a:spcBef>
            </a:pPr>
            <a:r>
              <a:rPr lang="en-US" altLang="zh-CN" sz="2400" dirty="0">
                <a:ea typeface="SimSun" panose="02010600030101010101" pitchFamily="2" charset="-122"/>
              </a:rPr>
              <a:t>A network consists of multiple typed nodes and edges (e.g., bibliographical data)</a:t>
            </a:r>
          </a:p>
          <a:p>
            <a:pPr lvl="1">
              <a:spcBef>
                <a:spcPts val="400"/>
              </a:spcBef>
            </a:pPr>
            <a:r>
              <a:rPr lang="en-US" altLang="zh-CN" sz="2400" dirty="0">
                <a:ea typeface="SimSun" panose="02010600030101010101" pitchFamily="2" charset="-122"/>
              </a:rPr>
              <a:t>Clustering different typed nodes/links together (e.g., </a:t>
            </a:r>
            <a:r>
              <a:rPr lang="en-US" altLang="zh-CN" sz="2400" dirty="0" err="1">
                <a:ea typeface="SimSun" panose="02010600030101010101" pitchFamily="2" charset="-122"/>
              </a:rPr>
              <a:t>NetClus</a:t>
            </a:r>
            <a:r>
              <a:rPr lang="en-US" altLang="zh-CN" sz="2400" dirty="0">
                <a:ea typeface="SimSun" panose="02010600030101010101" pitchFamily="2" charset="-122"/>
              </a:rPr>
              <a:t>)</a:t>
            </a:r>
          </a:p>
          <a:p>
            <a:pPr>
              <a:spcBef>
                <a:spcPts val="400"/>
              </a:spcBef>
            </a:pPr>
            <a:r>
              <a:rPr lang="en-US" altLang="zh-CN" sz="2400" b="1" dirty="0">
                <a:ea typeface="SimSun" panose="02010600030101010101" pitchFamily="2" charset="-122"/>
              </a:rPr>
              <a:t>Uncertain data</a:t>
            </a:r>
            <a:r>
              <a:rPr lang="en-US" altLang="zh-CN" sz="2400" dirty="0">
                <a:ea typeface="SimSun" panose="02010600030101010101" pitchFamily="2" charset="-122"/>
              </a:rPr>
              <a:t>:  Noise, approximate values, multiple possible values</a:t>
            </a:r>
          </a:p>
          <a:p>
            <a:pPr lvl="1">
              <a:spcBef>
                <a:spcPts val="400"/>
              </a:spcBef>
            </a:pPr>
            <a:r>
              <a:rPr lang="en-US" altLang="zh-CN" sz="2400" dirty="0">
                <a:ea typeface="SimSun" panose="02010600030101010101" pitchFamily="2" charset="-122"/>
              </a:rPr>
              <a:t>Incorporation of probabilistic information will improve the quality of clustering</a:t>
            </a:r>
          </a:p>
          <a:p>
            <a:pPr>
              <a:spcBef>
                <a:spcPts val="400"/>
              </a:spcBef>
            </a:pPr>
            <a:r>
              <a:rPr lang="en-US" altLang="en-US" sz="2400" b="1" dirty="0">
                <a:ea typeface="SimSun" panose="02010600030101010101" pitchFamily="2" charset="-122"/>
              </a:rPr>
              <a:t>Big data</a:t>
            </a:r>
            <a:r>
              <a:rPr lang="en-US" altLang="en-US" sz="2400" dirty="0">
                <a:ea typeface="SimSun" panose="02010600030101010101" pitchFamily="2" charset="-122"/>
              </a:rPr>
              <a:t>:  Model systems may store and process very big data (e.g., weblogs)</a:t>
            </a:r>
          </a:p>
          <a:p>
            <a:pPr lvl="1">
              <a:spcBef>
                <a:spcPts val="400"/>
              </a:spcBef>
            </a:pPr>
            <a:r>
              <a:rPr lang="en-US" altLang="en-US" sz="2400" dirty="0">
                <a:ea typeface="SimSun" panose="02010600030101010101" pitchFamily="2" charset="-122"/>
              </a:rPr>
              <a:t>Ex.  Google’s </a:t>
            </a:r>
            <a:r>
              <a:rPr lang="en-US" altLang="en-US" sz="2400" dirty="0" err="1">
                <a:ea typeface="SimSun" panose="02010600030101010101" pitchFamily="2" charset="-122"/>
              </a:rPr>
              <a:t>MapReduce</a:t>
            </a:r>
            <a:r>
              <a:rPr lang="en-US" altLang="en-US" sz="2400" dirty="0">
                <a:ea typeface="SimSun" panose="02010600030101010101" pitchFamily="2" charset="-122"/>
              </a:rPr>
              <a:t> framework</a:t>
            </a:r>
          </a:p>
          <a:p>
            <a:pPr lvl="2">
              <a:spcBef>
                <a:spcPts val="400"/>
              </a:spcBef>
            </a:pPr>
            <a:r>
              <a:rPr lang="en-US" altLang="en-US" dirty="0">
                <a:ea typeface="SimSun" panose="02010600030101010101" pitchFamily="2" charset="-122"/>
              </a:rPr>
              <a:t>Use </a:t>
            </a:r>
            <a:r>
              <a:rPr lang="en-US" altLang="en-US" i="1" dirty="0">
                <a:ea typeface="SimSun" panose="02010600030101010101" pitchFamily="2" charset="-122"/>
              </a:rPr>
              <a:t>Map</a:t>
            </a:r>
            <a:r>
              <a:rPr lang="en-US" altLang="en-US" dirty="0">
                <a:ea typeface="SimSun" panose="02010600030101010101" pitchFamily="2" charset="-122"/>
              </a:rPr>
              <a:t> function to distribute the computation across different machines</a:t>
            </a:r>
          </a:p>
          <a:p>
            <a:pPr lvl="2">
              <a:spcBef>
                <a:spcPts val="400"/>
              </a:spcBef>
            </a:pPr>
            <a:r>
              <a:rPr lang="en-US" altLang="en-US" dirty="0">
                <a:ea typeface="SimSun" panose="02010600030101010101" pitchFamily="2" charset="-122"/>
              </a:rPr>
              <a:t>Use R</a:t>
            </a:r>
            <a:r>
              <a:rPr lang="en-US" altLang="en-US" i="1" dirty="0">
                <a:ea typeface="SimSun" panose="02010600030101010101" pitchFamily="2" charset="-122"/>
              </a:rPr>
              <a:t>educe</a:t>
            </a:r>
            <a:r>
              <a:rPr lang="en-US" altLang="en-US" dirty="0">
                <a:ea typeface="SimSun" panose="02010600030101010101" pitchFamily="2" charset="-122"/>
              </a:rPr>
              <a:t> function to aggregate results obtained from the Map </a:t>
            </a:r>
            <a:r>
              <a:rPr lang="en-US" altLang="en-US" dirty="0" smtClean="0">
                <a:ea typeface="SimSun" panose="02010600030101010101" pitchFamily="2" charset="-122"/>
              </a:rPr>
              <a:t>step</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13</a:t>
            </a:fld>
            <a:endParaRPr lang="en-US"/>
          </a:p>
        </p:txBody>
      </p:sp>
    </p:spTree>
    <p:extLst>
      <p:ext uri="{BB962C8B-B14F-4D97-AF65-F5344CB8AC3E}">
        <p14:creationId xmlns:p14="http://schemas.microsoft.com/office/powerpoint/2010/main" val="1522423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User Insights and Interactions in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pPr>
              <a:lnSpc>
                <a:spcPct val="110000"/>
              </a:lnSpc>
            </a:pPr>
            <a:r>
              <a:rPr lang="en-US" altLang="zh-CN" sz="2400" b="1" dirty="0">
                <a:ea typeface="SimSun" panose="02010600030101010101" pitchFamily="2" charset="-122"/>
              </a:rPr>
              <a:t>Visual insights</a:t>
            </a:r>
            <a:r>
              <a:rPr lang="en-US" altLang="zh-CN" sz="2400" dirty="0">
                <a:ea typeface="SimSun" panose="02010600030101010101" pitchFamily="2" charset="-122"/>
              </a:rPr>
              <a:t>: </a:t>
            </a:r>
            <a:r>
              <a:rPr lang="en-US" sz="2400" dirty="0"/>
              <a:t>One picture is worth a thousand words</a:t>
            </a:r>
            <a:endParaRPr lang="en-US" altLang="zh-CN" sz="2400" dirty="0">
              <a:ea typeface="SimSun" panose="02010600030101010101" pitchFamily="2" charset="-122"/>
            </a:endParaRPr>
          </a:p>
          <a:p>
            <a:pPr lvl="1">
              <a:lnSpc>
                <a:spcPct val="110000"/>
              </a:lnSpc>
            </a:pPr>
            <a:r>
              <a:rPr lang="en-US" altLang="zh-CN" sz="2400" dirty="0">
                <a:ea typeface="SimSun" panose="02010600030101010101" pitchFamily="2" charset="-122"/>
              </a:rPr>
              <a:t>Human eyes: High-speed processor linking with a rich knowledge-base </a:t>
            </a:r>
          </a:p>
          <a:p>
            <a:pPr lvl="1">
              <a:lnSpc>
                <a:spcPct val="110000"/>
              </a:lnSpc>
            </a:pPr>
            <a:r>
              <a:rPr lang="en-US" altLang="zh-CN" sz="2400" dirty="0">
                <a:ea typeface="SimSun" panose="02010600030101010101" pitchFamily="2" charset="-122"/>
              </a:rPr>
              <a:t>A human can provide intuitive insights; HD-eye: visualizing HD clusters</a:t>
            </a:r>
          </a:p>
          <a:p>
            <a:pPr>
              <a:lnSpc>
                <a:spcPct val="110000"/>
              </a:lnSpc>
            </a:pPr>
            <a:r>
              <a:rPr lang="en-US" altLang="zh-CN" sz="2400" b="1" dirty="0">
                <a:ea typeface="SimSun" panose="02010600030101010101" pitchFamily="2" charset="-122"/>
              </a:rPr>
              <a:t>Semi-supervised insights</a:t>
            </a:r>
            <a:r>
              <a:rPr lang="en-US" altLang="zh-CN" sz="2400" dirty="0">
                <a:ea typeface="SimSun" panose="02010600030101010101" pitchFamily="2" charset="-122"/>
              </a:rPr>
              <a:t>: Passing user’s insights or intention to system</a:t>
            </a:r>
          </a:p>
          <a:p>
            <a:pPr lvl="1">
              <a:lnSpc>
                <a:spcPct val="110000"/>
              </a:lnSpc>
            </a:pPr>
            <a:r>
              <a:rPr lang="en-US" altLang="zh-CN" sz="2400" dirty="0">
                <a:ea typeface="SimSun" panose="02010600030101010101" pitchFamily="2" charset="-122"/>
              </a:rPr>
              <a:t>User-seeding: A user provides a number of labeled examples, approximately representing categories of interest</a:t>
            </a:r>
          </a:p>
          <a:p>
            <a:pPr>
              <a:lnSpc>
                <a:spcPct val="110000"/>
              </a:lnSpc>
            </a:pPr>
            <a:r>
              <a:rPr lang="en-US" altLang="zh-CN" sz="2400" b="1" dirty="0">
                <a:ea typeface="SimSun" panose="02010600030101010101" pitchFamily="2" charset="-122"/>
              </a:rPr>
              <a:t>Multi-view and ensemble-based insights</a:t>
            </a:r>
          </a:p>
          <a:p>
            <a:pPr lvl="1">
              <a:lnSpc>
                <a:spcPct val="110000"/>
              </a:lnSpc>
            </a:pPr>
            <a:r>
              <a:rPr lang="en-US" altLang="zh-CN" sz="2400" dirty="0">
                <a:ea typeface="SimSun" panose="02010600030101010101" pitchFamily="2" charset="-122"/>
              </a:rPr>
              <a:t>Multi-view clustering: Multiple </a:t>
            </a:r>
            <a:r>
              <a:rPr lang="en-US" altLang="zh-CN" sz="2400" dirty="0" err="1">
                <a:ea typeface="SimSun" panose="02010600030101010101" pitchFamily="2" charset="-122"/>
              </a:rPr>
              <a:t>clusterings</a:t>
            </a:r>
            <a:r>
              <a:rPr lang="en-US" altLang="zh-CN" sz="2400" dirty="0">
                <a:ea typeface="SimSun" panose="02010600030101010101" pitchFamily="2" charset="-122"/>
              </a:rPr>
              <a:t> represent different perspectives</a:t>
            </a:r>
          </a:p>
          <a:p>
            <a:pPr lvl="1">
              <a:lnSpc>
                <a:spcPct val="110000"/>
              </a:lnSpc>
            </a:pPr>
            <a:r>
              <a:rPr lang="en-US" altLang="zh-CN" sz="2400" dirty="0">
                <a:ea typeface="SimSun" panose="02010600030101010101" pitchFamily="2" charset="-122"/>
              </a:rPr>
              <a:t>Multiple clustering results can be </a:t>
            </a:r>
            <a:r>
              <a:rPr lang="en-US" altLang="zh-CN" sz="2400" dirty="0" err="1">
                <a:ea typeface="SimSun" panose="02010600030101010101" pitchFamily="2" charset="-122"/>
              </a:rPr>
              <a:t>ensembled</a:t>
            </a:r>
            <a:r>
              <a:rPr lang="en-US" altLang="zh-CN" sz="2400" dirty="0">
                <a:ea typeface="SimSun" panose="02010600030101010101" pitchFamily="2" charset="-122"/>
              </a:rPr>
              <a:t> to provide a more robust solution </a:t>
            </a:r>
          </a:p>
          <a:p>
            <a:pPr>
              <a:lnSpc>
                <a:spcPct val="110000"/>
              </a:lnSpc>
            </a:pPr>
            <a:r>
              <a:rPr lang="en-US" altLang="zh-CN" sz="2400" b="1" dirty="0">
                <a:ea typeface="SimSun" panose="02010600030101010101" pitchFamily="2" charset="-122"/>
              </a:rPr>
              <a:t>Validation-based insights</a:t>
            </a:r>
            <a:r>
              <a:rPr lang="en-US" altLang="zh-CN" sz="2400" dirty="0">
                <a:ea typeface="SimSun" panose="02010600030101010101" pitchFamily="2" charset="-122"/>
              </a:rPr>
              <a:t>: Evaluation of the quality of clusters generated</a:t>
            </a:r>
          </a:p>
          <a:p>
            <a:pPr lvl="1">
              <a:lnSpc>
                <a:spcPct val="110000"/>
              </a:lnSpc>
            </a:pPr>
            <a:r>
              <a:rPr lang="en-US" altLang="zh-CN" sz="2400" dirty="0">
                <a:ea typeface="SimSun" panose="02010600030101010101" pitchFamily="2" charset="-122"/>
              </a:rPr>
              <a:t>May use case studies, specific measures, or pre-existing labels</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14</a:t>
            </a:fld>
            <a:endParaRPr lang="en-US"/>
          </a:p>
        </p:txBody>
      </p:sp>
    </p:spTree>
    <p:extLst>
      <p:ext uri="{BB962C8B-B14F-4D97-AF65-F5344CB8AC3E}">
        <p14:creationId xmlns:p14="http://schemas.microsoft.com/office/powerpoint/2010/main" val="10676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b="1" dirty="0" smtClean="0"/>
              <a:t>Partitioning Methods</a:t>
            </a:r>
          </a:p>
          <a:p>
            <a:r>
              <a:rPr lang="en-US" altLang="zh-CN" dirty="0" smtClean="0"/>
              <a:t>Hierarchical Methods</a:t>
            </a:r>
          </a:p>
          <a:p>
            <a:r>
              <a:rPr lang="en-US" altLang="zh-CN"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15</a:t>
            </a:fld>
            <a:endParaRPr lang="en-US"/>
          </a:p>
        </p:txBody>
      </p:sp>
    </p:spTree>
    <p:extLst>
      <p:ext uri="{BB962C8B-B14F-4D97-AF65-F5344CB8AC3E}">
        <p14:creationId xmlns:p14="http://schemas.microsoft.com/office/powerpoint/2010/main" val="339671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kern="0" dirty="0"/>
              <a:t>Partitioning-Based Clustering Methods</a:t>
            </a:r>
            <a:endParaRPr lang="en-US" dirty="0"/>
          </a:p>
        </p:txBody>
      </p:sp>
      <p:sp>
        <p:nvSpPr>
          <p:cNvPr id="3" name="Content Placeholder 2"/>
          <p:cNvSpPr>
            <a:spLocks noGrp="1"/>
          </p:cNvSpPr>
          <p:nvPr>
            <p:ph idx="1"/>
          </p:nvPr>
        </p:nvSpPr>
        <p:spPr/>
        <p:txBody>
          <a:bodyPr/>
          <a:lstStyle/>
          <a:p>
            <a:r>
              <a:rPr lang="en-US" altLang="en-US" dirty="0" smtClean="0"/>
              <a:t> </a:t>
            </a:r>
            <a:r>
              <a:rPr lang="en-US" altLang="zh-CN" dirty="0" smtClean="0"/>
              <a:t>Basic Concepts of Partitioning Algorithms</a:t>
            </a:r>
            <a:endParaRPr lang="en-US" dirty="0" smtClean="0"/>
          </a:p>
          <a:p>
            <a:r>
              <a:rPr lang="en-US" altLang="zh-CN" dirty="0" smtClean="0"/>
              <a:t> The K-Means Clustering Method</a:t>
            </a:r>
            <a:endParaRPr lang="en-US" dirty="0" smtClean="0"/>
          </a:p>
          <a:p>
            <a:r>
              <a:rPr lang="en-US" altLang="en-US" dirty="0" smtClean="0"/>
              <a:t> </a:t>
            </a:r>
            <a:r>
              <a:rPr lang="en-US" altLang="zh-CN" dirty="0" smtClean="0"/>
              <a:t>Initialization of K-Means Clustering</a:t>
            </a:r>
            <a:endParaRPr lang="en-US" dirty="0" smtClean="0"/>
          </a:p>
          <a:p>
            <a:r>
              <a:rPr lang="en-US" altLang="en-US" dirty="0" smtClean="0"/>
              <a:t> </a:t>
            </a:r>
            <a:r>
              <a:rPr lang="en-US" altLang="zh-CN" dirty="0" smtClean="0"/>
              <a:t>The K-</a:t>
            </a:r>
            <a:r>
              <a:rPr lang="en-US" altLang="zh-CN" dirty="0" err="1" smtClean="0"/>
              <a:t>Medoids</a:t>
            </a:r>
            <a:r>
              <a:rPr lang="en-US" altLang="zh-CN" dirty="0" smtClean="0"/>
              <a:t> Clustering Method</a:t>
            </a:r>
            <a:endParaRPr lang="en-US" altLang="en-US" dirty="0" smtClean="0"/>
          </a:p>
          <a:p>
            <a:r>
              <a:rPr lang="en-US" altLang="zh-CN" dirty="0" smtClean="0"/>
              <a:t> The K-Medians and K-Modes Clustering Methods</a:t>
            </a:r>
            <a:endParaRPr lang="en-US" altLang="en-US" dirty="0" smtClean="0"/>
          </a:p>
          <a:p>
            <a:r>
              <a:rPr lang="en-US" dirty="0" smtClean="0"/>
              <a:t> </a:t>
            </a:r>
            <a:r>
              <a:rPr lang="en-US" altLang="zh-CN" dirty="0" smtClean="0"/>
              <a:t>The Kernel K-Means Clustering Method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16</a:t>
            </a:fld>
            <a:endParaRPr lang="en-US"/>
          </a:p>
        </p:txBody>
      </p:sp>
    </p:spTree>
    <p:extLst>
      <p:ext uri="{BB962C8B-B14F-4D97-AF65-F5344CB8AC3E}">
        <p14:creationId xmlns:p14="http://schemas.microsoft.com/office/powerpoint/2010/main" val="53732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Partitioning Algorithms: Basic Concepts</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pPr>
              <a:spcAft>
                <a:spcPts val="600"/>
              </a:spcAft>
            </a:pPr>
            <a:r>
              <a:rPr lang="en-US" altLang="zh-CN" u="sng" dirty="0">
                <a:ea typeface="SimSun" panose="02010600030101010101" pitchFamily="2" charset="-122"/>
              </a:rPr>
              <a:t>Partitioning method:</a:t>
            </a:r>
            <a:r>
              <a:rPr lang="en-US" altLang="zh-CN" dirty="0">
                <a:ea typeface="SimSun" panose="02010600030101010101" pitchFamily="2" charset="-122"/>
              </a:rPr>
              <a:t> Discovering the groupings in the data by optimizing a specific objective function and iteratively improving the quality of partitions</a:t>
            </a:r>
          </a:p>
          <a:p>
            <a:pPr>
              <a:spcAft>
                <a:spcPts val="600"/>
              </a:spcAft>
            </a:pPr>
            <a:r>
              <a:rPr lang="en-US" altLang="zh-CN" i="1" dirty="0">
                <a:ea typeface="SimSun" panose="02010600030101010101" pitchFamily="2" charset="-122"/>
              </a:rPr>
              <a:t>K</a:t>
            </a:r>
            <a:r>
              <a:rPr lang="en-US" altLang="zh-CN" dirty="0">
                <a:ea typeface="SimSun" panose="02010600030101010101" pitchFamily="2" charset="-122"/>
              </a:rPr>
              <a:t>-partitioning method: Partitioning a dataset </a:t>
            </a:r>
            <a:r>
              <a:rPr lang="en-US" altLang="zh-CN" b="1" i="1" dirty="0">
                <a:ea typeface="SimSun" panose="02010600030101010101" pitchFamily="2" charset="-122"/>
              </a:rPr>
              <a:t>D</a:t>
            </a:r>
            <a:r>
              <a:rPr lang="en-US" altLang="zh-CN" dirty="0">
                <a:ea typeface="SimSun" panose="02010600030101010101" pitchFamily="2" charset="-122"/>
              </a:rPr>
              <a:t> of </a:t>
            </a:r>
            <a:r>
              <a:rPr lang="en-US" altLang="zh-CN" b="1" i="1" dirty="0">
                <a:ea typeface="SimSun" panose="02010600030101010101" pitchFamily="2" charset="-122"/>
              </a:rPr>
              <a:t>n</a:t>
            </a:r>
            <a:r>
              <a:rPr lang="en-US" altLang="zh-CN" dirty="0">
                <a:ea typeface="SimSun" panose="02010600030101010101" pitchFamily="2" charset="-122"/>
              </a:rPr>
              <a:t> objects into a set of </a:t>
            </a:r>
            <a:r>
              <a:rPr lang="en-US" altLang="zh-CN" b="1" i="1" dirty="0">
                <a:ea typeface="SimSun" panose="02010600030101010101" pitchFamily="2" charset="-122"/>
              </a:rPr>
              <a:t>K</a:t>
            </a:r>
            <a:r>
              <a:rPr lang="en-US" altLang="zh-CN" dirty="0">
                <a:ea typeface="SimSun" panose="02010600030101010101" pitchFamily="2" charset="-122"/>
              </a:rPr>
              <a:t> clusters so that an objective function is optimized (e.g., the sum of squared distances is minimized, where </a:t>
            </a:r>
            <a:r>
              <a:rPr lang="en-US" altLang="zh-CN" i="1" dirty="0" err="1">
                <a:ea typeface="SimSun" panose="02010600030101010101" pitchFamily="2" charset="-122"/>
              </a:rPr>
              <a:t>c</a:t>
            </a:r>
            <a:r>
              <a:rPr lang="en-US" altLang="zh-CN" i="1" baseline="-25000" dirty="0" err="1">
                <a:ea typeface="SimSun" panose="02010600030101010101" pitchFamily="2" charset="-122"/>
              </a:rPr>
              <a:t>k</a:t>
            </a:r>
            <a:r>
              <a:rPr lang="en-US" altLang="zh-CN" dirty="0">
                <a:ea typeface="SimSun" panose="02010600030101010101" pitchFamily="2" charset="-122"/>
              </a:rPr>
              <a:t> is the centroid or </a:t>
            </a:r>
            <a:r>
              <a:rPr lang="en-US" altLang="zh-CN" dirty="0" err="1">
                <a:ea typeface="SimSun" panose="02010600030101010101" pitchFamily="2" charset="-122"/>
              </a:rPr>
              <a:t>medoid</a:t>
            </a:r>
            <a:r>
              <a:rPr lang="en-US" altLang="zh-CN" dirty="0">
                <a:ea typeface="SimSun" panose="02010600030101010101" pitchFamily="2" charset="-122"/>
              </a:rPr>
              <a:t> of cluster </a:t>
            </a:r>
            <a:r>
              <a:rPr lang="en-US" altLang="zh-CN" i="1" dirty="0" err="1">
                <a:ea typeface="SimSun" panose="02010600030101010101" pitchFamily="2" charset="-122"/>
              </a:rPr>
              <a:t>C</a:t>
            </a:r>
            <a:r>
              <a:rPr lang="en-US" altLang="zh-CN" i="1" baseline="-25000" dirty="0" err="1">
                <a:ea typeface="SimSun" panose="02010600030101010101" pitchFamily="2" charset="-122"/>
              </a:rPr>
              <a:t>k</a:t>
            </a:r>
            <a:r>
              <a:rPr lang="en-US" altLang="zh-CN" dirty="0">
                <a:ea typeface="SimSun" panose="02010600030101010101" pitchFamily="2" charset="-122"/>
              </a:rPr>
              <a:t>)</a:t>
            </a:r>
          </a:p>
          <a:p>
            <a:pPr lvl="1">
              <a:spcAft>
                <a:spcPts val="600"/>
              </a:spcAft>
            </a:pPr>
            <a:r>
              <a:rPr lang="en-US" altLang="zh-CN" dirty="0">
                <a:ea typeface="SimSun" panose="02010600030101010101" pitchFamily="2" charset="-122"/>
              </a:rPr>
              <a:t>A typical objective function: </a:t>
            </a:r>
            <a:r>
              <a:rPr lang="en-US" altLang="zh-CN" b="1" dirty="0">
                <a:ea typeface="SimSun" panose="02010600030101010101" pitchFamily="2" charset="-122"/>
              </a:rPr>
              <a:t>Sum of Squared Errors </a:t>
            </a:r>
            <a:r>
              <a:rPr lang="en-US" altLang="zh-CN" dirty="0">
                <a:ea typeface="SimSun" panose="02010600030101010101" pitchFamily="2" charset="-122"/>
              </a:rPr>
              <a:t>(</a:t>
            </a:r>
            <a:r>
              <a:rPr lang="en-US" altLang="zh-CN" b="1" dirty="0">
                <a:ea typeface="SimSun" panose="02010600030101010101" pitchFamily="2" charset="-122"/>
              </a:rPr>
              <a:t>SSE</a:t>
            </a:r>
            <a:r>
              <a:rPr lang="en-US" altLang="zh-CN" dirty="0">
                <a:ea typeface="SimSun" panose="02010600030101010101" pitchFamily="2" charset="-122"/>
              </a:rPr>
              <a:t>)</a:t>
            </a:r>
          </a:p>
          <a:p>
            <a:pPr lvl="1">
              <a:spcAft>
                <a:spcPts val="600"/>
              </a:spcAft>
            </a:pPr>
            <a:endParaRPr lang="en-US" altLang="zh-CN" dirty="0">
              <a:ea typeface="SimSun" panose="02010600030101010101" pitchFamily="2" charset="-122"/>
            </a:endParaRPr>
          </a:p>
          <a:p>
            <a:pPr>
              <a:spcAft>
                <a:spcPts val="600"/>
              </a:spcAft>
            </a:pPr>
            <a:r>
              <a:rPr lang="en-US" altLang="zh-CN" dirty="0">
                <a:ea typeface="SimSun" panose="02010600030101010101" pitchFamily="2" charset="-122"/>
              </a:rPr>
              <a:t>Problem definition:  Given </a:t>
            </a:r>
            <a:r>
              <a:rPr lang="en-US" altLang="zh-CN" i="1" dirty="0">
                <a:ea typeface="SimSun" panose="02010600030101010101" pitchFamily="2" charset="-122"/>
              </a:rPr>
              <a:t>K</a:t>
            </a:r>
            <a:r>
              <a:rPr lang="en-US" altLang="zh-CN" dirty="0">
                <a:ea typeface="SimSun" panose="02010600030101010101" pitchFamily="2" charset="-122"/>
              </a:rPr>
              <a:t>, find a partition of </a:t>
            </a:r>
            <a:r>
              <a:rPr lang="en-US" altLang="zh-CN" i="1" dirty="0">
                <a:ea typeface="SimSun" panose="02010600030101010101" pitchFamily="2" charset="-122"/>
              </a:rPr>
              <a:t>K clusters </a:t>
            </a:r>
            <a:r>
              <a:rPr lang="en-US" altLang="zh-CN" dirty="0">
                <a:ea typeface="SimSun" panose="02010600030101010101" pitchFamily="2" charset="-122"/>
              </a:rPr>
              <a:t>that optimizes the chosen partitioning criterion</a:t>
            </a:r>
          </a:p>
          <a:p>
            <a:pPr lvl="1">
              <a:spcAft>
                <a:spcPts val="600"/>
              </a:spcAft>
            </a:pPr>
            <a:r>
              <a:rPr lang="en-US" altLang="zh-CN" dirty="0">
                <a:ea typeface="SimSun" panose="02010600030101010101" pitchFamily="2" charset="-122"/>
              </a:rPr>
              <a:t>Global optimal: Needs to exhaustively enumerate all partitions</a:t>
            </a:r>
          </a:p>
          <a:p>
            <a:pPr lvl="1">
              <a:spcAft>
                <a:spcPts val="600"/>
              </a:spcAft>
            </a:pPr>
            <a:r>
              <a:rPr lang="en-US" altLang="zh-CN" dirty="0">
                <a:ea typeface="SimSun" panose="02010600030101010101" pitchFamily="2" charset="-122"/>
              </a:rPr>
              <a:t>Heuristic methods (i.e., greedy algorithms): </a:t>
            </a:r>
            <a:r>
              <a:rPr lang="en-US" altLang="zh-CN" i="1" dirty="0">
                <a:ea typeface="SimSun" panose="02010600030101010101" pitchFamily="2" charset="-122"/>
              </a:rPr>
              <a:t>K-Means</a:t>
            </a:r>
            <a:r>
              <a:rPr lang="en-US" altLang="zh-CN" dirty="0">
                <a:ea typeface="SimSun" panose="02010600030101010101" pitchFamily="2" charset="-122"/>
              </a:rPr>
              <a:t>, </a:t>
            </a:r>
            <a:r>
              <a:rPr lang="en-US" altLang="zh-CN" i="1" dirty="0">
                <a:ea typeface="SimSun" panose="02010600030101010101" pitchFamily="2" charset="-122"/>
              </a:rPr>
              <a:t>K</a:t>
            </a:r>
            <a:r>
              <a:rPr lang="en-US" altLang="zh-CN" dirty="0">
                <a:ea typeface="SimSun" panose="02010600030101010101" pitchFamily="2" charset="-122"/>
              </a:rPr>
              <a:t>-</a:t>
            </a:r>
            <a:r>
              <a:rPr lang="en-US" altLang="zh-CN" i="1" dirty="0">
                <a:ea typeface="SimSun" panose="02010600030101010101" pitchFamily="2" charset="-122"/>
              </a:rPr>
              <a:t>Medians</a:t>
            </a:r>
            <a:r>
              <a:rPr lang="en-US" altLang="zh-CN" dirty="0">
                <a:ea typeface="SimSun" panose="02010600030101010101" pitchFamily="2" charset="-122"/>
              </a:rPr>
              <a:t>, </a:t>
            </a: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etc.</a:t>
            </a:r>
          </a:p>
        </p:txBody>
      </p:sp>
      <p:sp>
        <p:nvSpPr>
          <p:cNvPr id="4" name="Slide Number Placeholder 3"/>
          <p:cNvSpPr>
            <a:spLocks noGrp="1"/>
          </p:cNvSpPr>
          <p:nvPr>
            <p:ph type="sldNum" sz="quarter" idx="12"/>
          </p:nvPr>
        </p:nvSpPr>
        <p:spPr/>
        <p:txBody>
          <a:bodyPr/>
          <a:lstStyle/>
          <a:p>
            <a:fld id="{18A68613-FF0B-4246-B613-8295211CFAFA}" type="slidenum">
              <a:rPr lang="en-US" smtClean="0"/>
              <a:t>17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53328724"/>
              </p:ext>
            </p:extLst>
          </p:nvPr>
        </p:nvGraphicFramePr>
        <p:xfrm>
          <a:off x="3186113" y="4300964"/>
          <a:ext cx="2210306" cy="571073"/>
        </p:xfrm>
        <a:graphic>
          <a:graphicData uri="http://schemas.openxmlformats.org/presentationml/2006/ole">
            <mc:AlternateContent xmlns:mc="http://schemas.openxmlformats.org/markup-compatibility/2006">
              <mc:Choice xmlns:v="urn:schemas-microsoft-com:vml" Requires="v">
                <p:oleObj spid="_x0000_s1075" name="Equation" r:id="rId3" imgW="1612800" imgH="469800" progId="Equation.DSMT4">
                  <p:embed/>
                </p:oleObj>
              </mc:Choice>
              <mc:Fallback>
                <p:oleObj name="Equation" r:id="rId3" imgW="1612800" imgH="469800" progId="Equation.DSMT4">
                  <p:embed/>
                  <p:pic>
                    <p:nvPicPr>
                      <p:cNvPr id="0" name=""/>
                      <p:cNvPicPr/>
                      <p:nvPr/>
                    </p:nvPicPr>
                    <p:blipFill>
                      <a:blip r:embed="rId4"/>
                      <a:stretch>
                        <a:fillRect/>
                      </a:stretch>
                    </p:blipFill>
                    <p:spPr>
                      <a:xfrm>
                        <a:off x="3186113" y="4300964"/>
                        <a:ext cx="2210306" cy="571073"/>
                      </a:xfrm>
                      <a:prstGeom prst="rect">
                        <a:avLst/>
                      </a:prstGeom>
                    </p:spPr>
                  </p:pic>
                </p:oleObj>
              </mc:Fallback>
            </mc:AlternateContent>
          </a:graphicData>
        </a:graphic>
      </p:graphicFrame>
    </p:spTree>
    <p:extLst>
      <p:ext uri="{BB962C8B-B14F-4D97-AF65-F5344CB8AC3E}">
        <p14:creationId xmlns:p14="http://schemas.microsoft.com/office/powerpoint/2010/main" val="566677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The </a:t>
            </a:r>
            <a:r>
              <a:rPr lang="en-US" altLang="zh-CN" i="1" dirty="0">
                <a:ea typeface="SimSun" panose="02010600030101010101" pitchFamily="2" charset="-122"/>
              </a:rPr>
              <a:t>K-Means</a:t>
            </a:r>
            <a:r>
              <a:rPr lang="en-US" altLang="zh-CN" dirty="0">
                <a:ea typeface="SimSun" panose="02010600030101010101" pitchFamily="2" charset="-122"/>
              </a:rPr>
              <a:t> Clustering </a:t>
            </a:r>
            <a:r>
              <a:rPr lang="en-US" altLang="zh-CN" dirty="0" smtClean="0">
                <a:ea typeface="SimSun" panose="02010600030101010101" pitchFamily="2" charset="-122"/>
              </a:rPr>
              <a:t>Method</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lnSpc>
                <a:spcPct val="110000"/>
              </a:lnSpc>
            </a:pPr>
            <a:r>
              <a:rPr lang="en-US" altLang="zh-CN" sz="2400" i="1" u="sng" dirty="0">
                <a:ea typeface="SimSun" panose="02010600030101010101" pitchFamily="2" charset="-122"/>
              </a:rPr>
              <a:t>K-Means</a:t>
            </a:r>
            <a:r>
              <a:rPr lang="en-US" altLang="zh-CN" sz="2400" dirty="0">
                <a:ea typeface="SimSun" panose="02010600030101010101" pitchFamily="2" charset="-122"/>
              </a:rPr>
              <a:t> (MacQueen’67, Lloyd’57/’82)</a:t>
            </a:r>
          </a:p>
          <a:p>
            <a:pPr lvl="1">
              <a:lnSpc>
                <a:spcPct val="110000"/>
              </a:lnSpc>
            </a:pPr>
            <a:r>
              <a:rPr lang="en-US" altLang="zh-CN" sz="2400" dirty="0">
                <a:ea typeface="SimSun" panose="02010600030101010101" pitchFamily="2" charset="-122"/>
              </a:rPr>
              <a:t>Each cluster is represented by the center of the cluster</a:t>
            </a:r>
          </a:p>
          <a:p>
            <a:pPr>
              <a:lnSpc>
                <a:spcPct val="120000"/>
              </a:lnSpc>
            </a:pPr>
            <a:r>
              <a:rPr lang="en-US" altLang="zh-CN" sz="2400" dirty="0">
                <a:ea typeface="SimSun" panose="02010600030101010101" pitchFamily="2" charset="-122"/>
              </a:rPr>
              <a:t>Given K, the number of clusters, the </a:t>
            </a:r>
            <a:r>
              <a:rPr lang="en-US" altLang="zh-CN" sz="2400" i="1" dirty="0">
                <a:ea typeface="SimSun" panose="02010600030101010101" pitchFamily="2" charset="-122"/>
              </a:rPr>
              <a:t>K-Means</a:t>
            </a:r>
            <a:r>
              <a:rPr lang="en-US" altLang="zh-CN" sz="2400" dirty="0">
                <a:ea typeface="SimSun" panose="02010600030101010101" pitchFamily="2" charset="-122"/>
              </a:rPr>
              <a:t> clustering algorithm is outlined as follows</a:t>
            </a:r>
          </a:p>
          <a:p>
            <a:pPr lvl="2">
              <a:lnSpc>
                <a:spcPct val="120000"/>
              </a:lnSpc>
            </a:pPr>
            <a:r>
              <a:rPr lang="en-US" altLang="zh-CN" dirty="0">
                <a:solidFill>
                  <a:srgbClr val="000000"/>
                </a:solidFill>
                <a:ea typeface="SimSun" panose="02010600030101010101" pitchFamily="2" charset="-122"/>
              </a:rPr>
              <a:t>Select </a:t>
            </a:r>
            <a:r>
              <a:rPr lang="en-US" altLang="zh-CN" i="1" dirty="0">
                <a:solidFill>
                  <a:srgbClr val="000000"/>
                </a:solidFill>
                <a:ea typeface="SimSun" panose="02010600030101010101" pitchFamily="2" charset="-122"/>
              </a:rPr>
              <a:t>K</a:t>
            </a:r>
            <a:r>
              <a:rPr lang="en-US" altLang="zh-CN" dirty="0">
                <a:solidFill>
                  <a:srgbClr val="000000"/>
                </a:solidFill>
                <a:ea typeface="SimSun" panose="02010600030101010101" pitchFamily="2" charset="-122"/>
              </a:rPr>
              <a:t> points as initial </a:t>
            </a:r>
            <a:r>
              <a:rPr lang="en-US" altLang="zh-CN" b="1" dirty="0">
                <a:solidFill>
                  <a:srgbClr val="FF0000"/>
                </a:solidFill>
                <a:ea typeface="SimSun" panose="02010600030101010101" pitchFamily="2" charset="-122"/>
              </a:rPr>
              <a:t>centroids</a:t>
            </a:r>
          </a:p>
          <a:p>
            <a:pPr lvl="2">
              <a:lnSpc>
                <a:spcPct val="120000"/>
              </a:lnSpc>
            </a:pPr>
            <a:r>
              <a:rPr lang="en-US" altLang="zh-CN" b="1" dirty="0">
                <a:solidFill>
                  <a:srgbClr val="000000"/>
                </a:solidFill>
                <a:ea typeface="SimSun" panose="02010600030101010101" pitchFamily="2" charset="-122"/>
              </a:rPr>
              <a:t>Repeat</a:t>
            </a:r>
          </a:p>
          <a:p>
            <a:pPr lvl="3">
              <a:lnSpc>
                <a:spcPct val="120000"/>
              </a:lnSpc>
            </a:pPr>
            <a:r>
              <a:rPr lang="en-US" altLang="zh-CN" sz="2400" dirty="0">
                <a:solidFill>
                  <a:srgbClr val="000000"/>
                </a:solidFill>
                <a:ea typeface="SimSun" panose="02010600030101010101" pitchFamily="2" charset="-122"/>
              </a:rPr>
              <a:t>Form </a:t>
            </a:r>
            <a:r>
              <a:rPr lang="en-US" altLang="zh-CN" sz="2400" i="1" dirty="0">
                <a:solidFill>
                  <a:srgbClr val="000000"/>
                </a:solidFill>
                <a:ea typeface="SimSun" panose="02010600030101010101" pitchFamily="2" charset="-122"/>
              </a:rPr>
              <a:t>K</a:t>
            </a:r>
            <a:r>
              <a:rPr lang="en-US" altLang="zh-CN" sz="2400" dirty="0">
                <a:solidFill>
                  <a:srgbClr val="000000"/>
                </a:solidFill>
                <a:ea typeface="SimSun" panose="02010600030101010101" pitchFamily="2" charset="-122"/>
              </a:rPr>
              <a:t> clusters by assigning each point to its closest centroid</a:t>
            </a:r>
          </a:p>
          <a:p>
            <a:pPr lvl="3">
              <a:lnSpc>
                <a:spcPct val="120000"/>
              </a:lnSpc>
            </a:pPr>
            <a:r>
              <a:rPr lang="en-US" altLang="zh-CN" sz="2400" dirty="0">
                <a:solidFill>
                  <a:srgbClr val="000000"/>
                </a:solidFill>
                <a:ea typeface="SimSun" panose="02010600030101010101" pitchFamily="2" charset="-122"/>
              </a:rPr>
              <a:t>Re-compute the centroids (i.e., </a:t>
            </a:r>
            <a:r>
              <a:rPr lang="en-US" altLang="zh-CN" sz="2400" i="1" dirty="0">
                <a:solidFill>
                  <a:srgbClr val="FF0000"/>
                </a:solidFill>
                <a:ea typeface="SimSun" panose="02010600030101010101" pitchFamily="2" charset="-122"/>
              </a:rPr>
              <a:t>mean point</a:t>
            </a:r>
            <a:r>
              <a:rPr lang="en-US" altLang="zh-CN" sz="2400" dirty="0">
                <a:ea typeface="SimSun" panose="02010600030101010101" pitchFamily="2" charset="-122"/>
              </a:rPr>
              <a:t>)</a:t>
            </a:r>
            <a:r>
              <a:rPr lang="en-US" altLang="zh-CN" sz="2400" i="1" dirty="0">
                <a:solidFill>
                  <a:srgbClr val="FF0000"/>
                </a:solidFill>
                <a:ea typeface="SimSun" panose="02010600030101010101" pitchFamily="2" charset="-122"/>
              </a:rPr>
              <a:t> </a:t>
            </a:r>
            <a:r>
              <a:rPr lang="en-US" altLang="zh-CN" sz="2400" dirty="0">
                <a:solidFill>
                  <a:srgbClr val="000000"/>
                </a:solidFill>
                <a:ea typeface="SimSun" panose="02010600030101010101" pitchFamily="2" charset="-122"/>
              </a:rPr>
              <a:t>of each cluster</a:t>
            </a:r>
          </a:p>
          <a:p>
            <a:pPr lvl="2">
              <a:lnSpc>
                <a:spcPct val="120000"/>
              </a:lnSpc>
            </a:pPr>
            <a:r>
              <a:rPr lang="en-US" altLang="zh-CN" b="1" dirty="0">
                <a:solidFill>
                  <a:srgbClr val="000000"/>
                </a:solidFill>
                <a:ea typeface="SimSun" panose="02010600030101010101" pitchFamily="2" charset="-122"/>
              </a:rPr>
              <a:t>Until </a:t>
            </a:r>
            <a:r>
              <a:rPr lang="en-US" altLang="zh-CN" dirty="0">
                <a:solidFill>
                  <a:srgbClr val="000000"/>
                </a:solidFill>
                <a:ea typeface="SimSun" panose="02010600030101010101" pitchFamily="2" charset="-122"/>
              </a:rPr>
              <a:t>convergence criterion is satisfied</a:t>
            </a:r>
          </a:p>
          <a:p>
            <a:pPr>
              <a:lnSpc>
                <a:spcPct val="120000"/>
              </a:lnSpc>
            </a:pPr>
            <a:r>
              <a:rPr lang="en-US" altLang="zh-CN" sz="2400" dirty="0">
                <a:solidFill>
                  <a:srgbClr val="000000"/>
                </a:solidFill>
                <a:ea typeface="SimSun" panose="02010600030101010101" pitchFamily="2" charset="-122"/>
              </a:rPr>
              <a:t>Different kinds of measures can be used</a:t>
            </a:r>
          </a:p>
          <a:p>
            <a:pPr lvl="1">
              <a:lnSpc>
                <a:spcPct val="120000"/>
              </a:lnSpc>
            </a:pPr>
            <a:r>
              <a:rPr lang="en-US" altLang="zh-CN" sz="2400" dirty="0">
                <a:solidFill>
                  <a:srgbClr val="000000"/>
                </a:solidFill>
                <a:ea typeface="SimSun" panose="02010600030101010101" pitchFamily="2" charset="-122"/>
              </a:rPr>
              <a:t>Manhattan distance (L</a:t>
            </a:r>
            <a:r>
              <a:rPr lang="en-US" altLang="zh-CN" sz="2400" baseline="-25000" dirty="0">
                <a:solidFill>
                  <a:srgbClr val="000000"/>
                </a:solidFill>
                <a:ea typeface="SimSun" panose="02010600030101010101" pitchFamily="2" charset="-122"/>
              </a:rPr>
              <a:t>1</a:t>
            </a:r>
            <a:r>
              <a:rPr lang="en-US" altLang="zh-CN" sz="2400" dirty="0">
                <a:solidFill>
                  <a:srgbClr val="000000"/>
                </a:solidFill>
                <a:ea typeface="SimSun" panose="02010600030101010101" pitchFamily="2" charset="-122"/>
              </a:rPr>
              <a:t> norm), </a:t>
            </a:r>
            <a:r>
              <a:rPr lang="en-US" altLang="zh-CN" sz="2400" dirty="0">
                <a:solidFill>
                  <a:srgbClr val="FF0000"/>
                </a:solidFill>
                <a:ea typeface="SimSun" panose="02010600030101010101" pitchFamily="2" charset="-122"/>
              </a:rPr>
              <a:t>Euclidean distance (L</a:t>
            </a:r>
            <a:r>
              <a:rPr lang="en-US" altLang="zh-CN" sz="2400" baseline="-25000" dirty="0">
                <a:solidFill>
                  <a:srgbClr val="FF0000"/>
                </a:solidFill>
                <a:ea typeface="SimSun" panose="02010600030101010101" pitchFamily="2" charset="-122"/>
              </a:rPr>
              <a:t>2</a:t>
            </a:r>
            <a:r>
              <a:rPr lang="en-US" altLang="zh-CN" sz="2400" dirty="0">
                <a:solidFill>
                  <a:srgbClr val="FF0000"/>
                </a:solidFill>
                <a:ea typeface="SimSun" panose="02010600030101010101" pitchFamily="2" charset="-122"/>
              </a:rPr>
              <a:t> norm)</a:t>
            </a:r>
            <a:r>
              <a:rPr lang="en-US" altLang="zh-CN" sz="2400" dirty="0">
                <a:ea typeface="SimSun" panose="02010600030101010101" pitchFamily="2" charset="-122"/>
              </a:rPr>
              <a:t>,</a:t>
            </a:r>
            <a:r>
              <a:rPr lang="en-US" altLang="zh-CN" sz="2400" dirty="0">
                <a:solidFill>
                  <a:srgbClr val="FF0000"/>
                </a:solidFill>
                <a:ea typeface="SimSun" panose="02010600030101010101" pitchFamily="2" charset="-122"/>
              </a:rPr>
              <a:t> </a:t>
            </a:r>
            <a:r>
              <a:rPr lang="en-US" altLang="zh-CN" sz="2400" dirty="0">
                <a:solidFill>
                  <a:srgbClr val="000000"/>
                </a:solidFill>
                <a:ea typeface="SimSun" panose="02010600030101010101" pitchFamily="2" charset="-122"/>
              </a:rPr>
              <a:t>Cosine </a:t>
            </a:r>
            <a:r>
              <a:rPr lang="en-US" altLang="zh-CN" sz="2400" dirty="0" smtClean="0">
                <a:solidFill>
                  <a:srgbClr val="000000"/>
                </a:solidFill>
                <a:ea typeface="SimSun" panose="02010600030101010101" pitchFamily="2" charset="-122"/>
              </a:rPr>
              <a:t>similarity</a:t>
            </a:r>
            <a:endParaRPr lang="en-US" altLang="zh-CN" sz="2400" dirty="0">
              <a:solidFill>
                <a:srgbClr val="000000"/>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18</a:t>
            </a:fld>
            <a:endParaRPr lang="en-US"/>
          </a:p>
        </p:txBody>
      </p:sp>
    </p:spTree>
    <p:extLst>
      <p:ext uri="{BB962C8B-B14F-4D97-AF65-F5344CB8AC3E}">
        <p14:creationId xmlns:p14="http://schemas.microsoft.com/office/powerpoint/2010/main" val="509186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Example: </a:t>
            </a:r>
            <a:r>
              <a:rPr lang="en-US" altLang="zh-CN" i="1" dirty="0">
                <a:ea typeface="SimSun" panose="02010600030101010101" pitchFamily="2" charset="-122"/>
              </a:rPr>
              <a:t>K-Means</a:t>
            </a:r>
            <a:r>
              <a:rPr lang="en-US" altLang="zh-CN" dirty="0">
                <a:ea typeface="SimSun" panose="02010600030101010101" pitchFamily="2" charset="-122"/>
              </a:rPr>
              <a:t> Clustering</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19</a:t>
            </a:fld>
            <a:endParaRPr lang="en-US"/>
          </a:p>
        </p:txBody>
      </p:sp>
      <p:pic>
        <p:nvPicPr>
          <p:cNvPr id="5" name="Picture 4"/>
          <p:cNvPicPr>
            <a:picLocks noChangeAspect="1"/>
          </p:cNvPicPr>
          <p:nvPr/>
        </p:nvPicPr>
        <p:blipFill>
          <a:blip r:embed="rId2"/>
          <a:stretch>
            <a:fillRect/>
          </a:stretch>
        </p:blipFill>
        <p:spPr>
          <a:xfrm>
            <a:off x="3380247" y="1467998"/>
            <a:ext cx="2286000" cy="1910836"/>
          </a:xfrm>
          <a:prstGeom prst="rect">
            <a:avLst/>
          </a:prstGeom>
        </p:spPr>
      </p:pic>
      <p:sp>
        <p:nvSpPr>
          <p:cNvPr id="6" name="Text Box 181"/>
          <p:cNvSpPr txBox="1">
            <a:spLocks noChangeArrowheads="1"/>
          </p:cNvSpPr>
          <p:nvPr/>
        </p:nvSpPr>
        <p:spPr bwMode="auto">
          <a:xfrm>
            <a:off x="75185" y="3395765"/>
            <a:ext cx="28026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 typeface="Wingdings" panose="05000000000000000000" pitchFamily="2" charset="2"/>
              <a:buNone/>
            </a:pPr>
            <a:r>
              <a:rPr lang="en-US" altLang="ko-KR" sz="1600" dirty="0" smtClean="0">
                <a:solidFill>
                  <a:srgbClr val="000000"/>
                </a:solidFill>
                <a:latin typeface="Corbel" charset="0"/>
                <a:ea typeface="Corbel" charset="0"/>
                <a:cs typeface="Corbel" charset="0"/>
              </a:rPr>
              <a:t>The original data points &amp; randomly </a:t>
            </a:r>
            <a:r>
              <a:rPr lang="en-US" altLang="ko-KR" sz="1600" dirty="0">
                <a:solidFill>
                  <a:srgbClr val="000000"/>
                </a:solidFill>
                <a:latin typeface="Corbel" charset="0"/>
                <a:ea typeface="Corbel" charset="0"/>
                <a:cs typeface="Corbel" charset="0"/>
              </a:rPr>
              <a:t>select </a:t>
            </a:r>
            <a:r>
              <a:rPr lang="en-US" altLang="ko-KR" sz="1600" i="1" dirty="0" smtClean="0">
                <a:solidFill>
                  <a:srgbClr val="000000"/>
                </a:solidFill>
                <a:latin typeface="Corbel" charset="0"/>
                <a:ea typeface="Corbel" charset="0"/>
                <a:cs typeface="Corbel" charset="0"/>
              </a:rPr>
              <a:t>K </a:t>
            </a:r>
            <a:r>
              <a:rPr lang="en-US" altLang="ko-KR" sz="1600" dirty="0" smtClean="0">
                <a:solidFill>
                  <a:srgbClr val="000000"/>
                </a:solidFill>
                <a:latin typeface="Corbel" charset="0"/>
                <a:ea typeface="Corbel" charset="0"/>
                <a:cs typeface="Corbel" charset="0"/>
              </a:rPr>
              <a:t>= 2 </a:t>
            </a:r>
            <a:r>
              <a:rPr lang="en-US" altLang="ko-KR" sz="1600" dirty="0">
                <a:solidFill>
                  <a:srgbClr val="000000"/>
                </a:solidFill>
                <a:latin typeface="Corbel" charset="0"/>
                <a:ea typeface="Corbel" charset="0"/>
                <a:cs typeface="Corbel" charset="0"/>
              </a:rPr>
              <a:t>centroids </a:t>
            </a:r>
          </a:p>
        </p:txBody>
      </p:sp>
      <p:sp>
        <p:nvSpPr>
          <p:cNvPr id="7" name="Rectangle 6"/>
          <p:cNvSpPr/>
          <p:nvPr/>
        </p:nvSpPr>
        <p:spPr>
          <a:xfrm>
            <a:off x="71900" y="4635078"/>
            <a:ext cx="6531027" cy="1754326"/>
          </a:xfrm>
          <a:prstGeom prst="rect">
            <a:avLst/>
          </a:prstGeom>
          <a:solidFill>
            <a:srgbClr val="F0CDBC"/>
          </a:solidFill>
        </p:spPr>
        <p:txBody>
          <a:bodyPr wrap="square">
            <a:spAutoFit/>
          </a:bodyPr>
          <a:lstStyle/>
          <a:p>
            <a:pPr defTabSz="457189">
              <a:lnSpc>
                <a:spcPct val="120000"/>
              </a:lnSpc>
            </a:pPr>
            <a:r>
              <a:rPr lang="en-US" altLang="zh-CN" sz="1800" dirty="0">
                <a:solidFill>
                  <a:srgbClr val="000000"/>
                </a:solidFill>
                <a:latin typeface="Corbel" charset="0"/>
                <a:ea typeface="Corbel" charset="0"/>
                <a:cs typeface="Corbel" charset="0"/>
              </a:rPr>
              <a:t>Select </a:t>
            </a:r>
            <a:r>
              <a:rPr lang="en-US" altLang="zh-CN" sz="1800" i="1" dirty="0" smtClean="0">
                <a:solidFill>
                  <a:srgbClr val="000000"/>
                </a:solidFill>
                <a:latin typeface="Corbel" charset="0"/>
                <a:ea typeface="Corbel" charset="0"/>
                <a:cs typeface="Corbel" charset="0"/>
              </a:rPr>
              <a:t>K</a:t>
            </a:r>
            <a:r>
              <a:rPr lang="en-US" altLang="zh-CN" sz="1800" dirty="0" smtClean="0">
                <a:solidFill>
                  <a:srgbClr val="000000"/>
                </a:solidFill>
                <a:latin typeface="Corbel" charset="0"/>
                <a:ea typeface="Corbel" charset="0"/>
                <a:cs typeface="Corbel" charset="0"/>
              </a:rPr>
              <a:t> </a:t>
            </a:r>
            <a:r>
              <a:rPr lang="en-US" altLang="zh-CN" sz="1800" dirty="0">
                <a:solidFill>
                  <a:srgbClr val="000000"/>
                </a:solidFill>
                <a:latin typeface="Corbel" charset="0"/>
                <a:ea typeface="Corbel" charset="0"/>
                <a:cs typeface="Corbel" charset="0"/>
              </a:rPr>
              <a:t>points as initial centroids</a:t>
            </a:r>
          </a:p>
          <a:p>
            <a:pPr defTabSz="457189">
              <a:lnSpc>
                <a:spcPct val="120000"/>
              </a:lnSpc>
            </a:pPr>
            <a:r>
              <a:rPr lang="en-US" altLang="zh-CN" sz="1800" b="1" dirty="0">
                <a:solidFill>
                  <a:srgbClr val="000000"/>
                </a:solidFill>
                <a:latin typeface="Corbel" charset="0"/>
                <a:ea typeface="Corbel" charset="0"/>
                <a:cs typeface="Corbel" charset="0"/>
              </a:rPr>
              <a:t>Repeat</a:t>
            </a:r>
          </a:p>
          <a:p>
            <a:pPr marL="285750" indent="-285750" defTabSz="457189">
              <a:lnSpc>
                <a:spcPct val="120000"/>
              </a:lnSpc>
              <a:buFont typeface="Arial" panose="020B0604020202020204" pitchFamily="34" charset="0"/>
              <a:buChar char="•"/>
            </a:pPr>
            <a:r>
              <a:rPr lang="en-US" altLang="zh-CN" sz="1800" dirty="0">
                <a:solidFill>
                  <a:srgbClr val="000000"/>
                </a:solidFill>
                <a:latin typeface="Corbel" charset="0"/>
                <a:ea typeface="Corbel" charset="0"/>
                <a:cs typeface="Corbel" charset="0"/>
              </a:rPr>
              <a:t>Form </a:t>
            </a:r>
            <a:r>
              <a:rPr lang="en-US" altLang="zh-CN" sz="1800" i="1" dirty="0" smtClean="0">
                <a:solidFill>
                  <a:srgbClr val="000000"/>
                </a:solidFill>
                <a:latin typeface="Corbel" charset="0"/>
                <a:ea typeface="Corbel" charset="0"/>
                <a:cs typeface="Corbel" charset="0"/>
              </a:rPr>
              <a:t>K</a:t>
            </a:r>
            <a:r>
              <a:rPr lang="en-US" altLang="zh-CN" sz="1800" dirty="0" smtClean="0">
                <a:solidFill>
                  <a:srgbClr val="000000"/>
                </a:solidFill>
                <a:latin typeface="Corbel" charset="0"/>
                <a:ea typeface="Corbel" charset="0"/>
                <a:cs typeface="Corbel" charset="0"/>
              </a:rPr>
              <a:t> </a:t>
            </a:r>
            <a:r>
              <a:rPr lang="en-US" altLang="zh-CN" sz="1800" dirty="0">
                <a:solidFill>
                  <a:srgbClr val="000000"/>
                </a:solidFill>
                <a:latin typeface="Corbel" charset="0"/>
                <a:ea typeface="Corbel" charset="0"/>
                <a:cs typeface="Corbel" charset="0"/>
              </a:rPr>
              <a:t>clusters by assigning each point to </a:t>
            </a:r>
            <a:r>
              <a:rPr lang="en-US" altLang="zh-CN" sz="1800" dirty="0" smtClean="0">
                <a:solidFill>
                  <a:srgbClr val="000000"/>
                </a:solidFill>
                <a:latin typeface="Corbel" charset="0"/>
                <a:ea typeface="Corbel" charset="0"/>
                <a:cs typeface="Corbel" charset="0"/>
              </a:rPr>
              <a:t>its </a:t>
            </a:r>
            <a:r>
              <a:rPr lang="en-US" altLang="zh-CN" sz="1800" dirty="0">
                <a:solidFill>
                  <a:srgbClr val="000000"/>
                </a:solidFill>
                <a:latin typeface="Corbel" charset="0"/>
                <a:ea typeface="Corbel" charset="0"/>
                <a:cs typeface="Corbel" charset="0"/>
              </a:rPr>
              <a:t>closest centroid</a:t>
            </a:r>
          </a:p>
          <a:p>
            <a:pPr marL="285750" indent="-285750" defTabSz="457189">
              <a:lnSpc>
                <a:spcPct val="120000"/>
              </a:lnSpc>
              <a:buFont typeface="Arial" panose="020B0604020202020204" pitchFamily="34" charset="0"/>
              <a:buChar char="•"/>
            </a:pPr>
            <a:r>
              <a:rPr lang="en-US" altLang="zh-CN" sz="1800" dirty="0">
                <a:solidFill>
                  <a:srgbClr val="000000"/>
                </a:solidFill>
                <a:latin typeface="Corbel" charset="0"/>
                <a:ea typeface="Corbel" charset="0"/>
                <a:cs typeface="Corbel" charset="0"/>
              </a:rPr>
              <a:t>Re-compute the centroids (i.e., </a:t>
            </a:r>
            <a:r>
              <a:rPr lang="en-US" altLang="zh-CN" sz="1800" i="1" dirty="0">
                <a:solidFill>
                  <a:srgbClr val="FF0000"/>
                </a:solidFill>
                <a:latin typeface="Corbel" charset="0"/>
                <a:ea typeface="Corbel" charset="0"/>
                <a:cs typeface="Corbel" charset="0"/>
              </a:rPr>
              <a:t>mean point</a:t>
            </a:r>
            <a:r>
              <a:rPr lang="en-US" altLang="zh-CN" sz="1800" dirty="0">
                <a:solidFill>
                  <a:srgbClr val="000000"/>
                </a:solidFill>
                <a:latin typeface="Corbel" charset="0"/>
                <a:ea typeface="Corbel" charset="0"/>
                <a:cs typeface="Corbel" charset="0"/>
              </a:rPr>
              <a:t>)</a:t>
            </a:r>
            <a:r>
              <a:rPr lang="en-US" altLang="zh-CN" sz="1800" i="1" dirty="0">
                <a:solidFill>
                  <a:srgbClr val="FF0000"/>
                </a:solidFill>
                <a:latin typeface="Corbel" charset="0"/>
                <a:ea typeface="Corbel" charset="0"/>
                <a:cs typeface="Corbel" charset="0"/>
              </a:rPr>
              <a:t> </a:t>
            </a:r>
            <a:r>
              <a:rPr lang="en-US" altLang="zh-CN" sz="1800" dirty="0">
                <a:solidFill>
                  <a:srgbClr val="000000"/>
                </a:solidFill>
                <a:latin typeface="Corbel" charset="0"/>
                <a:ea typeface="Corbel" charset="0"/>
                <a:cs typeface="Corbel" charset="0"/>
              </a:rPr>
              <a:t>of each cluster</a:t>
            </a:r>
          </a:p>
          <a:p>
            <a:pPr defTabSz="457189">
              <a:lnSpc>
                <a:spcPct val="120000"/>
              </a:lnSpc>
            </a:pPr>
            <a:r>
              <a:rPr lang="en-US" altLang="zh-CN" sz="1800" b="1" dirty="0">
                <a:solidFill>
                  <a:srgbClr val="000000"/>
                </a:solidFill>
                <a:latin typeface="Corbel" charset="0"/>
                <a:ea typeface="Corbel" charset="0"/>
                <a:cs typeface="Corbel" charset="0"/>
              </a:rPr>
              <a:t>Until </a:t>
            </a:r>
            <a:r>
              <a:rPr lang="en-US" altLang="zh-CN" sz="1800" dirty="0">
                <a:solidFill>
                  <a:srgbClr val="000000"/>
                </a:solidFill>
                <a:latin typeface="Corbel" charset="0"/>
                <a:ea typeface="Corbel" charset="0"/>
                <a:cs typeface="Corbel" charset="0"/>
              </a:rPr>
              <a:t>convergence criterion is satisfied</a:t>
            </a:r>
          </a:p>
        </p:txBody>
      </p:sp>
      <p:sp>
        <p:nvSpPr>
          <p:cNvPr id="8" name="Right Arrow 7"/>
          <p:cNvSpPr/>
          <p:nvPr/>
        </p:nvSpPr>
        <p:spPr>
          <a:xfrm>
            <a:off x="2591771" y="2437401"/>
            <a:ext cx="553672"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latin typeface="Corbel" charset="0"/>
              <a:ea typeface="Corbel" charset="0"/>
              <a:cs typeface="Corbel" charset="0"/>
            </a:endParaRPr>
          </a:p>
        </p:txBody>
      </p:sp>
      <p:sp>
        <p:nvSpPr>
          <p:cNvPr id="9" name="Text Box 181"/>
          <p:cNvSpPr txBox="1">
            <a:spLocks noChangeArrowheads="1"/>
          </p:cNvSpPr>
          <p:nvPr/>
        </p:nvSpPr>
        <p:spPr bwMode="auto">
          <a:xfrm>
            <a:off x="2399801" y="1602100"/>
            <a:ext cx="9376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dirty="0" smtClean="0">
                <a:solidFill>
                  <a:srgbClr val="000000"/>
                </a:solidFill>
                <a:latin typeface="Corbel" charset="0"/>
                <a:ea typeface="Corbel" charset="0"/>
                <a:cs typeface="Corbel" charset="0"/>
              </a:rPr>
              <a:t>Assign points to clusters</a:t>
            </a:r>
            <a:endParaRPr lang="en-US" altLang="ko-KR" sz="1600" dirty="0">
              <a:solidFill>
                <a:srgbClr val="000000"/>
              </a:solidFill>
              <a:latin typeface="Corbel" charset="0"/>
              <a:ea typeface="Corbel" charset="0"/>
              <a:cs typeface="Corbel" charset="0"/>
            </a:endParaRPr>
          </a:p>
        </p:txBody>
      </p:sp>
      <p:grpSp>
        <p:nvGrpSpPr>
          <p:cNvPr id="10" name="Group 9"/>
          <p:cNvGrpSpPr/>
          <p:nvPr/>
        </p:nvGrpSpPr>
        <p:grpSpPr>
          <a:xfrm>
            <a:off x="5709081" y="1458962"/>
            <a:ext cx="3378436" cy="1828800"/>
            <a:chOff x="6730225" y="1199966"/>
            <a:chExt cx="3378436" cy="1828800"/>
          </a:xfrm>
        </p:grpSpPr>
        <p:pic>
          <p:nvPicPr>
            <p:cNvPr id="11" name="Picture 10"/>
            <p:cNvPicPr>
              <a:picLocks noChangeAspect="1"/>
            </p:cNvPicPr>
            <p:nvPr/>
          </p:nvPicPr>
          <p:blipFill>
            <a:blip r:embed="rId3"/>
            <a:stretch>
              <a:fillRect/>
            </a:stretch>
          </p:blipFill>
          <p:spPr>
            <a:xfrm>
              <a:off x="7935165" y="1199966"/>
              <a:ext cx="2173496" cy="1828800"/>
            </a:xfrm>
            <a:prstGeom prst="rect">
              <a:avLst/>
            </a:prstGeom>
          </p:spPr>
        </p:pic>
        <p:sp>
          <p:nvSpPr>
            <p:cNvPr id="12" name="Right Arrow 11"/>
            <p:cNvSpPr/>
            <p:nvPr/>
          </p:nvSpPr>
          <p:spPr>
            <a:xfrm>
              <a:off x="6922195" y="2164420"/>
              <a:ext cx="492964" cy="286327"/>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latin typeface="Corbel" charset="0"/>
                <a:ea typeface="Corbel" charset="0"/>
                <a:cs typeface="Corbel" charset="0"/>
              </a:endParaRPr>
            </a:p>
          </p:txBody>
        </p:sp>
        <p:sp>
          <p:nvSpPr>
            <p:cNvPr id="13" name="Text Box 181"/>
            <p:cNvSpPr txBox="1">
              <a:spLocks noChangeArrowheads="1"/>
            </p:cNvSpPr>
            <p:nvPr/>
          </p:nvSpPr>
          <p:spPr bwMode="auto">
            <a:xfrm>
              <a:off x="6730225" y="1333423"/>
              <a:ext cx="13419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smtClean="0">
                  <a:solidFill>
                    <a:srgbClr val="000000"/>
                  </a:solidFill>
                  <a:latin typeface="Corbel" charset="0"/>
                  <a:ea typeface="Corbel" charset="0"/>
                  <a:cs typeface="Corbel" charset="0"/>
                </a:rPr>
                <a:t>Re</a:t>
              </a:r>
              <a:r>
                <a:rPr lang="en-US" altLang="zh-CN" sz="1600" smtClean="0">
                  <a:solidFill>
                    <a:srgbClr val="000000"/>
                  </a:solidFill>
                  <a:latin typeface="Corbel" charset="0"/>
                  <a:ea typeface="Corbel" charset="0"/>
                  <a:cs typeface="Corbel" charset="0"/>
                </a:rPr>
                <a:t>-</a:t>
              </a:r>
              <a:r>
                <a:rPr lang="en-US" altLang="ko-KR" sz="1600" smtClean="0">
                  <a:solidFill>
                    <a:srgbClr val="000000"/>
                  </a:solidFill>
                  <a:latin typeface="Corbel" charset="0"/>
                  <a:ea typeface="Corbel" charset="0"/>
                  <a:cs typeface="Corbel" charset="0"/>
                </a:rPr>
                <a:t>compute </a:t>
              </a:r>
              <a:r>
                <a:rPr lang="en-US" altLang="ko-KR" sz="1600" dirty="0" smtClean="0">
                  <a:solidFill>
                    <a:srgbClr val="000000"/>
                  </a:solidFill>
                  <a:latin typeface="Corbel" charset="0"/>
                  <a:ea typeface="Corbel" charset="0"/>
                  <a:cs typeface="Corbel" charset="0"/>
                </a:rPr>
                <a:t>cluster centers</a:t>
              </a:r>
              <a:endParaRPr lang="en-US" altLang="ko-KR" sz="1600" dirty="0">
                <a:solidFill>
                  <a:srgbClr val="000000"/>
                </a:solidFill>
                <a:latin typeface="Corbel" charset="0"/>
                <a:ea typeface="Corbel" charset="0"/>
                <a:cs typeface="Corbel" charset="0"/>
              </a:endParaRPr>
            </a:p>
          </p:txBody>
        </p:sp>
      </p:grpSp>
      <p:grpSp>
        <p:nvGrpSpPr>
          <p:cNvPr id="14" name="Group 13"/>
          <p:cNvGrpSpPr/>
          <p:nvPr/>
        </p:nvGrpSpPr>
        <p:grpSpPr>
          <a:xfrm>
            <a:off x="6776424" y="3415857"/>
            <a:ext cx="2311093" cy="3089983"/>
            <a:chOff x="8843816" y="3663743"/>
            <a:chExt cx="2311093" cy="3089983"/>
          </a:xfrm>
        </p:grpSpPr>
        <p:pic>
          <p:nvPicPr>
            <p:cNvPr id="15" name="Picture 14"/>
            <p:cNvPicPr>
              <a:picLocks noChangeAspect="1"/>
            </p:cNvPicPr>
            <p:nvPr/>
          </p:nvPicPr>
          <p:blipFill>
            <a:blip r:embed="rId4"/>
            <a:stretch>
              <a:fillRect/>
            </a:stretch>
          </p:blipFill>
          <p:spPr>
            <a:xfrm>
              <a:off x="8843816" y="4827883"/>
              <a:ext cx="2286000" cy="1925843"/>
            </a:xfrm>
            <a:prstGeom prst="rect">
              <a:avLst/>
            </a:prstGeom>
          </p:spPr>
        </p:pic>
        <p:sp>
          <p:nvSpPr>
            <p:cNvPr id="16" name="Curved Left Arrow 15"/>
            <p:cNvSpPr/>
            <p:nvPr/>
          </p:nvSpPr>
          <p:spPr>
            <a:xfrm>
              <a:off x="10754192" y="3663743"/>
              <a:ext cx="375624" cy="1113598"/>
            </a:xfrm>
            <a:prstGeom prst="curved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latin typeface="Corbel" charset="0"/>
                <a:ea typeface="Corbel" charset="0"/>
                <a:cs typeface="Corbel" charset="0"/>
              </a:endParaRPr>
            </a:p>
          </p:txBody>
        </p:sp>
        <p:sp>
          <p:nvSpPr>
            <p:cNvPr id="17" name="Text Box 181"/>
            <p:cNvSpPr txBox="1">
              <a:spLocks noChangeArrowheads="1"/>
            </p:cNvSpPr>
            <p:nvPr/>
          </p:nvSpPr>
          <p:spPr bwMode="auto">
            <a:xfrm>
              <a:off x="9018977" y="3957707"/>
              <a:ext cx="21359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600" dirty="0" smtClean="0">
                  <a:solidFill>
                    <a:srgbClr val="000000"/>
                  </a:solidFill>
                  <a:latin typeface="Corbel" charset="0"/>
                  <a:ea typeface="Corbel" charset="0"/>
                  <a:cs typeface="Corbel" charset="0"/>
                </a:rPr>
                <a:t>Redo point assignment  </a:t>
              </a:r>
              <a:endParaRPr lang="en-US" altLang="ko-KR" sz="1600" dirty="0">
                <a:solidFill>
                  <a:srgbClr val="000000"/>
                </a:solidFill>
                <a:latin typeface="Corbel" charset="0"/>
                <a:ea typeface="Corbel" charset="0"/>
                <a:cs typeface="Corbel" charset="0"/>
              </a:endParaRPr>
            </a:p>
          </p:txBody>
        </p:sp>
      </p:grpSp>
      <p:sp>
        <p:nvSpPr>
          <p:cNvPr id="18" name="TextBox 17"/>
          <p:cNvSpPr txBox="1"/>
          <p:nvPr/>
        </p:nvSpPr>
        <p:spPr>
          <a:xfrm>
            <a:off x="75185" y="4234968"/>
            <a:ext cx="4996446" cy="400110"/>
          </a:xfrm>
          <a:prstGeom prst="rect">
            <a:avLst/>
          </a:prstGeom>
          <a:solidFill>
            <a:srgbClr val="FFFF00"/>
          </a:solidFill>
        </p:spPr>
        <p:txBody>
          <a:bodyPr wrap="square" rtlCol="0">
            <a:spAutoFit/>
          </a:bodyPr>
          <a:lstStyle/>
          <a:p>
            <a:pPr defTabSz="457189"/>
            <a:r>
              <a:rPr lang="en-US" altLang="zh-CN" sz="2000" i="1" dirty="0" smtClean="0">
                <a:solidFill>
                  <a:srgbClr val="000000"/>
                </a:solidFill>
                <a:latin typeface="Corbel" charset="0"/>
                <a:ea typeface="Corbel" charset="0"/>
                <a:cs typeface="Corbel" charset="0"/>
              </a:rPr>
              <a:t>Execution of the K-Means</a:t>
            </a:r>
            <a:r>
              <a:rPr lang="en-US" altLang="zh-CN" sz="2000" dirty="0" smtClean="0">
                <a:solidFill>
                  <a:srgbClr val="000000"/>
                </a:solidFill>
                <a:latin typeface="Corbel" charset="0"/>
                <a:ea typeface="Corbel" charset="0"/>
                <a:cs typeface="Corbel" charset="0"/>
              </a:rPr>
              <a:t> Clustering Algorithm</a:t>
            </a:r>
            <a:endParaRPr lang="en-US" dirty="0">
              <a:solidFill>
                <a:srgbClr val="000000"/>
              </a:solidFill>
              <a:latin typeface="Corbel" charset="0"/>
              <a:ea typeface="Corbel" charset="0"/>
              <a:cs typeface="Corbel" charset="0"/>
            </a:endParaRPr>
          </a:p>
        </p:txBody>
      </p:sp>
      <p:pic>
        <p:nvPicPr>
          <p:cNvPr id="19" name="Picture 18"/>
          <p:cNvPicPr>
            <a:picLocks noChangeAspect="1"/>
          </p:cNvPicPr>
          <p:nvPr/>
        </p:nvPicPr>
        <p:blipFill>
          <a:blip r:embed="rId5"/>
          <a:stretch>
            <a:fillRect/>
          </a:stretch>
        </p:blipFill>
        <p:spPr>
          <a:xfrm>
            <a:off x="98318" y="1467998"/>
            <a:ext cx="2286000" cy="1923463"/>
          </a:xfrm>
          <a:prstGeom prst="rect">
            <a:avLst/>
          </a:prstGeom>
        </p:spPr>
      </p:pic>
    </p:spTree>
    <p:extLst>
      <p:ext uri="{BB962C8B-B14F-4D97-AF65-F5344CB8AC3E}">
        <p14:creationId xmlns:p14="http://schemas.microsoft.com/office/powerpoint/2010/main" val="1723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b="1" dirty="0" smtClean="0"/>
              <a:t>Cluster Analysis: An Introduction</a:t>
            </a:r>
          </a:p>
          <a:p>
            <a:r>
              <a:rPr lang="en-US" altLang="zh-CN" dirty="0" smtClean="0"/>
              <a:t>Partitioning Methods</a:t>
            </a:r>
          </a:p>
          <a:p>
            <a:r>
              <a:rPr lang="en-US" altLang="zh-CN" dirty="0" smtClean="0"/>
              <a:t>Hierarchical Methods</a:t>
            </a:r>
          </a:p>
          <a:p>
            <a:r>
              <a:rPr lang="en-US" altLang="zh-CN"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2</a:t>
            </a:fld>
            <a:endParaRPr lang="en-US"/>
          </a:p>
        </p:txBody>
      </p:sp>
    </p:spTree>
    <p:extLst>
      <p:ext uri="{BB962C8B-B14F-4D97-AF65-F5344CB8AC3E}">
        <p14:creationId xmlns:p14="http://schemas.microsoft.com/office/powerpoint/2010/main" val="1879034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Discussion on the </a:t>
            </a:r>
            <a:r>
              <a:rPr lang="en-US" altLang="zh-CN" i="1" dirty="0">
                <a:ea typeface="SimSun" panose="02010600030101010101" pitchFamily="2" charset="-122"/>
              </a:rPr>
              <a:t>K-Means</a:t>
            </a:r>
            <a:r>
              <a:rPr lang="en-US" altLang="zh-CN" dirty="0">
                <a:ea typeface="SimSun" panose="02010600030101010101" pitchFamily="2" charset="-122"/>
              </a:rPr>
              <a:t> Method</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spcBef>
                <a:spcPts val="500"/>
              </a:spcBef>
            </a:pPr>
            <a:r>
              <a:rPr lang="en-US" altLang="zh-CN" sz="2400" b="1" dirty="0" smtClean="0">
                <a:ea typeface="SimSun" panose="02010600030101010101" pitchFamily="2" charset="-122"/>
              </a:rPr>
              <a:t>Efficiency</a:t>
            </a:r>
            <a:r>
              <a:rPr lang="en-US" altLang="zh-CN" sz="2400" dirty="0">
                <a:ea typeface="SimSun" panose="02010600030101010101" pitchFamily="2" charset="-122"/>
              </a:rPr>
              <a:t>: </a:t>
            </a:r>
            <a:r>
              <a:rPr lang="en-US" altLang="zh-CN" sz="2400" i="1" dirty="0">
                <a:ea typeface="SimSun" panose="02010600030101010101" pitchFamily="2" charset="-122"/>
              </a:rPr>
              <a:t>O</a:t>
            </a:r>
            <a:r>
              <a:rPr lang="en-US" altLang="zh-CN" sz="2400" dirty="0">
                <a:ea typeface="SimSun" panose="02010600030101010101" pitchFamily="2" charset="-122"/>
              </a:rPr>
              <a:t>(</a:t>
            </a:r>
            <a:r>
              <a:rPr lang="en-US" altLang="zh-CN" sz="2400" i="1" dirty="0" err="1">
                <a:ea typeface="SimSun" panose="02010600030101010101" pitchFamily="2" charset="-122"/>
              </a:rPr>
              <a:t>tKn</a:t>
            </a:r>
            <a:r>
              <a:rPr lang="en-US" altLang="zh-CN" sz="2400" dirty="0">
                <a:ea typeface="SimSun" panose="02010600030101010101" pitchFamily="2" charset="-122"/>
              </a:rPr>
              <a:t>) where </a:t>
            </a:r>
            <a:r>
              <a:rPr lang="en-US" altLang="zh-CN" sz="2400" i="1" dirty="0">
                <a:ea typeface="SimSun" panose="02010600030101010101" pitchFamily="2" charset="-122"/>
              </a:rPr>
              <a:t>n</a:t>
            </a:r>
            <a:r>
              <a:rPr lang="en-US" altLang="zh-CN" sz="2400" dirty="0">
                <a:ea typeface="SimSun" panose="02010600030101010101" pitchFamily="2" charset="-122"/>
              </a:rPr>
              <a:t>: # of objects, </a:t>
            </a:r>
            <a:r>
              <a:rPr lang="en-US" altLang="zh-CN" sz="2400" i="1" dirty="0">
                <a:ea typeface="SimSun" panose="02010600030101010101" pitchFamily="2" charset="-122"/>
              </a:rPr>
              <a:t>K</a:t>
            </a:r>
            <a:r>
              <a:rPr lang="en-US" altLang="zh-CN" sz="2400" dirty="0">
                <a:ea typeface="SimSun" panose="02010600030101010101" pitchFamily="2" charset="-122"/>
              </a:rPr>
              <a:t>: # of clusters, and </a:t>
            </a:r>
            <a:r>
              <a:rPr lang="en-US" altLang="zh-CN" sz="2400" i="1" dirty="0">
                <a:ea typeface="SimSun" panose="02010600030101010101" pitchFamily="2" charset="-122"/>
              </a:rPr>
              <a:t>t: </a:t>
            </a:r>
            <a:r>
              <a:rPr lang="en-US" altLang="zh-CN" sz="2400" dirty="0">
                <a:ea typeface="SimSun" panose="02010600030101010101" pitchFamily="2" charset="-122"/>
              </a:rPr>
              <a:t># of iterations</a:t>
            </a:r>
          </a:p>
          <a:p>
            <a:pPr lvl="1">
              <a:spcBef>
                <a:spcPts val="500"/>
              </a:spcBef>
            </a:pPr>
            <a:r>
              <a:rPr lang="en-US" altLang="zh-CN" sz="2400" dirty="0">
                <a:ea typeface="SimSun" panose="02010600030101010101" pitchFamily="2" charset="-122"/>
              </a:rPr>
              <a:t>Normally, </a:t>
            </a:r>
            <a:r>
              <a:rPr lang="en-US" altLang="zh-CN" sz="2400" i="1" dirty="0">
                <a:ea typeface="SimSun" panose="02010600030101010101" pitchFamily="2" charset="-122"/>
              </a:rPr>
              <a:t>K</a:t>
            </a:r>
            <a:r>
              <a:rPr lang="en-US" altLang="zh-CN" sz="2400" dirty="0">
                <a:ea typeface="SimSun" panose="02010600030101010101" pitchFamily="2" charset="-122"/>
              </a:rPr>
              <a:t>, </a:t>
            </a:r>
            <a:r>
              <a:rPr lang="en-US" altLang="zh-CN" sz="2400" i="1" dirty="0">
                <a:ea typeface="SimSun" panose="02010600030101010101" pitchFamily="2" charset="-122"/>
              </a:rPr>
              <a:t>t</a:t>
            </a:r>
            <a:r>
              <a:rPr lang="en-US" altLang="zh-CN" sz="2400" dirty="0">
                <a:ea typeface="SimSun" panose="02010600030101010101" pitchFamily="2" charset="-122"/>
              </a:rPr>
              <a:t> &lt;&lt; </a:t>
            </a:r>
            <a:r>
              <a:rPr lang="en-US" altLang="zh-CN" sz="2400" i="1" dirty="0">
                <a:ea typeface="SimSun" panose="02010600030101010101" pitchFamily="2" charset="-122"/>
              </a:rPr>
              <a:t>n</a:t>
            </a:r>
            <a:r>
              <a:rPr lang="en-US" altLang="zh-CN" sz="2400" dirty="0">
                <a:ea typeface="SimSun" panose="02010600030101010101" pitchFamily="2" charset="-122"/>
              </a:rPr>
              <a:t>; thus, an efficient method</a:t>
            </a:r>
          </a:p>
          <a:p>
            <a:pPr>
              <a:spcBef>
                <a:spcPts val="500"/>
              </a:spcBef>
            </a:pPr>
            <a:r>
              <a:rPr lang="en-US" altLang="zh-CN" sz="2400" dirty="0">
                <a:ea typeface="SimSun" panose="02010600030101010101" pitchFamily="2" charset="-122"/>
              </a:rPr>
              <a:t> K-means clustering often </a:t>
            </a:r>
            <a:r>
              <a:rPr lang="en-US" altLang="zh-CN" sz="2400" b="1" i="1" dirty="0">
                <a:ea typeface="SimSun" panose="02010600030101010101" pitchFamily="2" charset="-122"/>
              </a:rPr>
              <a:t>terminates at </a:t>
            </a:r>
            <a:r>
              <a:rPr lang="en-US" altLang="zh-CN" sz="2400" b="1" dirty="0">
                <a:ea typeface="SimSun" panose="02010600030101010101" pitchFamily="2" charset="-122"/>
              </a:rPr>
              <a:t>a </a:t>
            </a:r>
            <a:r>
              <a:rPr lang="en-US" altLang="zh-CN" sz="2400" b="1" i="1" dirty="0">
                <a:ea typeface="SimSun" panose="02010600030101010101" pitchFamily="2" charset="-122"/>
              </a:rPr>
              <a:t>local optimal</a:t>
            </a:r>
          </a:p>
          <a:p>
            <a:pPr lvl="1">
              <a:spcBef>
                <a:spcPts val="500"/>
              </a:spcBef>
            </a:pPr>
            <a:r>
              <a:rPr lang="en-US" altLang="zh-CN" sz="2400" dirty="0">
                <a:ea typeface="SimSun" panose="02010600030101010101" pitchFamily="2" charset="-122"/>
              </a:rPr>
              <a:t>Initialization can be important to find high-quality clusters</a:t>
            </a:r>
          </a:p>
          <a:p>
            <a:pPr>
              <a:spcBef>
                <a:spcPts val="500"/>
              </a:spcBef>
            </a:pPr>
            <a:r>
              <a:rPr lang="en-US" altLang="zh-CN" sz="2400" dirty="0">
                <a:ea typeface="SimSun" panose="02010600030101010101" pitchFamily="2" charset="-122"/>
              </a:rPr>
              <a:t> </a:t>
            </a:r>
            <a:r>
              <a:rPr lang="en-US" altLang="zh-CN" sz="2400" b="1" dirty="0">
                <a:ea typeface="SimSun" panose="02010600030101010101" pitchFamily="2" charset="-122"/>
              </a:rPr>
              <a:t>Need to specify </a:t>
            </a:r>
            <a:r>
              <a:rPr lang="en-US" altLang="zh-CN" sz="2400" b="1" i="1" dirty="0">
                <a:ea typeface="SimSun" panose="02010600030101010101" pitchFamily="2" charset="-122"/>
              </a:rPr>
              <a:t>K</a:t>
            </a:r>
            <a:r>
              <a:rPr lang="en-US" altLang="zh-CN" sz="2400" i="1" dirty="0">
                <a:ea typeface="SimSun" panose="02010600030101010101" pitchFamily="2" charset="-122"/>
              </a:rPr>
              <a:t>, </a:t>
            </a:r>
            <a:r>
              <a:rPr lang="en-US" altLang="zh-CN" sz="2400" dirty="0">
                <a:ea typeface="SimSun" panose="02010600030101010101" pitchFamily="2" charset="-122"/>
              </a:rPr>
              <a:t>the </a:t>
            </a:r>
            <a:r>
              <a:rPr lang="en-US" altLang="zh-CN" sz="2400" i="1" dirty="0">
                <a:ea typeface="SimSun" panose="02010600030101010101" pitchFamily="2" charset="-122"/>
              </a:rPr>
              <a:t>number</a:t>
            </a:r>
            <a:r>
              <a:rPr lang="en-US" altLang="zh-CN" sz="2400" dirty="0">
                <a:ea typeface="SimSun" panose="02010600030101010101" pitchFamily="2" charset="-122"/>
              </a:rPr>
              <a:t> of clusters, in advance </a:t>
            </a:r>
          </a:p>
          <a:p>
            <a:pPr lvl="1">
              <a:spcBef>
                <a:spcPts val="500"/>
              </a:spcBef>
            </a:pPr>
            <a:r>
              <a:rPr lang="en-US" altLang="zh-CN" sz="2400" dirty="0">
                <a:ea typeface="SimSun" panose="02010600030101010101" pitchFamily="2" charset="-122"/>
              </a:rPr>
              <a:t>There are ways to automatically determine the “</a:t>
            </a:r>
            <a:r>
              <a:rPr lang="en-US" altLang="zh-CN" sz="2400" i="1" dirty="0">
                <a:ea typeface="SimSun" panose="02010600030101010101" pitchFamily="2" charset="-122"/>
              </a:rPr>
              <a:t>best</a:t>
            </a:r>
            <a:r>
              <a:rPr lang="en-US" altLang="zh-CN" sz="2400" dirty="0">
                <a:ea typeface="SimSun" panose="02010600030101010101" pitchFamily="2" charset="-122"/>
              </a:rPr>
              <a:t>” </a:t>
            </a:r>
            <a:r>
              <a:rPr lang="en-US" altLang="zh-CN" sz="2400" i="1" dirty="0">
                <a:ea typeface="SimSun" panose="02010600030101010101" pitchFamily="2" charset="-122"/>
              </a:rPr>
              <a:t>K</a:t>
            </a:r>
          </a:p>
          <a:p>
            <a:pPr lvl="1">
              <a:spcBef>
                <a:spcPts val="500"/>
              </a:spcBef>
            </a:pPr>
            <a:r>
              <a:rPr lang="en-US" altLang="zh-CN" sz="2400" dirty="0">
                <a:ea typeface="SimSun" panose="02010600030101010101" pitchFamily="2" charset="-122"/>
              </a:rPr>
              <a:t>In practice, one often runs a range of values and selected the “</a:t>
            </a:r>
            <a:r>
              <a:rPr lang="en-US" altLang="zh-CN" sz="2400" i="1" dirty="0">
                <a:ea typeface="SimSun" panose="02010600030101010101" pitchFamily="2" charset="-122"/>
              </a:rPr>
              <a:t>best</a:t>
            </a:r>
            <a:r>
              <a:rPr lang="en-US" altLang="zh-CN" sz="2400" dirty="0">
                <a:ea typeface="SimSun" panose="02010600030101010101" pitchFamily="2" charset="-122"/>
              </a:rPr>
              <a:t>” </a:t>
            </a:r>
            <a:r>
              <a:rPr lang="en-US" altLang="zh-CN" sz="2400" i="1" dirty="0">
                <a:ea typeface="SimSun" panose="02010600030101010101" pitchFamily="2" charset="-122"/>
              </a:rPr>
              <a:t>K</a:t>
            </a:r>
            <a:r>
              <a:rPr lang="en-US" altLang="zh-CN" sz="2400" dirty="0">
                <a:ea typeface="SimSun" panose="02010600030101010101" pitchFamily="2" charset="-122"/>
              </a:rPr>
              <a:t> value</a:t>
            </a:r>
          </a:p>
          <a:p>
            <a:pPr>
              <a:spcBef>
                <a:spcPts val="500"/>
              </a:spcBef>
            </a:pPr>
            <a:r>
              <a:rPr lang="en-US" altLang="zh-CN" sz="2400" dirty="0">
                <a:ea typeface="SimSun" panose="02010600030101010101" pitchFamily="2" charset="-122"/>
              </a:rPr>
              <a:t> </a:t>
            </a:r>
            <a:r>
              <a:rPr lang="en-US" altLang="zh-CN" sz="2400" b="1" dirty="0">
                <a:ea typeface="SimSun" panose="02010600030101010101" pitchFamily="2" charset="-122"/>
              </a:rPr>
              <a:t>Sensitive to noisy data and </a:t>
            </a:r>
            <a:r>
              <a:rPr lang="en-US" altLang="zh-CN" sz="2400" b="1" i="1" dirty="0">
                <a:ea typeface="SimSun" panose="02010600030101010101" pitchFamily="2" charset="-122"/>
              </a:rPr>
              <a:t>outliers</a:t>
            </a:r>
          </a:p>
          <a:p>
            <a:pPr lvl="1">
              <a:spcBef>
                <a:spcPts val="500"/>
              </a:spcBef>
            </a:pPr>
            <a:r>
              <a:rPr lang="en-US" altLang="zh-CN" sz="2400" dirty="0">
                <a:ea typeface="SimSun" panose="02010600030101010101" pitchFamily="2" charset="-122"/>
              </a:rPr>
              <a:t>Variations: Using K-medians, K-</a:t>
            </a:r>
            <a:r>
              <a:rPr lang="en-US" altLang="zh-CN" sz="2400" dirty="0" err="1">
                <a:ea typeface="SimSun" panose="02010600030101010101" pitchFamily="2" charset="-122"/>
              </a:rPr>
              <a:t>medoids</a:t>
            </a:r>
            <a:r>
              <a:rPr lang="en-US" altLang="zh-CN" sz="2400" dirty="0">
                <a:ea typeface="SimSun" panose="02010600030101010101" pitchFamily="2" charset="-122"/>
              </a:rPr>
              <a:t>, etc.</a:t>
            </a:r>
          </a:p>
          <a:p>
            <a:pPr>
              <a:spcBef>
                <a:spcPts val="500"/>
              </a:spcBef>
            </a:pPr>
            <a:r>
              <a:rPr lang="en-US" altLang="zh-CN" sz="2400" dirty="0">
                <a:ea typeface="SimSun" panose="02010600030101010101" pitchFamily="2" charset="-122"/>
              </a:rPr>
              <a:t>K-means is applicable only to objects in a continuous n-dimensional space </a:t>
            </a:r>
            <a:endParaRPr lang="en-US" altLang="zh-CN" sz="2400" i="1" dirty="0">
              <a:ea typeface="SimSun" panose="02010600030101010101" pitchFamily="2" charset="-122"/>
            </a:endParaRPr>
          </a:p>
          <a:p>
            <a:pPr lvl="1">
              <a:spcBef>
                <a:spcPts val="500"/>
              </a:spcBef>
            </a:pPr>
            <a:r>
              <a:rPr lang="en-US" altLang="zh-CN" sz="2400" dirty="0">
                <a:ea typeface="SimSun" panose="02010600030101010101" pitchFamily="2" charset="-122"/>
              </a:rPr>
              <a:t>Using the K-modes for </a:t>
            </a:r>
            <a:r>
              <a:rPr lang="en-US" altLang="zh-CN" sz="2400" b="1" i="1" dirty="0">
                <a:ea typeface="SimSun" panose="02010600030101010101" pitchFamily="2" charset="-122"/>
              </a:rPr>
              <a:t>categorical data</a:t>
            </a:r>
          </a:p>
          <a:p>
            <a:pPr>
              <a:spcBef>
                <a:spcPts val="500"/>
              </a:spcBef>
            </a:pPr>
            <a:r>
              <a:rPr lang="en-US" altLang="zh-CN" sz="2400" dirty="0">
                <a:ea typeface="SimSun" panose="02010600030101010101" pitchFamily="2" charset="-122"/>
              </a:rPr>
              <a:t>Not suitable to discover clusters with </a:t>
            </a:r>
            <a:r>
              <a:rPr lang="en-US" altLang="zh-CN" sz="2400" b="1" i="1" dirty="0">
                <a:ea typeface="SimSun" panose="02010600030101010101" pitchFamily="2" charset="-122"/>
              </a:rPr>
              <a:t>non-convex shapes</a:t>
            </a:r>
          </a:p>
          <a:p>
            <a:pPr lvl="1">
              <a:spcBef>
                <a:spcPts val="500"/>
              </a:spcBef>
            </a:pPr>
            <a:r>
              <a:rPr lang="en-US" altLang="zh-CN" sz="2400" dirty="0">
                <a:ea typeface="SimSun" panose="02010600030101010101" pitchFamily="2" charset="-122"/>
              </a:rPr>
              <a:t>Using density-based clustering, kernel </a:t>
            </a:r>
            <a:r>
              <a:rPr lang="en-US" altLang="zh-CN" sz="2400" i="1" dirty="0">
                <a:ea typeface="SimSun" panose="02010600030101010101" pitchFamily="2" charset="-122"/>
              </a:rPr>
              <a:t>K</a:t>
            </a:r>
            <a:r>
              <a:rPr lang="en-US" altLang="zh-CN" sz="2400" dirty="0">
                <a:ea typeface="SimSun" panose="02010600030101010101" pitchFamily="2" charset="-122"/>
              </a:rPr>
              <a:t>-means, etc</a:t>
            </a:r>
            <a:r>
              <a:rPr lang="en-US" altLang="zh-CN" sz="2400" dirty="0" smtClean="0">
                <a:ea typeface="SimSun" panose="02010600030101010101" pitchFamily="2" charset="-122"/>
              </a:rPr>
              <a:t>.</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20</a:t>
            </a:fld>
            <a:endParaRPr lang="en-US"/>
          </a:p>
        </p:txBody>
      </p:sp>
    </p:spTree>
    <p:extLst>
      <p:ext uri="{BB962C8B-B14F-4D97-AF65-F5344CB8AC3E}">
        <p14:creationId xmlns:p14="http://schemas.microsoft.com/office/powerpoint/2010/main" val="1855451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Variations of </a:t>
            </a:r>
            <a:r>
              <a:rPr lang="en-US" altLang="zh-CN" i="1" dirty="0">
                <a:ea typeface="SimSun" panose="02010600030101010101" pitchFamily="2" charset="-122"/>
              </a:rPr>
              <a:t>K-Means</a:t>
            </a:r>
            <a:endParaRPr lang="en-US" dirty="0"/>
          </a:p>
        </p:txBody>
      </p:sp>
      <p:sp>
        <p:nvSpPr>
          <p:cNvPr id="3" name="Content Placeholder 2"/>
          <p:cNvSpPr>
            <a:spLocks noGrp="1"/>
          </p:cNvSpPr>
          <p:nvPr>
            <p:ph idx="1"/>
          </p:nvPr>
        </p:nvSpPr>
        <p:spPr/>
        <p:txBody>
          <a:bodyPr>
            <a:normAutofit fontScale="77500" lnSpcReduction="20000"/>
          </a:bodyPr>
          <a:lstStyle/>
          <a:p>
            <a:pPr>
              <a:lnSpc>
                <a:spcPct val="150000"/>
              </a:lnSpc>
              <a:spcAft>
                <a:spcPts val="600"/>
              </a:spcAft>
            </a:pPr>
            <a:r>
              <a:rPr lang="en-US" altLang="zh-CN" dirty="0">
                <a:ea typeface="SimSun" panose="02010600030101010101" pitchFamily="2" charset="-122"/>
              </a:rPr>
              <a:t>There are many variants of the </a:t>
            </a:r>
            <a:r>
              <a:rPr lang="en-US" altLang="zh-CN" i="1" dirty="0">
                <a:ea typeface="SimSun" panose="02010600030101010101" pitchFamily="2" charset="-122"/>
              </a:rPr>
              <a:t>K-Means</a:t>
            </a:r>
            <a:r>
              <a:rPr lang="en-US" altLang="zh-CN" dirty="0">
                <a:ea typeface="SimSun" panose="02010600030101010101" pitchFamily="2" charset="-122"/>
              </a:rPr>
              <a:t> method, varying in different aspects</a:t>
            </a:r>
          </a:p>
          <a:p>
            <a:pPr lvl="1">
              <a:lnSpc>
                <a:spcPct val="150000"/>
              </a:lnSpc>
              <a:spcAft>
                <a:spcPts val="600"/>
              </a:spcAft>
            </a:pPr>
            <a:r>
              <a:rPr lang="en-US" altLang="zh-CN" dirty="0">
                <a:ea typeface="SimSun" panose="02010600030101010101" pitchFamily="2" charset="-122"/>
              </a:rPr>
              <a:t>Choosing better initial centroid estimates</a:t>
            </a:r>
          </a:p>
          <a:p>
            <a:pPr lvl="2">
              <a:lnSpc>
                <a:spcPct val="150000"/>
              </a:lnSpc>
              <a:spcAft>
                <a:spcPts val="600"/>
              </a:spcAft>
            </a:pPr>
            <a:r>
              <a:rPr lang="en-US" altLang="zh-CN" i="1" dirty="0">
                <a:ea typeface="SimSun" panose="02010600030101010101" pitchFamily="2" charset="-122"/>
              </a:rPr>
              <a:t>K-means</a:t>
            </a:r>
            <a:r>
              <a:rPr lang="en-US" altLang="zh-CN" dirty="0">
                <a:ea typeface="SimSun" panose="02010600030101010101" pitchFamily="2" charset="-122"/>
              </a:rPr>
              <a:t>++, </a:t>
            </a:r>
            <a:r>
              <a:rPr lang="en-US" altLang="zh-CN" i="1" dirty="0">
                <a:ea typeface="SimSun" panose="02010600030101010101" pitchFamily="2" charset="-122"/>
              </a:rPr>
              <a:t>Intelligent K-Means</a:t>
            </a:r>
            <a:r>
              <a:rPr lang="en-US" altLang="zh-CN" dirty="0">
                <a:ea typeface="SimSun" panose="02010600030101010101" pitchFamily="2" charset="-122"/>
              </a:rPr>
              <a:t>, </a:t>
            </a:r>
            <a:r>
              <a:rPr lang="en-US" altLang="zh-CN" i="1" dirty="0">
                <a:ea typeface="SimSun" panose="02010600030101010101" pitchFamily="2" charset="-122"/>
              </a:rPr>
              <a:t>Genetic K-Means</a:t>
            </a:r>
          </a:p>
          <a:p>
            <a:pPr lvl="1">
              <a:lnSpc>
                <a:spcPct val="150000"/>
              </a:lnSpc>
              <a:spcAft>
                <a:spcPts val="600"/>
              </a:spcAft>
            </a:pPr>
            <a:r>
              <a:rPr lang="en-US" altLang="zh-CN" dirty="0">
                <a:ea typeface="SimSun" panose="02010600030101010101" pitchFamily="2" charset="-122"/>
              </a:rPr>
              <a:t>Choosing different representative prototypes for the clusters</a:t>
            </a:r>
          </a:p>
          <a:p>
            <a:pPr lvl="2">
              <a:lnSpc>
                <a:spcPct val="150000"/>
              </a:lnSpc>
              <a:spcAft>
                <a:spcPts val="600"/>
              </a:spcAft>
            </a:pP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a:t>
            </a:r>
            <a:r>
              <a:rPr lang="en-US" altLang="zh-CN" i="1" dirty="0">
                <a:ea typeface="SimSun" panose="02010600030101010101" pitchFamily="2" charset="-122"/>
              </a:rPr>
              <a:t>K-Medians</a:t>
            </a:r>
            <a:r>
              <a:rPr lang="en-US" altLang="zh-CN" dirty="0">
                <a:ea typeface="SimSun" panose="02010600030101010101" pitchFamily="2" charset="-122"/>
              </a:rPr>
              <a:t>, </a:t>
            </a:r>
            <a:r>
              <a:rPr lang="en-US" altLang="zh-CN" i="1" dirty="0">
                <a:ea typeface="SimSun" panose="02010600030101010101" pitchFamily="2" charset="-122"/>
              </a:rPr>
              <a:t>K-Modes</a:t>
            </a:r>
          </a:p>
          <a:p>
            <a:pPr lvl="1">
              <a:lnSpc>
                <a:spcPct val="150000"/>
              </a:lnSpc>
              <a:spcAft>
                <a:spcPts val="600"/>
              </a:spcAft>
            </a:pPr>
            <a:r>
              <a:rPr lang="en-US" altLang="zh-CN" dirty="0">
                <a:ea typeface="SimSun" panose="02010600030101010101" pitchFamily="2" charset="-122"/>
              </a:rPr>
              <a:t>Applying feature transformation techniques</a:t>
            </a:r>
          </a:p>
          <a:p>
            <a:pPr lvl="2">
              <a:lnSpc>
                <a:spcPct val="150000"/>
              </a:lnSpc>
              <a:spcAft>
                <a:spcPts val="600"/>
              </a:spcAft>
            </a:pPr>
            <a:r>
              <a:rPr lang="en-US" altLang="zh-CN" i="1" dirty="0">
                <a:ea typeface="SimSun" panose="02010600030101010101" pitchFamily="2" charset="-122"/>
              </a:rPr>
              <a:t>Weighted K-Means</a:t>
            </a:r>
            <a:r>
              <a:rPr lang="en-US" altLang="zh-CN" dirty="0">
                <a:ea typeface="SimSun" panose="02010600030101010101" pitchFamily="2" charset="-122"/>
              </a:rPr>
              <a:t>, </a:t>
            </a:r>
            <a:r>
              <a:rPr lang="en-US" altLang="zh-CN" i="1" dirty="0">
                <a:ea typeface="SimSun" panose="02010600030101010101" pitchFamily="2" charset="-122"/>
              </a:rPr>
              <a:t>Kernel </a:t>
            </a:r>
            <a:r>
              <a:rPr lang="en-US" altLang="zh-CN" i="1" dirty="0" smtClean="0">
                <a:ea typeface="SimSun" panose="02010600030101010101" pitchFamily="2" charset="-122"/>
              </a:rPr>
              <a:t>K-Means</a:t>
            </a:r>
            <a:endParaRPr lang="en-US" altLang="zh-CN" i="1"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21</a:t>
            </a:fld>
            <a:endParaRPr lang="en-US"/>
          </a:p>
        </p:txBody>
      </p:sp>
    </p:spTree>
    <p:extLst>
      <p:ext uri="{BB962C8B-B14F-4D97-AF65-F5344CB8AC3E}">
        <p14:creationId xmlns:p14="http://schemas.microsoft.com/office/powerpoint/2010/main" val="96243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Initialization of K-Means</a:t>
            </a:r>
            <a:endParaRPr lang="en-US" dirty="0"/>
          </a:p>
        </p:txBody>
      </p:sp>
      <p:sp>
        <p:nvSpPr>
          <p:cNvPr id="3" name="Content Placeholder 2"/>
          <p:cNvSpPr>
            <a:spLocks noGrp="1"/>
          </p:cNvSpPr>
          <p:nvPr>
            <p:ph idx="1"/>
          </p:nvPr>
        </p:nvSpPr>
        <p:spPr>
          <a:xfrm>
            <a:off x="457201" y="1600200"/>
            <a:ext cx="6229350" cy="5121275"/>
          </a:xfrm>
        </p:spPr>
        <p:txBody>
          <a:bodyPr>
            <a:normAutofit fontScale="85000" lnSpcReduction="20000"/>
          </a:bodyPr>
          <a:lstStyle/>
          <a:p>
            <a:pPr>
              <a:lnSpc>
                <a:spcPct val="120000"/>
              </a:lnSpc>
            </a:pPr>
            <a:r>
              <a:rPr lang="en-US" altLang="zh-CN" sz="2400" dirty="0">
                <a:ea typeface="SimSun" panose="02010600030101010101" pitchFamily="2" charset="-122"/>
              </a:rPr>
              <a:t>Different initializations may generate rather different clustering results (some could be far from optimal)</a:t>
            </a:r>
          </a:p>
          <a:p>
            <a:pPr>
              <a:lnSpc>
                <a:spcPct val="120000"/>
              </a:lnSpc>
            </a:pPr>
            <a:r>
              <a:rPr lang="en-US" altLang="zh-CN" sz="2400" dirty="0">
                <a:ea typeface="SimSun" panose="02010600030101010101" pitchFamily="2" charset="-122"/>
              </a:rPr>
              <a:t>Original proposal (MacQueen’67): Select </a:t>
            </a:r>
            <a:r>
              <a:rPr lang="en-US" altLang="zh-CN" sz="2400" i="1" dirty="0">
                <a:ea typeface="SimSun" panose="02010600030101010101" pitchFamily="2" charset="-122"/>
              </a:rPr>
              <a:t>K</a:t>
            </a:r>
            <a:r>
              <a:rPr lang="en-US" altLang="zh-CN" sz="2400" dirty="0">
                <a:ea typeface="SimSun" panose="02010600030101010101" pitchFamily="2" charset="-122"/>
              </a:rPr>
              <a:t> seeds randomly</a:t>
            </a:r>
          </a:p>
          <a:p>
            <a:pPr lvl="1">
              <a:lnSpc>
                <a:spcPct val="120000"/>
              </a:lnSpc>
            </a:pPr>
            <a:r>
              <a:rPr lang="en-US" altLang="zh-CN" sz="2400" dirty="0">
                <a:ea typeface="SimSun" panose="02010600030101010101" pitchFamily="2" charset="-122"/>
              </a:rPr>
              <a:t>Need to run the algorithm multiple times using different seeds</a:t>
            </a:r>
          </a:p>
          <a:p>
            <a:pPr>
              <a:lnSpc>
                <a:spcPct val="120000"/>
              </a:lnSpc>
            </a:pPr>
            <a:r>
              <a:rPr lang="en-US" altLang="zh-CN" sz="2400" dirty="0">
                <a:solidFill>
                  <a:srgbClr val="000000"/>
                </a:solidFill>
              </a:rPr>
              <a:t>There are many methods proposed for better initialization of </a:t>
            </a:r>
            <a:r>
              <a:rPr lang="en-US" altLang="zh-CN" sz="2400" i="1" dirty="0">
                <a:solidFill>
                  <a:srgbClr val="000000"/>
                </a:solidFill>
              </a:rPr>
              <a:t>k</a:t>
            </a:r>
            <a:r>
              <a:rPr lang="en-US" altLang="zh-CN" sz="2400" dirty="0">
                <a:solidFill>
                  <a:srgbClr val="000000"/>
                </a:solidFill>
              </a:rPr>
              <a:t> seeds</a:t>
            </a:r>
          </a:p>
          <a:p>
            <a:pPr lvl="1">
              <a:lnSpc>
                <a:spcPct val="120000"/>
              </a:lnSpc>
            </a:pPr>
            <a:r>
              <a:rPr lang="en-US" altLang="zh-CN" sz="2400" b="1" i="1" dirty="0">
                <a:solidFill>
                  <a:srgbClr val="000000"/>
                </a:solidFill>
              </a:rPr>
              <a:t>K-Means</a:t>
            </a:r>
            <a:r>
              <a:rPr lang="en-US" altLang="zh-CN" sz="2400" b="1" dirty="0">
                <a:solidFill>
                  <a:srgbClr val="000000"/>
                </a:solidFill>
              </a:rPr>
              <a:t>++ </a:t>
            </a:r>
            <a:r>
              <a:rPr lang="en-US" altLang="zh-CN" sz="2400" dirty="0">
                <a:solidFill>
                  <a:srgbClr val="000000"/>
                </a:solidFill>
              </a:rPr>
              <a:t>(Arthur &amp; Vassilvitskii’07):  </a:t>
            </a:r>
          </a:p>
          <a:p>
            <a:pPr lvl="2">
              <a:lnSpc>
                <a:spcPct val="120000"/>
              </a:lnSpc>
            </a:pPr>
            <a:r>
              <a:rPr lang="en-US" altLang="zh-CN" dirty="0">
                <a:solidFill>
                  <a:srgbClr val="000000"/>
                </a:solidFill>
              </a:rPr>
              <a:t>The first centroid is selected at random</a:t>
            </a:r>
          </a:p>
          <a:p>
            <a:pPr lvl="2">
              <a:lnSpc>
                <a:spcPct val="120000"/>
              </a:lnSpc>
            </a:pPr>
            <a:r>
              <a:rPr lang="en-US" altLang="zh-CN" dirty="0">
                <a:solidFill>
                  <a:srgbClr val="000000"/>
                </a:solidFill>
              </a:rPr>
              <a:t>The next centroid selected is the one that is farthest from the currently selected (selection is based on a weighted probability score)</a:t>
            </a:r>
          </a:p>
          <a:p>
            <a:pPr lvl="2">
              <a:lnSpc>
                <a:spcPct val="120000"/>
              </a:lnSpc>
            </a:pPr>
            <a:r>
              <a:rPr lang="en-US" altLang="zh-CN" dirty="0">
                <a:solidFill>
                  <a:srgbClr val="000000"/>
                </a:solidFill>
              </a:rPr>
              <a:t>The selection continues until </a:t>
            </a:r>
            <a:r>
              <a:rPr lang="en-US" altLang="zh-CN" i="1" dirty="0">
                <a:solidFill>
                  <a:srgbClr val="000000"/>
                </a:solidFill>
              </a:rPr>
              <a:t>K</a:t>
            </a:r>
            <a:r>
              <a:rPr lang="en-US" altLang="zh-CN" dirty="0">
                <a:solidFill>
                  <a:srgbClr val="000000"/>
                </a:solidFill>
              </a:rPr>
              <a:t> centroids are obtained </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22</a:t>
            </a:fld>
            <a:endParaRPr lang="en-US"/>
          </a:p>
        </p:txBody>
      </p:sp>
      <p:graphicFrame>
        <p:nvGraphicFramePr>
          <p:cNvPr id="5" name="Object 4"/>
          <p:cNvGraphicFramePr>
            <a:graphicFrameLocks noGrp="1" noChangeAspect="1"/>
          </p:cNvGraphicFramePr>
          <p:nvPr>
            <p:extLst>
              <p:ext uri="{D42A27DB-BD31-4B8C-83A1-F6EECF244321}">
                <p14:modId xmlns:p14="http://schemas.microsoft.com/office/powerpoint/2010/main" val="378533518"/>
              </p:ext>
            </p:extLst>
          </p:nvPr>
        </p:nvGraphicFramePr>
        <p:xfrm>
          <a:off x="6276181" y="3292475"/>
          <a:ext cx="2687638" cy="1371600"/>
        </p:xfrm>
        <a:graphic>
          <a:graphicData uri="http://schemas.openxmlformats.org/presentationml/2006/ole">
            <mc:AlternateContent xmlns:mc="http://schemas.openxmlformats.org/markup-compatibility/2006">
              <mc:Choice xmlns:v="urn:schemas-microsoft-com:vml" Requires="v">
                <p:oleObj spid="_x0000_s59438" name="SmartDraw" r:id="rId3" imgW="2688336" imgH="1371600" progId="SmartDraw.2">
                  <p:embed/>
                </p:oleObj>
              </mc:Choice>
              <mc:Fallback>
                <p:oleObj name="SmartDraw" r:id="rId3" imgW="2688336" imgH="1371600" progId="SmartDraw.2">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6181" y="3292475"/>
                        <a:ext cx="26876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41777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Handling Outliers: From </a:t>
            </a:r>
            <a:r>
              <a:rPr lang="en-US" altLang="ko-KR" i="1" dirty="0">
                <a:ea typeface="Gulim" panose="020B0600000101010101" pitchFamily="34" charset="-127"/>
              </a:rPr>
              <a:t>K-Means</a:t>
            </a:r>
            <a:r>
              <a:rPr lang="en-US" altLang="ko-KR" dirty="0">
                <a:ea typeface="Gulim" panose="020B0600000101010101" pitchFamily="34" charset="-127"/>
              </a:rPr>
              <a:t> to </a:t>
            </a:r>
            <a:r>
              <a:rPr lang="en-US" altLang="ko-KR" i="1" dirty="0">
                <a:ea typeface="Gulim" panose="020B0600000101010101" pitchFamily="34" charset="-127"/>
              </a:rPr>
              <a:t>K-</a:t>
            </a:r>
            <a:r>
              <a:rPr lang="en-US" altLang="ko-KR" i="1" dirty="0" err="1">
                <a:ea typeface="Gulim" panose="020B0600000101010101" pitchFamily="34" charset="-127"/>
              </a:rPr>
              <a:t>Medoids</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r>
              <a:rPr lang="en-US" altLang="ko-KR" sz="2400" dirty="0">
                <a:ea typeface="Gulim" panose="020B0600000101010101" pitchFamily="34" charset="-127"/>
              </a:rPr>
              <a:t>The </a:t>
            </a:r>
            <a:r>
              <a:rPr lang="en-US" altLang="ko-KR" sz="2400" i="1" dirty="0">
                <a:ea typeface="Gulim" panose="020B0600000101010101" pitchFamily="34" charset="-127"/>
              </a:rPr>
              <a:t>K-Means</a:t>
            </a:r>
            <a:r>
              <a:rPr lang="en-US" altLang="ko-KR" sz="2400" dirty="0">
                <a:ea typeface="Gulim" panose="020B0600000101010101" pitchFamily="34" charset="-127"/>
              </a:rPr>
              <a:t> algorithm is sensitive to outliers!—since an object with an extremely large value may substantially distort the distribution of the data</a:t>
            </a:r>
          </a:p>
          <a:p>
            <a:r>
              <a:rPr lang="en-US" altLang="ko-KR" sz="2400" i="1" dirty="0">
                <a:ea typeface="Gulim" panose="020B0600000101010101" pitchFamily="34" charset="-127"/>
              </a:rPr>
              <a:t>K-</a:t>
            </a:r>
            <a:r>
              <a:rPr lang="en-US" altLang="ko-KR" sz="2400" i="1" dirty="0" err="1">
                <a:ea typeface="Gulim" panose="020B0600000101010101" pitchFamily="34" charset="-127"/>
              </a:rPr>
              <a:t>Medoids</a:t>
            </a:r>
            <a:r>
              <a:rPr lang="en-US" altLang="ko-KR" sz="2400" dirty="0">
                <a:ea typeface="Gulim" panose="020B0600000101010101" pitchFamily="34" charset="-127"/>
              </a:rPr>
              <a:t>: Instead of taking the </a:t>
            </a:r>
            <a:r>
              <a:rPr lang="en-US" altLang="ko-KR" sz="2400" b="1" dirty="0">
                <a:ea typeface="Gulim" panose="020B0600000101010101" pitchFamily="34" charset="-127"/>
              </a:rPr>
              <a:t>mean</a:t>
            </a:r>
            <a:r>
              <a:rPr lang="en-US" altLang="ko-KR" sz="2400" dirty="0">
                <a:ea typeface="Gulim" panose="020B0600000101010101" pitchFamily="34" charset="-127"/>
              </a:rPr>
              <a:t> value of the object in a cluster as a reference point, </a:t>
            </a:r>
            <a:r>
              <a:rPr lang="en-US" altLang="ko-KR" sz="2400" b="1" dirty="0" err="1">
                <a:ea typeface="Gulim" panose="020B0600000101010101" pitchFamily="34" charset="-127"/>
              </a:rPr>
              <a:t>medoids</a:t>
            </a:r>
            <a:r>
              <a:rPr lang="en-US" altLang="ko-KR" sz="2400" dirty="0">
                <a:ea typeface="Gulim" panose="020B0600000101010101" pitchFamily="34" charset="-127"/>
              </a:rPr>
              <a:t> can be used, which is the </a:t>
            </a:r>
            <a:r>
              <a:rPr lang="en-US" altLang="ko-KR" sz="2400" b="1" dirty="0">
                <a:ea typeface="Gulim" panose="020B0600000101010101" pitchFamily="34" charset="-127"/>
              </a:rPr>
              <a:t>most centrally located</a:t>
            </a:r>
            <a:r>
              <a:rPr lang="en-US" altLang="ko-KR" sz="2400" dirty="0">
                <a:ea typeface="Gulim" panose="020B0600000101010101" pitchFamily="34" charset="-127"/>
              </a:rPr>
              <a:t> object in a cluster</a:t>
            </a:r>
          </a:p>
          <a:p>
            <a:pPr>
              <a:lnSpc>
                <a:spcPct val="120000"/>
              </a:lnSpc>
            </a:pPr>
            <a:r>
              <a:rPr lang="en-US" altLang="zh-CN" sz="2400" dirty="0">
                <a:ea typeface="SimSun" panose="02010600030101010101" pitchFamily="2" charset="-122"/>
              </a:rPr>
              <a:t>The </a:t>
            </a:r>
            <a:r>
              <a:rPr lang="en-US" altLang="ko-KR" sz="2400" i="1" dirty="0">
                <a:ea typeface="Gulim" panose="020B0600000101010101" pitchFamily="34" charset="-127"/>
              </a:rPr>
              <a:t>K-</a:t>
            </a:r>
            <a:r>
              <a:rPr lang="en-US" altLang="ko-KR" sz="2400" i="1" dirty="0" err="1">
                <a:ea typeface="Gulim" panose="020B0600000101010101" pitchFamily="34" charset="-127"/>
              </a:rPr>
              <a:t>Medoids</a:t>
            </a:r>
            <a:r>
              <a:rPr lang="en-US" altLang="zh-CN" sz="2400" dirty="0">
                <a:ea typeface="SimSun" panose="02010600030101010101" pitchFamily="2" charset="-122"/>
              </a:rPr>
              <a:t> clustering algorithm:</a:t>
            </a:r>
          </a:p>
          <a:p>
            <a:pPr lvl="2">
              <a:lnSpc>
                <a:spcPct val="120000"/>
              </a:lnSpc>
              <a:spcBef>
                <a:spcPts val="300"/>
              </a:spcBef>
            </a:pPr>
            <a:r>
              <a:rPr lang="en-US" altLang="zh-CN" dirty="0">
                <a:solidFill>
                  <a:srgbClr val="000000"/>
                </a:solidFill>
                <a:ea typeface="SimSun" panose="02010600030101010101" pitchFamily="2" charset="-122"/>
              </a:rPr>
              <a:t>Select </a:t>
            </a:r>
            <a:r>
              <a:rPr lang="en-US" altLang="zh-CN" i="1" dirty="0">
                <a:solidFill>
                  <a:srgbClr val="000000"/>
                </a:solidFill>
                <a:ea typeface="SimSun" panose="02010600030101010101" pitchFamily="2" charset="-122"/>
              </a:rPr>
              <a:t>K</a:t>
            </a:r>
            <a:r>
              <a:rPr lang="en-US" altLang="zh-CN" dirty="0">
                <a:solidFill>
                  <a:srgbClr val="000000"/>
                </a:solidFill>
                <a:ea typeface="SimSun" panose="02010600030101010101" pitchFamily="2" charset="-122"/>
              </a:rPr>
              <a:t> points as the initial representative objects (i.e., as initial </a:t>
            </a:r>
            <a:r>
              <a:rPr lang="en-US" altLang="zh-CN" i="1" dirty="0">
                <a:solidFill>
                  <a:srgbClr val="000000"/>
                </a:solidFill>
                <a:ea typeface="SimSun" panose="02010600030101010101" pitchFamily="2" charset="-122"/>
              </a:rPr>
              <a:t>K </a:t>
            </a:r>
            <a:r>
              <a:rPr lang="en-US" altLang="zh-CN" i="1" dirty="0" err="1">
                <a:solidFill>
                  <a:srgbClr val="000000"/>
                </a:solidFill>
                <a:ea typeface="SimSun" panose="02010600030101010101" pitchFamily="2" charset="-122"/>
              </a:rPr>
              <a:t>medoids</a:t>
            </a:r>
            <a:r>
              <a:rPr lang="en-US" altLang="zh-CN" dirty="0">
                <a:solidFill>
                  <a:srgbClr val="000000"/>
                </a:solidFill>
                <a:ea typeface="SimSun" panose="02010600030101010101" pitchFamily="2" charset="-122"/>
              </a:rPr>
              <a:t>)</a:t>
            </a:r>
          </a:p>
          <a:p>
            <a:pPr lvl="2">
              <a:lnSpc>
                <a:spcPct val="120000"/>
              </a:lnSpc>
              <a:spcBef>
                <a:spcPts val="300"/>
              </a:spcBef>
            </a:pPr>
            <a:r>
              <a:rPr lang="en-US" altLang="zh-CN" b="1" dirty="0">
                <a:solidFill>
                  <a:srgbClr val="000000"/>
                </a:solidFill>
                <a:ea typeface="SimSun" panose="02010600030101010101" pitchFamily="2" charset="-122"/>
              </a:rPr>
              <a:t>Repeat</a:t>
            </a:r>
          </a:p>
          <a:p>
            <a:pPr lvl="3">
              <a:lnSpc>
                <a:spcPct val="120000"/>
              </a:lnSpc>
              <a:spcBef>
                <a:spcPts val="300"/>
              </a:spcBef>
            </a:pPr>
            <a:r>
              <a:rPr lang="en-US" altLang="zh-CN" sz="2400" dirty="0">
                <a:solidFill>
                  <a:srgbClr val="000000"/>
                </a:solidFill>
                <a:ea typeface="SimSun" panose="02010600030101010101" pitchFamily="2" charset="-122"/>
              </a:rPr>
              <a:t>Assigning each point to the cluster with the closest </a:t>
            </a:r>
            <a:r>
              <a:rPr lang="en-US" altLang="zh-CN" sz="2400" dirty="0" err="1">
                <a:solidFill>
                  <a:srgbClr val="000000"/>
                </a:solidFill>
                <a:ea typeface="SimSun" panose="02010600030101010101" pitchFamily="2" charset="-122"/>
              </a:rPr>
              <a:t>medoid</a:t>
            </a:r>
            <a:r>
              <a:rPr lang="en-US" altLang="zh-CN" sz="2400" dirty="0">
                <a:solidFill>
                  <a:srgbClr val="000000"/>
                </a:solidFill>
                <a:ea typeface="SimSun" panose="02010600030101010101" pitchFamily="2" charset="-122"/>
              </a:rPr>
              <a:t> </a:t>
            </a:r>
          </a:p>
          <a:p>
            <a:pPr lvl="3">
              <a:lnSpc>
                <a:spcPct val="120000"/>
              </a:lnSpc>
              <a:spcBef>
                <a:spcPts val="300"/>
              </a:spcBef>
            </a:pPr>
            <a:r>
              <a:rPr lang="en-US" altLang="zh-CN" sz="2400" dirty="0">
                <a:solidFill>
                  <a:srgbClr val="000000"/>
                </a:solidFill>
                <a:ea typeface="SimSun" panose="02010600030101010101" pitchFamily="2" charset="-122"/>
              </a:rPr>
              <a:t>Randomly select a non-representative object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endParaRPr lang="en-US" altLang="zh-CN" sz="2400" i="1"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Compute the total </a:t>
            </a:r>
            <a:r>
              <a:rPr lang="en-US" altLang="zh-CN" sz="2400" b="1" dirty="0">
                <a:ea typeface="SimSun" panose="02010600030101010101" pitchFamily="2" charset="-122"/>
              </a:rPr>
              <a:t>cost</a:t>
            </a:r>
            <a:r>
              <a:rPr lang="en-US" altLang="zh-CN" sz="2400" dirty="0">
                <a:solidFill>
                  <a:srgbClr val="000000"/>
                </a:solidFill>
                <a:ea typeface="SimSun" panose="02010600030101010101" pitchFamily="2" charset="-122"/>
              </a:rPr>
              <a:t> </a:t>
            </a:r>
            <a:r>
              <a:rPr lang="en-US" altLang="zh-CN" sz="2400" i="1" dirty="0">
                <a:solidFill>
                  <a:srgbClr val="000000"/>
                </a:solidFill>
                <a:ea typeface="SimSun" panose="02010600030101010101" pitchFamily="2" charset="-122"/>
              </a:rPr>
              <a:t>S</a:t>
            </a:r>
            <a:r>
              <a:rPr lang="en-US" altLang="zh-CN" sz="2400" dirty="0">
                <a:solidFill>
                  <a:srgbClr val="000000"/>
                </a:solidFill>
                <a:ea typeface="SimSun" panose="02010600030101010101" pitchFamily="2" charset="-122"/>
              </a:rPr>
              <a:t> of </a:t>
            </a:r>
            <a:r>
              <a:rPr lang="en-US" altLang="zh-CN" sz="2400" b="1" dirty="0">
                <a:solidFill>
                  <a:srgbClr val="000000"/>
                </a:solidFill>
                <a:ea typeface="SimSun" panose="02010600030101010101" pitchFamily="2" charset="-122"/>
              </a:rPr>
              <a:t>swapping the </a:t>
            </a:r>
            <a:r>
              <a:rPr lang="en-US" altLang="zh-CN" sz="2400" b="1" dirty="0" err="1">
                <a:solidFill>
                  <a:srgbClr val="000000"/>
                </a:solidFill>
                <a:ea typeface="SimSun" panose="02010600030101010101" pitchFamily="2" charset="-122"/>
              </a:rPr>
              <a:t>medoid</a:t>
            </a:r>
            <a:r>
              <a:rPr lang="en-US" altLang="zh-CN" sz="2400" b="1" dirty="0">
                <a:solidFill>
                  <a:srgbClr val="000000"/>
                </a:solidFill>
                <a:ea typeface="SimSun" panose="02010600030101010101" pitchFamily="2" charset="-122"/>
              </a:rPr>
              <a:t> </a:t>
            </a:r>
            <a:r>
              <a:rPr lang="en-US" altLang="zh-CN" sz="2400" i="1" dirty="0">
                <a:solidFill>
                  <a:srgbClr val="000000"/>
                </a:solidFill>
                <a:ea typeface="SimSun" panose="02010600030101010101" pitchFamily="2" charset="-122"/>
              </a:rPr>
              <a:t>m</a:t>
            </a:r>
            <a:r>
              <a:rPr lang="en-US" altLang="zh-CN" sz="2400" dirty="0">
                <a:solidFill>
                  <a:srgbClr val="000000"/>
                </a:solidFill>
                <a:ea typeface="SimSun" panose="02010600030101010101" pitchFamily="2" charset="-122"/>
              </a:rPr>
              <a:t> with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endParaRPr lang="en-US" altLang="zh-CN" sz="2400" i="1"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If </a:t>
            </a:r>
            <a:r>
              <a:rPr lang="en-US" altLang="zh-CN" sz="2400" i="1" dirty="0">
                <a:solidFill>
                  <a:srgbClr val="000000"/>
                </a:solidFill>
                <a:ea typeface="SimSun" panose="02010600030101010101" pitchFamily="2" charset="-122"/>
              </a:rPr>
              <a:t>S</a:t>
            </a:r>
            <a:r>
              <a:rPr lang="en-US" altLang="zh-CN" sz="2400" dirty="0">
                <a:solidFill>
                  <a:srgbClr val="000000"/>
                </a:solidFill>
                <a:ea typeface="SimSun" panose="02010600030101010101" pitchFamily="2" charset="-122"/>
              </a:rPr>
              <a:t> &lt; 0, then swap </a:t>
            </a:r>
            <a:r>
              <a:rPr lang="en-US" altLang="zh-CN" sz="2400" i="1" dirty="0">
                <a:solidFill>
                  <a:srgbClr val="000000"/>
                </a:solidFill>
                <a:ea typeface="SimSun" panose="02010600030101010101" pitchFamily="2" charset="-122"/>
              </a:rPr>
              <a:t>m</a:t>
            </a:r>
            <a:r>
              <a:rPr lang="en-US" altLang="zh-CN" sz="2400" dirty="0">
                <a:solidFill>
                  <a:srgbClr val="000000"/>
                </a:solidFill>
                <a:ea typeface="SimSun" panose="02010600030101010101" pitchFamily="2" charset="-122"/>
              </a:rPr>
              <a:t> with </a:t>
            </a:r>
            <a:r>
              <a:rPr lang="en-US" altLang="zh-CN" sz="2400" i="1" dirty="0" err="1">
                <a:solidFill>
                  <a:srgbClr val="000000"/>
                </a:solidFill>
                <a:ea typeface="SimSun" panose="02010600030101010101" pitchFamily="2" charset="-122"/>
              </a:rPr>
              <a:t>o</a:t>
            </a:r>
            <a:r>
              <a:rPr lang="en-US" altLang="zh-CN" sz="2400" i="1" baseline="-25000" dirty="0" err="1">
                <a:solidFill>
                  <a:srgbClr val="000000"/>
                </a:solidFill>
                <a:ea typeface="SimSun" panose="02010600030101010101" pitchFamily="2" charset="-122"/>
              </a:rPr>
              <a:t>i</a:t>
            </a:r>
            <a:r>
              <a:rPr lang="en-US" altLang="zh-CN" sz="2400" dirty="0">
                <a:solidFill>
                  <a:srgbClr val="000000"/>
                </a:solidFill>
                <a:ea typeface="SimSun" panose="02010600030101010101" pitchFamily="2" charset="-122"/>
              </a:rPr>
              <a:t> to form the new set of </a:t>
            </a:r>
            <a:r>
              <a:rPr lang="en-US" altLang="zh-CN" sz="2400" dirty="0" err="1">
                <a:solidFill>
                  <a:srgbClr val="000000"/>
                </a:solidFill>
                <a:ea typeface="SimSun" panose="02010600030101010101" pitchFamily="2" charset="-122"/>
              </a:rPr>
              <a:t>medoids</a:t>
            </a:r>
            <a:endParaRPr lang="en-US" altLang="zh-CN" sz="2400" dirty="0">
              <a:solidFill>
                <a:srgbClr val="000000"/>
              </a:solidFill>
              <a:ea typeface="SimSun" panose="02010600030101010101" pitchFamily="2" charset="-122"/>
            </a:endParaRPr>
          </a:p>
          <a:p>
            <a:pPr lvl="2">
              <a:lnSpc>
                <a:spcPct val="120000"/>
              </a:lnSpc>
              <a:spcBef>
                <a:spcPts val="300"/>
              </a:spcBef>
            </a:pPr>
            <a:r>
              <a:rPr lang="en-US" altLang="zh-CN" b="1" dirty="0">
                <a:solidFill>
                  <a:srgbClr val="000000"/>
                </a:solidFill>
                <a:ea typeface="SimSun" panose="02010600030101010101" pitchFamily="2" charset="-122"/>
              </a:rPr>
              <a:t>Until </a:t>
            </a:r>
            <a:r>
              <a:rPr lang="en-US" altLang="zh-CN" dirty="0">
                <a:solidFill>
                  <a:srgbClr val="000000"/>
                </a:solidFill>
                <a:ea typeface="SimSun" panose="02010600030101010101" pitchFamily="2" charset="-122"/>
              </a:rPr>
              <a:t>convergence criterion is satisfied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23</a:t>
            </a:fld>
            <a:endParaRPr lang="en-US"/>
          </a:p>
        </p:txBody>
      </p:sp>
    </p:spTree>
    <p:extLst>
      <p:ext uri="{BB962C8B-B14F-4D97-AF65-F5344CB8AC3E}">
        <p14:creationId xmlns:p14="http://schemas.microsoft.com/office/powerpoint/2010/main" val="918426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xt Box 2233"/>
          <p:cNvSpPr txBox="1">
            <a:spLocks noChangeArrowheads="1"/>
          </p:cNvSpPr>
          <p:nvPr/>
        </p:nvSpPr>
        <p:spPr bwMode="auto">
          <a:xfrm>
            <a:off x="11437" y="4530780"/>
            <a:ext cx="3414386" cy="2019014"/>
          </a:xfrm>
          <a:prstGeom prst="rect">
            <a:avLst/>
          </a:prstGeom>
          <a:solidFill>
            <a:srgbClr val="F0CDBC"/>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lvl="2" indent="0" defTabSz="457189">
              <a:lnSpc>
                <a:spcPct val="120000"/>
              </a:lnSpc>
              <a:spcBef>
                <a:spcPts val="300"/>
              </a:spcBef>
              <a:buClr>
                <a:srgbClr val="8C8C8C"/>
              </a:buClr>
              <a:buSzPct val="60000"/>
              <a:buFont typeface="Wingdings" panose="05000000000000000000" pitchFamily="2" charset="2"/>
              <a:buNone/>
            </a:pPr>
            <a:r>
              <a:rPr lang="en-US" altLang="zh-CN" sz="1600" dirty="0" smtClean="0">
                <a:solidFill>
                  <a:srgbClr val="000000"/>
                </a:solidFill>
                <a:latin typeface="Corbel" charset="0"/>
                <a:ea typeface="Corbel" charset="0"/>
                <a:cs typeface="Corbel" charset="0"/>
              </a:rPr>
              <a:t>Select initial </a:t>
            </a:r>
            <a:r>
              <a:rPr lang="en-US" altLang="zh-CN" sz="1600" i="1" dirty="0" smtClean="0">
                <a:solidFill>
                  <a:srgbClr val="000000"/>
                </a:solidFill>
                <a:latin typeface="Corbel" charset="0"/>
                <a:ea typeface="Corbel" charset="0"/>
                <a:cs typeface="Corbel" charset="0"/>
              </a:rPr>
              <a:t>K </a:t>
            </a:r>
            <a:r>
              <a:rPr lang="en-US" altLang="zh-CN" sz="1600" i="1" dirty="0" err="1" smtClean="0">
                <a:solidFill>
                  <a:srgbClr val="000000"/>
                </a:solidFill>
                <a:latin typeface="Corbel" charset="0"/>
                <a:ea typeface="Corbel" charset="0"/>
                <a:cs typeface="Corbel" charset="0"/>
              </a:rPr>
              <a:t>medoids</a:t>
            </a:r>
            <a:r>
              <a:rPr lang="en-US" altLang="zh-CN" sz="1600" i="1" dirty="0" smtClean="0">
                <a:solidFill>
                  <a:srgbClr val="000000"/>
                </a:solidFill>
                <a:latin typeface="Corbel" charset="0"/>
                <a:ea typeface="Corbel" charset="0"/>
                <a:cs typeface="Corbel" charset="0"/>
              </a:rPr>
              <a:t> </a:t>
            </a:r>
            <a:r>
              <a:rPr lang="en-US" altLang="zh-CN" sz="1600" dirty="0" smtClean="0">
                <a:solidFill>
                  <a:srgbClr val="000000"/>
                </a:solidFill>
                <a:latin typeface="Corbel" charset="0"/>
                <a:ea typeface="Corbel" charset="0"/>
                <a:cs typeface="Corbel" charset="0"/>
              </a:rPr>
              <a:t>randomly</a:t>
            </a:r>
          </a:p>
          <a:p>
            <a:pPr defTabSz="457189">
              <a:lnSpc>
                <a:spcPct val="120000"/>
              </a:lnSpc>
              <a:spcBef>
                <a:spcPts val="300"/>
              </a:spcBef>
              <a:buClr>
                <a:srgbClr val="8C8C8C"/>
              </a:buClr>
              <a:buFont typeface="Wingdings" panose="05000000000000000000" pitchFamily="2" charset="2"/>
              <a:buNone/>
            </a:pPr>
            <a:r>
              <a:rPr lang="en-US" altLang="zh-CN" sz="1600" b="1" dirty="0" smtClean="0">
                <a:solidFill>
                  <a:srgbClr val="000000"/>
                </a:solidFill>
                <a:latin typeface="Corbel" charset="0"/>
                <a:ea typeface="Corbel" charset="0"/>
                <a:cs typeface="Corbel" charset="0"/>
              </a:rPr>
              <a:t>Repeat</a:t>
            </a:r>
          </a:p>
          <a:p>
            <a:pPr marL="457200" lvl="1" indent="0" defTabSz="457189">
              <a:lnSpc>
                <a:spcPct val="120000"/>
              </a:lnSpc>
              <a:spcBef>
                <a:spcPts val="300"/>
              </a:spcBef>
              <a:buClr>
                <a:srgbClr val="2998E3"/>
              </a:buClr>
              <a:buFont typeface="Wingdings" panose="05000000000000000000" pitchFamily="2" charset="2"/>
              <a:buNone/>
            </a:pPr>
            <a:r>
              <a:rPr lang="en-US" altLang="zh-CN" sz="1600" dirty="0" smtClean="0">
                <a:solidFill>
                  <a:srgbClr val="000000"/>
                </a:solidFill>
                <a:latin typeface="Corbel" charset="0"/>
                <a:ea typeface="Corbel" charset="0"/>
                <a:cs typeface="Corbel" charset="0"/>
              </a:rPr>
              <a:t>Object re-assignment</a:t>
            </a:r>
          </a:p>
          <a:p>
            <a:pPr marL="457200" lvl="1" indent="0" defTabSz="457189">
              <a:lnSpc>
                <a:spcPct val="120000"/>
              </a:lnSpc>
              <a:spcBef>
                <a:spcPts val="300"/>
              </a:spcBef>
              <a:buClr>
                <a:srgbClr val="2998E3"/>
              </a:buClr>
              <a:buFont typeface="Wingdings" panose="05000000000000000000" pitchFamily="2" charset="2"/>
              <a:buNone/>
            </a:pPr>
            <a:r>
              <a:rPr lang="en-US" altLang="zh-CN" sz="1600" dirty="0" smtClean="0">
                <a:solidFill>
                  <a:srgbClr val="000000"/>
                </a:solidFill>
                <a:latin typeface="Corbel" charset="0"/>
                <a:ea typeface="Corbel" charset="0"/>
                <a:cs typeface="Corbel" charset="0"/>
              </a:rPr>
              <a:t>Swap </a:t>
            </a:r>
            <a:r>
              <a:rPr lang="en-US" altLang="zh-CN" sz="1600" dirty="0" err="1" smtClean="0">
                <a:solidFill>
                  <a:srgbClr val="000000"/>
                </a:solidFill>
                <a:latin typeface="Corbel" charset="0"/>
                <a:ea typeface="Corbel" charset="0"/>
                <a:cs typeface="Corbel" charset="0"/>
              </a:rPr>
              <a:t>medoid</a:t>
            </a:r>
            <a:r>
              <a:rPr lang="en-US" altLang="zh-CN" sz="1600" dirty="0" smtClean="0">
                <a:solidFill>
                  <a:srgbClr val="000000"/>
                </a:solidFill>
                <a:latin typeface="Corbel" charset="0"/>
                <a:ea typeface="Corbel" charset="0"/>
                <a:cs typeface="Corbel" charset="0"/>
              </a:rPr>
              <a:t> </a:t>
            </a:r>
            <a:r>
              <a:rPr lang="en-US" altLang="zh-CN" sz="1600" i="1" dirty="0" smtClean="0">
                <a:solidFill>
                  <a:srgbClr val="000000"/>
                </a:solidFill>
                <a:latin typeface="Corbel" charset="0"/>
                <a:ea typeface="Corbel" charset="0"/>
                <a:cs typeface="Corbel" charset="0"/>
              </a:rPr>
              <a:t>m</a:t>
            </a:r>
            <a:r>
              <a:rPr lang="en-US" altLang="zh-CN" sz="1600" dirty="0" smtClean="0">
                <a:solidFill>
                  <a:srgbClr val="000000"/>
                </a:solidFill>
                <a:latin typeface="Corbel" charset="0"/>
                <a:ea typeface="Corbel" charset="0"/>
                <a:cs typeface="Corbel" charset="0"/>
              </a:rPr>
              <a:t> with </a:t>
            </a:r>
            <a:r>
              <a:rPr lang="en-US" altLang="zh-CN" sz="1600" i="1" dirty="0" err="1">
                <a:solidFill>
                  <a:srgbClr val="000000"/>
                </a:solidFill>
                <a:latin typeface="Corbel" charset="0"/>
                <a:ea typeface="Corbel" charset="0"/>
                <a:cs typeface="Corbel" charset="0"/>
              </a:rPr>
              <a:t>o</a:t>
            </a:r>
            <a:r>
              <a:rPr lang="en-US" altLang="zh-CN" sz="1600" i="1" baseline="-25000" dirty="0" err="1">
                <a:solidFill>
                  <a:srgbClr val="000000"/>
                </a:solidFill>
                <a:latin typeface="Corbel" charset="0"/>
                <a:ea typeface="Corbel" charset="0"/>
                <a:cs typeface="Corbel" charset="0"/>
              </a:rPr>
              <a:t>i</a:t>
            </a:r>
            <a:r>
              <a:rPr lang="en-US" altLang="zh-CN" sz="1600" i="1" dirty="0">
                <a:solidFill>
                  <a:srgbClr val="000000"/>
                </a:solidFill>
                <a:latin typeface="Corbel" charset="0"/>
                <a:ea typeface="Corbel" charset="0"/>
                <a:cs typeface="Corbel" charset="0"/>
              </a:rPr>
              <a:t> </a:t>
            </a:r>
            <a:r>
              <a:rPr lang="en-US" altLang="zh-CN" sz="1600" dirty="0" smtClean="0">
                <a:solidFill>
                  <a:srgbClr val="000000"/>
                </a:solidFill>
                <a:latin typeface="Corbel" charset="0"/>
                <a:ea typeface="Corbel" charset="0"/>
                <a:cs typeface="Corbel" charset="0"/>
              </a:rPr>
              <a:t>if it improves the clustering</a:t>
            </a:r>
            <a:r>
              <a:rPr lang="en-US" altLang="zh-CN" sz="1600" dirty="0">
                <a:solidFill>
                  <a:srgbClr val="000000"/>
                </a:solidFill>
                <a:latin typeface="Corbel" charset="0"/>
                <a:ea typeface="Corbel" charset="0"/>
                <a:cs typeface="Corbel" charset="0"/>
              </a:rPr>
              <a:t> </a:t>
            </a:r>
            <a:r>
              <a:rPr lang="en-US" altLang="zh-CN" sz="1600" dirty="0" smtClean="0">
                <a:solidFill>
                  <a:srgbClr val="000000"/>
                </a:solidFill>
                <a:latin typeface="Corbel" charset="0"/>
                <a:ea typeface="Corbel" charset="0"/>
                <a:cs typeface="Corbel" charset="0"/>
              </a:rPr>
              <a:t>quality </a:t>
            </a:r>
          </a:p>
          <a:p>
            <a:pPr indent="-285750" defTabSz="457189">
              <a:lnSpc>
                <a:spcPct val="120000"/>
              </a:lnSpc>
              <a:spcBef>
                <a:spcPts val="300"/>
              </a:spcBef>
              <a:buClr>
                <a:srgbClr val="8C8C8C"/>
              </a:buClr>
              <a:buFont typeface="Wingdings" panose="05000000000000000000" pitchFamily="2" charset="2"/>
              <a:buNone/>
            </a:pPr>
            <a:r>
              <a:rPr lang="en-US" altLang="zh-CN" sz="1600" b="1" dirty="0" smtClean="0">
                <a:solidFill>
                  <a:srgbClr val="000000"/>
                </a:solidFill>
                <a:latin typeface="Corbel" charset="0"/>
                <a:ea typeface="Corbel" charset="0"/>
                <a:cs typeface="Corbel" charset="0"/>
              </a:rPr>
              <a:t>Until </a:t>
            </a:r>
            <a:r>
              <a:rPr lang="en-US" altLang="zh-CN" sz="1600" dirty="0">
                <a:solidFill>
                  <a:srgbClr val="000000"/>
                </a:solidFill>
                <a:latin typeface="Corbel" charset="0"/>
                <a:ea typeface="Corbel" charset="0"/>
                <a:cs typeface="Corbel" charset="0"/>
              </a:rPr>
              <a:t>convergence criterion is satisfied</a:t>
            </a:r>
          </a:p>
        </p:txBody>
      </p:sp>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PAM: A Typical </a:t>
            </a:r>
            <a:r>
              <a:rPr lang="en-US" altLang="ko-KR" i="1" dirty="0">
                <a:ea typeface="Gulim" panose="020B0600000101010101" pitchFamily="34" charset="-127"/>
              </a:rPr>
              <a:t>K-</a:t>
            </a:r>
            <a:r>
              <a:rPr lang="en-US" altLang="ko-KR" i="1" dirty="0" err="1">
                <a:ea typeface="Gulim" panose="020B0600000101010101" pitchFamily="34" charset="-127"/>
              </a:rPr>
              <a:t>Medoids</a:t>
            </a:r>
            <a:r>
              <a:rPr lang="en-US" altLang="ko-KR" dirty="0">
                <a:ea typeface="Gulim" panose="020B0600000101010101" pitchFamily="34" charset="-127"/>
              </a:rPr>
              <a:t> Algorithm</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24</a:t>
            </a:fld>
            <a:endParaRPr lang="en-US"/>
          </a:p>
        </p:txBody>
      </p:sp>
      <p:grpSp>
        <p:nvGrpSpPr>
          <p:cNvPr id="5" name="Group 4"/>
          <p:cNvGrpSpPr/>
          <p:nvPr/>
        </p:nvGrpSpPr>
        <p:grpSpPr>
          <a:xfrm>
            <a:off x="85726" y="1344179"/>
            <a:ext cx="2395537" cy="2596982"/>
            <a:chOff x="1643064" y="1719263"/>
            <a:chExt cx="2395537" cy="2596982"/>
          </a:xfrm>
        </p:grpSpPr>
        <p:sp>
          <p:nvSpPr>
            <p:cNvPr id="6" name="Rectangle 2057"/>
            <p:cNvSpPr>
              <a:spLocks noChangeArrowheads="1"/>
            </p:cNvSpPr>
            <p:nvPr/>
          </p:nvSpPr>
          <p:spPr bwMode="auto">
            <a:xfrm>
              <a:off x="1643064" y="1719263"/>
              <a:ext cx="2395537" cy="2254250"/>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7" name="Rectangle 2058"/>
            <p:cNvSpPr>
              <a:spLocks noChangeArrowheads="1"/>
            </p:cNvSpPr>
            <p:nvPr/>
          </p:nvSpPr>
          <p:spPr bwMode="auto">
            <a:xfrm>
              <a:off x="1893889" y="1903413"/>
              <a:ext cx="2014537" cy="1789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8" name="Line 2059"/>
            <p:cNvSpPr>
              <a:spLocks noChangeShapeType="1"/>
            </p:cNvSpPr>
            <p:nvPr/>
          </p:nvSpPr>
          <p:spPr bwMode="auto">
            <a:xfrm>
              <a:off x="1893889" y="351790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9" name="Line 2060"/>
            <p:cNvSpPr>
              <a:spLocks noChangeShapeType="1"/>
            </p:cNvSpPr>
            <p:nvPr/>
          </p:nvSpPr>
          <p:spPr bwMode="auto">
            <a:xfrm>
              <a:off x="1893889" y="3333750"/>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0" name="Line 2061"/>
            <p:cNvSpPr>
              <a:spLocks noChangeShapeType="1"/>
            </p:cNvSpPr>
            <p:nvPr/>
          </p:nvSpPr>
          <p:spPr bwMode="auto">
            <a:xfrm>
              <a:off x="1893889" y="316071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 name="Line 2062"/>
            <p:cNvSpPr>
              <a:spLocks noChangeShapeType="1"/>
            </p:cNvSpPr>
            <p:nvPr/>
          </p:nvSpPr>
          <p:spPr bwMode="auto">
            <a:xfrm>
              <a:off x="1893889" y="297656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 name="Line 2063"/>
            <p:cNvSpPr>
              <a:spLocks noChangeShapeType="1"/>
            </p:cNvSpPr>
            <p:nvPr/>
          </p:nvSpPr>
          <p:spPr bwMode="auto">
            <a:xfrm>
              <a:off x="1893889" y="2803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 name="Line 2064"/>
            <p:cNvSpPr>
              <a:spLocks noChangeShapeType="1"/>
            </p:cNvSpPr>
            <p:nvPr/>
          </p:nvSpPr>
          <p:spPr bwMode="auto">
            <a:xfrm>
              <a:off x="1893889" y="261937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 name="Line 2065"/>
            <p:cNvSpPr>
              <a:spLocks noChangeShapeType="1"/>
            </p:cNvSpPr>
            <p:nvPr/>
          </p:nvSpPr>
          <p:spPr bwMode="auto">
            <a:xfrm>
              <a:off x="1893889" y="244633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 name="Line 2066"/>
            <p:cNvSpPr>
              <a:spLocks noChangeShapeType="1"/>
            </p:cNvSpPr>
            <p:nvPr/>
          </p:nvSpPr>
          <p:spPr bwMode="auto">
            <a:xfrm>
              <a:off x="1893889" y="2262189"/>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6" name="Line 2067"/>
            <p:cNvSpPr>
              <a:spLocks noChangeShapeType="1"/>
            </p:cNvSpPr>
            <p:nvPr/>
          </p:nvSpPr>
          <p:spPr bwMode="auto">
            <a:xfrm>
              <a:off x="1893889" y="208756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7" name="Line 2068"/>
            <p:cNvSpPr>
              <a:spLocks noChangeShapeType="1"/>
            </p:cNvSpPr>
            <p:nvPr/>
          </p:nvSpPr>
          <p:spPr bwMode="auto">
            <a:xfrm>
              <a:off x="1893889" y="1903414"/>
              <a:ext cx="201453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8" name="Line 2069"/>
            <p:cNvSpPr>
              <a:spLocks noChangeShapeType="1"/>
            </p:cNvSpPr>
            <p:nvPr/>
          </p:nvSpPr>
          <p:spPr bwMode="auto">
            <a:xfrm>
              <a:off x="210026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 name="Line 2070"/>
            <p:cNvSpPr>
              <a:spLocks noChangeShapeType="1"/>
            </p:cNvSpPr>
            <p:nvPr/>
          </p:nvSpPr>
          <p:spPr bwMode="auto">
            <a:xfrm>
              <a:off x="229711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 name="Line 2071"/>
            <p:cNvSpPr>
              <a:spLocks noChangeShapeType="1"/>
            </p:cNvSpPr>
            <p:nvPr/>
          </p:nvSpPr>
          <p:spPr bwMode="auto">
            <a:xfrm>
              <a:off x="250348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 name="Line 2072"/>
            <p:cNvSpPr>
              <a:spLocks noChangeShapeType="1"/>
            </p:cNvSpPr>
            <p:nvPr/>
          </p:nvSpPr>
          <p:spPr bwMode="auto">
            <a:xfrm>
              <a:off x="270033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 name="Line 2073"/>
            <p:cNvSpPr>
              <a:spLocks noChangeShapeType="1"/>
            </p:cNvSpPr>
            <p:nvPr/>
          </p:nvSpPr>
          <p:spPr bwMode="auto">
            <a:xfrm>
              <a:off x="2906714"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 name="Line 2074"/>
            <p:cNvSpPr>
              <a:spLocks noChangeShapeType="1"/>
            </p:cNvSpPr>
            <p:nvPr/>
          </p:nvSpPr>
          <p:spPr bwMode="auto">
            <a:xfrm>
              <a:off x="31019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4" name="Line 2075"/>
            <p:cNvSpPr>
              <a:spLocks noChangeShapeType="1"/>
            </p:cNvSpPr>
            <p:nvPr/>
          </p:nvSpPr>
          <p:spPr bwMode="auto">
            <a:xfrm>
              <a:off x="330993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5" name="Line 2076"/>
            <p:cNvSpPr>
              <a:spLocks noChangeShapeType="1"/>
            </p:cNvSpPr>
            <p:nvPr/>
          </p:nvSpPr>
          <p:spPr bwMode="auto">
            <a:xfrm>
              <a:off x="3505200"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6" name="Line 2077"/>
            <p:cNvSpPr>
              <a:spLocks noChangeShapeType="1"/>
            </p:cNvSpPr>
            <p:nvPr/>
          </p:nvSpPr>
          <p:spPr bwMode="auto">
            <a:xfrm>
              <a:off x="371157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7" name="Line 2078"/>
            <p:cNvSpPr>
              <a:spLocks noChangeShapeType="1"/>
            </p:cNvSpPr>
            <p:nvPr/>
          </p:nvSpPr>
          <p:spPr bwMode="auto">
            <a:xfrm>
              <a:off x="3908425" y="1903413"/>
              <a:ext cx="1588"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8" name="Rectangle 2079"/>
            <p:cNvSpPr>
              <a:spLocks noChangeArrowheads="1"/>
            </p:cNvSpPr>
            <p:nvPr/>
          </p:nvSpPr>
          <p:spPr bwMode="auto">
            <a:xfrm>
              <a:off x="1893889" y="1903413"/>
              <a:ext cx="2014537" cy="1789112"/>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9" name="Line 2080"/>
            <p:cNvSpPr>
              <a:spLocks noChangeShapeType="1"/>
            </p:cNvSpPr>
            <p:nvPr/>
          </p:nvSpPr>
          <p:spPr bwMode="auto">
            <a:xfrm>
              <a:off x="1893889" y="1903413"/>
              <a:ext cx="1587" cy="17891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0" name="Line 2081"/>
            <p:cNvSpPr>
              <a:spLocks noChangeShapeType="1"/>
            </p:cNvSpPr>
            <p:nvPr/>
          </p:nvSpPr>
          <p:spPr bwMode="auto">
            <a:xfrm>
              <a:off x="1871664" y="3692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1" name="Line 2082"/>
            <p:cNvSpPr>
              <a:spLocks noChangeShapeType="1"/>
            </p:cNvSpPr>
            <p:nvPr/>
          </p:nvSpPr>
          <p:spPr bwMode="auto">
            <a:xfrm>
              <a:off x="1871664" y="351790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2" name="Line 2083"/>
            <p:cNvSpPr>
              <a:spLocks noChangeShapeType="1"/>
            </p:cNvSpPr>
            <p:nvPr/>
          </p:nvSpPr>
          <p:spPr bwMode="auto">
            <a:xfrm>
              <a:off x="1871664" y="3333750"/>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3" name="Line 2084"/>
            <p:cNvSpPr>
              <a:spLocks noChangeShapeType="1"/>
            </p:cNvSpPr>
            <p:nvPr/>
          </p:nvSpPr>
          <p:spPr bwMode="auto">
            <a:xfrm>
              <a:off x="1871664" y="316071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4" name="Line 2085"/>
            <p:cNvSpPr>
              <a:spLocks noChangeShapeType="1"/>
            </p:cNvSpPr>
            <p:nvPr/>
          </p:nvSpPr>
          <p:spPr bwMode="auto">
            <a:xfrm>
              <a:off x="1871664" y="297656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5" name="Line 2086"/>
            <p:cNvSpPr>
              <a:spLocks noChangeShapeType="1"/>
            </p:cNvSpPr>
            <p:nvPr/>
          </p:nvSpPr>
          <p:spPr bwMode="auto">
            <a:xfrm>
              <a:off x="1871664" y="280352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6" name="Line 2087"/>
            <p:cNvSpPr>
              <a:spLocks noChangeShapeType="1"/>
            </p:cNvSpPr>
            <p:nvPr/>
          </p:nvSpPr>
          <p:spPr bwMode="auto">
            <a:xfrm>
              <a:off x="1871664" y="2619375"/>
              <a:ext cx="2222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7" name="Line 2088"/>
            <p:cNvSpPr>
              <a:spLocks noChangeShapeType="1"/>
            </p:cNvSpPr>
            <p:nvPr/>
          </p:nvSpPr>
          <p:spPr bwMode="auto">
            <a:xfrm>
              <a:off x="1871664" y="244633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8" name="Line 2089"/>
            <p:cNvSpPr>
              <a:spLocks noChangeShapeType="1"/>
            </p:cNvSpPr>
            <p:nvPr/>
          </p:nvSpPr>
          <p:spPr bwMode="auto">
            <a:xfrm>
              <a:off x="1871664" y="2262189"/>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39" name="Line 2090"/>
            <p:cNvSpPr>
              <a:spLocks noChangeShapeType="1"/>
            </p:cNvSpPr>
            <p:nvPr/>
          </p:nvSpPr>
          <p:spPr bwMode="auto">
            <a:xfrm>
              <a:off x="1871664" y="208756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0" name="Line 2091"/>
            <p:cNvSpPr>
              <a:spLocks noChangeShapeType="1"/>
            </p:cNvSpPr>
            <p:nvPr/>
          </p:nvSpPr>
          <p:spPr bwMode="auto">
            <a:xfrm>
              <a:off x="1871664" y="1903414"/>
              <a:ext cx="2222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1" name="Line 2092"/>
            <p:cNvSpPr>
              <a:spLocks noChangeShapeType="1"/>
            </p:cNvSpPr>
            <p:nvPr/>
          </p:nvSpPr>
          <p:spPr bwMode="auto">
            <a:xfrm>
              <a:off x="1893889" y="3692525"/>
              <a:ext cx="201453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2" name="Line 2093"/>
            <p:cNvSpPr>
              <a:spLocks noChangeShapeType="1"/>
            </p:cNvSpPr>
            <p:nvPr/>
          </p:nvSpPr>
          <p:spPr bwMode="auto">
            <a:xfrm flipV="1">
              <a:off x="189388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3" name="Line 2094"/>
            <p:cNvSpPr>
              <a:spLocks noChangeShapeType="1"/>
            </p:cNvSpPr>
            <p:nvPr/>
          </p:nvSpPr>
          <p:spPr bwMode="auto">
            <a:xfrm flipV="1">
              <a:off x="210026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4" name="Line 2095"/>
            <p:cNvSpPr>
              <a:spLocks noChangeShapeType="1"/>
            </p:cNvSpPr>
            <p:nvPr/>
          </p:nvSpPr>
          <p:spPr bwMode="auto">
            <a:xfrm flipV="1">
              <a:off x="229711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5" name="Line 2096"/>
            <p:cNvSpPr>
              <a:spLocks noChangeShapeType="1"/>
            </p:cNvSpPr>
            <p:nvPr/>
          </p:nvSpPr>
          <p:spPr bwMode="auto">
            <a:xfrm flipV="1">
              <a:off x="250348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6" name="Line 2097"/>
            <p:cNvSpPr>
              <a:spLocks noChangeShapeType="1"/>
            </p:cNvSpPr>
            <p:nvPr/>
          </p:nvSpPr>
          <p:spPr bwMode="auto">
            <a:xfrm flipV="1">
              <a:off x="270033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7" name="Line 2098"/>
            <p:cNvSpPr>
              <a:spLocks noChangeShapeType="1"/>
            </p:cNvSpPr>
            <p:nvPr/>
          </p:nvSpPr>
          <p:spPr bwMode="auto">
            <a:xfrm flipV="1">
              <a:off x="2906714"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8" name="Line 2099"/>
            <p:cNvSpPr>
              <a:spLocks noChangeShapeType="1"/>
            </p:cNvSpPr>
            <p:nvPr/>
          </p:nvSpPr>
          <p:spPr bwMode="auto">
            <a:xfrm flipV="1">
              <a:off x="31019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49" name="Line 2100"/>
            <p:cNvSpPr>
              <a:spLocks noChangeShapeType="1"/>
            </p:cNvSpPr>
            <p:nvPr/>
          </p:nvSpPr>
          <p:spPr bwMode="auto">
            <a:xfrm flipV="1">
              <a:off x="3309939" y="3692525"/>
              <a:ext cx="1587"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0" name="Line 2101"/>
            <p:cNvSpPr>
              <a:spLocks noChangeShapeType="1"/>
            </p:cNvSpPr>
            <p:nvPr/>
          </p:nvSpPr>
          <p:spPr bwMode="auto">
            <a:xfrm flipV="1">
              <a:off x="3505200"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1" name="Line 2102"/>
            <p:cNvSpPr>
              <a:spLocks noChangeShapeType="1"/>
            </p:cNvSpPr>
            <p:nvPr/>
          </p:nvSpPr>
          <p:spPr bwMode="auto">
            <a:xfrm flipV="1">
              <a:off x="371157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2" name="Line 2103"/>
            <p:cNvSpPr>
              <a:spLocks noChangeShapeType="1"/>
            </p:cNvSpPr>
            <p:nvPr/>
          </p:nvSpPr>
          <p:spPr bwMode="auto">
            <a:xfrm flipV="1">
              <a:off x="3908425" y="3692525"/>
              <a:ext cx="1588" cy="206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53" name="Freeform 2104"/>
            <p:cNvSpPr>
              <a:spLocks/>
            </p:cNvSpPr>
            <p:nvPr/>
          </p:nvSpPr>
          <p:spPr bwMode="auto">
            <a:xfrm>
              <a:off x="242728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4" name="Freeform 2105"/>
            <p:cNvSpPr>
              <a:spLocks/>
            </p:cNvSpPr>
            <p:nvPr/>
          </p:nvSpPr>
          <p:spPr bwMode="auto">
            <a:xfrm>
              <a:off x="2220913"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5" name="Freeform 2106"/>
            <p:cNvSpPr>
              <a:spLocks/>
            </p:cNvSpPr>
            <p:nvPr/>
          </p:nvSpPr>
          <p:spPr bwMode="auto">
            <a:xfrm>
              <a:off x="3233738" y="308451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6" name="Freeform 2107"/>
            <p:cNvSpPr>
              <a:spLocks/>
            </p:cNvSpPr>
            <p:nvPr/>
          </p:nvSpPr>
          <p:spPr bwMode="auto">
            <a:xfrm>
              <a:off x="2624138" y="2370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7" name="Freeform 2108"/>
            <p:cNvSpPr>
              <a:spLocks/>
            </p:cNvSpPr>
            <p:nvPr/>
          </p:nvSpPr>
          <p:spPr bwMode="auto">
            <a:xfrm>
              <a:off x="3429000" y="272732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8" name="Freeform 2109"/>
            <p:cNvSpPr>
              <a:spLocks/>
            </p:cNvSpPr>
            <p:nvPr/>
          </p:nvSpPr>
          <p:spPr bwMode="auto">
            <a:xfrm>
              <a:off x="3025775" y="325913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7"/>
                  </a:lnTo>
                  <a:lnTo>
                    <a:pt x="48" y="95"/>
                  </a:lnTo>
                  <a:lnTo>
                    <a:pt x="0" y="47"/>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59" name="Freeform 2110"/>
            <p:cNvSpPr>
              <a:spLocks/>
            </p:cNvSpPr>
            <p:nvPr/>
          </p:nvSpPr>
          <p:spPr bwMode="auto">
            <a:xfrm>
              <a:off x="3233738" y="2900363"/>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60" name="Freeform 2111"/>
            <p:cNvSpPr>
              <a:spLocks/>
            </p:cNvSpPr>
            <p:nvPr/>
          </p:nvSpPr>
          <p:spPr bwMode="auto">
            <a:xfrm>
              <a:off x="3233738" y="254317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61" name="Rectangle 2112"/>
            <p:cNvSpPr>
              <a:spLocks noChangeArrowheads="1"/>
            </p:cNvSpPr>
            <p:nvPr/>
          </p:nvSpPr>
          <p:spPr bwMode="auto">
            <a:xfrm>
              <a:off x="1806575" y="365918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62" name="Rectangle 2113"/>
            <p:cNvSpPr>
              <a:spLocks noChangeArrowheads="1"/>
            </p:cNvSpPr>
            <p:nvPr/>
          </p:nvSpPr>
          <p:spPr bwMode="auto">
            <a:xfrm>
              <a:off x="1806575" y="3486150"/>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63" name="Rectangle 2114"/>
            <p:cNvSpPr>
              <a:spLocks noChangeArrowheads="1"/>
            </p:cNvSpPr>
            <p:nvPr/>
          </p:nvSpPr>
          <p:spPr bwMode="auto">
            <a:xfrm>
              <a:off x="1806575" y="3302000"/>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64" name="Rectangle 2115"/>
            <p:cNvSpPr>
              <a:spLocks noChangeArrowheads="1"/>
            </p:cNvSpPr>
            <p:nvPr/>
          </p:nvSpPr>
          <p:spPr bwMode="auto">
            <a:xfrm>
              <a:off x="1806575" y="3128963"/>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65" name="Rectangle 2116"/>
            <p:cNvSpPr>
              <a:spLocks noChangeArrowheads="1"/>
            </p:cNvSpPr>
            <p:nvPr/>
          </p:nvSpPr>
          <p:spPr bwMode="auto">
            <a:xfrm>
              <a:off x="1806575" y="2944813"/>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66" name="Rectangle 2117"/>
            <p:cNvSpPr>
              <a:spLocks noChangeArrowheads="1"/>
            </p:cNvSpPr>
            <p:nvPr/>
          </p:nvSpPr>
          <p:spPr bwMode="auto">
            <a:xfrm>
              <a:off x="1806575" y="2770188"/>
              <a:ext cx="3045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67" name="Rectangle 2118"/>
            <p:cNvSpPr>
              <a:spLocks noChangeArrowheads="1"/>
            </p:cNvSpPr>
            <p:nvPr/>
          </p:nvSpPr>
          <p:spPr bwMode="auto">
            <a:xfrm>
              <a:off x="1806575" y="25860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68" name="Rectangle 2119"/>
            <p:cNvSpPr>
              <a:spLocks noChangeArrowheads="1"/>
            </p:cNvSpPr>
            <p:nvPr/>
          </p:nvSpPr>
          <p:spPr bwMode="auto">
            <a:xfrm>
              <a:off x="1806575" y="2413000"/>
              <a:ext cx="2725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69" name="Rectangle 2120"/>
            <p:cNvSpPr>
              <a:spLocks noChangeArrowheads="1"/>
            </p:cNvSpPr>
            <p:nvPr/>
          </p:nvSpPr>
          <p:spPr bwMode="auto">
            <a:xfrm>
              <a:off x="1806575" y="2228850"/>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70" name="Rectangle 2121"/>
            <p:cNvSpPr>
              <a:spLocks noChangeArrowheads="1"/>
            </p:cNvSpPr>
            <p:nvPr/>
          </p:nvSpPr>
          <p:spPr bwMode="auto">
            <a:xfrm>
              <a:off x="1806575" y="2055813"/>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71" name="Rectangle 2122"/>
            <p:cNvSpPr>
              <a:spLocks noChangeArrowheads="1"/>
            </p:cNvSpPr>
            <p:nvPr/>
          </p:nvSpPr>
          <p:spPr bwMode="auto">
            <a:xfrm>
              <a:off x="1774825" y="1871663"/>
              <a:ext cx="6251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72" name="Rectangle 2123"/>
            <p:cNvSpPr>
              <a:spLocks noChangeArrowheads="1"/>
            </p:cNvSpPr>
            <p:nvPr/>
          </p:nvSpPr>
          <p:spPr bwMode="auto">
            <a:xfrm>
              <a:off x="1882775"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73" name="Rectangle 2124"/>
            <p:cNvSpPr>
              <a:spLocks noChangeArrowheads="1"/>
            </p:cNvSpPr>
            <p:nvPr/>
          </p:nvSpPr>
          <p:spPr bwMode="auto">
            <a:xfrm>
              <a:off x="2090738" y="3767138"/>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74" name="Rectangle 2125"/>
            <p:cNvSpPr>
              <a:spLocks noChangeArrowheads="1"/>
            </p:cNvSpPr>
            <p:nvPr/>
          </p:nvSpPr>
          <p:spPr bwMode="auto">
            <a:xfrm>
              <a:off x="2286000" y="3767138"/>
              <a:ext cx="320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75" name="Rectangle 2126"/>
            <p:cNvSpPr>
              <a:spLocks noChangeArrowheads="1"/>
            </p:cNvSpPr>
            <p:nvPr/>
          </p:nvSpPr>
          <p:spPr bwMode="auto">
            <a:xfrm>
              <a:off x="2492375" y="3767138"/>
              <a:ext cx="2885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76" name="Rectangle 2127"/>
            <p:cNvSpPr>
              <a:spLocks noChangeArrowheads="1"/>
            </p:cNvSpPr>
            <p:nvPr/>
          </p:nvSpPr>
          <p:spPr bwMode="auto">
            <a:xfrm>
              <a:off x="2689225"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77" name="Rectangle 2128"/>
            <p:cNvSpPr>
              <a:spLocks noChangeArrowheads="1"/>
            </p:cNvSpPr>
            <p:nvPr/>
          </p:nvSpPr>
          <p:spPr bwMode="auto">
            <a:xfrm>
              <a:off x="2895600" y="3767138"/>
              <a:ext cx="3045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78" name="Rectangle 2129"/>
            <p:cNvSpPr>
              <a:spLocks noChangeArrowheads="1"/>
            </p:cNvSpPr>
            <p:nvPr/>
          </p:nvSpPr>
          <p:spPr bwMode="auto">
            <a:xfrm>
              <a:off x="3090863"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79" name="Rectangle 2130"/>
            <p:cNvSpPr>
              <a:spLocks noChangeArrowheads="1"/>
            </p:cNvSpPr>
            <p:nvPr/>
          </p:nvSpPr>
          <p:spPr bwMode="auto">
            <a:xfrm>
              <a:off x="3298825" y="3767138"/>
              <a:ext cx="27252"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80" name="Rectangle 2131"/>
            <p:cNvSpPr>
              <a:spLocks noChangeArrowheads="1"/>
            </p:cNvSpPr>
            <p:nvPr/>
          </p:nvSpPr>
          <p:spPr bwMode="auto">
            <a:xfrm>
              <a:off x="3494088"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81" name="Rectangle 2132"/>
            <p:cNvSpPr>
              <a:spLocks noChangeArrowheads="1"/>
            </p:cNvSpPr>
            <p:nvPr/>
          </p:nvSpPr>
          <p:spPr bwMode="auto">
            <a:xfrm>
              <a:off x="3700463" y="3767138"/>
              <a:ext cx="3366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82" name="Rectangle 2133"/>
            <p:cNvSpPr>
              <a:spLocks noChangeArrowheads="1"/>
            </p:cNvSpPr>
            <p:nvPr/>
          </p:nvSpPr>
          <p:spPr bwMode="auto">
            <a:xfrm>
              <a:off x="3875088" y="3767138"/>
              <a:ext cx="6251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83" name="Rectangle 2134"/>
            <p:cNvSpPr>
              <a:spLocks noChangeArrowheads="1"/>
            </p:cNvSpPr>
            <p:nvPr/>
          </p:nvSpPr>
          <p:spPr bwMode="auto">
            <a:xfrm>
              <a:off x="1643064" y="1719263"/>
              <a:ext cx="2395537" cy="22542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84" name="Freeform 2135"/>
            <p:cNvSpPr>
              <a:spLocks/>
            </p:cNvSpPr>
            <p:nvPr/>
          </p:nvSpPr>
          <p:spPr bwMode="auto">
            <a:xfrm>
              <a:off x="2438400" y="2211388"/>
              <a:ext cx="152400" cy="150812"/>
            </a:xfrm>
            <a:custGeom>
              <a:avLst/>
              <a:gdLst>
                <a:gd name="T0" fmla="*/ 2147483647 w 96"/>
                <a:gd name="T1" fmla="*/ 0 h 95"/>
                <a:gd name="T2" fmla="*/ 2147483647 w 96"/>
                <a:gd name="T3" fmla="*/ 2147483647 h 95"/>
                <a:gd name="T4" fmla="*/ 2147483647 w 96"/>
                <a:gd name="T5" fmla="*/ 2147483647 h 95"/>
                <a:gd name="T6" fmla="*/ 0 w 96"/>
                <a:gd name="T7" fmla="*/ 2147483647 h 95"/>
                <a:gd name="T8" fmla="*/ 2147483647 w 96"/>
                <a:gd name="T9" fmla="*/ 0 h 95"/>
                <a:gd name="T10" fmla="*/ 0 60000 65536"/>
                <a:gd name="T11" fmla="*/ 0 60000 65536"/>
                <a:gd name="T12" fmla="*/ 0 60000 65536"/>
                <a:gd name="T13" fmla="*/ 0 60000 65536"/>
                <a:gd name="T14" fmla="*/ 0 60000 65536"/>
                <a:gd name="T15" fmla="*/ 0 w 96"/>
                <a:gd name="T16" fmla="*/ 0 h 95"/>
                <a:gd name="T17" fmla="*/ 96 w 96"/>
                <a:gd name="T18" fmla="*/ 95 h 95"/>
              </a:gdLst>
              <a:ahLst/>
              <a:cxnLst>
                <a:cxn ang="T10">
                  <a:pos x="T0" y="T1"/>
                </a:cxn>
                <a:cxn ang="T11">
                  <a:pos x="T2" y="T3"/>
                </a:cxn>
                <a:cxn ang="T12">
                  <a:pos x="T4" y="T5"/>
                </a:cxn>
                <a:cxn ang="T13">
                  <a:pos x="T6" y="T7"/>
                </a:cxn>
                <a:cxn ang="T14">
                  <a:pos x="T8" y="T9"/>
                </a:cxn>
              </a:cxnLst>
              <a:rect l="T15" t="T16" r="T17" b="T18"/>
              <a:pathLst>
                <a:path w="96" h="95">
                  <a:moveTo>
                    <a:pt x="48" y="0"/>
                  </a:moveTo>
                  <a:lnTo>
                    <a:pt x="96" y="48"/>
                  </a:lnTo>
                  <a:lnTo>
                    <a:pt x="48" y="95"/>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85" name="Freeform 2136"/>
            <p:cNvSpPr>
              <a:spLocks/>
            </p:cNvSpPr>
            <p:nvPr/>
          </p:nvSpPr>
          <p:spPr bwMode="auto">
            <a:xfrm>
              <a:off x="3032296" y="2907085"/>
              <a:ext cx="152400" cy="152400"/>
            </a:xfrm>
            <a:custGeom>
              <a:avLst/>
              <a:gdLst>
                <a:gd name="T0" fmla="*/ 2147483647 w 96"/>
                <a:gd name="T1" fmla="*/ 0 h 96"/>
                <a:gd name="T2" fmla="*/ 2147483647 w 96"/>
                <a:gd name="T3" fmla="*/ 2147483647 h 96"/>
                <a:gd name="T4" fmla="*/ 2147483647 w 96"/>
                <a:gd name="T5" fmla="*/ 2147483647 h 96"/>
                <a:gd name="T6" fmla="*/ 0 w 96"/>
                <a:gd name="T7" fmla="*/ 2147483647 h 96"/>
                <a:gd name="T8" fmla="*/ 2147483647 w 96"/>
                <a:gd name="T9" fmla="*/ 0 h 96"/>
                <a:gd name="T10" fmla="*/ 0 60000 65536"/>
                <a:gd name="T11" fmla="*/ 0 60000 65536"/>
                <a:gd name="T12" fmla="*/ 0 60000 65536"/>
                <a:gd name="T13" fmla="*/ 0 60000 65536"/>
                <a:gd name="T14" fmla="*/ 0 60000 65536"/>
                <a:gd name="T15" fmla="*/ 0 w 96"/>
                <a:gd name="T16" fmla="*/ 0 h 96"/>
                <a:gd name="T17" fmla="*/ 96 w 96"/>
                <a:gd name="T18" fmla="*/ 96 h 96"/>
              </a:gdLst>
              <a:ahLst/>
              <a:cxnLst>
                <a:cxn ang="T10">
                  <a:pos x="T0" y="T1"/>
                </a:cxn>
                <a:cxn ang="T11">
                  <a:pos x="T2" y="T3"/>
                </a:cxn>
                <a:cxn ang="T12">
                  <a:pos x="T4" y="T5"/>
                </a:cxn>
                <a:cxn ang="T13">
                  <a:pos x="T6" y="T7"/>
                </a:cxn>
                <a:cxn ang="T14">
                  <a:pos x="T8" y="T9"/>
                </a:cxn>
              </a:cxnLst>
              <a:rect l="T15" t="T16" r="T17" b="T18"/>
              <a:pathLst>
                <a:path w="96" h="96">
                  <a:moveTo>
                    <a:pt x="48" y="0"/>
                  </a:moveTo>
                  <a:lnTo>
                    <a:pt x="96" y="48"/>
                  </a:lnTo>
                  <a:lnTo>
                    <a:pt x="48" y="96"/>
                  </a:lnTo>
                  <a:lnTo>
                    <a:pt x="0" y="48"/>
                  </a:lnTo>
                  <a:lnTo>
                    <a:pt x="48" y="0"/>
                  </a:lnTo>
                  <a:close/>
                </a:path>
              </a:pathLst>
            </a:custGeom>
            <a:solidFill>
              <a:srgbClr val="00FFFF"/>
            </a:solidFill>
            <a:ln w="11113">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86" name="Text Box 2137"/>
            <p:cNvSpPr txBox="1">
              <a:spLocks noChangeArrowheads="1"/>
            </p:cNvSpPr>
            <p:nvPr/>
          </p:nvSpPr>
          <p:spPr bwMode="auto">
            <a:xfrm>
              <a:off x="1751306" y="3946913"/>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en-US" altLang="ko-KR" sz="1800" i="1" dirty="0" smtClean="0">
                  <a:solidFill>
                    <a:srgbClr val="000000"/>
                  </a:solidFill>
                  <a:latin typeface="Corbel" charset="0"/>
                  <a:ea typeface="Corbel" charset="0"/>
                  <a:cs typeface="Corbel" charset="0"/>
                </a:rPr>
                <a:t>K </a:t>
              </a:r>
              <a:r>
                <a:rPr lang="en-US" altLang="ko-KR" sz="1800" dirty="0" smtClean="0">
                  <a:solidFill>
                    <a:srgbClr val="000000"/>
                  </a:solidFill>
                  <a:latin typeface="Corbel" charset="0"/>
                  <a:ea typeface="Corbel" charset="0"/>
                  <a:cs typeface="Corbel" charset="0"/>
                </a:rPr>
                <a:t>= 2</a:t>
              </a:r>
              <a:endParaRPr lang="en-US" altLang="ko-KR" sz="1800" dirty="0">
                <a:solidFill>
                  <a:srgbClr val="000000"/>
                </a:solidFill>
                <a:latin typeface="Corbel" charset="0"/>
                <a:ea typeface="Corbel" charset="0"/>
                <a:cs typeface="Corbel" charset="0"/>
              </a:endParaRPr>
            </a:p>
          </p:txBody>
        </p:sp>
      </p:grpSp>
      <p:grpSp>
        <p:nvGrpSpPr>
          <p:cNvPr id="87" name="Group 86"/>
          <p:cNvGrpSpPr/>
          <p:nvPr/>
        </p:nvGrpSpPr>
        <p:grpSpPr>
          <a:xfrm>
            <a:off x="2519423" y="1322335"/>
            <a:ext cx="3390839" cy="2362200"/>
            <a:chOff x="4076761" y="1676400"/>
            <a:chExt cx="3390839" cy="2362200"/>
          </a:xfrm>
        </p:grpSpPr>
        <p:sp>
          <p:nvSpPr>
            <p:cNvPr id="88" name="Line 2138"/>
            <p:cNvSpPr>
              <a:spLocks noChangeShapeType="1"/>
            </p:cNvSpPr>
            <p:nvPr/>
          </p:nvSpPr>
          <p:spPr bwMode="auto">
            <a:xfrm>
              <a:off x="4114800" y="20574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89" name="Text Box 2139"/>
            <p:cNvSpPr txBox="1">
              <a:spLocks noChangeArrowheads="1"/>
            </p:cNvSpPr>
            <p:nvPr/>
          </p:nvSpPr>
          <p:spPr bwMode="auto">
            <a:xfrm>
              <a:off x="4076761" y="2316599"/>
              <a:ext cx="9144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Arbitrary choose </a:t>
              </a:r>
              <a:r>
                <a:rPr lang="en-US" altLang="ko-KR" sz="1400" i="1" dirty="0" smtClean="0">
                  <a:solidFill>
                    <a:srgbClr val="000000"/>
                  </a:solidFill>
                  <a:latin typeface="Corbel" charset="0"/>
                  <a:ea typeface="Corbel" charset="0"/>
                  <a:cs typeface="Corbel" charset="0"/>
                </a:rPr>
                <a:t>K</a:t>
              </a:r>
              <a:r>
                <a:rPr lang="en-US" altLang="ko-KR" sz="1400" dirty="0" smtClean="0">
                  <a:solidFill>
                    <a:srgbClr val="000000"/>
                  </a:solidFill>
                  <a:latin typeface="Corbel" charset="0"/>
                  <a:ea typeface="Corbel" charset="0"/>
                  <a:cs typeface="Corbel" charset="0"/>
                </a:rPr>
                <a:t> </a:t>
              </a:r>
              <a:r>
                <a:rPr lang="en-US" altLang="ko-KR" sz="1400" dirty="0">
                  <a:solidFill>
                    <a:srgbClr val="000000"/>
                  </a:solidFill>
                  <a:latin typeface="Corbel" charset="0"/>
                  <a:ea typeface="Corbel" charset="0"/>
                  <a:cs typeface="Corbel" charset="0"/>
                </a:rPr>
                <a:t>object as initial </a:t>
              </a:r>
              <a:r>
                <a:rPr lang="en-US" altLang="ko-KR" sz="1400" dirty="0" err="1">
                  <a:solidFill>
                    <a:srgbClr val="000000"/>
                  </a:solidFill>
                  <a:latin typeface="Corbel" charset="0"/>
                  <a:ea typeface="Corbel" charset="0"/>
                  <a:cs typeface="Corbel" charset="0"/>
                </a:rPr>
                <a:t>medoids</a:t>
              </a:r>
              <a:endParaRPr lang="en-US" altLang="ko-KR" sz="1400" dirty="0">
                <a:solidFill>
                  <a:srgbClr val="000000"/>
                </a:solidFill>
                <a:latin typeface="Corbel" charset="0"/>
                <a:ea typeface="Corbel" charset="0"/>
                <a:cs typeface="Corbel" charset="0"/>
              </a:endParaRPr>
            </a:p>
          </p:txBody>
        </p:sp>
        <p:graphicFrame>
          <p:nvGraphicFramePr>
            <p:cNvPr id="90" name="Object 2140"/>
            <p:cNvGraphicFramePr>
              <a:graphicFrameLocks noChangeAspect="1"/>
            </p:cNvGraphicFramePr>
            <p:nvPr>
              <p:extLst/>
            </p:nvPr>
          </p:nvGraphicFramePr>
          <p:xfrm>
            <a:off x="4953000" y="1676400"/>
            <a:ext cx="2514600" cy="2362200"/>
          </p:xfrm>
          <a:graphic>
            <a:graphicData uri="http://schemas.openxmlformats.org/presentationml/2006/ole">
              <mc:AlternateContent xmlns:mc="http://schemas.openxmlformats.org/markup-compatibility/2006">
                <mc:Choice xmlns:v="urn:schemas-microsoft-com:vml" Requires="v">
                  <p:oleObj spid="_x0000_s60505"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1676400"/>
                          <a:ext cx="25146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 name="Line 2141"/>
            <p:cNvSpPr>
              <a:spLocks noChangeShapeType="1"/>
            </p:cNvSpPr>
            <p:nvPr/>
          </p:nvSpPr>
          <p:spPr bwMode="auto">
            <a:xfrm>
              <a:off x="6651625" y="2689226"/>
              <a:ext cx="0" cy="201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grpSp>
      <p:grpSp>
        <p:nvGrpSpPr>
          <p:cNvPr id="92" name="Group 91"/>
          <p:cNvGrpSpPr/>
          <p:nvPr/>
        </p:nvGrpSpPr>
        <p:grpSpPr>
          <a:xfrm>
            <a:off x="5834062" y="1322336"/>
            <a:ext cx="3352800" cy="2362201"/>
            <a:chOff x="7391400" y="1676400"/>
            <a:chExt cx="3352800" cy="2362201"/>
          </a:xfrm>
        </p:grpSpPr>
        <p:grpSp>
          <p:nvGrpSpPr>
            <p:cNvPr id="93" name="Group 2051"/>
            <p:cNvGrpSpPr>
              <a:grpSpLocks/>
            </p:cNvGrpSpPr>
            <p:nvPr/>
          </p:nvGrpSpPr>
          <p:grpSpPr bwMode="auto">
            <a:xfrm>
              <a:off x="8229600" y="1676400"/>
              <a:ext cx="2514600" cy="2362201"/>
              <a:chOff x="912" y="864"/>
              <a:chExt cx="1584" cy="1488"/>
            </a:xfrm>
          </p:grpSpPr>
          <p:graphicFrame>
            <p:nvGraphicFramePr>
              <p:cNvPr id="96" name="Object 2052"/>
              <p:cNvGraphicFramePr>
                <a:graphicFrameLocks noChangeAspect="1"/>
              </p:cNvGraphicFramePr>
              <p:nvPr/>
            </p:nvGraphicFramePr>
            <p:xfrm>
              <a:off x="912" y="864"/>
              <a:ext cx="1584" cy="1488"/>
            </p:xfrm>
            <a:graphic>
              <a:graphicData uri="http://schemas.openxmlformats.org/presentationml/2006/ole">
                <mc:AlternateContent xmlns:mc="http://schemas.openxmlformats.org/markup-compatibility/2006">
                  <mc:Choice xmlns:v="urn:schemas-microsoft-com:vml" Requires="v">
                    <p:oleObj spid="_x0000_s60506"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 y="864"/>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 name="Line 2053"/>
              <p:cNvSpPr>
                <a:spLocks noChangeShapeType="1"/>
              </p:cNvSpPr>
              <p:nvPr/>
            </p:nvSpPr>
            <p:spPr bwMode="auto">
              <a:xfrm>
                <a:off x="1982" y="1502"/>
                <a:ext cx="0" cy="1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sp>
            <p:nvSpPr>
              <p:cNvPr id="98" name="Oval 2054"/>
              <p:cNvSpPr>
                <a:spLocks noChangeArrowheads="1"/>
              </p:cNvSpPr>
              <p:nvPr/>
            </p:nvSpPr>
            <p:spPr bwMode="auto">
              <a:xfrm>
                <a:off x="1245" y="1175"/>
                <a:ext cx="414" cy="327"/>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99" name="Oval 2055"/>
              <p:cNvSpPr>
                <a:spLocks noChangeArrowheads="1"/>
              </p:cNvSpPr>
              <p:nvPr/>
            </p:nvSpPr>
            <p:spPr bwMode="auto">
              <a:xfrm>
                <a:off x="1386" y="1487"/>
                <a:ext cx="831" cy="327"/>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grpSp>
        <p:sp>
          <p:nvSpPr>
            <p:cNvPr id="94" name="Line 2142"/>
            <p:cNvSpPr>
              <a:spLocks noChangeShapeType="1"/>
            </p:cNvSpPr>
            <p:nvPr/>
          </p:nvSpPr>
          <p:spPr bwMode="auto">
            <a:xfrm>
              <a:off x="7467600" y="2133600"/>
              <a:ext cx="762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95" name="Text Box 2143"/>
            <p:cNvSpPr txBox="1">
              <a:spLocks noChangeArrowheads="1"/>
            </p:cNvSpPr>
            <p:nvPr/>
          </p:nvSpPr>
          <p:spPr bwMode="auto">
            <a:xfrm>
              <a:off x="7391400" y="2310705"/>
              <a:ext cx="9905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Assign each remaining object to nearest </a:t>
              </a:r>
              <a:r>
                <a:rPr lang="en-US" altLang="ko-KR" sz="1400" dirty="0" err="1">
                  <a:solidFill>
                    <a:srgbClr val="000000"/>
                  </a:solidFill>
                  <a:latin typeface="Corbel" charset="0"/>
                  <a:ea typeface="Corbel" charset="0"/>
                  <a:cs typeface="Corbel" charset="0"/>
                </a:rPr>
                <a:t>medoids</a:t>
              </a:r>
              <a:endParaRPr lang="en-US" altLang="ko-KR" sz="1400" dirty="0">
                <a:solidFill>
                  <a:srgbClr val="000000"/>
                </a:solidFill>
                <a:latin typeface="Corbel" charset="0"/>
                <a:ea typeface="Corbel" charset="0"/>
                <a:cs typeface="Corbel" charset="0"/>
              </a:endParaRPr>
            </a:p>
          </p:txBody>
        </p:sp>
      </p:grpSp>
      <p:grpSp>
        <p:nvGrpSpPr>
          <p:cNvPr id="100" name="Group 99"/>
          <p:cNvGrpSpPr/>
          <p:nvPr/>
        </p:nvGrpSpPr>
        <p:grpSpPr>
          <a:xfrm>
            <a:off x="3015292" y="3684535"/>
            <a:ext cx="3809370" cy="2744895"/>
            <a:chOff x="4572630" y="3901969"/>
            <a:chExt cx="3809370" cy="2744895"/>
          </a:xfrm>
        </p:grpSpPr>
        <p:sp>
          <p:nvSpPr>
            <p:cNvPr id="101" name="Line 2146"/>
            <p:cNvSpPr>
              <a:spLocks noChangeShapeType="1"/>
            </p:cNvSpPr>
            <p:nvPr/>
          </p:nvSpPr>
          <p:spPr bwMode="auto">
            <a:xfrm flipH="1">
              <a:off x="7391400" y="4712017"/>
              <a:ext cx="685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102" name="Text Box 2147"/>
            <p:cNvSpPr txBox="1">
              <a:spLocks noChangeArrowheads="1"/>
            </p:cNvSpPr>
            <p:nvPr/>
          </p:nvSpPr>
          <p:spPr bwMode="auto">
            <a:xfrm>
              <a:off x="7239000" y="4876800"/>
              <a:ext cx="11430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a:solidFill>
                    <a:srgbClr val="000000"/>
                  </a:solidFill>
                  <a:latin typeface="Corbel" charset="0"/>
                  <a:ea typeface="Corbel" charset="0"/>
                  <a:cs typeface="Corbel" charset="0"/>
                </a:rPr>
                <a:t>Compute total cost of swapping</a:t>
              </a:r>
            </a:p>
          </p:txBody>
        </p:sp>
        <p:grpSp>
          <p:nvGrpSpPr>
            <p:cNvPr id="103" name="Group 2148"/>
            <p:cNvGrpSpPr>
              <a:grpSpLocks/>
            </p:cNvGrpSpPr>
            <p:nvPr/>
          </p:nvGrpSpPr>
          <p:grpSpPr bwMode="auto">
            <a:xfrm>
              <a:off x="5068888" y="4611689"/>
              <a:ext cx="2176462" cy="2035175"/>
              <a:chOff x="2233" y="2905"/>
              <a:chExt cx="1371" cy="1282"/>
            </a:xfrm>
          </p:grpSpPr>
          <p:sp>
            <p:nvSpPr>
              <p:cNvPr id="106" name="Rectangle 2149"/>
              <p:cNvSpPr>
                <a:spLocks noChangeArrowheads="1"/>
              </p:cNvSpPr>
              <p:nvPr/>
            </p:nvSpPr>
            <p:spPr bwMode="auto">
              <a:xfrm>
                <a:off x="2233"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07" name="Rectangle 2150"/>
              <p:cNvSpPr>
                <a:spLocks noChangeArrowheads="1"/>
              </p:cNvSpPr>
              <p:nvPr/>
            </p:nvSpPr>
            <p:spPr bwMode="auto">
              <a:xfrm>
                <a:off x="2376"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08" name="Line 2151"/>
              <p:cNvSpPr>
                <a:spLocks noChangeShapeType="1"/>
              </p:cNvSpPr>
              <p:nvPr/>
            </p:nvSpPr>
            <p:spPr bwMode="auto">
              <a:xfrm>
                <a:off x="2376"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09" name="Line 2152"/>
              <p:cNvSpPr>
                <a:spLocks noChangeShapeType="1"/>
              </p:cNvSpPr>
              <p:nvPr/>
            </p:nvSpPr>
            <p:spPr bwMode="auto">
              <a:xfrm>
                <a:off x="2376"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0" name="Line 2153"/>
              <p:cNvSpPr>
                <a:spLocks noChangeShapeType="1"/>
              </p:cNvSpPr>
              <p:nvPr/>
            </p:nvSpPr>
            <p:spPr bwMode="auto">
              <a:xfrm>
                <a:off x="2376"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1" name="Line 2154"/>
              <p:cNvSpPr>
                <a:spLocks noChangeShapeType="1"/>
              </p:cNvSpPr>
              <p:nvPr/>
            </p:nvSpPr>
            <p:spPr bwMode="auto">
              <a:xfrm>
                <a:off x="2376"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2" name="Line 2155"/>
              <p:cNvSpPr>
                <a:spLocks noChangeShapeType="1"/>
              </p:cNvSpPr>
              <p:nvPr/>
            </p:nvSpPr>
            <p:spPr bwMode="auto">
              <a:xfrm>
                <a:off x="2376"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3" name="Line 2156"/>
              <p:cNvSpPr>
                <a:spLocks noChangeShapeType="1"/>
              </p:cNvSpPr>
              <p:nvPr/>
            </p:nvSpPr>
            <p:spPr bwMode="auto">
              <a:xfrm>
                <a:off x="2376"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4" name="Line 2157"/>
              <p:cNvSpPr>
                <a:spLocks noChangeShapeType="1"/>
              </p:cNvSpPr>
              <p:nvPr/>
            </p:nvSpPr>
            <p:spPr bwMode="auto">
              <a:xfrm>
                <a:off x="2376"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5" name="Line 2158"/>
              <p:cNvSpPr>
                <a:spLocks noChangeShapeType="1"/>
              </p:cNvSpPr>
              <p:nvPr/>
            </p:nvSpPr>
            <p:spPr bwMode="auto">
              <a:xfrm>
                <a:off x="2376"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6" name="Line 2159"/>
              <p:cNvSpPr>
                <a:spLocks noChangeShapeType="1"/>
              </p:cNvSpPr>
              <p:nvPr/>
            </p:nvSpPr>
            <p:spPr bwMode="auto">
              <a:xfrm>
                <a:off x="2376"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7" name="Line 2160"/>
              <p:cNvSpPr>
                <a:spLocks noChangeShapeType="1"/>
              </p:cNvSpPr>
              <p:nvPr/>
            </p:nvSpPr>
            <p:spPr bwMode="auto">
              <a:xfrm>
                <a:off x="2376"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8" name="Line 2161"/>
              <p:cNvSpPr>
                <a:spLocks noChangeShapeType="1"/>
              </p:cNvSpPr>
              <p:nvPr/>
            </p:nvSpPr>
            <p:spPr bwMode="auto">
              <a:xfrm>
                <a:off x="249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19" name="Line 2162"/>
              <p:cNvSpPr>
                <a:spLocks noChangeShapeType="1"/>
              </p:cNvSpPr>
              <p:nvPr/>
            </p:nvSpPr>
            <p:spPr bwMode="auto">
              <a:xfrm>
                <a:off x="260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0" name="Line 2163"/>
              <p:cNvSpPr>
                <a:spLocks noChangeShapeType="1"/>
              </p:cNvSpPr>
              <p:nvPr/>
            </p:nvSpPr>
            <p:spPr bwMode="auto">
              <a:xfrm>
                <a:off x="2725"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1" name="Line 2164"/>
              <p:cNvSpPr>
                <a:spLocks noChangeShapeType="1"/>
              </p:cNvSpPr>
              <p:nvPr/>
            </p:nvSpPr>
            <p:spPr bwMode="auto">
              <a:xfrm>
                <a:off x="283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2" name="Line 2165"/>
              <p:cNvSpPr>
                <a:spLocks noChangeShapeType="1"/>
              </p:cNvSpPr>
              <p:nvPr/>
            </p:nvSpPr>
            <p:spPr bwMode="auto">
              <a:xfrm>
                <a:off x="295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3" name="Line 2166"/>
              <p:cNvSpPr>
                <a:spLocks noChangeShapeType="1"/>
              </p:cNvSpPr>
              <p:nvPr/>
            </p:nvSpPr>
            <p:spPr bwMode="auto">
              <a:xfrm>
                <a:off x="3068"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4" name="Line 2167"/>
              <p:cNvSpPr>
                <a:spLocks noChangeShapeType="1"/>
              </p:cNvSpPr>
              <p:nvPr/>
            </p:nvSpPr>
            <p:spPr bwMode="auto">
              <a:xfrm>
                <a:off x="318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5" name="Line 2168"/>
              <p:cNvSpPr>
                <a:spLocks noChangeShapeType="1"/>
              </p:cNvSpPr>
              <p:nvPr/>
            </p:nvSpPr>
            <p:spPr bwMode="auto">
              <a:xfrm>
                <a:off x="329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6" name="Line 2169"/>
              <p:cNvSpPr>
                <a:spLocks noChangeShapeType="1"/>
              </p:cNvSpPr>
              <p:nvPr/>
            </p:nvSpPr>
            <p:spPr bwMode="auto">
              <a:xfrm>
                <a:off x="3417"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7" name="Line 2170"/>
              <p:cNvSpPr>
                <a:spLocks noChangeShapeType="1"/>
              </p:cNvSpPr>
              <p:nvPr/>
            </p:nvSpPr>
            <p:spPr bwMode="auto">
              <a:xfrm>
                <a:off x="353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28" name="Rectangle 2171"/>
              <p:cNvSpPr>
                <a:spLocks noChangeArrowheads="1"/>
              </p:cNvSpPr>
              <p:nvPr/>
            </p:nvSpPr>
            <p:spPr bwMode="auto">
              <a:xfrm>
                <a:off x="2376"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29" name="Line 2172"/>
              <p:cNvSpPr>
                <a:spLocks noChangeShapeType="1"/>
              </p:cNvSpPr>
              <p:nvPr/>
            </p:nvSpPr>
            <p:spPr bwMode="auto">
              <a:xfrm>
                <a:off x="2376"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0" name="Line 2173"/>
              <p:cNvSpPr>
                <a:spLocks noChangeShapeType="1"/>
              </p:cNvSpPr>
              <p:nvPr/>
            </p:nvSpPr>
            <p:spPr bwMode="auto">
              <a:xfrm>
                <a:off x="2364"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1" name="Line 2174"/>
              <p:cNvSpPr>
                <a:spLocks noChangeShapeType="1"/>
              </p:cNvSpPr>
              <p:nvPr/>
            </p:nvSpPr>
            <p:spPr bwMode="auto">
              <a:xfrm>
                <a:off x="2364"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2" name="Line 2175"/>
              <p:cNvSpPr>
                <a:spLocks noChangeShapeType="1"/>
              </p:cNvSpPr>
              <p:nvPr/>
            </p:nvSpPr>
            <p:spPr bwMode="auto">
              <a:xfrm>
                <a:off x="2364"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3" name="Line 2176"/>
              <p:cNvSpPr>
                <a:spLocks noChangeShapeType="1"/>
              </p:cNvSpPr>
              <p:nvPr/>
            </p:nvSpPr>
            <p:spPr bwMode="auto">
              <a:xfrm>
                <a:off x="2364"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4" name="Line 2177"/>
              <p:cNvSpPr>
                <a:spLocks noChangeShapeType="1"/>
              </p:cNvSpPr>
              <p:nvPr/>
            </p:nvSpPr>
            <p:spPr bwMode="auto">
              <a:xfrm>
                <a:off x="2364"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5" name="Line 2178"/>
              <p:cNvSpPr>
                <a:spLocks noChangeShapeType="1"/>
              </p:cNvSpPr>
              <p:nvPr/>
            </p:nvSpPr>
            <p:spPr bwMode="auto">
              <a:xfrm>
                <a:off x="2364"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6" name="Line 2179"/>
              <p:cNvSpPr>
                <a:spLocks noChangeShapeType="1"/>
              </p:cNvSpPr>
              <p:nvPr/>
            </p:nvSpPr>
            <p:spPr bwMode="auto">
              <a:xfrm>
                <a:off x="2364"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7" name="Line 2180"/>
              <p:cNvSpPr>
                <a:spLocks noChangeShapeType="1"/>
              </p:cNvSpPr>
              <p:nvPr/>
            </p:nvSpPr>
            <p:spPr bwMode="auto">
              <a:xfrm>
                <a:off x="2364"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8" name="Line 2181"/>
              <p:cNvSpPr>
                <a:spLocks noChangeShapeType="1"/>
              </p:cNvSpPr>
              <p:nvPr/>
            </p:nvSpPr>
            <p:spPr bwMode="auto">
              <a:xfrm>
                <a:off x="2364"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39" name="Line 2182"/>
              <p:cNvSpPr>
                <a:spLocks noChangeShapeType="1"/>
              </p:cNvSpPr>
              <p:nvPr/>
            </p:nvSpPr>
            <p:spPr bwMode="auto">
              <a:xfrm>
                <a:off x="2364"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0" name="Line 2183"/>
              <p:cNvSpPr>
                <a:spLocks noChangeShapeType="1"/>
              </p:cNvSpPr>
              <p:nvPr/>
            </p:nvSpPr>
            <p:spPr bwMode="auto">
              <a:xfrm>
                <a:off x="2364"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1" name="Line 2184"/>
              <p:cNvSpPr>
                <a:spLocks noChangeShapeType="1"/>
              </p:cNvSpPr>
              <p:nvPr/>
            </p:nvSpPr>
            <p:spPr bwMode="auto">
              <a:xfrm>
                <a:off x="2376"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2" name="Line 2185"/>
              <p:cNvSpPr>
                <a:spLocks noChangeShapeType="1"/>
              </p:cNvSpPr>
              <p:nvPr/>
            </p:nvSpPr>
            <p:spPr bwMode="auto">
              <a:xfrm flipV="1">
                <a:off x="237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3" name="Line 2186"/>
              <p:cNvSpPr>
                <a:spLocks noChangeShapeType="1"/>
              </p:cNvSpPr>
              <p:nvPr/>
            </p:nvSpPr>
            <p:spPr bwMode="auto">
              <a:xfrm flipV="1">
                <a:off x="249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4" name="Line 2187"/>
              <p:cNvSpPr>
                <a:spLocks noChangeShapeType="1"/>
              </p:cNvSpPr>
              <p:nvPr/>
            </p:nvSpPr>
            <p:spPr bwMode="auto">
              <a:xfrm flipV="1">
                <a:off x="260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5" name="Line 2188"/>
              <p:cNvSpPr>
                <a:spLocks noChangeShapeType="1"/>
              </p:cNvSpPr>
              <p:nvPr/>
            </p:nvSpPr>
            <p:spPr bwMode="auto">
              <a:xfrm flipV="1">
                <a:off x="2725"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6" name="Line 2189"/>
              <p:cNvSpPr>
                <a:spLocks noChangeShapeType="1"/>
              </p:cNvSpPr>
              <p:nvPr/>
            </p:nvSpPr>
            <p:spPr bwMode="auto">
              <a:xfrm flipV="1">
                <a:off x="283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7" name="Line 2190"/>
              <p:cNvSpPr>
                <a:spLocks noChangeShapeType="1"/>
              </p:cNvSpPr>
              <p:nvPr/>
            </p:nvSpPr>
            <p:spPr bwMode="auto">
              <a:xfrm flipV="1">
                <a:off x="2956"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8" name="Line 2191"/>
              <p:cNvSpPr>
                <a:spLocks noChangeShapeType="1"/>
              </p:cNvSpPr>
              <p:nvPr/>
            </p:nvSpPr>
            <p:spPr bwMode="auto">
              <a:xfrm flipV="1">
                <a:off x="3068"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49" name="Line 2192"/>
              <p:cNvSpPr>
                <a:spLocks noChangeShapeType="1"/>
              </p:cNvSpPr>
              <p:nvPr/>
            </p:nvSpPr>
            <p:spPr bwMode="auto">
              <a:xfrm flipV="1">
                <a:off x="318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0" name="Line 2193"/>
              <p:cNvSpPr>
                <a:spLocks noChangeShapeType="1"/>
              </p:cNvSpPr>
              <p:nvPr/>
            </p:nvSpPr>
            <p:spPr bwMode="auto">
              <a:xfrm flipV="1">
                <a:off x="329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1" name="Line 2194"/>
              <p:cNvSpPr>
                <a:spLocks noChangeShapeType="1"/>
              </p:cNvSpPr>
              <p:nvPr/>
            </p:nvSpPr>
            <p:spPr bwMode="auto">
              <a:xfrm flipV="1">
                <a:off x="3417"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2" name="Line 2195"/>
              <p:cNvSpPr>
                <a:spLocks noChangeShapeType="1"/>
              </p:cNvSpPr>
              <p:nvPr/>
            </p:nvSpPr>
            <p:spPr bwMode="auto">
              <a:xfrm flipV="1">
                <a:off x="353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53" name="Freeform 2196"/>
              <p:cNvSpPr>
                <a:spLocks/>
              </p:cNvSpPr>
              <p:nvPr/>
            </p:nvSpPr>
            <p:spPr bwMode="auto">
              <a:xfrm>
                <a:off x="2682"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4" name="Freeform 2197"/>
              <p:cNvSpPr>
                <a:spLocks/>
              </p:cNvSpPr>
              <p:nvPr/>
            </p:nvSpPr>
            <p:spPr bwMode="auto">
              <a:xfrm>
                <a:off x="2563"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5" name="Freeform 2198"/>
              <p:cNvSpPr>
                <a:spLocks/>
              </p:cNvSpPr>
              <p:nvPr/>
            </p:nvSpPr>
            <p:spPr bwMode="auto">
              <a:xfrm>
                <a:off x="3143"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6" name="Freeform 2199"/>
              <p:cNvSpPr>
                <a:spLocks/>
              </p:cNvSpPr>
              <p:nvPr/>
            </p:nvSpPr>
            <p:spPr bwMode="auto">
              <a:xfrm>
                <a:off x="2794"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7" name="Freeform 2200"/>
              <p:cNvSpPr>
                <a:spLocks/>
              </p:cNvSpPr>
              <p:nvPr/>
            </p:nvSpPr>
            <p:spPr bwMode="auto">
              <a:xfrm>
                <a:off x="2682"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8" name="Freeform 2201"/>
              <p:cNvSpPr>
                <a:spLocks/>
              </p:cNvSpPr>
              <p:nvPr/>
            </p:nvSpPr>
            <p:spPr bwMode="auto">
              <a:xfrm>
                <a:off x="3255"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59" name="Freeform 2202"/>
              <p:cNvSpPr>
                <a:spLocks/>
              </p:cNvSpPr>
              <p:nvPr/>
            </p:nvSpPr>
            <p:spPr bwMode="auto">
              <a:xfrm>
                <a:off x="3143"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chemeClr val="accent1"/>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60" name="Freeform 2203"/>
              <p:cNvSpPr>
                <a:spLocks/>
              </p:cNvSpPr>
              <p:nvPr/>
            </p:nvSpPr>
            <p:spPr bwMode="auto">
              <a:xfrm>
                <a:off x="3143"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161" name="Rectangle 2204"/>
              <p:cNvSpPr>
                <a:spLocks noChangeArrowheads="1"/>
              </p:cNvSpPr>
              <p:nvPr/>
            </p:nvSpPr>
            <p:spPr bwMode="auto">
              <a:xfrm>
                <a:off x="2326" y="400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162" name="Rectangle 2205"/>
              <p:cNvSpPr>
                <a:spLocks noChangeArrowheads="1"/>
              </p:cNvSpPr>
              <p:nvPr/>
            </p:nvSpPr>
            <p:spPr bwMode="auto">
              <a:xfrm>
                <a:off x="2326" y="391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163" name="Rectangle 2206"/>
              <p:cNvSpPr>
                <a:spLocks noChangeArrowheads="1"/>
              </p:cNvSpPr>
              <p:nvPr/>
            </p:nvSpPr>
            <p:spPr bwMode="auto">
              <a:xfrm>
                <a:off x="2326" y="38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164" name="Rectangle 2207"/>
              <p:cNvSpPr>
                <a:spLocks noChangeArrowheads="1"/>
              </p:cNvSpPr>
              <p:nvPr/>
            </p:nvSpPr>
            <p:spPr bwMode="auto">
              <a:xfrm>
                <a:off x="2326" y="3706"/>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165" name="Rectangle 2208"/>
              <p:cNvSpPr>
                <a:spLocks noChangeArrowheads="1"/>
              </p:cNvSpPr>
              <p:nvPr/>
            </p:nvSpPr>
            <p:spPr bwMode="auto">
              <a:xfrm>
                <a:off x="2326" y="3601"/>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166" name="Rectangle 2209"/>
              <p:cNvSpPr>
                <a:spLocks noChangeArrowheads="1"/>
              </p:cNvSpPr>
              <p:nvPr/>
            </p:nvSpPr>
            <p:spPr bwMode="auto">
              <a:xfrm>
                <a:off x="2326" y="3503"/>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167" name="Rectangle 2210"/>
              <p:cNvSpPr>
                <a:spLocks noChangeArrowheads="1"/>
              </p:cNvSpPr>
              <p:nvPr/>
            </p:nvSpPr>
            <p:spPr bwMode="auto">
              <a:xfrm>
                <a:off x="2326" y="339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168" name="Rectangle 2211"/>
              <p:cNvSpPr>
                <a:spLocks noChangeArrowheads="1"/>
              </p:cNvSpPr>
              <p:nvPr/>
            </p:nvSpPr>
            <p:spPr bwMode="auto">
              <a:xfrm>
                <a:off x="2326" y="3299"/>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169" name="Rectangle 2212"/>
              <p:cNvSpPr>
                <a:spLocks noChangeArrowheads="1"/>
              </p:cNvSpPr>
              <p:nvPr/>
            </p:nvSpPr>
            <p:spPr bwMode="auto">
              <a:xfrm>
                <a:off x="2326" y="3194"/>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170" name="Rectangle 2213"/>
              <p:cNvSpPr>
                <a:spLocks noChangeArrowheads="1"/>
              </p:cNvSpPr>
              <p:nvPr/>
            </p:nvSpPr>
            <p:spPr bwMode="auto">
              <a:xfrm>
                <a:off x="2326" y="309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171" name="Rectangle 2214"/>
              <p:cNvSpPr>
                <a:spLocks noChangeArrowheads="1"/>
              </p:cNvSpPr>
              <p:nvPr/>
            </p:nvSpPr>
            <p:spPr bwMode="auto">
              <a:xfrm>
                <a:off x="2308" y="2991"/>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172" name="Rectangle 2215"/>
              <p:cNvSpPr>
                <a:spLocks noChangeArrowheads="1"/>
              </p:cNvSpPr>
              <p:nvPr/>
            </p:nvSpPr>
            <p:spPr bwMode="auto">
              <a:xfrm>
                <a:off x="2370"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173" name="Rectangle 2216"/>
              <p:cNvSpPr>
                <a:spLocks noChangeArrowheads="1"/>
              </p:cNvSpPr>
              <p:nvPr/>
            </p:nvSpPr>
            <p:spPr bwMode="auto">
              <a:xfrm>
                <a:off x="2489"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174" name="Rectangle 2217"/>
              <p:cNvSpPr>
                <a:spLocks noChangeArrowheads="1"/>
              </p:cNvSpPr>
              <p:nvPr/>
            </p:nvSpPr>
            <p:spPr bwMode="auto">
              <a:xfrm>
                <a:off x="2601" y="407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175" name="Rectangle 2218"/>
              <p:cNvSpPr>
                <a:spLocks noChangeArrowheads="1"/>
              </p:cNvSpPr>
              <p:nvPr/>
            </p:nvSpPr>
            <p:spPr bwMode="auto">
              <a:xfrm>
                <a:off x="2719"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176" name="Rectangle 2219"/>
              <p:cNvSpPr>
                <a:spLocks noChangeArrowheads="1"/>
              </p:cNvSpPr>
              <p:nvPr/>
            </p:nvSpPr>
            <p:spPr bwMode="auto">
              <a:xfrm>
                <a:off x="2831"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177" name="Rectangle 2220"/>
              <p:cNvSpPr>
                <a:spLocks noChangeArrowheads="1"/>
              </p:cNvSpPr>
              <p:nvPr/>
            </p:nvSpPr>
            <p:spPr bwMode="auto">
              <a:xfrm>
                <a:off x="2950" y="4070"/>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178" name="Rectangle 2221"/>
              <p:cNvSpPr>
                <a:spLocks noChangeArrowheads="1"/>
              </p:cNvSpPr>
              <p:nvPr/>
            </p:nvSpPr>
            <p:spPr bwMode="auto">
              <a:xfrm>
                <a:off x="3062"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179" name="Rectangle 2222"/>
              <p:cNvSpPr>
                <a:spLocks noChangeArrowheads="1"/>
              </p:cNvSpPr>
              <p:nvPr/>
            </p:nvSpPr>
            <p:spPr bwMode="auto">
              <a:xfrm>
                <a:off x="3180" y="4070"/>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180" name="Rectangle 2223"/>
              <p:cNvSpPr>
                <a:spLocks noChangeArrowheads="1"/>
              </p:cNvSpPr>
              <p:nvPr/>
            </p:nvSpPr>
            <p:spPr bwMode="auto">
              <a:xfrm>
                <a:off x="3293"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181" name="Rectangle 2224"/>
              <p:cNvSpPr>
                <a:spLocks noChangeArrowheads="1"/>
              </p:cNvSpPr>
              <p:nvPr/>
            </p:nvSpPr>
            <p:spPr bwMode="auto">
              <a:xfrm>
                <a:off x="3411"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182" name="Rectangle 2225"/>
              <p:cNvSpPr>
                <a:spLocks noChangeArrowheads="1"/>
              </p:cNvSpPr>
              <p:nvPr/>
            </p:nvSpPr>
            <p:spPr bwMode="auto">
              <a:xfrm>
                <a:off x="3511" y="4070"/>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183" name="Rectangle 2226"/>
              <p:cNvSpPr>
                <a:spLocks noChangeArrowheads="1"/>
              </p:cNvSpPr>
              <p:nvPr/>
            </p:nvSpPr>
            <p:spPr bwMode="auto">
              <a:xfrm>
                <a:off x="2233"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84" name="Line 2227"/>
              <p:cNvSpPr>
                <a:spLocks noChangeShapeType="1"/>
              </p:cNvSpPr>
              <p:nvPr/>
            </p:nvSpPr>
            <p:spPr bwMode="auto">
              <a:xfrm>
                <a:off x="3181"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sp>
            <p:nvSpPr>
              <p:cNvPr id="185" name="Freeform 2228"/>
              <p:cNvSpPr>
                <a:spLocks/>
              </p:cNvSpPr>
              <p:nvPr/>
            </p:nvSpPr>
            <p:spPr bwMode="auto">
              <a:xfrm>
                <a:off x="3021" y="3576"/>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grpSp>
        <p:sp>
          <p:nvSpPr>
            <p:cNvPr id="104" name="Line 2231"/>
            <p:cNvSpPr>
              <a:spLocks noChangeShapeType="1"/>
            </p:cNvSpPr>
            <p:nvPr/>
          </p:nvSpPr>
          <p:spPr bwMode="auto">
            <a:xfrm flipH="1" flipV="1">
              <a:off x="6646369" y="3901969"/>
              <a:ext cx="5255" cy="57918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105" name="Text Box 2232"/>
            <p:cNvSpPr txBox="1">
              <a:spLocks noChangeArrowheads="1"/>
            </p:cNvSpPr>
            <p:nvPr/>
          </p:nvSpPr>
          <p:spPr bwMode="auto">
            <a:xfrm>
              <a:off x="4572630" y="4004502"/>
              <a:ext cx="1996445"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Swapping O and </a:t>
              </a:r>
              <a:r>
                <a:rPr lang="en-US" altLang="ko-KR" sz="1400" dirty="0" err="1">
                  <a:solidFill>
                    <a:srgbClr val="000000"/>
                  </a:solidFill>
                  <a:latin typeface="Corbel" charset="0"/>
                  <a:ea typeface="Corbel" charset="0"/>
                  <a:cs typeface="Corbel" charset="0"/>
                </a:rPr>
                <a:t>O</a:t>
              </a:r>
              <a:r>
                <a:rPr lang="en-US" altLang="ko-KR" sz="1400" baseline="-25000" dirty="0" err="1">
                  <a:solidFill>
                    <a:srgbClr val="000000"/>
                  </a:solidFill>
                  <a:latin typeface="Corbel" charset="0"/>
                  <a:ea typeface="Corbel" charset="0"/>
                  <a:cs typeface="Corbel" charset="0"/>
                </a:rPr>
                <a:t>ramdom</a:t>
              </a:r>
              <a:r>
                <a:rPr lang="en-US" altLang="ko-KR" sz="1400" baseline="-25000" dirty="0">
                  <a:solidFill>
                    <a:srgbClr val="000000"/>
                  </a:solidFill>
                  <a:latin typeface="Corbel" charset="0"/>
                  <a:ea typeface="Corbel" charset="0"/>
                  <a:cs typeface="Corbel" charset="0"/>
                </a:rPr>
                <a:t> </a:t>
              </a:r>
            </a:p>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If quality is </a:t>
              </a:r>
              <a:r>
                <a:rPr lang="en-US" altLang="ko-KR" sz="1400" dirty="0" smtClean="0">
                  <a:solidFill>
                    <a:srgbClr val="000000"/>
                  </a:solidFill>
                  <a:latin typeface="Corbel" charset="0"/>
                  <a:ea typeface="Corbel" charset="0"/>
                  <a:cs typeface="Corbel" charset="0"/>
                </a:rPr>
                <a:t>improved</a:t>
              </a:r>
              <a:endParaRPr lang="en-US" altLang="ko-KR" sz="1400" dirty="0">
                <a:solidFill>
                  <a:srgbClr val="000000"/>
                </a:solidFill>
                <a:latin typeface="Corbel" charset="0"/>
                <a:ea typeface="Corbel" charset="0"/>
                <a:cs typeface="Corbel" charset="0"/>
              </a:endParaRPr>
            </a:p>
          </p:txBody>
        </p:sp>
      </p:grpSp>
      <p:grpSp>
        <p:nvGrpSpPr>
          <p:cNvPr id="187" name="Group 186"/>
          <p:cNvGrpSpPr/>
          <p:nvPr/>
        </p:nvGrpSpPr>
        <p:grpSpPr>
          <a:xfrm>
            <a:off x="6788150" y="3684535"/>
            <a:ext cx="2364552" cy="2744895"/>
            <a:chOff x="8345488" y="3901969"/>
            <a:chExt cx="2364552" cy="2744895"/>
          </a:xfrm>
        </p:grpSpPr>
        <p:sp>
          <p:nvSpPr>
            <p:cNvPr id="188" name="Line 2144"/>
            <p:cNvSpPr>
              <a:spLocks noChangeShapeType="1"/>
            </p:cNvSpPr>
            <p:nvPr/>
          </p:nvSpPr>
          <p:spPr bwMode="auto">
            <a:xfrm>
              <a:off x="8464550" y="3901969"/>
              <a:ext cx="0" cy="6001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457189"/>
              <a:endParaRPr lang="en-US">
                <a:solidFill>
                  <a:srgbClr val="000000"/>
                </a:solidFill>
                <a:latin typeface="Corbel" charset="0"/>
                <a:ea typeface="Corbel" charset="0"/>
                <a:cs typeface="Corbel" charset="0"/>
              </a:endParaRPr>
            </a:p>
          </p:txBody>
        </p:sp>
        <p:sp>
          <p:nvSpPr>
            <p:cNvPr id="189" name="Text Box 2145"/>
            <p:cNvSpPr txBox="1">
              <a:spLocks noChangeArrowheads="1"/>
            </p:cNvSpPr>
            <p:nvPr/>
          </p:nvSpPr>
          <p:spPr bwMode="auto">
            <a:xfrm>
              <a:off x="8500240" y="4038600"/>
              <a:ext cx="220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50000"/>
                </a:spcBef>
                <a:buClrTx/>
                <a:buSzTx/>
                <a:buFontTx/>
                <a:buNone/>
              </a:pPr>
              <a:r>
                <a:rPr lang="en-US" altLang="ko-KR" sz="1400" dirty="0">
                  <a:solidFill>
                    <a:srgbClr val="000000"/>
                  </a:solidFill>
                  <a:latin typeface="Corbel" charset="0"/>
                  <a:ea typeface="Corbel" charset="0"/>
                  <a:cs typeface="Corbel" charset="0"/>
                </a:rPr>
                <a:t>Randomly select a </a:t>
              </a:r>
              <a:r>
                <a:rPr lang="en-US" altLang="ko-KR" sz="1400" dirty="0" smtClean="0">
                  <a:solidFill>
                    <a:srgbClr val="000000"/>
                  </a:solidFill>
                  <a:latin typeface="Corbel" charset="0"/>
                  <a:ea typeface="Corbel" charset="0"/>
                  <a:cs typeface="Corbel" charset="0"/>
                </a:rPr>
                <a:t>non-</a:t>
              </a:r>
              <a:r>
                <a:rPr lang="en-US" altLang="ko-KR" sz="1400" dirty="0" err="1" smtClean="0">
                  <a:solidFill>
                    <a:srgbClr val="000000"/>
                  </a:solidFill>
                  <a:latin typeface="Corbel" charset="0"/>
                  <a:ea typeface="Corbel" charset="0"/>
                  <a:cs typeface="Corbel" charset="0"/>
                </a:rPr>
                <a:t>medoid</a:t>
              </a:r>
              <a:r>
                <a:rPr lang="en-US" altLang="ko-KR" sz="1400" dirty="0" smtClean="0">
                  <a:solidFill>
                    <a:srgbClr val="000000"/>
                  </a:solidFill>
                  <a:latin typeface="Corbel" charset="0"/>
                  <a:ea typeface="Corbel" charset="0"/>
                  <a:cs typeface="Corbel" charset="0"/>
                </a:rPr>
                <a:t> </a:t>
              </a:r>
              <a:r>
                <a:rPr lang="en-US" altLang="ko-KR" sz="1400" dirty="0" err="1">
                  <a:solidFill>
                    <a:srgbClr val="000000"/>
                  </a:solidFill>
                  <a:latin typeface="Corbel" charset="0"/>
                  <a:ea typeface="Corbel" charset="0"/>
                  <a:cs typeface="Corbel" charset="0"/>
                </a:rPr>
                <a:t>object,O</a:t>
              </a:r>
              <a:r>
                <a:rPr lang="en-US" altLang="ko-KR" sz="1400" baseline="-25000" dirty="0" err="1">
                  <a:solidFill>
                    <a:srgbClr val="000000"/>
                  </a:solidFill>
                  <a:latin typeface="Corbel" charset="0"/>
                  <a:ea typeface="Corbel" charset="0"/>
                  <a:cs typeface="Corbel" charset="0"/>
                </a:rPr>
                <a:t>ramdom</a:t>
              </a:r>
              <a:endParaRPr lang="en-US" altLang="ko-KR" sz="1400" baseline="-25000" dirty="0">
                <a:solidFill>
                  <a:srgbClr val="000000"/>
                </a:solidFill>
                <a:latin typeface="Corbel" charset="0"/>
                <a:ea typeface="Corbel" charset="0"/>
                <a:cs typeface="Corbel" charset="0"/>
              </a:endParaRPr>
            </a:p>
          </p:txBody>
        </p:sp>
        <p:grpSp>
          <p:nvGrpSpPr>
            <p:cNvPr id="190" name="Group 2234"/>
            <p:cNvGrpSpPr>
              <a:grpSpLocks/>
            </p:cNvGrpSpPr>
            <p:nvPr/>
          </p:nvGrpSpPr>
          <p:grpSpPr bwMode="auto">
            <a:xfrm>
              <a:off x="8345488" y="4611689"/>
              <a:ext cx="2176462" cy="2035175"/>
              <a:chOff x="4297" y="2905"/>
              <a:chExt cx="1371" cy="1282"/>
            </a:xfrm>
          </p:grpSpPr>
          <p:sp>
            <p:nvSpPr>
              <p:cNvPr id="191" name="Rectangle 2235"/>
              <p:cNvSpPr>
                <a:spLocks noChangeArrowheads="1"/>
              </p:cNvSpPr>
              <p:nvPr/>
            </p:nvSpPr>
            <p:spPr bwMode="auto">
              <a:xfrm>
                <a:off x="4297" y="2905"/>
                <a:ext cx="1371" cy="1282"/>
              </a:xfrm>
              <a:prstGeom prst="rect">
                <a:avLst/>
              </a:prstGeom>
              <a:solidFill>
                <a:srgbClr val="FFFFFF"/>
              </a:solidFill>
              <a:ln w="0">
                <a:solidFill>
                  <a:srgbClr val="000000"/>
                </a:solidFill>
                <a:miter lim="800000"/>
                <a:headEnd/>
                <a:tailEnd/>
              </a:ln>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92" name="Rectangle 2236"/>
              <p:cNvSpPr>
                <a:spLocks noChangeArrowheads="1"/>
              </p:cNvSpPr>
              <p:nvPr/>
            </p:nvSpPr>
            <p:spPr bwMode="auto">
              <a:xfrm>
                <a:off x="4440" y="3009"/>
                <a:ext cx="1154" cy="10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193" name="Line 2237"/>
              <p:cNvSpPr>
                <a:spLocks noChangeShapeType="1"/>
              </p:cNvSpPr>
              <p:nvPr/>
            </p:nvSpPr>
            <p:spPr bwMode="auto">
              <a:xfrm>
                <a:off x="4440" y="392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4" name="Line 2238"/>
              <p:cNvSpPr>
                <a:spLocks noChangeShapeType="1"/>
              </p:cNvSpPr>
              <p:nvPr/>
            </p:nvSpPr>
            <p:spPr bwMode="auto">
              <a:xfrm>
                <a:off x="4440" y="382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5" name="Line 2239"/>
              <p:cNvSpPr>
                <a:spLocks noChangeShapeType="1"/>
              </p:cNvSpPr>
              <p:nvPr/>
            </p:nvSpPr>
            <p:spPr bwMode="auto">
              <a:xfrm>
                <a:off x="4440" y="3725"/>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6" name="Line 2240"/>
              <p:cNvSpPr>
                <a:spLocks noChangeShapeType="1"/>
              </p:cNvSpPr>
              <p:nvPr/>
            </p:nvSpPr>
            <p:spPr bwMode="auto">
              <a:xfrm>
                <a:off x="4440" y="3620"/>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7" name="Line 2241"/>
              <p:cNvSpPr>
                <a:spLocks noChangeShapeType="1"/>
              </p:cNvSpPr>
              <p:nvPr/>
            </p:nvSpPr>
            <p:spPr bwMode="auto">
              <a:xfrm>
                <a:off x="4440" y="3521"/>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8" name="Line 2242"/>
              <p:cNvSpPr>
                <a:spLocks noChangeShapeType="1"/>
              </p:cNvSpPr>
              <p:nvPr/>
            </p:nvSpPr>
            <p:spPr bwMode="auto">
              <a:xfrm>
                <a:off x="4440" y="3416"/>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199" name="Line 2243"/>
              <p:cNvSpPr>
                <a:spLocks noChangeShapeType="1"/>
              </p:cNvSpPr>
              <p:nvPr/>
            </p:nvSpPr>
            <p:spPr bwMode="auto">
              <a:xfrm>
                <a:off x="4440" y="3318"/>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0" name="Line 2244"/>
              <p:cNvSpPr>
                <a:spLocks noChangeShapeType="1"/>
              </p:cNvSpPr>
              <p:nvPr/>
            </p:nvSpPr>
            <p:spPr bwMode="auto">
              <a:xfrm>
                <a:off x="4440" y="3213"/>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1" name="Line 2245"/>
              <p:cNvSpPr>
                <a:spLocks noChangeShapeType="1"/>
              </p:cNvSpPr>
              <p:nvPr/>
            </p:nvSpPr>
            <p:spPr bwMode="auto">
              <a:xfrm>
                <a:off x="4440" y="3114"/>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2" name="Line 2246"/>
              <p:cNvSpPr>
                <a:spLocks noChangeShapeType="1"/>
              </p:cNvSpPr>
              <p:nvPr/>
            </p:nvSpPr>
            <p:spPr bwMode="auto">
              <a:xfrm>
                <a:off x="4440" y="3009"/>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3" name="Line 2247"/>
              <p:cNvSpPr>
                <a:spLocks noChangeShapeType="1"/>
              </p:cNvSpPr>
              <p:nvPr/>
            </p:nvSpPr>
            <p:spPr bwMode="auto">
              <a:xfrm>
                <a:off x="455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4" name="Line 2248"/>
              <p:cNvSpPr>
                <a:spLocks noChangeShapeType="1"/>
              </p:cNvSpPr>
              <p:nvPr/>
            </p:nvSpPr>
            <p:spPr bwMode="auto">
              <a:xfrm>
                <a:off x="467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5" name="Line 2249"/>
              <p:cNvSpPr>
                <a:spLocks noChangeShapeType="1"/>
              </p:cNvSpPr>
              <p:nvPr/>
            </p:nvSpPr>
            <p:spPr bwMode="auto">
              <a:xfrm>
                <a:off x="4789"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6" name="Line 2250"/>
              <p:cNvSpPr>
                <a:spLocks noChangeShapeType="1"/>
              </p:cNvSpPr>
              <p:nvPr/>
            </p:nvSpPr>
            <p:spPr bwMode="auto">
              <a:xfrm>
                <a:off x="490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7" name="Line 2251"/>
              <p:cNvSpPr>
                <a:spLocks noChangeShapeType="1"/>
              </p:cNvSpPr>
              <p:nvPr/>
            </p:nvSpPr>
            <p:spPr bwMode="auto">
              <a:xfrm>
                <a:off x="502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8" name="Line 2252"/>
              <p:cNvSpPr>
                <a:spLocks noChangeShapeType="1"/>
              </p:cNvSpPr>
              <p:nvPr/>
            </p:nvSpPr>
            <p:spPr bwMode="auto">
              <a:xfrm>
                <a:off x="5132"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09" name="Line 2253"/>
              <p:cNvSpPr>
                <a:spLocks noChangeShapeType="1"/>
              </p:cNvSpPr>
              <p:nvPr/>
            </p:nvSpPr>
            <p:spPr bwMode="auto">
              <a:xfrm>
                <a:off x="525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0" name="Line 2254"/>
              <p:cNvSpPr>
                <a:spLocks noChangeShapeType="1"/>
              </p:cNvSpPr>
              <p:nvPr/>
            </p:nvSpPr>
            <p:spPr bwMode="auto">
              <a:xfrm>
                <a:off x="5363"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1" name="Line 2255"/>
              <p:cNvSpPr>
                <a:spLocks noChangeShapeType="1"/>
              </p:cNvSpPr>
              <p:nvPr/>
            </p:nvSpPr>
            <p:spPr bwMode="auto">
              <a:xfrm>
                <a:off x="5481"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2" name="Line 2256"/>
              <p:cNvSpPr>
                <a:spLocks noChangeShapeType="1"/>
              </p:cNvSpPr>
              <p:nvPr/>
            </p:nvSpPr>
            <p:spPr bwMode="auto">
              <a:xfrm>
                <a:off x="5594"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3" name="Rectangle 2257"/>
              <p:cNvSpPr>
                <a:spLocks noChangeArrowheads="1"/>
              </p:cNvSpPr>
              <p:nvPr/>
            </p:nvSpPr>
            <p:spPr bwMode="auto">
              <a:xfrm>
                <a:off x="4440" y="3009"/>
                <a:ext cx="1154" cy="1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14" name="Line 2258"/>
              <p:cNvSpPr>
                <a:spLocks noChangeShapeType="1"/>
              </p:cNvSpPr>
              <p:nvPr/>
            </p:nvSpPr>
            <p:spPr bwMode="auto">
              <a:xfrm>
                <a:off x="4440" y="3009"/>
                <a:ext cx="1" cy="10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5" name="Line 2259"/>
              <p:cNvSpPr>
                <a:spLocks noChangeShapeType="1"/>
              </p:cNvSpPr>
              <p:nvPr/>
            </p:nvSpPr>
            <p:spPr bwMode="auto">
              <a:xfrm>
                <a:off x="4428" y="4027"/>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6" name="Line 2260"/>
              <p:cNvSpPr>
                <a:spLocks noChangeShapeType="1"/>
              </p:cNvSpPr>
              <p:nvPr/>
            </p:nvSpPr>
            <p:spPr bwMode="auto">
              <a:xfrm>
                <a:off x="4428" y="392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7" name="Line 2261"/>
              <p:cNvSpPr>
                <a:spLocks noChangeShapeType="1"/>
              </p:cNvSpPr>
              <p:nvPr/>
            </p:nvSpPr>
            <p:spPr bwMode="auto">
              <a:xfrm>
                <a:off x="4428" y="382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8" name="Line 2262"/>
              <p:cNvSpPr>
                <a:spLocks noChangeShapeType="1"/>
              </p:cNvSpPr>
              <p:nvPr/>
            </p:nvSpPr>
            <p:spPr bwMode="auto">
              <a:xfrm>
                <a:off x="4428" y="3725"/>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19" name="Line 2263"/>
              <p:cNvSpPr>
                <a:spLocks noChangeShapeType="1"/>
              </p:cNvSpPr>
              <p:nvPr/>
            </p:nvSpPr>
            <p:spPr bwMode="auto">
              <a:xfrm>
                <a:off x="4428" y="3620"/>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0" name="Line 2264"/>
              <p:cNvSpPr>
                <a:spLocks noChangeShapeType="1"/>
              </p:cNvSpPr>
              <p:nvPr/>
            </p:nvSpPr>
            <p:spPr bwMode="auto">
              <a:xfrm>
                <a:off x="4428" y="3521"/>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1" name="Line 2265"/>
              <p:cNvSpPr>
                <a:spLocks noChangeShapeType="1"/>
              </p:cNvSpPr>
              <p:nvPr/>
            </p:nvSpPr>
            <p:spPr bwMode="auto">
              <a:xfrm>
                <a:off x="4428" y="3416"/>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2" name="Line 2266"/>
              <p:cNvSpPr>
                <a:spLocks noChangeShapeType="1"/>
              </p:cNvSpPr>
              <p:nvPr/>
            </p:nvSpPr>
            <p:spPr bwMode="auto">
              <a:xfrm>
                <a:off x="4428" y="3318"/>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3" name="Line 2267"/>
              <p:cNvSpPr>
                <a:spLocks noChangeShapeType="1"/>
              </p:cNvSpPr>
              <p:nvPr/>
            </p:nvSpPr>
            <p:spPr bwMode="auto">
              <a:xfrm>
                <a:off x="4428" y="3213"/>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4" name="Line 2268"/>
              <p:cNvSpPr>
                <a:spLocks noChangeShapeType="1"/>
              </p:cNvSpPr>
              <p:nvPr/>
            </p:nvSpPr>
            <p:spPr bwMode="auto">
              <a:xfrm>
                <a:off x="4428" y="3114"/>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5" name="Line 2269"/>
              <p:cNvSpPr>
                <a:spLocks noChangeShapeType="1"/>
              </p:cNvSpPr>
              <p:nvPr/>
            </p:nvSpPr>
            <p:spPr bwMode="auto">
              <a:xfrm>
                <a:off x="4428" y="3009"/>
                <a:ext cx="1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6" name="Line 2270"/>
              <p:cNvSpPr>
                <a:spLocks noChangeShapeType="1"/>
              </p:cNvSpPr>
              <p:nvPr/>
            </p:nvSpPr>
            <p:spPr bwMode="auto">
              <a:xfrm>
                <a:off x="4440" y="4027"/>
                <a:ext cx="115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7" name="Line 2271"/>
              <p:cNvSpPr>
                <a:spLocks noChangeShapeType="1"/>
              </p:cNvSpPr>
              <p:nvPr/>
            </p:nvSpPr>
            <p:spPr bwMode="auto">
              <a:xfrm flipV="1">
                <a:off x="444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8" name="Line 2272"/>
              <p:cNvSpPr>
                <a:spLocks noChangeShapeType="1"/>
              </p:cNvSpPr>
              <p:nvPr/>
            </p:nvSpPr>
            <p:spPr bwMode="auto">
              <a:xfrm flipV="1">
                <a:off x="455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29" name="Line 2273"/>
              <p:cNvSpPr>
                <a:spLocks noChangeShapeType="1"/>
              </p:cNvSpPr>
              <p:nvPr/>
            </p:nvSpPr>
            <p:spPr bwMode="auto">
              <a:xfrm flipV="1">
                <a:off x="467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0" name="Line 2274"/>
              <p:cNvSpPr>
                <a:spLocks noChangeShapeType="1"/>
              </p:cNvSpPr>
              <p:nvPr/>
            </p:nvSpPr>
            <p:spPr bwMode="auto">
              <a:xfrm flipV="1">
                <a:off x="4789"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1" name="Line 2275"/>
              <p:cNvSpPr>
                <a:spLocks noChangeShapeType="1"/>
              </p:cNvSpPr>
              <p:nvPr/>
            </p:nvSpPr>
            <p:spPr bwMode="auto">
              <a:xfrm flipV="1">
                <a:off x="490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2" name="Line 2276"/>
              <p:cNvSpPr>
                <a:spLocks noChangeShapeType="1"/>
              </p:cNvSpPr>
              <p:nvPr/>
            </p:nvSpPr>
            <p:spPr bwMode="auto">
              <a:xfrm flipV="1">
                <a:off x="5020"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3" name="Line 2277"/>
              <p:cNvSpPr>
                <a:spLocks noChangeShapeType="1"/>
              </p:cNvSpPr>
              <p:nvPr/>
            </p:nvSpPr>
            <p:spPr bwMode="auto">
              <a:xfrm flipV="1">
                <a:off x="5132"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4" name="Line 2278"/>
              <p:cNvSpPr>
                <a:spLocks noChangeShapeType="1"/>
              </p:cNvSpPr>
              <p:nvPr/>
            </p:nvSpPr>
            <p:spPr bwMode="auto">
              <a:xfrm flipV="1">
                <a:off x="525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5" name="Line 2279"/>
              <p:cNvSpPr>
                <a:spLocks noChangeShapeType="1"/>
              </p:cNvSpPr>
              <p:nvPr/>
            </p:nvSpPr>
            <p:spPr bwMode="auto">
              <a:xfrm flipV="1">
                <a:off x="5363"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6" name="Line 2280"/>
              <p:cNvSpPr>
                <a:spLocks noChangeShapeType="1"/>
              </p:cNvSpPr>
              <p:nvPr/>
            </p:nvSpPr>
            <p:spPr bwMode="auto">
              <a:xfrm flipV="1">
                <a:off x="5481"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7" name="Line 2281"/>
              <p:cNvSpPr>
                <a:spLocks noChangeShapeType="1"/>
              </p:cNvSpPr>
              <p:nvPr/>
            </p:nvSpPr>
            <p:spPr bwMode="auto">
              <a:xfrm flipV="1">
                <a:off x="5594" y="4027"/>
                <a:ext cx="1" cy="1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defTabSz="457189"/>
                <a:endParaRPr lang="en-US">
                  <a:solidFill>
                    <a:srgbClr val="000000"/>
                  </a:solidFill>
                  <a:latin typeface="Corbel" charset="0"/>
                  <a:ea typeface="Corbel" charset="0"/>
                  <a:cs typeface="Corbel" charset="0"/>
                </a:endParaRPr>
              </a:p>
            </p:txBody>
          </p:sp>
          <p:sp>
            <p:nvSpPr>
              <p:cNvPr id="238" name="Freeform 2282"/>
              <p:cNvSpPr>
                <a:spLocks/>
              </p:cNvSpPr>
              <p:nvPr/>
            </p:nvSpPr>
            <p:spPr bwMode="auto">
              <a:xfrm>
                <a:off x="4746" y="3577"/>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39" name="Freeform 2283"/>
              <p:cNvSpPr>
                <a:spLocks/>
              </p:cNvSpPr>
              <p:nvPr/>
            </p:nvSpPr>
            <p:spPr bwMode="auto">
              <a:xfrm>
                <a:off x="4627" y="3373"/>
                <a:ext cx="88" cy="87"/>
              </a:xfrm>
              <a:custGeom>
                <a:avLst/>
                <a:gdLst>
                  <a:gd name="T0" fmla="*/ 44 w 88"/>
                  <a:gd name="T1" fmla="*/ 0 h 87"/>
                  <a:gd name="T2" fmla="*/ 88 w 88"/>
                  <a:gd name="T3" fmla="*/ 43 h 87"/>
                  <a:gd name="T4" fmla="*/ 44 w 88"/>
                  <a:gd name="T5" fmla="*/ 87 h 87"/>
                  <a:gd name="T6" fmla="*/ 0 w 88"/>
                  <a:gd name="T7" fmla="*/ 43 h 87"/>
                  <a:gd name="T8" fmla="*/ 44 w 88"/>
                  <a:gd name="T9" fmla="*/ 0 h 87"/>
                  <a:gd name="T10" fmla="*/ 0 60000 65536"/>
                  <a:gd name="T11" fmla="*/ 0 60000 65536"/>
                  <a:gd name="T12" fmla="*/ 0 60000 65536"/>
                  <a:gd name="T13" fmla="*/ 0 60000 65536"/>
                  <a:gd name="T14" fmla="*/ 0 60000 65536"/>
                  <a:gd name="T15" fmla="*/ 0 w 88"/>
                  <a:gd name="T16" fmla="*/ 0 h 87"/>
                  <a:gd name="T17" fmla="*/ 88 w 88"/>
                  <a:gd name="T18" fmla="*/ 87 h 87"/>
                </a:gdLst>
                <a:ahLst/>
                <a:cxnLst>
                  <a:cxn ang="T10">
                    <a:pos x="T0" y="T1"/>
                  </a:cxn>
                  <a:cxn ang="T11">
                    <a:pos x="T2" y="T3"/>
                  </a:cxn>
                  <a:cxn ang="T12">
                    <a:pos x="T4" y="T5"/>
                  </a:cxn>
                  <a:cxn ang="T13">
                    <a:pos x="T6" y="T7"/>
                  </a:cxn>
                  <a:cxn ang="T14">
                    <a:pos x="T8" y="T9"/>
                  </a:cxn>
                </a:cxnLst>
                <a:rect l="T15" t="T16" r="T17" b="T18"/>
                <a:pathLst>
                  <a:path w="88" h="87">
                    <a:moveTo>
                      <a:pt x="44" y="0"/>
                    </a:moveTo>
                    <a:lnTo>
                      <a:pt x="88"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0" name="Freeform 2284"/>
              <p:cNvSpPr>
                <a:spLocks/>
              </p:cNvSpPr>
              <p:nvPr/>
            </p:nvSpPr>
            <p:spPr bwMode="auto">
              <a:xfrm>
                <a:off x="5207" y="3681"/>
                <a:ext cx="87" cy="87"/>
              </a:xfrm>
              <a:custGeom>
                <a:avLst/>
                <a:gdLst>
                  <a:gd name="T0" fmla="*/ 44 w 87"/>
                  <a:gd name="T1" fmla="*/ 0 h 87"/>
                  <a:gd name="T2" fmla="*/ 87 w 87"/>
                  <a:gd name="T3" fmla="*/ 44 h 87"/>
                  <a:gd name="T4" fmla="*/ 44 w 87"/>
                  <a:gd name="T5" fmla="*/ 87 h 87"/>
                  <a:gd name="T6" fmla="*/ 0 w 87"/>
                  <a:gd name="T7" fmla="*/ 44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4"/>
                    </a:lnTo>
                    <a:lnTo>
                      <a:pt x="44" y="87"/>
                    </a:lnTo>
                    <a:lnTo>
                      <a:pt x="0" y="44"/>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1" name="Freeform 2285"/>
              <p:cNvSpPr>
                <a:spLocks/>
              </p:cNvSpPr>
              <p:nvPr/>
            </p:nvSpPr>
            <p:spPr bwMode="auto">
              <a:xfrm>
                <a:off x="4858" y="3275"/>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2" name="Freeform 2286"/>
              <p:cNvSpPr>
                <a:spLocks/>
              </p:cNvSpPr>
              <p:nvPr/>
            </p:nvSpPr>
            <p:spPr bwMode="auto">
              <a:xfrm>
                <a:off x="4746" y="317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3" name="Freeform 2287"/>
              <p:cNvSpPr>
                <a:spLocks/>
              </p:cNvSpPr>
              <p:nvPr/>
            </p:nvSpPr>
            <p:spPr bwMode="auto">
              <a:xfrm>
                <a:off x="5319" y="3478"/>
                <a:ext cx="88" cy="86"/>
              </a:xfrm>
              <a:custGeom>
                <a:avLst/>
                <a:gdLst>
                  <a:gd name="T0" fmla="*/ 44 w 88"/>
                  <a:gd name="T1" fmla="*/ 0 h 86"/>
                  <a:gd name="T2" fmla="*/ 88 w 88"/>
                  <a:gd name="T3" fmla="*/ 43 h 86"/>
                  <a:gd name="T4" fmla="*/ 44 w 88"/>
                  <a:gd name="T5" fmla="*/ 86 h 86"/>
                  <a:gd name="T6" fmla="*/ 0 w 88"/>
                  <a:gd name="T7" fmla="*/ 43 h 86"/>
                  <a:gd name="T8" fmla="*/ 44 w 88"/>
                  <a:gd name="T9" fmla="*/ 0 h 86"/>
                  <a:gd name="T10" fmla="*/ 0 60000 65536"/>
                  <a:gd name="T11" fmla="*/ 0 60000 65536"/>
                  <a:gd name="T12" fmla="*/ 0 60000 65536"/>
                  <a:gd name="T13" fmla="*/ 0 60000 65536"/>
                  <a:gd name="T14" fmla="*/ 0 60000 65536"/>
                  <a:gd name="T15" fmla="*/ 0 w 88"/>
                  <a:gd name="T16" fmla="*/ 0 h 86"/>
                  <a:gd name="T17" fmla="*/ 88 w 88"/>
                  <a:gd name="T18" fmla="*/ 86 h 86"/>
                </a:gdLst>
                <a:ahLst/>
                <a:cxnLst>
                  <a:cxn ang="T10">
                    <a:pos x="T0" y="T1"/>
                  </a:cxn>
                  <a:cxn ang="T11">
                    <a:pos x="T2" y="T3"/>
                  </a:cxn>
                  <a:cxn ang="T12">
                    <a:pos x="T4" y="T5"/>
                  </a:cxn>
                  <a:cxn ang="T13">
                    <a:pos x="T6" y="T7"/>
                  </a:cxn>
                  <a:cxn ang="T14">
                    <a:pos x="T8" y="T9"/>
                  </a:cxn>
                </a:cxnLst>
                <a:rect l="T15" t="T16" r="T17" b="T18"/>
                <a:pathLst>
                  <a:path w="88" h="86">
                    <a:moveTo>
                      <a:pt x="44" y="0"/>
                    </a:moveTo>
                    <a:lnTo>
                      <a:pt x="88"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4" name="Freeform 2288"/>
              <p:cNvSpPr>
                <a:spLocks/>
              </p:cNvSpPr>
              <p:nvPr/>
            </p:nvSpPr>
            <p:spPr bwMode="auto">
              <a:xfrm>
                <a:off x="5089" y="3780"/>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chemeClr val="hlink"/>
              </a:solidFill>
              <a:ln w="9525">
                <a:solidFill>
                  <a:schemeClr val="hlink"/>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5" name="Freeform 2289"/>
              <p:cNvSpPr>
                <a:spLocks/>
              </p:cNvSpPr>
              <p:nvPr/>
            </p:nvSpPr>
            <p:spPr bwMode="auto">
              <a:xfrm>
                <a:off x="5207" y="3577"/>
                <a:ext cx="87" cy="86"/>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6" name="Freeform 2290"/>
              <p:cNvSpPr>
                <a:spLocks/>
              </p:cNvSpPr>
              <p:nvPr/>
            </p:nvSpPr>
            <p:spPr bwMode="auto">
              <a:xfrm>
                <a:off x="5207" y="3373"/>
                <a:ext cx="87" cy="87"/>
              </a:xfrm>
              <a:custGeom>
                <a:avLst/>
                <a:gdLst>
                  <a:gd name="T0" fmla="*/ 44 w 87"/>
                  <a:gd name="T1" fmla="*/ 0 h 87"/>
                  <a:gd name="T2" fmla="*/ 87 w 87"/>
                  <a:gd name="T3" fmla="*/ 43 h 87"/>
                  <a:gd name="T4" fmla="*/ 44 w 87"/>
                  <a:gd name="T5" fmla="*/ 87 h 87"/>
                  <a:gd name="T6" fmla="*/ 0 w 87"/>
                  <a:gd name="T7" fmla="*/ 43 h 87"/>
                  <a:gd name="T8" fmla="*/ 44 w 87"/>
                  <a:gd name="T9" fmla="*/ 0 h 87"/>
                  <a:gd name="T10" fmla="*/ 0 60000 65536"/>
                  <a:gd name="T11" fmla="*/ 0 60000 65536"/>
                  <a:gd name="T12" fmla="*/ 0 60000 65536"/>
                  <a:gd name="T13" fmla="*/ 0 60000 65536"/>
                  <a:gd name="T14" fmla="*/ 0 60000 65536"/>
                  <a:gd name="T15" fmla="*/ 0 w 87"/>
                  <a:gd name="T16" fmla="*/ 0 h 87"/>
                  <a:gd name="T17" fmla="*/ 87 w 87"/>
                  <a:gd name="T18" fmla="*/ 87 h 87"/>
                </a:gdLst>
                <a:ahLst/>
                <a:cxnLst>
                  <a:cxn ang="T10">
                    <a:pos x="T0" y="T1"/>
                  </a:cxn>
                  <a:cxn ang="T11">
                    <a:pos x="T2" y="T3"/>
                  </a:cxn>
                  <a:cxn ang="T12">
                    <a:pos x="T4" y="T5"/>
                  </a:cxn>
                  <a:cxn ang="T13">
                    <a:pos x="T6" y="T7"/>
                  </a:cxn>
                  <a:cxn ang="T14">
                    <a:pos x="T8" y="T9"/>
                  </a:cxn>
                </a:cxnLst>
                <a:rect l="T15" t="T16" r="T17" b="T18"/>
                <a:pathLst>
                  <a:path w="87" h="87">
                    <a:moveTo>
                      <a:pt x="44" y="0"/>
                    </a:moveTo>
                    <a:lnTo>
                      <a:pt x="87" y="43"/>
                    </a:lnTo>
                    <a:lnTo>
                      <a:pt x="44" y="87"/>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sp>
            <p:nvSpPr>
              <p:cNvPr id="247" name="Rectangle 2291"/>
              <p:cNvSpPr>
                <a:spLocks noChangeArrowheads="1"/>
              </p:cNvSpPr>
              <p:nvPr/>
            </p:nvSpPr>
            <p:spPr bwMode="auto">
              <a:xfrm>
                <a:off x="4390" y="400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248" name="Rectangle 2292"/>
              <p:cNvSpPr>
                <a:spLocks noChangeArrowheads="1"/>
              </p:cNvSpPr>
              <p:nvPr/>
            </p:nvSpPr>
            <p:spPr bwMode="auto">
              <a:xfrm>
                <a:off x="4390" y="391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249" name="Rectangle 2293"/>
              <p:cNvSpPr>
                <a:spLocks noChangeArrowheads="1"/>
              </p:cNvSpPr>
              <p:nvPr/>
            </p:nvSpPr>
            <p:spPr bwMode="auto">
              <a:xfrm>
                <a:off x="4390" y="3805"/>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250" name="Rectangle 2294"/>
              <p:cNvSpPr>
                <a:spLocks noChangeArrowheads="1"/>
              </p:cNvSpPr>
              <p:nvPr/>
            </p:nvSpPr>
            <p:spPr bwMode="auto">
              <a:xfrm>
                <a:off x="4390" y="3706"/>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251" name="Rectangle 2295"/>
              <p:cNvSpPr>
                <a:spLocks noChangeArrowheads="1"/>
              </p:cNvSpPr>
              <p:nvPr/>
            </p:nvSpPr>
            <p:spPr bwMode="auto">
              <a:xfrm>
                <a:off x="4390" y="3601"/>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252" name="Rectangle 2296"/>
              <p:cNvSpPr>
                <a:spLocks noChangeArrowheads="1"/>
              </p:cNvSpPr>
              <p:nvPr/>
            </p:nvSpPr>
            <p:spPr bwMode="auto">
              <a:xfrm>
                <a:off x="4390" y="3503"/>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253" name="Rectangle 2297"/>
              <p:cNvSpPr>
                <a:spLocks noChangeArrowheads="1"/>
              </p:cNvSpPr>
              <p:nvPr/>
            </p:nvSpPr>
            <p:spPr bwMode="auto">
              <a:xfrm>
                <a:off x="4390" y="3398"/>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254" name="Rectangle 2298"/>
              <p:cNvSpPr>
                <a:spLocks noChangeArrowheads="1"/>
              </p:cNvSpPr>
              <p:nvPr/>
            </p:nvSpPr>
            <p:spPr bwMode="auto">
              <a:xfrm>
                <a:off x="4390" y="3299"/>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255" name="Rectangle 2299"/>
              <p:cNvSpPr>
                <a:spLocks noChangeArrowheads="1"/>
              </p:cNvSpPr>
              <p:nvPr/>
            </p:nvSpPr>
            <p:spPr bwMode="auto">
              <a:xfrm>
                <a:off x="4390" y="3194"/>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256" name="Rectangle 2300"/>
              <p:cNvSpPr>
                <a:spLocks noChangeArrowheads="1"/>
              </p:cNvSpPr>
              <p:nvPr/>
            </p:nvSpPr>
            <p:spPr bwMode="auto">
              <a:xfrm>
                <a:off x="4390" y="3096"/>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257" name="Rectangle 2301"/>
              <p:cNvSpPr>
                <a:spLocks noChangeArrowheads="1"/>
              </p:cNvSpPr>
              <p:nvPr/>
            </p:nvSpPr>
            <p:spPr bwMode="auto">
              <a:xfrm>
                <a:off x="4372" y="2991"/>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258" name="Rectangle 2302"/>
              <p:cNvSpPr>
                <a:spLocks noChangeArrowheads="1"/>
              </p:cNvSpPr>
              <p:nvPr/>
            </p:nvSpPr>
            <p:spPr bwMode="auto">
              <a:xfrm>
                <a:off x="4434"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0</a:t>
                </a:r>
                <a:endParaRPr lang="ko-KR" altLang="en-US" sz="1800">
                  <a:solidFill>
                    <a:srgbClr val="000000"/>
                  </a:solidFill>
                  <a:latin typeface="Corbel" charset="0"/>
                  <a:ea typeface="Corbel" charset="0"/>
                  <a:cs typeface="Corbel" charset="0"/>
                </a:endParaRPr>
              </a:p>
            </p:txBody>
          </p:sp>
          <p:sp>
            <p:nvSpPr>
              <p:cNvPr id="259" name="Rectangle 2303"/>
              <p:cNvSpPr>
                <a:spLocks noChangeArrowheads="1"/>
              </p:cNvSpPr>
              <p:nvPr/>
            </p:nvSpPr>
            <p:spPr bwMode="auto">
              <a:xfrm>
                <a:off x="4553"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a:t>
                </a:r>
                <a:endParaRPr lang="ko-KR" altLang="en-US" sz="1800">
                  <a:solidFill>
                    <a:srgbClr val="000000"/>
                  </a:solidFill>
                  <a:latin typeface="Corbel" charset="0"/>
                  <a:ea typeface="Corbel" charset="0"/>
                  <a:cs typeface="Corbel" charset="0"/>
                </a:endParaRPr>
              </a:p>
            </p:txBody>
          </p:sp>
          <p:sp>
            <p:nvSpPr>
              <p:cNvPr id="260" name="Rectangle 2304"/>
              <p:cNvSpPr>
                <a:spLocks noChangeArrowheads="1"/>
              </p:cNvSpPr>
              <p:nvPr/>
            </p:nvSpPr>
            <p:spPr bwMode="auto">
              <a:xfrm>
                <a:off x="4665" y="4070"/>
                <a:ext cx="20"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2</a:t>
                </a:r>
                <a:endParaRPr lang="ko-KR" altLang="en-US" sz="1800">
                  <a:solidFill>
                    <a:srgbClr val="000000"/>
                  </a:solidFill>
                  <a:latin typeface="Corbel" charset="0"/>
                  <a:ea typeface="Corbel" charset="0"/>
                  <a:cs typeface="Corbel" charset="0"/>
                </a:endParaRPr>
              </a:p>
            </p:txBody>
          </p:sp>
          <p:sp>
            <p:nvSpPr>
              <p:cNvPr id="261" name="Rectangle 2305"/>
              <p:cNvSpPr>
                <a:spLocks noChangeArrowheads="1"/>
              </p:cNvSpPr>
              <p:nvPr/>
            </p:nvSpPr>
            <p:spPr bwMode="auto">
              <a:xfrm>
                <a:off x="4783" y="4070"/>
                <a:ext cx="18"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3</a:t>
                </a:r>
                <a:endParaRPr lang="ko-KR" altLang="en-US" sz="1800">
                  <a:solidFill>
                    <a:srgbClr val="000000"/>
                  </a:solidFill>
                  <a:latin typeface="Corbel" charset="0"/>
                  <a:ea typeface="Corbel" charset="0"/>
                  <a:cs typeface="Corbel" charset="0"/>
                </a:endParaRPr>
              </a:p>
            </p:txBody>
          </p:sp>
          <p:sp>
            <p:nvSpPr>
              <p:cNvPr id="262" name="Rectangle 2306"/>
              <p:cNvSpPr>
                <a:spLocks noChangeArrowheads="1"/>
              </p:cNvSpPr>
              <p:nvPr/>
            </p:nvSpPr>
            <p:spPr bwMode="auto">
              <a:xfrm>
                <a:off x="4895"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4</a:t>
                </a:r>
                <a:endParaRPr lang="ko-KR" altLang="en-US" sz="1800">
                  <a:solidFill>
                    <a:srgbClr val="000000"/>
                  </a:solidFill>
                  <a:latin typeface="Corbel" charset="0"/>
                  <a:ea typeface="Corbel" charset="0"/>
                  <a:cs typeface="Corbel" charset="0"/>
                </a:endParaRPr>
              </a:p>
            </p:txBody>
          </p:sp>
          <p:sp>
            <p:nvSpPr>
              <p:cNvPr id="263" name="Rectangle 2307"/>
              <p:cNvSpPr>
                <a:spLocks noChangeArrowheads="1"/>
              </p:cNvSpPr>
              <p:nvPr/>
            </p:nvSpPr>
            <p:spPr bwMode="auto">
              <a:xfrm>
                <a:off x="5014" y="4070"/>
                <a:ext cx="1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5</a:t>
                </a:r>
                <a:endParaRPr lang="ko-KR" altLang="en-US" sz="1800">
                  <a:solidFill>
                    <a:srgbClr val="000000"/>
                  </a:solidFill>
                  <a:latin typeface="Corbel" charset="0"/>
                  <a:ea typeface="Corbel" charset="0"/>
                  <a:cs typeface="Corbel" charset="0"/>
                </a:endParaRPr>
              </a:p>
            </p:txBody>
          </p:sp>
          <p:sp>
            <p:nvSpPr>
              <p:cNvPr id="264" name="Rectangle 2308"/>
              <p:cNvSpPr>
                <a:spLocks noChangeArrowheads="1"/>
              </p:cNvSpPr>
              <p:nvPr/>
            </p:nvSpPr>
            <p:spPr bwMode="auto">
              <a:xfrm>
                <a:off x="5126"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6</a:t>
                </a:r>
                <a:endParaRPr lang="ko-KR" altLang="en-US" sz="1800">
                  <a:solidFill>
                    <a:srgbClr val="000000"/>
                  </a:solidFill>
                  <a:latin typeface="Corbel" charset="0"/>
                  <a:ea typeface="Corbel" charset="0"/>
                  <a:cs typeface="Corbel" charset="0"/>
                </a:endParaRPr>
              </a:p>
            </p:txBody>
          </p:sp>
          <p:sp>
            <p:nvSpPr>
              <p:cNvPr id="265" name="Rectangle 2309"/>
              <p:cNvSpPr>
                <a:spLocks noChangeArrowheads="1"/>
              </p:cNvSpPr>
              <p:nvPr/>
            </p:nvSpPr>
            <p:spPr bwMode="auto">
              <a:xfrm>
                <a:off x="5244" y="4070"/>
                <a:ext cx="17"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7</a:t>
                </a:r>
                <a:endParaRPr lang="ko-KR" altLang="en-US" sz="1800">
                  <a:solidFill>
                    <a:srgbClr val="000000"/>
                  </a:solidFill>
                  <a:latin typeface="Corbel" charset="0"/>
                  <a:ea typeface="Corbel" charset="0"/>
                  <a:cs typeface="Corbel" charset="0"/>
                </a:endParaRPr>
              </a:p>
            </p:txBody>
          </p:sp>
          <p:sp>
            <p:nvSpPr>
              <p:cNvPr id="266" name="Rectangle 2310"/>
              <p:cNvSpPr>
                <a:spLocks noChangeArrowheads="1"/>
              </p:cNvSpPr>
              <p:nvPr/>
            </p:nvSpPr>
            <p:spPr bwMode="auto">
              <a:xfrm>
                <a:off x="5357"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8</a:t>
                </a:r>
                <a:endParaRPr lang="ko-KR" altLang="en-US" sz="1800">
                  <a:solidFill>
                    <a:srgbClr val="000000"/>
                  </a:solidFill>
                  <a:latin typeface="Corbel" charset="0"/>
                  <a:ea typeface="Corbel" charset="0"/>
                  <a:cs typeface="Corbel" charset="0"/>
                </a:endParaRPr>
              </a:p>
            </p:txBody>
          </p:sp>
          <p:sp>
            <p:nvSpPr>
              <p:cNvPr id="267" name="Rectangle 2311"/>
              <p:cNvSpPr>
                <a:spLocks noChangeArrowheads="1"/>
              </p:cNvSpPr>
              <p:nvPr/>
            </p:nvSpPr>
            <p:spPr bwMode="auto">
              <a:xfrm>
                <a:off x="5475" y="4070"/>
                <a:ext cx="2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9</a:t>
                </a:r>
                <a:endParaRPr lang="ko-KR" altLang="en-US" sz="1800">
                  <a:solidFill>
                    <a:srgbClr val="000000"/>
                  </a:solidFill>
                  <a:latin typeface="Corbel" charset="0"/>
                  <a:ea typeface="Corbel" charset="0"/>
                  <a:cs typeface="Corbel" charset="0"/>
                </a:endParaRPr>
              </a:p>
            </p:txBody>
          </p:sp>
          <p:sp>
            <p:nvSpPr>
              <p:cNvPr id="268" name="Rectangle 2312"/>
              <p:cNvSpPr>
                <a:spLocks noChangeArrowheads="1"/>
              </p:cNvSpPr>
              <p:nvPr/>
            </p:nvSpPr>
            <p:spPr bwMode="auto">
              <a:xfrm>
                <a:off x="5575" y="4070"/>
                <a:ext cx="39"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r>
                  <a:rPr lang="ko-KR" altLang="en-US" sz="500">
                    <a:solidFill>
                      <a:srgbClr val="000000"/>
                    </a:solidFill>
                    <a:latin typeface="Corbel" charset="0"/>
                    <a:ea typeface="Corbel" charset="0"/>
                    <a:cs typeface="Corbel" charset="0"/>
                  </a:rPr>
                  <a:t>10</a:t>
                </a:r>
                <a:endParaRPr lang="ko-KR" altLang="en-US" sz="1800">
                  <a:solidFill>
                    <a:srgbClr val="000000"/>
                  </a:solidFill>
                  <a:latin typeface="Corbel" charset="0"/>
                  <a:ea typeface="Corbel" charset="0"/>
                  <a:cs typeface="Corbel" charset="0"/>
                </a:endParaRPr>
              </a:p>
            </p:txBody>
          </p:sp>
          <p:sp>
            <p:nvSpPr>
              <p:cNvPr id="269" name="Rectangle 2313"/>
              <p:cNvSpPr>
                <a:spLocks noChangeArrowheads="1"/>
              </p:cNvSpPr>
              <p:nvPr/>
            </p:nvSpPr>
            <p:spPr bwMode="auto">
              <a:xfrm>
                <a:off x="4297" y="2905"/>
                <a:ext cx="1371" cy="12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70" name="Line 2314"/>
              <p:cNvSpPr>
                <a:spLocks noChangeShapeType="1"/>
              </p:cNvSpPr>
              <p:nvPr/>
            </p:nvSpPr>
            <p:spPr bwMode="auto">
              <a:xfrm>
                <a:off x="5245" y="3456"/>
                <a:ext cx="0" cy="1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pPr defTabSz="457189"/>
                <a:endParaRPr lang="en-US">
                  <a:solidFill>
                    <a:srgbClr val="000000"/>
                  </a:solidFill>
                  <a:latin typeface="Corbel" charset="0"/>
                  <a:ea typeface="Corbel" charset="0"/>
                  <a:cs typeface="Corbel" charset="0"/>
                </a:endParaRPr>
              </a:p>
            </p:txBody>
          </p:sp>
          <p:sp>
            <p:nvSpPr>
              <p:cNvPr id="271" name="Freeform 2315"/>
              <p:cNvSpPr>
                <a:spLocks/>
              </p:cNvSpPr>
              <p:nvPr/>
            </p:nvSpPr>
            <p:spPr bwMode="auto">
              <a:xfrm>
                <a:off x="5088" y="3582"/>
                <a:ext cx="87" cy="86"/>
              </a:xfrm>
              <a:custGeom>
                <a:avLst/>
                <a:gdLst>
                  <a:gd name="T0" fmla="*/ 43 w 87"/>
                  <a:gd name="T1" fmla="*/ 0 h 86"/>
                  <a:gd name="T2" fmla="*/ 87 w 87"/>
                  <a:gd name="T3" fmla="*/ 43 h 86"/>
                  <a:gd name="T4" fmla="*/ 43 w 87"/>
                  <a:gd name="T5" fmla="*/ 86 h 86"/>
                  <a:gd name="T6" fmla="*/ 0 w 87"/>
                  <a:gd name="T7" fmla="*/ 43 h 86"/>
                  <a:gd name="T8" fmla="*/ 43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3" y="0"/>
                    </a:moveTo>
                    <a:lnTo>
                      <a:pt x="87" y="43"/>
                    </a:lnTo>
                    <a:lnTo>
                      <a:pt x="43" y="86"/>
                    </a:lnTo>
                    <a:lnTo>
                      <a:pt x="0" y="43"/>
                    </a:lnTo>
                    <a:lnTo>
                      <a:pt x="43" y="0"/>
                    </a:lnTo>
                    <a:close/>
                  </a:path>
                </a:pathLst>
              </a:custGeom>
              <a:solidFill>
                <a:srgbClr val="000080"/>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grpSp>
      </p:grpSp>
      <p:grpSp>
        <p:nvGrpSpPr>
          <p:cNvPr id="272" name="Group 271"/>
          <p:cNvGrpSpPr/>
          <p:nvPr/>
        </p:nvGrpSpPr>
        <p:grpSpPr>
          <a:xfrm>
            <a:off x="4022081" y="4936117"/>
            <a:ext cx="1257870" cy="973025"/>
            <a:chOff x="5579419" y="5153551"/>
            <a:chExt cx="1257870" cy="973025"/>
          </a:xfrm>
        </p:grpSpPr>
        <p:sp>
          <p:nvSpPr>
            <p:cNvPr id="273" name="Oval 2055"/>
            <p:cNvSpPr>
              <a:spLocks noChangeArrowheads="1"/>
            </p:cNvSpPr>
            <p:nvPr/>
          </p:nvSpPr>
          <p:spPr bwMode="auto">
            <a:xfrm>
              <a:off x="6235528" y="5494035"/>
              <a:ext cx="601761" cy="519351"/>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74" name="Oval 2055"/>
            <p:cNvSpPr>
              <a:spLocks noChangeArrowheads="1"/>
            </p:cNvSpPr>
            <p:nvPr/>
          </p:nvSpPr>
          <p:spPr bwMode="auto">
            <a:xfrm>
              <a:off x="5579419" y="5153551"/>
              <a:ext cx="535533" cy="519351"/>
            </a:xfrm>
            <a:prstGeom prst="ellipse">
              <a:avLst/>
            </a:pr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457189" eaLnBrk="1" hangingPunct="1">
                <a:spcBef>
                  <a:spcPct val="0"/>
                </a:spcBef>
                <a:buClrTx/>
                <a:buSzTx/>
                <a:buFontTx/>
                <a:buNone/>
              </a:pPr>
              <a:endParaRPr lang="zh-CN" altLang="zh-CN" sz="1800">
                <a:solidFill>
                  <a:srgbClr val="000000"/>
                </a:solidFill>
                <a:latin typeface="Corbel" charset="0"/>
                <a:ea typeface="Corbel" charset="0"/>
                <a:cs typeface="Corbel" charset="0"/>
              </a:endParaRPr>
            </a:p>
          </p:txBody>
        </p:sp>
        <p:sp>
          <p:nvSpPr>
            <p:cNvPr id="275" name="Freeform 2228"/>
            <p:cNvSpPr>
              <a:spLocks/>
            </p:cNvSpPr>
            <p:nvPr/>
          </p:nvSpPr>
          <p:spPr bwMode="auto">
            <a:xfrm>
              <a:off x="6327775" y="5990051"/>
              <a:ext cx="138112" cy="136525"/>
            </a:xfrm>
            <a:custGeom>
              <a:avLst/>
              <a:gdLst>
                <a:gd name="T0" fmla="*/ 44 w 87"/>
                <a:gd name="T1" fmla="*/ 0 h 86"/>
                <a:gd name="T2" fmla="*/ 87 w 87"/>
                <a:gd name="T3" fmla="*/ 43 h 86"/>
                <a:gd name="T4" fmla="*/ 44 w 87"/>
                <a:gd name="T5" fmla="*/ 86 h 86"/>
                <a:gd name="T6" fmla="*/ 0 w 87"/>
                <a:gd name="T7" fmla="*/ 43 h 86"/>
                <a:gd name="T8" fmla="*/ 44 w 87"/>
                <a:gd name="T9" fmla="*/ 0 h 86"/>
                <a:gd name="T10" fmla="*/ 0 60000 65536"/>
                <a:gd name="T11" fmla="*/ 0 60000 65536"/>
                <a:gd name="T12" fmla="*/ 0 60000 65536"/>
                <a:gd name="T13" fmla="*/ 0 60000 65536"/>
                <a:gd name="T14" fmla="*/ 0 60000 65536"/>
                <a:gd name="T15" fmla="*/ 0 w 87"/>
                <a:gd name="T16" fmla="*/ 0 h 86"/>
                <a:gd name="T17" fmla="*/ 87 w 87"/>
                <a:gd name="T18" fmla="*/ 86 h 86"/>
              </a:gdLst>
              <a:ahLst/>
              <a:cxnLst>
                <a:cxn ang="T10">
                  <a:pos x="T0" y="T1"/>
                </a:cxn>
                <a:cxn ang="T11">
                  <a:pos x="T2" y="T3"/>
                </a:cxn>
                <a:cxn ang="T12">
                  <a:pos x="T4" y="T5"/>
                </a:cxn>
                <a:cxn ang="T13">
                  <a:pos x="T6" y="T7"/>
                </a:cxn>
                <a:cxn ang="T14">
                  <a:pos x="T8" y="T9"/>
                </a:cxn>
              </a:cxnLst>
              <a:rect l="T15" t="T16" r="T17" b="T18"/>
              <a:pathLst>
                <a:path w="87" h="86">
                  <a:moveTo>
                    <a:pt x="44" y="0"/>
                  </a:moveTo>
                  <a:lnTo>
                    <a:pt x="87" y="43"/>
                  </a:lnTo>
                  <a:lnTo>
                    <a:pt x="44" y="86"/>
                  </a:lnTo>
                  <a:lnTo>
                    <a:pt x="0" y="43"/>
                  </a:lnTo>
                  <a:lnTo>
                    <a:pt x="44" y="0"/>
                  </a:lnTo>
                  <a:close/>
                </a:path>
              </a:pathLst>
            </a:custGeom>
            <a:solidFill>
              <a:srgbClr val="00FFFF"/>
            </a:solidFill>
            <a:ln w="9525">
              <a:solidFill>
                <a:srgbClr val="000080"/>
              </a:solidFill>
              <a:round/>
              <a:headEnd/>
              <a:tailEnd/>
            </a:ln>
          </p:spPr>
          <p:txBody>
            <a:bodyPr/>
            <a:lstStyle/>
            <a:p>
              <a:pPr defTabSz="457189"/>
              <a:endParaRPr lang="en-US">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2027449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Discussion on </a:t>
            </a:r>
            <a:r>
              <a:rPr lang="en-US" altLang="zh-CN" i="1" dirty="0">
                <a:ea typeface="SimSun" panose="02010600030101010101" pitchFamily="2" charset="-122"/>
              </a:rPr>
              <a:t>K-</a:t>
            </a:r>
            <a:r>
              <a:rPr lang="en-US" altLang="zh-CN" i="1" dirty="0" err="1">
                <a:ea typeface="SimSun" panose="02010600030101010101" pitchFamily="2" charset="-122"/>
              </a:rPr>
              <a:t>Medoids</a:t>
            </a:r>
            <a:r>
              <a:rPr lang="en-US" altLang="zh-CN" dirty="0">
                <a:ea typeface="SimSun" panose="02010600030101010101" pitchFamily="2" charset="-122"/>
              </a:rPr>
              <a:t>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spcAft>
                <a:spcPts val="300"/>
              </a:spcAft>
            </a:pPr>
            <a:r>
              <a:rPr lang="en-US" altLang="zh-CN" sz="2400" i="1" dirty="0">
                <a:ea typeface="SimSun" panose="02010600030101010101" pitchFamily="2" charset="-122"/>
              </a:rPr>
              <a:t>K</a:t>
            </a:r>
            <a:r>
              <a:rPr lang="en-US" altLang="zh-CN" sz="2400" dirty="0">
                <a:ea typeface="SimSun" panose="02010600030101010101" pitchFamily="2" charset="-122"/>
              </a:rPr>
              <a:t>-</a:t>
            </a:r>
            <a:r>
              <a:rPr lang="en-US" altLang="zh-CN" sz="2400" i="1" dirty="0" err="1">
                <a:ea typeface="SimSun" panose="02010600030101010101" pitchFamily="2" charset="-122"/>
              </a:rPr>
              <a:t>Medoids</a:t>
            </a:r>
            <a:r>
              <a:rPr lang="en-US" altLang="zh-CN" sz="2400" dirty="0">
                <a:ea typeface="SimSun" panose="02010600030101010101" pitchFamily="2" charset="-122"/>
              </a:rPr>
              <a:t> Clustering: Find </a:t>
            </a:r>
            <a:r>
              <a:rPr lang="en-US" altLang="zh-CN" sz="2400" i="1" dirty="0">
                <a:ea typeface="SimSun" panose="02010600030101010101" pitchFamily="2" charset="-122"/>
              </a:rPr>
              <a:t>representative</a:t>
            </a:r>
            <a:r>
              <a:rPr lang="en-US" altLang="zh-CN" sz="2400" dirty="0">
                <a:ea typeface="SimSun" panose="02010600030101010101" pitchFamily="2" charset="-122"/>
              </a:rPr>
              <a:t> objects (</a:t>
            </a:r>
            <a:r>
              <a:rPr lang="en-US" altLang="zh-CN" sz="2400" u="sng" dirty="0" err="1">
                <a:ea typeface="SimSun" panose="02010600030101010101" pitchFamily="2" charset="-122"/>
              </a:rPr>
              <a:t>medoids</a:t>
            </a:r>
            <a:r>
              <a:rPr lang="en-US" altLang="zh-CN" sz="2400" dirty="0">
                <a:ea typeface="SimSun" panose="02010600030101010101" pitchFamily="2" charset="-122"/>
              </a:rPr>
              <a:t>) in clusters</a:t>
            </a:r>
          </a:p>
          <a:p>
            <a:pPr>
              <a:spcAft>
                <a:spcPts val="300"/>
              </a:spcAft>
            </a:pPr>
            <a:r>
              <a:rPr lang="en-US" altLang="zh-CN" sz="2400" i="1" dirty="0">
                <a:ea typeface="SimSun" panose="02010600030101010101" pitchFamily="2" charset="-122"/>
              </a:rPr>
              <a:t>PAM</a:t>
            </a:r>
            <a:r>
              <a:rPr lang="en-US" altLang="zh-CN" sz="2400" dirty="0">
                <a:ea typeface="SimSun" panose="02010600030101010101" pitchFamily="2" charset="-122"/>
              </a:rPr>
              <a:t> (Partitioning Around </a:t>
            </a:r>
            <a:r>
              <a:rPr lang="en-US" altLang="zh-CN" sz="2400" dirty="0" err="1">
                <a:ea typeface="SimSun" panose="02010600030101010101" pitchFamily="2" charset="-122"/>
              </a:rPr>
              <a:t>Medoids</a:t>
            </a:r>
            <a:r>
              <a:rPr lang="en-US" altLang="zh-CN" sz="2400" dirty="0">
                <a:ea typeface="SimSun" panose="02010600030101010101" pitchFamily="2" charset="-122"/>
              </a:rPr>
              <a:t>: Kaufmann &amp; </a:t>
            </a:r>
            <a:r>
              <a:rPr lang="en-US" altLang="zh-CN" sz="2400" dirty="0" err="1">
                <a:ea typeface="SimSun" panose="02010600030101010101" pitchFamily="2" charset="-122"/>
              </a:rPr>
              <a:t>Rousseeuw</a:t>
            </a:r>
            <a:r>
              <a:rPr lang="en-US" altLang="zh-CN" sz="2400" dirty="0">
                <a:ea typeface="SimSun" panose="02010600030101010101" pitchFamily="2" charset="-122"/>
              </a:rPr>
              <a:t> 1987)</a:t>
            </a:r>
          </a:p>
          <a:p>
            <a:pPr lvl="1">
              <a:spcAft>
                <a:spcPts val="300"/>
              </a:spcAft>
            </a:pPr>
            <a:r>
              <a:rPr lang="en-US" altLang="zh-CN" sz="2400" dirty="0">
                <a:ea typeface="SimSun" panose="02010600030101010101" pitchFamily="2" charset="-122"/>
              </a:rPr>
              <a:t>Starts from an initial set of </a:t>
            </a:r>
            <a:r>
              <a:rPr lang="en-US" altLang="zh-CN" sz="2400" dirty="0" err="1">
                <a:ea typeface="SimSun" panose="02010600030101010101" pitchFamily="2" charset="-122"/>
              </a:rPr>
              <a:t>medoids</a:t>
            </a:r>
            <a:r>
              <a:rPr lang="en-US" altLang="zh-CN" sz="2400" dirty="0">
                <a:ea typeface="SimSun" panose="02010600030101010101" pitchFamily="2" charset="-122"/>
              </a:rPr>
              <a:t>, and </a:t>
            </a:r>
          </a:p>
          <a:p>
            <a:pPr lvl="1">
              <a:spcAft>
                <a:spcPts val="300"/>
              </a:spcAft>
            </a:pPr>
            <a:r>
              <a:rPr lang="en-US" altLang="zh-CN" sz="2400" dirty="0">
                <a:ea typeface="SimSun" panose="02010600030101010101" pitchFamily="2" charset="-122"/>
              </a:rPr>
              <a:t>Iteratively replaces one of the </a:t>
            </a:r>
            <a:r>
              <a:rPr lang="en-US" altLang="zh-CN" sz="2400" dirty="0" err="1">
                <a:ea typeface="SimSun" panose="02010600030101010101" pitchFamily="2" charset="-122"/>
              </a:rPr>
              <a:t>medoids</a:t>
            </a:r>
            <a:r>
              <a:rPr lang="en-US" altLang="zh-CN" sz="2400" dirty="0">
                <a:ea typeface="SimSun" panose="02010600030101010101" pitchFamily="2" charset="-122"/>
              </a:rPr>
              <a:t> by one of the non-</a:t>
            </a:r>
            <a:r>
              <a:rPr lang="en-US" altLang="zh-CN" sz="2400" dirty="0" err="1">
                <a:ea typeface="SimSun" panose="02010600030101010101" pitchFamily="2" charset="-122"/>
              </a:rPr>
              <a:t>medoids</a:t>
            </a:r>
            <a:r>
              <a:rPr lang="en-US" altLang="zh-CN" sz="2400" dirty="0">
                <a:ea typeface="SimSun" panose="02010600030101010101" pitchFamily="2" charset="-122"/>
              </a:rPr>
              <a:t> if it improves the total sum of the squared errors (SSE) of the resulting clustering</a:t>
            </a:r>
          </a:p>
          <a:p>
            <a:pPr lvl="1">
              <a:spcAft>
                <a:spcPts val="300"/>
              </a:spcAft>
            </a:pPr>
            <a:r>
              <a:rPr lang="en-US" altLang="zh-CN" sz="2400" i="1" dirty="0">
                <a:ea typeface="SimSun" panose="02010600030101010101" pitchFamily="2" charset="-122"/>
              </a:rPr>
              <a:t>PAM</a:t>
            </a:r>
            <a:r>
              <a:rPr lang="en-US" altLang="zh-CN" sz="2400" dirty="0">
                <a:ea typeface="SimSun" panose="02010600030101010101" pitchFamily="2" charset="-122"/>
              </a:rPr>
              <a:t> works effectively for small data sets but </a:t>
            </a:r>
            <a:r>
              <a:rPr lang="en-US" altLang="zh-CN" sz="2400" b="1" dirty="0">
                <a:solidFill>
                  <a:srgbClr val="FF0000"/>
                </a:solidFill>
                <a:ea typeface="SimSun" panose="02010600030101010101" pitchFamily="2" charset="-122"/>
              </a:rPr>
              <a:t>does not scale well</a:t>
            </a:r>
            <a:r>
              <a:rPr lang="en-US" altLang="zh-CN" sz="2400" dirty="0">
                <a:ea typeface="SimSun" panose="02010600030101010101" pitchFamily="2" charset="-122"/>
              </a:rPr>
              <a:t> for large data sets (due to the computational complexity)</a:t>
            </a:r>
          </a:p>
          <a:p>
            <a:pPr lvl="1">
              <a:spcAft>
                <a:spcPts val="300"/>
              </a:spcAft>
            </a:pPr>
            <a:r>
              <a:rPr lang="en-US" altLang="ko-KR" sz="2400" dirty="0">
                <a:ea typeface="Gulim" panose="020B0600000101010101" pitchFamily="34" charset="-127"/>
              </a:rPr>
              <a:t>Computational complexity: PAM: O(</a:t>
            </a:r>
            <a:r>
              <a:rPr lang="en-US" altLang="ko-KR" sz="2400" b="1" dirty="0">
                <a:solidFill>
                  <a:srgbClr val="FF0000"/>
                </a:solidFill>
                <a:ea typeface="Gulim" panose="020B0600000101010101" pitchFamily="34" charset="-127"/>
              </a:rPr>
              <a:t>K(n − K)</a:t>
            </a:r>
            <a:r>
              <a:rPr lang="en-US" altLang="ko-KR" sz="2400" b="1" baseline="30000" dirty="0">
                <a:solidFill>
                  <a:srgbClr val="FF0000"/>
                </a:solidFill>
                <a:ea typeface="Gulim" panose="020B0600000101010101" pitchFamily="34" charset="-127"/>
              </a:rPr>
              <a:t>2</a:t>
            </a:r>
            <a:r>
              <a:rPr lang="en-US" altLang="ko-KR" sz="2400" dirty="0">
                <a:ea typeface="Gulim" panose="020B0600000101010101" pitchFamily="34" charset="-127"/>
              </a:rPr>
              <a:t>)  (quite expensive!)</a:t>
            </a:r>
          </a:p>
          <a:p>
            <a:pPr>
              <a:spcAft>
                <a:spcPts val="300"/>
              </a:spcAft>
            </a:pPr>
            <a:r>
              <a:rPr lang="en-US" altLang="zh-CN" sz="2400" dirty="0">
                <a:ea typeface="SimSun" panose="02010600030101010101" pitchFamily="2" charset="-122"/>
              </a:rPr>
              <a:t>Efficiency improvements on PAM</a:t>
            </a:r>
          </a:p>
          <a:p>
            <a:pPr lvl="1">
              <a:spcAft>
                <a:spcPts val="300"/>
              </a:spcAft>
            </a:pPr>
            <a:r>
              <a:rPr lang="en-US" altLang="zh-CN" sz="2400" i="1" dirty="0">
                <a:ea typeface="SimSun" panose="02010600030101010101" pitchFamily="2" charset="-122"/>
              </a:rPr>
              <a:t>CLARA</a:t>
            </a:r>
            <a:r>
              <a:rPr lang="en-US" altLang="zh-CN" sz="2400" dirty="0">
                <a:ea typeface="SimSun" panose="02010600030101010101" pitchFamily="2" charset="-122"/>
              </a:rPr>
              <a:t> (Kaufmann &amp; </a:t>
            </a:r>
            <a:r>
              <a:rPr lang="en-US" altLang="zh-CN" sz="2400" dirty="0" err="1">
                <a:ea typeface="SimSun" panose="02010600030101010101" pitchFamily="2" charset="-122"/>
              </a:rPr>
              <a:t>Rousseeuw</a:t>
            </a:r>
            <a:r>
              <a:rPr lang="en-US" altLang="zh-CN" sz="2400" dirty="0">
                <a:ea typeface="SimSun" panose="02010600030101010101" pitchFamily="2" charset="-122"/>
              </a:rPr>
              <a:t>, 1990):</a:t>
            </a:r>
          </a:p>
          <a:p>
            <a:pPr lvl="2">
              <a:spcAft>
                <a:spcPts val="300"/>
              </a:spcAft>
            </a:pPr>
            <a:r>
              <a:rPr lang="en-US" altLang="zh-CN" dirty="0">
                <a:ea typeface="SimSun" panose="02010600030101010101" pitchFamily="2" charset="-122"/>
              </a:rPr>
              <a:t>PAM on samples; </a:t>
            </a:r>
            <a:r>
              <a:rPr lang="en-US" altLang="ko-KR" dirty="0">
                <a:ea typeface="Gulim" panose="020B0600000101010101" pitchFamily="34" charset="-127"/>
              </a:rPr>
              <a:t>O(Ks</a:t>
            </a:r>
            <a:r>
              <a:rPr lang="en-US" altLang="ko-KR" baseline="30000" dirty="0">
                <a:ea typeface="Gulim" panose="020B0600000101010101" pitchFamily="34" charset="-127"/>
              </a:rPr>
              <a:t>2</a:t>
            </a:r>
            <a:r>
              <a:rPr lang="en-US" altLang="ko-KR" dirty="0">
                <a:ea typeface="Gulim" panose="020B0600000101010101" pitchFamily="34" charset="-127"/>
              </a:rPr>
              <a:t> + K(n − K)), s is the sample size</a:t>
            </a:r>
            <a:endParaRPr lang="en-US" altLang="zh-CN" dirty="0">
              <a:ea typeface="SimSun" panose="02010600030101010101" pitchFamily="2" charset="-122"/>
            </a:endParaRPr>
          </a:p>
          <a:p>
            <a:pPr lvl="1">
              <a:spcAft>
                <a:spcPts val="300"/>
              </a:spcAft>
            </a:pPr>
            <a:r>
              <a:rPr lang="en-US" altLang="zh-CN" sz="2400" i="1" dirty="0">
                <a:ea typeface="SimSun" panose="02010600030101010101" pitchFamily="2" charset="-122"/>
              </a:rPr>
              <a:t>CLARANS</a:t>
            </a:r>
            <a:r>
              <a:rPr lang="en-US" altLang="zh-CN" sz="2400" dirty="0">
                <a:ea typeface="SimSun" panose="02010600030101010101" pitchFamily="2" charset="-122"/>
              </a:rPr>
              <a:t> (Ng &amp; Han, 1994): Randomized re-sampling, ensuring efficiency + quality</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25</a:t>
            </a:fld>
            <a:endParaRPr lang="en-US"/>
          </a:p>
        </p:txBody>
      </p:sp>
    </p:spTree>
    <p:extLst>
      <p:ext uri="{BB962C8B-B14F-4D97-AF65-F5344CB8AC3E}">
        <p14:creationId xmlns:p14="http://schemas.microsoft.com/office/powerpoint/2010/main" val="620051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i="1" dirty="0">
                <a:ea typeface="Gulim" panose="020B0600000101010101" pitchFamily="34" charset="-127"/>
              </a:rPr>
              <a:t>K-Medians</a:t>
            </a:r>
            <a:r>
              <a:rPr lang="en-US" altLang="ko-KR" dirty="0">
                <a:ea typeface="Gulim" panose="020B0600000101010101" pitchFamily="34" charset="-127"/>
              </a:rPr>
              <a:t>: Handling Outliers by Computing </a:t>
            </a:r>
            <a:r>
              <a:rPr lang="en-US" altLang="ko-KR" dirty="0" smtClean="0">
                <a:ea typeface="Gulim" panose="020B0600000101010101" pitchFamily="34" charset="-127"/>
              </a:rPr>
              <a:t>Medians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ko-KR" sz="2400" dirty="0">
                <a:ea typeface="Gulim" panose="020B0600000101010101" pitchFamily="34" charset="-127"/>
              </a:rPr>
              <a:t> Medians are less sensitive to outliers than means</a:t>
            </a:r>
          </a:p>
          <a:p>
            <a:pPr lvl="1"/>
            <a:r>
              <a:rPr lang="en-US" altLang="ko-KR" sz="2400" dirty="0">
                <a:ea typeface="Gulim" panose="020B0600000101010101" pitchFamily="34" charset="-127"/>
              </a:rPr>
              <a:t>Think of the median salary vs. mean salary of a large firm when adding a few top executives!</a:t>
            </a:r>
          </a:p>
          <a:p>
            <a:r>
              <a:rPr lang="en-US" altLang="ko-KR" sz="2400" b="1" i="1" dirty="0">
                <a:ea typeface="Gulim" panose="020B0600000101010101" pitchFamily="34" charset="-127"/>
              </a:rPr>
              <a:t>K-Medians</a:t>
            </a:r>
            <a:r>
              <a:rPr lang="en-US" altLang="ko-KR" sz="2400" dirty="0">
                <a:ea typeface="Gulim" panose="020B0600000101010101" pitchFamily="34" charset="-127"/>
              </a:rPr>
              <a:t>:  Instead of taking the </a:t>
            </a:r>
            <a:r>
              <a:rPr lang="en-US" altLang="ko-KR" sz="2400" b="1" dirty="0">
                <a:ea typeface="Gulim" panose="020B0600000101010101" pitchFamily="34" charset="-127"/>
              </a:rPr>
              <a:t>mean</a:t>
            </a:r>
            <a:r>
              <a:rPr lang="en-US" altLang="ko-KR" sz="2400" dirty="0">
                <a:ea typeface="Gulim" panose="020B0600000101010101" pitchFamily="34" charset="-127"/>
              </a:rPr>
              <a:t> value of the object in a cluster as a reference point, </a:t>
            </a:r>
            <a:r>
              <a:rPr lang="en-US" altLang="ko-KR" sz="2400" b="1" dirty="0">
                <a:ea typeface="Gulim" panose="020B0600000101010101" pitchFamily="34" charset="-127"/>
              </a:rPr>
              <a:t>medians</a:t>
            </a:r>
            <a:r>
              <a:rPr lang="en-US" altLang="ko-KR" sz="2400" dirty="0">
                <a:ea typeface="Gulim" panose="020B0600000101010101" pitchFamily="34" charset="-127"/>
              </a:rPr>
              <a:t> are used (L</a:t>
            </a:r>
            <a:r>
              <a:rPr lang="en-US" altLang="ko-KR" sz="2400" baseline="-25000" dirty="0">
                <a:ea typeface="Gulim" panose="020B0600000101010101" pitchFamily="34" charset="-127"/>
              </a:rPr>
              <a:t>1</a:t>
            </a:r>
            <a:r>
              <a:rPr lang="en-US" altLang="ko-KR" sz="2400" dirty="0">
                <a:ea typeface="Gulim" panose="020B0600000101010101" pitchFamily="34" charset="-127"/>
              </a:rPr>
              <a:t>-norm as the distance measure)</a:t>
            </a:r>
          </a:p>
          <a:p>
            <a:r>
              <a:rPr lang="en-US" altLang="ko-KR" sz="2400" dirty="0">
                <a:ea typeface="Gulim" panose="020B0600000101010101" pitchFamily="34" charset="-127"/>
              </a:rPr>
              <a:t>The criterion function for the </a:t>
            </a:r>
            <a:r>
              <a:rPr lang="en-US" altLang="ko-KR" sz="2400" i="1" dirty="0">
                <a:ea typeface="Gulim" panose="020B0600000101010101" pitchFamily="34" charset="-127"/>
              </a:rPr>
              <a:t>K-Medians</a:t>
            </a:r>
            <a:r>
              <a:rPr lang="en-US" altLang="ko-KR" sz="2400" dirty="0">
                <a:ea typeface="Gulim" panose="020B0600000101010101" pitchFamily="34" charset="-127"/>
              </a:rPr>
              <a:t> algorithm:  </a:t>
            </a:r>
          </a:p>
          <a:p>
            <a:pPr>
              <a:lnSpc>
                <a:spcPct val="120000"/>
              </a:lnSpc>
            </a:pPr>
            <a:r>
              <a:rPr lang="en-US" altLang="zh-CN" sz="2400" dirty="0">
                <a:ea typeface="SimSun" panose="02010600030101010101" pitchFamily="2" charset="-122"/>
              </a:rPr>
              <a:t>The </a:t>
            </a:r>
            <a:r>
              <a:rPr lang="en-US" altLang="ko-KR" sz="2400" i="1" dirty="0">
                <a:ea typeface="Gulim" panose="020B0600000101010101" pitchFamily="34" charset="-127"/>
              </a:rPr>
              <a:t>K-Medians</a:t>
            </a:r>
            <a:r>
              <a:rPr lang="en-US" altLang="zh-CN" sz="2400" dirty="0">
                <a:ea typeface="SimSun" panose="02010600030101010101" pitchFamily="2" charset="-122"/>
              </a:rPr>
              <a:t> clustering algorithm:</a:t>
            </a:r>
          </a:p>
          <a:p>
            <a:pPr lvl="2">
              <a:lnSpc>
                <a:spcPct val="120000"/>
              </a:lnSpc>
              <a:spcBef>
                <a:spcPts val="300"/>
              </a:spcBef>
            </a:pPr>
            <a:r>
              <a:rPr lang="en-US" altLang="zh-CN" dirty="0">
                <a:solidFill>
                  <a:srgbClr val="000000"/>
                </a:solidFill>
                <a:ea typeface="SimSun" panose="02010600030101010101" pitchFamily="2" charset="-122"/>
              </a:rPr>
              <a:t>Select </a:t>
            </a:r>
            <a:r>
              <a:rPr lang="en-US" altLang="zh-CN" i="1" dirty="0">
                <a:solidFill>
                  <a:srgbClr val="000000"/>
                </a:solidFill>
                <a:ea typeface="SimSun" panose="02010600030101010101" pitchFamily="2" charset="-122"/>
              </a:rPr>
              <a:t>K</a:t>
            </a:r>
            <a:r>
              <a:rPr lang="en-US" altLang="zh-CN" dirty="0">
                <a:solidFill>
                  <a:srgbClr val="000000"/>
                </a:solidFill>
                <a:ea typeface="SimSun" panose="02010600030101010101" pitchFamily="2" charset="-122"/>
              </a:rPr>
              <a:t> points as the initial representative objects (i.e., as initial </a:t>
            </a:r>
            <a:r>
              <a:rPr lang="en-US" altLang="zh-CN" i="1" dirty="0">
                <a:solidFill>
                  <a:srgbClr val="000000"/>
                </a:solidFill>
                <a:ea typeface="SimSun" panose="02010600030101010101" pitchFamily="2" charset="-122"/>
              </a:rPr>
              <a:t>K medians</a:t>
            </a:r>
            <a:r>
              <a:rPr lang="en-US" altLang="zh-CN" dirty="0">
                <a:solidFill>
                  <a:srgbClr val="000000"/>
                </a:solidFill>
                <a:ea typeface="SimSun" panose="02010600030101010101" pitchFamily="2" charset="-122"/>
              </a:rPr>
              <a:t>)</a:t>
            </a:r>
          </a:p>
          <a:p>
            <a:pPr lvl="2">
              <a:lnSpc>
                <a:spcPct val="120000"/>
              </a:lnSpc>
              <a:spcBef>
                <a:spcPts val="300"/>
              </a:spcBef>
            </a:pPr>
            <a:r>
              <a:rPr lang="en-US" altLang="zh-CN" b="1" dirty="0">
                <a:solidFill>
                  <a:srgbClr val="000000"/>
                </a:solidFill>
                <a:ea typeface="SimSun" panose="02010600030101010101" pitchFamily="2" charset="-122"/>
              </a:rPr>
              <a:t>Repeat</a:t>
            </a:r>
          </a:p>
          <a:p>
            <a:pPr lvl="3">
              <a:lnSpc>
                <a:spcPct val="120000"/>
              </a:lnSpc>
              <a:spcBef>
                <a:spcPts val="300"/>
              </a:spcBef>
            </a:pPr>
            <a:r>
              <a:rPr lang="en-US" altLang="zh-CN" sz="2400" dirty="0">
                <a:solidFill>
                  <a:srgbClr val="000000"/>
                </a:solidFill>
                <a:ea typeface="SimSun" panose="02010600030101010101" pitchFamily="2" charset="-122"/>
              </a:rPr>
              <a:t>Assign every point to its nearest median</a:t>
            </a:r>
            <a:endParaRPr lang="en-US" altLang="zh-CN" sz="2400" baseline="-25000" dirty="0">
              <a:solidFill>
                <a:srgbClr val="000000"/>
              </a:solidFill>
              <a:ea typeface="SimSun" panose="02010600030101010101" pitchFamily="2" charset="-122"/>
            </a:endParaRPr>
          </a:p>
          <a:p>
            <a:pPr lvl="3">
              <a:lnSpc>
                <a:spcPct val="120000"/>
              </a:lnSpc>
              <a:spcBef>
                <a:spcPts val="300"/>
              </a:spcBef>
            </a:pPr>
            <a:r>
              <a:rPr lang="en-US" altLang="zh-CN" sz="2400" dirty="0">
                <a:solidFill>
                  <a:srgbClr val="000000"/>
                </a:solidFill>
                <a:ea typeface="SimSun" panose="02010600030101010101" pitchFamily="2" charset="-122"/>
              </a:rPr>
              <a:t>Re-compute the median using the median of each individual feature</a:t>
            </a:r>
          </a:p>
          <a:p>
            <a:pPr lvl="2">
              <a:lnSpc>
                <a:spcPct val="120000"/>
              </a:lnSpc>
              <a:spcBef>
                <a:spcPts val="300"/>
              </a:spcBef>
            </a:pPr>
            <a:r>
              <a:rPr lang="en-US" altLang="zh-CN" b="1" dirty="0">
                <a:solidFill>
                  <a:srgbClr val="000000"/>
                </a:solidFill>
                <a:ea typeface="SimSun" panose="02010600030101010101" pitchFamily="2" charset="-122"/>
              </a:rPr>
              <a:t>Until </a:t>
            </a:r>
            <a:r>
              <a:rPr lang="en-US" altLang="zh-CN" dirty="0">
                <a:solidFill>
                  <a:srgbClr val="000000"/>
                </a:solidFill>
                <a:ea typeface="SimSun" panose="02010600030101010101" pitchFamily="2" charset="-122"/>
              </a:rPr>
              <a:t>convergence criterion is satisfied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62722014"/>
              </p:ext>
            </p:extLst>
          </p:nvPr>
        </p:nvGraphicFramePr>
        <p:xfrm>
          <a:off x="6847791" y="3257550"/>
          <a:ext cx="2296209" cy="749300"/>
        </p:xfrm>
        <a:graphic>
          <a:graphicData uri="http://schemas.openxmlformats.org/presentationml/2006/ole">
            <mc:AlternateContent xmlns:mc="http://schemas.openxmlformats.org/markup-compatibility/2006">
              <mc:Choice xmlns:v="urn:schemas-microsoft-com:vml" Requires="v">
                <p:oleObj spid="_x0000_s61485" name="Equation" r:id="rId3" imgW="1396800" imgH="469800" progId="Equation.DSMT4">
                  <p:embed/>
                </p:oleObj>
              </mc:Choice>
              <mc:Fallback>
                <p:oleObj name="Equation" r:id="rId3" imgW="1396800" imgH="469800" progId="Equation.DSMT4">
                  <p:embed/>
                  <p:pic>
                    <p:nvPicPr>
                      <p:cNvPr id="0" name=""/>
                      <p:cNvPicPr/>
                      <p:nvPr/>
                    </p:nvPicPr>
                    <p:blipFill>
                      <a:blip r:embed="rId4"/>
                      <a:stretch>
                        <a:fillRect/>
                      </a:stretch>
                    </p:blipFill>
                    <p:spPr>
                      <a:xfrm>
                        <a:off x="6847791" y="3257550"/>
                        <a:ext cx="2296209" cy="749300"/>
                      </a:xfrm>
                      <a:prstGeom prst="rect">
                        <a:avLst/>
                      </a:prstGeom>
                    </p:spPr>
                  </p:pic>
                </p:oleObj>
              </mc:Fallback>
            </mc:AlternateContent>
          </a:graphicData>
        </a:graphic>
      </p:graphicFrame>
    </p:spTree>
    <p:extLst>
      <p:ext uri="{BB962C8B-B14F-4D97-AF65-F5344CB8AC3E}">
        <p14:creationId xmlns:p14="http://schemas.microsoft.com/office/powerpoint/2010/main" val="94665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solidFill>
                  <a:schemeClr val="bg1">
                    <a:lumMod val="50000"/>
                  </a:schemeClr>
                </a:solidFill>
                <a:ea typeface="Gulim" panose="020B0600000101010101" pitchFamily="34" charset="-127"/>
              </a:rPr>
              <a:t>K-Modes: Clustering Categorical Data</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686800" cy="5121275"/>
          </a:xfrm>
        </p:spPr>
        <p:txBody>
          <a:bodyPr>
            <a:normAutofit fontScale="70000" lnSpcReduction="20000"/>
          </a:bodyPr>
          <a:lstStyle/>
          <a:p>
            <a:r>
              <a:rPr lang="en-US" altLang="zh-CN" i="1" dirty="0">
                <a:solidFill>
                  <a:schemeClr val="bg1">
                    <a:lumMod val="50000"/>
                  </a:schemeClr>
                </a:solidFill>
                <a:ea typeface="SimSun" panose="02010600030101010101" pitchFamily="2" charset="-122"/>
              </a:rPr>
              <a:t>K-Means</a:t>
            </a:r>
            <a:r>
              <a:rPr lang="en-US" altLang="zh-CN" dirty="0">
                <a:solidFill>
                  <a:schemeClr val="bg1">
                    <a:lumMod val="50000"/>
                  </a:schemeClr>
                </a:solidFill>
                <a:ea typeface="SimSun" panose="02010600030101010101" pitchFamily="2" charset="-122"/>
              </a:rPr>
              <a:t> cannot handle non-numerical (categorical) data</a:t>
            </a:r>
          </a:p>
          <a:p>
            <a:pPr lvl="1"/>
            <a:r>
              <a:rPr lang="en-US" altLang="zh-CN" dirty="0">
                <a:solidFill>
                  <a:schemeClr val="bg1">
                    <a:lumMod val="50000"/>
                  </a:schemeClr>
                </a:solidFill>
                <a:ea typeface="SimSun" panose="02010600030101010101" pitchFamily="2" charset="-122"/>
              </a:rPr>
              <a:t>Mapping categorical value to 1/0 cannot generate quality clusters for high-dimensional data</a:t>
            </a:r>
          </a:p>
          <a:p>
            <a:r>
              <a:rPr lang="en-US" altLang="zh-CN" b="1" i="1" dirty="0">
                <a:solidFill>
                  <a:schemeClr val="bg1">
                    <a:lumMod val="50000"/>
                  </a:schemeClr>
                </a:solidFill>
                <a:ea typeface="SimSun" panose="02010600030101010101" pitchFamily="2" charset="-122"/>
              </a:rPr>
              <a:t>K-Modes</a:t>
            </a:r>
            <a:r>
              <a:rPr lang="en-US" altLang="zh-CN" b="1" dirty="0">
                <a:solidFill>
                  <a:schemeClr val="bg1">
                    <a:lumMod val="50000"/>
                  </a:schemeClr>
                </a:solidFill>
                <a:ea typeface="SimSun" panose="02010600030101010101" pitchFamily="2" charset="-122"/>
              </a:rPr>
              <a:t>:</a:t>
            </a:r>
            <a:r>
              <a:rPr lang="en-US" altLang="zh-CN" dirty="0">
                <a:solidFill>
                  <a:schemeClr val="bg1">
                    <a:lumMod val="50000"/>
                  </a:schemeClr>
                </a:solidFill>
                <a:ea typeface="SimSun" panose="02010600030101010101" pitchFamily="2" charset="-122"/>
              </a:rPr>
              <a:t> An extension to </a:t>
            </a:r>
            <a:r>
              <a:rPr lang="en-US" altLang="zh-CN" i="1" dirty="0">
                <a:solidFill>
                  <a:schemeClr val="bg1">
                    <a:lumMod val="50000"/>
                  </a:schemeClr>
                </a:solidFill>
                <a:ea typeface="SimSun" panose="02010600030101010101" pitchFamily="2" charset="-122"/>
              </a:rPr>
              <a:t>K-Means</a:t>
            </a:r>
            <a:r>
              <a:rPr lang="en-US" altLang="zh-CN" dirty="0">
                <a:solidFill>
                  <a:schemeClr val="bg1">
                    <a:lumMod val="50000"/>
                  </a:schemeClr>
                </a:solidFill>
                <a:ea typeface="SimSun" panose="02010600030101010101" pitchFamily="2" charset="-122"/>
              </a:rPr>
              <a:t> by replacing means of clusters with </a:t>
            </a:r>
            <a:r>
              <a:rPr lang="en-US" altLang="zh-CN" b="1" i="1" dirty="0">
                <a:solidFill>
                  <a:schemeClr val="bg1">
                    <a:lumMod val="50000"/>
                  </a:schemeClr>
                </a:solidFill>
                <a:ea typeface="SimSun" panose="02010600030101010101" pitchFamily="2" charset="-122"/>
              </a:rPr>
              <a:t>modes</a:t>
            </a:r>
          </a:p>
          <a:p>
            <a:r>
              <a:rPr lang="en-US" altLang="zh-CN" dirty="0">
                <a:solidFill>
                  <a:schemeClr val="bg1">
                    <a:lumMod val="50000"/>
                  </a:schemeClr>
                </a:solidFill>
                <a:ea typeface="SimSun" panose="02010600030101010101" pitchFamily="2" charset="-122"/>
              </a:rPr>
              <a:t>Dissimilarity measure between object X and the center of a cluster Z</a:t>
            </a:r>
          </a:p>
          <a:p>
            <a:pPr lvl="1"/>
            <a:r>
              <a:rPr lang="el-GR" altLang="zh-CN" dirty="0">
                <a:solidFill>
                  <a:schemeClr val="bg1">
                    <a:lumMod val="50000"/>
                  </a:schemeClr>
                </a:solidFill>
                <a:ea typeface="SimSun" panose="02010600030101010101" pitchFamily="2" charset="-122"/>
              </a:rPr>
              <a:t>Φ</a:t>
            </a:r>
            <a:r>
              <a:rPr lang="en-US" altLang="zh-CN" dirty="0">
                <a:solidFill>
                  <a:schemeClr val="bg1">
                    <a:lumMod val="50000"/>
                  </a:schemeClr>
                </a:solidFill>
                <a:ea typeface="SimSun" panose="02010600030101010101" pitchFamily="2" charset="-122"/>
              </a:rPr>
              <a:t>(</a:t>
            </a:r>
            <a:r>
              <a:rPr lang="en-US" altLang="zh-CN" dirty="0" err="1">
                <a:solidFill>
                  <a:schemeClr val="bg1">
                    <a:lumMod val="50000"/>
                  </a:schemeClr>
                </a:solidFill>
                <a:ea typeface="SimSun" panose="02010600030101010101" pitchFamily="2" charset="-122"/>
              </a:rPr>
              <a:t>x</a:t>
            </a:r>
            <a:r>
              <a:rPr lang="en-US" altLang="zh-CN" baseline="-25000" dirty="0" err="1">
                <a:solidFill>
                  <a:schemeClr val="bg1">
                    <a:lumMod val="50000"/>
                  </a:schemeClr>
                </a:solidFill>
                <a:ea typeface="SimSun" panose="02010600030101010101" pitchFamily="2" charset="-122"/>
              </a:rPr>
              <a:t>j</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z</a:t>
            </a:r>
            <a:r>
              <a:rPr lang="en-US" altLang="zh-CN" baseline="-25000" dirty="0" err="1">
                <a:solidFill>
                  <a:schemeClr val="bg1">
                    <a:lumMod val="50000"/>
                  </a:schemeClr>
                </a:solidFill>
                <a:ea typeface="SimSun" panose="02010600030101010101" pitchFamily="2" charset="-122"/>
              </a:rPr>
              <a:t>j</a:t>
            </a:r>
            <a:r>
              <a:rPr lang="en-US" altLang="zh-CN" dirty="0">
                <a:solidFill>
                  <a:schemeClr val="bg1">
                    <a:lumMod val="50000"/>
                  </a:schemeClr>
                </a:solidFill>
                <a:ea typeface="SimSun" panose="02010600030101010101" pitchFamily="2" charset="-122"/>
              </a:rPr>
              <a:t>) = 1 – </a:t>
            </a:r>
            <a:r>
              <a:rPr lang="en-US" altLang="zh-CN" dirty="0" err="1">
                <a:solidFill>
                  <a:schemeClr val="bg1">
                    <a:lumMod val="50000"/>
                  </a:schemeClr>
                </a:solidFill>
                <a:ea typeface="SimSun" panose="02010600030101010101" pitchFamily="2" charset="-122"/>
              </a:rPr>
              <a:t>n</a:t>
            </a:r>
            <a:r>
              <a:rPr lang="en-US" altLang="zh-CN" baseline="-25000" dirty="0" err="1">
                <a:solidFill>
                  <a:schemeClr val="bg1">
                    <a:lumMod val="50000"/>
                  </a:schemeClr>
                </a:solidFill>
                <a:ea typeface="SimSun" panose="02010600030101010101" pitchFamily="2" charset="-122"/>
              </a:rPr>
              <a:t>j</a:t>
            </a:r>
            <a:r>
              <a:rPr lang="en-US" altLang="zh-CN" baseline="30000" dirty="0" err="1">
                <a:solidFill>
                  <a:schemeClr val="bg1">
                    <a:lumMod val="50000"/>
                  </a:schemeClr>
                </a:solidFill>
                <a:ea typeface="SimSun" panose="02010600030101010101" pitchFamily="2" charset="-122"/>
              </a:rPr>
              <a:t>r</a:t>
            </a:r>
            <a:r>
              <a:rPr lang="en-US" altLang="zh-CN" dirty="0">
                <a:solidFill>
                  <a:schemeClr val="bg1">
                    <a:lumMod val="50000"/>
                  </a:schemeClr>
                </a:solidFill>
                <a:ea typeface="SimSun" panose="02010600030101010101" pitchFamily="2" charset="-122"/>
              </a:rPr>
              <a:t>/</a:t>
            </a:r>
            <a:r>
              <a:rPr lang="en-US" altLang="zh-CN" dirty="0" err="1">
                <a:solidFill>
                  <a:schemeClr val="bg1">
                    <a:lumMod val="50000"/>
                  </a:schemeClr>
                </a:solidFill>
                <a:ea typeface="SimSun" panose="02010600030101010101" pitchFamily="2" charset="-122"/>
              </a:rPr>
              <a:t>n</a:t>
            </a:r>
            <a:r>
              <a:rPr lang="en-US" altLang="zh-CN" i="1" baseline="-25000" dirty="0" err="1">
                <a:solidFill>
                  <a:schemeClr val="bg1">
                    <a:lumMod val="50000"/>
                  </a:schemeClr>
                </a:solidFill>
                <a:ea typeface="SimSun" panose="02010600030101010101" pitchFamily="2" charset="-122"/>
              </a:rPr>
              <a:t>l</a:t>
            </a:r>
            <a:r>
              <a:rPr lang="en-US" altLang="zh-CN" dirty="0">
                <a:solidFill>
                  <a:schemeClr val="bg1">
                    <a:lumMod val="50000"/>
                  </a:schemeClr>
                </a:solidFill>
                <a:ea typeface="SimSun" panose="02010600030101010101" pitchFamily="2" charset="-122"/>
              </a:rPr>
              <a:t> when </a:t>
            </a:r>
            <a:r>
              <a:rPr lang="en-US" altLang="zh-CN" dirty="0" err="1">
                <a:solidFill>
                  <a:schemeClr val="bg1">
                    <a:lumMod val="50000"/>
                  </a:schemeClr>
                </a:solidFill>
                <a:ea typeface="SimSun" panose="02010600030101010101" pitchFamily="2" charset="-122"/>
              </a:rPr>
              <a:t>x</a:t>
            </a:r>
            <a:r>
              <a:rPr lang="en-US" altLang="zh-CN" baseline="-25000" dirty="0" err="1">
                <a:solidFill>
                  <a:schemeClr val="bg1">
                    <a:lumMod val="50000"/>
                  </a:schemeClr>
                </a:solidFill>
                <a:ea typeface="SimSun" panose="02010600030101010101" pitchFamily="2" charset="-122"/>
              </a:rPr>
              <a:t>j</a:t>
            </a:r>
            <a:r>
              <a:rPr lang="en-US" altLang="zh-CN" dirty="0">
                <a:solidFill>
                  <a:schemeClr val="bg1">
                    <a:lumMod val="50000"/>
                  </a:schemeClr>
                </a:solidFill>
                <a:ea typeface="SimSun" panose="02010600030101010101" pitchFamily="2" charset="-122"/>
              </a:rPr>
              <a:t> = </a:t>
            </a:r>
            <a:r>
              <a:rPr lang="en-US" altLang="zh-CN" dirty="0" err="1">
                <a:solidFill>
                  <a:schemeClr val="bg1">
                    <a:lumMod val="50000"/>
                  </a:schemeClr>
                </a:solidFill>
                <a:ea typeface="SimSun" panose="02010600030101010101" pitchFamily="2" charset="-122"/>
              </a:rPr>
              <a:t>z</a:t>
            </a:r>
            <a:r>
              <a:rPr lang="en-US" altLang="zh-CN" baseline="-25000" dirty="0" err="1">
                <a:solidFill>
                  <a:schemeClr val="bg1">
                    <a:lumMod val="50000"/>
                  </a:schemeClr>
                </a:solidFill>
                <a:ea typeface="SimSun" panose="02010600030101010101" pitchFamily="2" charset="-122"/>
              </a:rPr>
              <a:t>j</a:t>
            </a:r>
            <a:r>
              <a:rPr lang="en-US" altLang="zh-CN" baseline="-25000" dirty="0">
                <a:solidFill>
                  <a:schemeClr val="bg1">
                    <a:lumMod val="50000"/>
                  </a:schemeClr>
                </a:solidFill>
                <a:ea typeface="SimSun" panose="02010600030101010101" pitchFamily="2" charset="-122"/>
              </a:rPr>
              <a:t>  </a:t>
            </a:r>
            <a:r>
              <a:rPr lang="en-US" altLang="zh-CN" dirty="0">
                <a:solidFill>
                  <a:schemeClr val="bg1">
                    <a:lumMod val="50000"/>
                  </a:schemeClr>
                </a:solidFill>
                <a:ea typeface="SimSun" panose="02010600030101010101" pitchFamily="2" charset="-122"/>
              </a:rPr>
              <a:t>; 1 when </a:t>
            </a:r>
            <a:r>
              <a:rPr lang="en-US" altLang="zh-CN" dirty="0" err="1">
                <a:solidFill>
                  <a:schemeClr val="bg1">
                    <a:lumMod val="50000"/>
                  </a:schemeClr>
                </a:solidFill>
                <a:ea typeface="SimSun" panose="02010600030101010101" pitchFamily="2" charset="-122"/>
              </a:rPr>
              <a:t>x</a:t>
            </a:r>
            <a:r>
              <a:rPr lang="en-US" altLang="zh-CN" baseline="-25000" dirty="0" err="1">
                <a:solidFill>
                  <a:schemeClr val="bg1">
                    <a:lumMod val="50000"/>
                  </a:schemeClr>
                </a:solidFill>
                <a:ea typeface="SimSun" panose="02010600030101010101" pitchFamily="2" charset="-122"/>
              </a:rPr>
              <a:t>j</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ǂ</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z</a:t>
            </a:r>
            <a:r>
              <a:rPr lang="en-US" altLang="zh-CN" baseline="-25000" dirty="0" err="1">
                <a:solidFill>
                  <a:schemeClr val="bg1">
                    <a:lumMod val="50000"/>
                  </a:schemeClr>
                </a:solidFill>
                <a:ea typeface="SimSun" panose="02010600030101010101" pitchFamily="2" charset="-122"/>
              </a:rPr>
              <a:t>j</a:t>
            </a:r>
            <a:r>
              <a:rPr lang="en-US" altLang="zh-CN" baseline="-25000" dirty="0">
                <a:solidFill>
                  <a:schemeClr val="bg1">
                    <a:lumMod val="50000"/>
                  </a:schemeClr>
                </a:solidFill>
                <a:ea typeface="SimSun" panose="02010600030101010101" pitchFamily="2" charset="-122"/>
              </a:rPr>
              <a:t> </a:t>
            </a:r>
          </a:p>
          <a:p>
            <a:pPr lvl="2"/>
            <a:r>
              <a:rPr lang="en-US" altLang="zh-CN" sz="2900" dirty="0">
                <a:solidFill>
                  <a:schemeClr val="bg1">
                    <a:lumMod val="50000"/>
                  </a:schemeClr>
                </a:solidFill>
                <a:ea typeface="SimSun" panose="02010600030101010101" pitchFamily="2" charset="-122"/>
              </a:rPr>
              <a:t>where </a:t>
            </a:r>
            <a:r>
              <a:rPr lang="en-US" altLang="zh-CN" sz="2900" dirty="0" err="1">
                <a:solidFill>
                  <a:schemeClr val="bg1">
                    <a:lumMod val="50000"/>
                  </a:schemeClr>
                </a:solidFill>
                <a:ea typeface="SimSun" panose="02010600030101010101" pitchFamily="2" charset="-122"/>
              </a:rPr>
              <a:t>z</a:t>
            </a:r>
            <a:r>
              <a:rPr lang="en-US" altLang="zh-CN" sz="2900" baseline="-25000" dirty="0" err="1">
                <a:solidFill>
                  <a:schemeClr val="bg1">
                    <a:lumMod val="50000"/>
                  </a:schemeClr>
                </a:solidFill>
                <a:ea typeface="SimSun" panose="02010600030101010101" pitchFamily="2" charset="-122"/>
              </a:rPr>
              <a:t>j</a:t>
            </a:r>
            <a:r>
              <a:rPr lang="en-US" altLang="zh-CN" sz="2900" dirty="0">
                <a:solidFill>
                  <a:schemeClr val="bg1">
                    <a:lumMod val="50000"/>
                  </a:schemeClr>
                </a:solidFill>
                <a:ea typeface="SimSun" panose="02010600030101010101" pitchFamily="2" charset="-122"/>
              </a:rPr>
              <a:t> is the categorical value of attribute j in </a:t>
            </a:r>
            <a:r>
              <a:rPr lang="en-US" altLang="zh-CN" sz="2900" dirty="0" err="1">
                <a:solidFill>
                  <a:schemeClr val="bg1">
                    <a:lumMod val="50000"/>
                  </a:schemeClr>
                </a:solidFill>
                <a:ea typeface="SimSun" panose="02010600030101010101" pitchFamily="2" charset="-122"/>
              </a:rPr>
              <a:t>Z</a:t>
            </a:r>
            <a:r>
              <a:rPr lang="en-US" altLang="zh-CN" sz="2900" i="1" baseline="-25000" dirty="0" err="1">
                <a:solidFill>
                  <a:schemeClr val="bg1">
                    <a:lumMod val="50000"/>
                  </a:schemeClr>
                </a:solidFill>
                <a:ea typeface="SimSun" panose="02010600030101010101" pitchFamily="2" charset="-122"/>
              </a:rPr>
              <a:t>l</a:t>
            </a:r>
            <a:r>
              <a:rPr lang="en-US" altLang="zh-CN" sz="2900" dirty="0">
                <a:solidFill>
                  <a:schemeClr val="bg1">
                    <a:lumMod val="50000"/>
                  </a:schemeClr>
                </a:solidFill>
                <a:ea typeface="SimSun" panose="02010600030101010101" pitchFamily="2" charset="-122"/>
              </a:rPr>
              <a:t>, </a:t>
            </a:r>
            <a:r>
              <a:rPr lang="en-US" altLang="zh-CN" sz="2900" dirty="0" err="1">
                <a:solidFill>
                  <a:schemeClr val="bg1">
                    <a:lumMod val="50000"/>
                  </a:schemeClr>
                </a:solidFill>
                <a:ea typeface="SimSun" panose="02010600030101010101" pitchFamily="2" charset="-122"/>
              </a:rPr>
              <a:t>n</a:t>
            </a:r>
            <a:r>
              <a:rPr lang="en-US" altLang="zh-CN" sz="2900" i="1" baseline="-25000" dirty="0" err="1">
                <a:solidFill>
                  <a:schemeClr val="bg1">
                    <a:lumMod val="50000"/>
                  </a:schemeClr>
                </a:solidFill>
                <a:ea typeface="SimSun" panose="02010600030101010101" pitchFamily="2" charset="-122"/>
              </a:rPr>
              <a:t>l</a:t>
            </a:r>
            <a:r>
              <a:rPr lang="en-US" altLang="zh-CN" sz="2900" dirty="0">
                <a:solidFill>
                  <a:schemeClr val="bg1">
                    <a:lumMod val="50000"/>
                  </a:schemeClr>
                </a:solidFill>
                <a:ea typeface="SimSun" panose="02010600030101010101" pitchFamily="2" charset="-122"/>
              </a:rPr>
              <a:t> is the number of objects in cluster </a:t>
            </a:r>
            <a:r>
              <a:rPr lang="en-US" altLang="zh-CN" sz="2900" i="1" dirty="0">
                <a:solidFill>
                  <a:schemeClr val="bg1">
                    <a:lumMod val="50000"/>
                  </a:schemeClr>
                </a:solidFill>
                <a:ea typeface="SimSun" panose="02010600030101010101" pitchFamily="2" charset="-122"/>
              </a:rPr>
              <a:t>l</a:t>
            </a:r>
            <a:r>
              <a:rPr lang="en-US" altLang="zh-CN" sz="2900" dirty="0">
                <a:solidFill>
                  <a:schemeClr val="bg1">
                    <a:lumMod val="50000"/>
                  </a:schemeClr>
                </a:solidFill>
                <a:ea typeface="SimSun" panose="02010600030101010101" pitchFamily="2" charset="-122"/>
              </a:rPr>
              <a:t>, and </a:t>
            </a:r>
            <a:r>
              <a:rPr lang="en-US" altLang="zh-CN" sz="2900" dirty="0" err="1">
                <a:solidFill>
                  <a:schemeClr val="bg1">
                    <a:lumMod val="50000"/>
                  </a:schemeClr>
                </a:solidFill>
                <a:ea typeface="SimSun" panose="02010600030101010101" pitchFamily="2" charset="-122"/>
              </a:rPr>
              <a:t>n</a:t>
            </a:r>
            <a:r>
              <a:rPr lang="en-US" altLang="zh-CN" sz="2900" baseline="-25000" dirty="0" err="1">
                <a:solidFill>
                  <a:schemeClr val="bg1">
                    <a:lumMod val="50000"/>
                  </a:schemeClr>
                </a:solidFill>
                <a:ea typeface="SimSun" panose="02010600030101010101" pitchFamily="2" charset="-122"/>
              </a:rPr>
              <a:t>j</a:t>
            </a:r>
            <a:r>
              <a:rPr lang="en-US" altLang="zh-CN" sz="2900" baseline="30000" dirty="0" err="1">
                <a:solidFill>
                  <a:schemeClr val="bg1">
                    <a:lumMod val="50000"/>
                  </a:schemeClr>
                </a:solidFill>
                <a:ea typeface="SimSun" panose="02010600030101010101" pitchFamily="2" charset="-122"/>
              </a:rPr>
              <a:t>r</a:t>
            </a:r>
            <a:r>
              <a:rPr lang="en-US" altLang="zh-CN" sz="2900" baseline="30000" dirty="0">
                <a:solidFill>
                  <a:schemeClr val="bg1">
                    <a:lumMod val="50000"/>
                  </a:schemeClr>
                </a:solidFill>
                <a:ea typeface="SimSun" panose="02010600030101010101" pitchFamily="2" charset="-122"/>
              </a:rPr>
              <a:t> </a:t>
            </a:r>
            <a:r>
              <a:rPr lang="en-US" altLang="zh-CN" sz="2900" dirty="0">
                <a:solidFill>
                  <a:schemeClr val="bg1">
                    <a:lumMod val="50000"/>
                  </a:schemeClr>
                </a:solidFill>
                <a:ea typeface="SimSun" panose="02010600030101010101" pitchFamily="2" charset="-122"/>
              </a:rPr>
              <a:t>is the number of objects whose attribute value is r</a:t>
            </a:r>
          </a:p>
          <a:p>
            <a:r>
              <a:rPr lang="en-US" altLang="zh-CN" dirty="0">
                <a:solidFill>
                  <a:schemeClr val="bg1">
                    <a:lumMod val="50000"/>
                  </a:schemeClr>
                </a:solidFill>
                <a:ea typeface="SimSun" panose="02010600030101010101" pitchFamily="2" charset="-122"/>
              </a:rPr>
              <a:t>This dissimilarity measure (distance function) is </a:t>
            </a:r>
            <a:r>
              <a:rPr lang="en-US" altLang="zh-CN" b="1" dirty="0">
                <a:solidFill>
                  <a:schemeClr val="bg1">
                    <a:lumMod val="50000"/>
                  </a:schemeClr>
                </a:solidFill>
                <a:ea typeface="SimSun" panose="02010600030101010101" pitchFamily="2" charset="-122"/>
              </a:rPr>
              <a:t>frequency-based</a:t>
            </a:r>
          </a:p>
          <a:p>
            <a:r>
              <a:rPr lang="en-US" altLang="zh-CN" dirty="0">
                <a:solidFill>
                  <a:schemeClr val="bg1">
                    <a:lumMod val="50000"/>
                  </a:schemeClr>
                </a:solidFill>
                <a:ea typeface="SimSun" panose="02010600030101010101" pitchFamily="2" charset="-122"/>
              </a:rPr>
              <a:t>Algorithm is still based on iterative </a:t>
            </a:r>
            <a:r>
              <a:rPr lang="en-US" altLang="zh-CN" i="1" dirty="0">
                <a:solidFill>
                  <a:schemeClr val="bg1">
                    <a:lumMod val="50000"/>
                  </a:schemeClr>
                </a:solidFill>
                <a:ea typeface="SimSun" panose="02010600030101010101" pitchFamily="2" charset="-122"/>
              </a:rPr>
              <a:t>object cluster assignment </a:t>
            </a:r>
            <a:r>
              <a:rPr lang="en-US" altLang="zh-CN" dirty="0">
                <a:solidFill>
                  <a:schemeClr val="bg1">
                    <a:lumMod val="50000"/>
                  </a:schemeClr>
                </a:solidFill>
                <a:ea typeface="SimSun" panose="02010600030101010101" pitchFamily="2" charset="-122"/>
              </a:rPr>
              <a:t>and </a:t>
            </a:r>
            <a:r>
              <a:rPr lang="en-US" altLang="zh-CN" i="1" dirty="0">
                <a:solidFill>
                  <a:schemeClr val="bg1">
                    <a:lumMod val="50000"/>
                  </a:schemeClr>
                </a:solidFill>
                <a:ea typeface="SimSun" panose="02010600030101010101" pitchFamily="2" charset="-122"/>
              </a:rPr>
              <a:t>centroid update </a:t>
            </a:r>
          </a:p>
          <a:p>
            <a:r>
              <a:rPr lang="en-US" altLang="zh-CN" dirty="0">
                <a:solidFill>
                  <a:schemeClr val="bg1">
                    <a:lumMod val="50000"/>
                  </a:schemeClr>
                </a:solidFill>
                <a:ea typeface="SimSun" panose="02010600030101010101" pitchFamily="2" charset="-122"/>
              </a:rPr>
              <a:t>A </a:t>
            </a:r>
            <a:r>
              <a:rPr lang="en-US" altLang="zh-CN" b="1" i="1" dirty="0">
                <a:solidFill>
                  <a:schemeClr val="bg1">
                    <a:lumMod val="50000"/>
                  </a:schemeClr>
                </a:solidFill>
                <a:ea typeface="SimSun" panose="02010600030101010101" pitchFamily="2" charset="-122"/>
              </a:rPr>
              <a:t>fuzzy K-Modes </a:t>
            </a:r>
            <a:r>
              <a:rPr lang="en-US" altLang="zh-CN" dirty="0">
                <a:solidFill>
                  <a:schemeClr val="bg1">
                    <a:lumMod val="50000"/>
                  </a:schemeClr>
                </a:solidFill>
                <a:ea typeface="SimSun" panose="02010600030101010101" pitchFamily="2" charset="-122"/>
              </a:rPr>
              <a:t>method is proposed to </a:t>
            </a:r>
            <a:r>
              <a:rPr lang="en-US" dirty="0">
                <a:solidFill>
                  <a:schemeClr val="bg1">
                    <a:lumMod val="50000"/>
                  </a:schemeClr>
                </a:solidFill>
              </a:rPr>
              <a:t>calculate a </a:t>
            </a:r>
            <a:r>
              <a:rPr lang="en-US" b="1" i="1" dirty="0">
                <a:solidFill>
                  <a:schemeClr val="bg1">
                    <a:lumMod val="50000"/>
                  </a:schemeClr>
                </a:solidFill>
              </a:rPr>
              <a:t>fuzzy cluster membership value </a:t>
            </a:r>
            <a:r>
              <a:rPr lang="en-US" dirty="0">
                <a:solidFill>
                  <a:schemeClr val="bg1">
                    <a:lumMod val="50000"/>
                  </a:schemeClr>
                </a:solidFill>
              </a:rPr>
              <a:t>for each object to each cluster</a:t>
            </a:r>
            <a:endParaRPr lang="en-US" altLang="zh-CN" dirty="0">
              <a:solidFill>
                <a:schemeClr val="bg1">
                  <a:lumMod val="50000"/>
                </a:schemeClr>
              </a:solidFill>
              <a:ea typeface="SimSun" panose="02010600030101010101" pitchFamily="2" charset="-122"/>
            </a:endParaRPr>
          </a:p>
          <a:p>
            <a:r>
              <a:rPr lang="en-US" altLang="zh-CN" dirty="0">
                <a:solidFill>
                  <a:schemeClr val="bg1">
                    <a:lumMod val="50000"/>
                  </a:schemeClr>
                </a:solidFill>
                <a:ea typeface="SimSun" panose="02010600030101010101" pitchFamily="2" charset="-122"/>
              </a:rPr>
              <a:t>A mixture of categorical and numerical data: Using a </a:t>
            </a:r>
            <a:r>
              <a:rPr lang="en-US" altLang="zh-CN" b="1" i="1" dirty="0">
                <a:solidFill>
                  <a:schemeClr val="bg1">
                    <a:lumMod val="50000"/>
                  </a:schemeClr>
                </a:solidFill>
                <a:ea typeface="SimSun" panose="02010600030101010101" pitchFamily="2" charset="-122"/>
              </a:rPr>
              <a:t>K-Prototype</a:t>
            </a:r>
            <a:r>
              <a:rPr lang="en-US" altLang="zh-CN" dirty="0">
                <a:solidFill>
                  <a:schemeClr val="bg1">
                    <a:lumMod val="50000"/>
                  </a:schemeClr>
                </a:solidFill>
                <a:ea typeface="SimSun" panose="02010600030101010101" pitchFamily="2" charset="-122"/>
              </a:rPr>
              <a:t> method</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27</a:t>
            </a:fld>
            <a:endParaRPr lang="en-US">
              <a:solidFill>
                <a:schemeClr val="bg1">
                  <a:lumMod val="50000"/>
                </a:schemeClr>
              </a:solidFill>
            </a:endParaRPr>
          </a:p>
        </p:txBody>
      </p:sp>
    </p:spTree>
    <p:extLst>
      <p:ext uri="{BB962C8B-B14F-4D97-AF65-F5344CB8AC3E}">
        <p14:creationId xmlns:p14="http://schemas.microsoft.com/office/powerpoint/2010/main" val="557977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Kernel K-Means Clustering</a:t>
            </a:r>
            <a:endParaRPr lang="en-US" dirty="0"/>
          </a:p>
        </p:txBody>
      </p:sp>
      <p:sp>
        <p:nvSpPr>
          <p:cNvPr id="3" name="Content Placeholder 2"/>
          <p:cNvSpPr>
            <a:spLocks noGrp="1"/>
          </p:cNvSpPr>
          <p:nvPr>
            <p:ph idx="1"/>
          </p:nvPr>
        </p:nvSpPr>
        <p:spPr>
          <a:xfrm>
            <a:off x="457199" y="1600200"/>
            <a:ext cx="7986713" cy="5121275"/>
          </a:xfrm>
        </p:spPr>
        <p:txBody>
          <a:bodyPr>
            <a:normAutofit fontScale="77500" lnSpcReduction="20000"/>
          </a:bodyPr>
          <a:lstStyle/>
          <a:p>
            <a:r>
              <a:rPr lang="en-US" altLang="ko-KR" dirty="0"/>
              <a:t>Kernel K-Means can be used </a:t>
            </a:r>
            <a:r>
              <a:rPr lang="en-US" altLang="ko-KR" dirty="0" smtClean="0"/>
              <a:t>to</a:t>
            </a:r>
            <a:endParaRPr lang="zh-CN" altLang="en-US" dirty="0" smtClean="0"/>
          </a:p>
          <a:p>
            <a:pPr marL="0" indent="0">
              <a:buNone/>
            </a:pPr>
            <a:r>
              <a:rPr lang="zh-CN" altLang="en-US" dirty="0"/>
              <a:t>	</a:t>
            </a:r>
            <a:r>
              <a:rPr lang="en-US" altLang="ko-KR" dirty="0" smtClean="0"/>
              <a:t>detect </a:t>
            </a:r>
            <a:r>
              <a:rPr lang="en-US" altLang="ko-KR" dirty="0"/>
              <a:t>non-convex clusters</a:t>
            </a:r>
          </a:p>
          <a:p>
            <a:pPr lvl="1"/>
            <a:r>
              <a:rPr lang="en-US" altLang="ko-KR" dirty="0"/>
              <a:t>K-Means can only detect </a:t>
            </a:r>
            <a:r>
              <a:rPr lang="en-US" altLang="ko-KR" dirty="0" smtClean="0"/>
              <a:t>clusters</a:t>
            </a:r>
            <a:endParaRPr lang="zh-CN" altLang="en-US" dirty="0" smtClean="0"/>
          </a:p>
          <a:p>
            <a:pPr marL="457200" lvl="1" indent="0">
              <a:buNone/>
            </a:pPr>
            <a:r>
              <a:rPr lang="zh-CN" altLang="en-US" dirty="0"/>
              <a:t>	</a:t>
            </a:r>
            <a:r>
              <a:rPr lang="en-US" altLang="ko-KR" dirty="0" smtClean="0"/>
              <a:t>that </a:t>
            </a:r>
            <a:r>
              <a:rPr lang="en-US" altLang="ko-KR" dirty="0"/>
              <a:t>are linearly separable</a:t>
            </a:r>
          </a:p>
          <a:p>
            <a:r>
              <a:rPr lang="en-US" altLang="ko-KR" dirty="0"/>
              <a:t>Idea: Project data onto the high-dimensional kernel space, </a:t>
            </a:r>
            <a:r>
              <a:rPr lang="en-US" altLang="ko-KR" dirty="0" smtClean="0"/>
              <a:t>and </a:t>
            </a:r>
            <a:r>
              <a:rPr lang="en-US" altLang="ko-KR" dirty="0"/>
              <a:t>then perform K-Means clustering</a:t>
            </a:r>
          </a:p>
          <a:p>
            <a:pPr lvl="1"/>
            <a:r>
              <a:rPr lang="en-US" altLang="ko-KR" dirty="0"/>
              <a:t>Map data points in the input space onto a high-dimensional feature space using the kernel function</a:t>
            </a:r>
          </a:p>
          <a:p>
            <a:pPr lvl="1"/>
            <a:r>
              <a:rPr lang="en-US" altLang="ko-KR" dirty="0"/>
              <a:t>Perform K-Means on the mapped feature space</a:t>
            </a:r>
          </a:p>
          <a:p>
            <a:r>
              <a:rPr lang="en-US" altLang="ko-KR" dirty="0"/>
              <a:t>Computational complexity is higher than K-Means </a:t>
            </a:r>
          </a:p>
          <a:p>
            <a:pPr lvl="1"/>
            <a:r>
              <a:rPr lang="en-US" dirty="0"/>
              <a:t>Need to compute and store n x n kernel matrix </a:t>
            </a:r>
            <a:r>
              <a:rPr lang="en-US" altLang="ko-KR" dirty="0"/>
              <a:t>generated from the kernel function on the original data</a:t>
            </a:r>
          </a:p>
          <a:p>
            <a:r>
              <a:rPr lang="en-US" altLang="ko-KR" dirty="0"/>
              <a:t>The widely studied spectral clustering can be considered as a variant of Kernel K-Means </a:t>
            </a:r>
            <a:r>
              <a:rPr lang="en-US" altLang="ko-KR" dirty="0" smtClean="0"/>
              <a:t>clustering</a:t>
            </a:r>
            <a:endParaRPr lang="zh-CN" altLang="en-US" dirty="0" smtClean="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28</a:t>
            </a:fld>
            <a:endParaRPr lang="en-US"/>
          </a:p>
        </p:txBody>
      </p:sp>
      <p:pic>
        <p:nvPicPr>
          <p:cNvPr id="5" name="Picture 4"/>
          <p:cNvPicPr>
            <a:picLocks noChangeAspect="1"/>
          </p:cNvPicPr>
          <p:nvPr/>
        </p:nvPicPr>
        <p:blipFill>
          <a:blip r:embed="rId2"/>
          <a:stretch>
            <a:fillRect/>
          </a:stretch>
        </p:blipFill>
        <p:spPr>
          <a:xfrm>
            <a:off x="6897492" y="1285875"/>
            <a:ext cx="1989333" cy="1633482"/>
          </a:xfrm>
          <a:prstGeom prst="rect">
            <a:avLst/>
          </a:prstGeom>
        </p:spPr>
      </p:pic>
    </p:spTree>
    <p:extLst>
      <p:ext uri="{BB962C8B-B14F-4D97-AF65-F5344CB8AC3E}">
        <p14:creationId xmlns:p14="http://schemas.microsoft.com/office/powerpoint/2010/main" val="2016357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Kernel Functions and Kernel K-Means Clustering</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pPr>
              <a:spcAft>
                <a:spcPts val="600"/>
              </a:spcAft>
            </a:pPr>
            <a:r>
              <a:rPr lang="en-US" altLang="ko-KR" sz="2000" dirty="0">
                <a:ea typeface="Gulim" panose="020B0600000101010101" pitchFamily="34" charset="-127"/>
              </a:rPr>
              <a:t> Typical kernel functions:</a:t>
            </a:r>
          </a:p>
          <a:p>
            <a:pPr lvl="1">
              <a:spcAft>
                <a:spcPts val="600"/>
              </a:spcAft>
            </a:pPr>
            <a:r>
              <a:rPr lang="en-US" altLang="ko-KR" sz="2000" dirty="0">
                <a:ea typeface="Gulim" panose="020B0600000101010101" pitchFamily="34" charset="-127"/>
              </a:rPr>
              <a:t>Polynomial kernel of degree h: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i</a:t>
            </a:r>
            <a:r>
              <a:rPr lang="en-US" altLang="ko-KR" sz="2000" dirty="0" err="1">
                <a:ea typeface="Gulim" panose="020B0600000101010101" pitchFamily="34" charset="-127"/>
              </a:rPr>
              <a:t>∙</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+ 1)</a:t>
            </a:r>
            <a:r>
              <a:rPr lang="en-US" altLang="ko-KR" sz="2000" baseline="30000" dirty="0">
                <a:ea typeface="Gulim" panose="020B0600000101010101" pitchFamily="34" charset="-127"/>
              </a:rPr>
              <a:t>h</a:t>
            </a:r>
          </a:p>
          <a:p>
            <a:pPr lvl="1">
              <a:spcAft>
                <a:spcPts val="600"/>
              </a:spcAft>
            </a:pPr>
            <a:r>
              <a:rPr lang="en-US" altLang="ko-KR" sz="2000" dirty="0">
                <a:ea typeface="Gulim" panose="020B0600000101010101" pitchFamily="34" charset="-127"/>
              </a:rPr>
              <a:t>Gaussian radial basis function (RBF) kernel: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a:t>
            </a:r>
          </a:p>
          <a:p>
            <a:pPr lvl="1">
              <a:spcAft>
                <a:spcPts val="600"/>
              </a:spcAft>
            </a:pPr>
            <a:r>
              <a:rPr lang="en-US" altLang="ko-KR" sz="2000" dirty="0">
                <a:ea typeface="Gulim" panose="020B0600000101010101" pitchFamily="34" charset="-127"/>
              </a:rPr>
              <a:t>Sigmoid kernel: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 </a:t>
            </a:r>
            <a:r>
              <a:rPr lang="en-US" altLang="ko-KR" sz="2000" dirty="0" err="1">
                <a:ea typeface="Gulim" panose="020B0600000101010101" pitchFamily="34" charset="-127"/>
              </a:rPr>
              <a:t>tanh</a:t>
            </a:r>
            <a:r>
              <a:rPr lang="en-US" altLang="ko-KR" sz="2000" dirty="0">
                <a:ea typeface="Gulim" panose="020B0600000101010101" pitchFamily="34" charset="-127"/>
              </a:rPr>
              <a:t>(</a:t>
            </a:r>
            <a:r>
              <a:rPr lang="el-GR" altLang="ko-KR" sz="2000" dirty="0">
                <a:ea typeface="Gulim" panose="020B0600000101010101" pitchFamily="34" charset="-127"/>
              </a:rPr>
              <a:t>κ</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i</a:t>
            </a:r>
            <a:r>
              <a:rPr lang="en-US" altLang="ko-KR" sz="2000" dirty="0" err="1">
                <a:ea typeface="Gulim" panose="020B0600000101010101" pitchFamily="34" charset="-127"/>
              </a:rPr>
              <a:t>∙</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a:t>
            </a:r>
            <a:r>
              <a:rPr lang="el-GR" altLang="ko-KR" sz="2000" dirty="0">
                <a:ea typeface="Gulim" panose="020B0600000101010101" pitchFamily="34" charset="-127"/>
              </a:rPr>
              <a:t>δ</a:t>
            </a:r>
            <a:r>
              <a:rPr lang="en-US" altLang="ko-KR" sz="2000" dirty="0">
                <a:ea typeface="Gulim" panose="020B0600000101010101" pitchFamily="34" charset="-127"/>
              </a:rPr>
              <a:t>)</a:t>
            </a:r>
          </a:p>
          <a:p>
            <a:pPr>
              <a:spcAft>
                <a:spcPts val="600"/>
              </a:spcAft>
            </a:pPr>
            <a:r>
              <a:rPr lang="en-US" altLang="ko-KR" sz="2000" dirty="0">
                <a:ea typeface="Gulim" panose="020B0600000101010101" pitchFamily="34" charset="-127"/>
              </a:rPr>
              <a:t>The formula for kernel matrix K for any two points x</a:t>
            </a:r>
            <a:r>
              <a:rPr lang="en-US" altLang="ko-KR" sz="2000" baseline="-25000" dirty="0">
                <a:ea typeface="Gulim" panose="020B0600000101010101" pitchFamily="34" charset="-127"/>
              </a:rPr>
              <a:t>i</a:t>
            </a:r>
            <a:r>
              <a:rPr lang="en-US" altLang="ko-KR" sz="2000" dirty="0">
                <a:ea typeface="Gulim" panose="020B0600000101010101" pitchFamily="34" charset="-127"/>
              </a:rPr>
              <a:t>, </a:t>
            </a:r>
            <a:r>
              <a:rPr lang="en-US" altLang="ko-KR" sz="2000" dirty="0" err="1">
                <a:ea typeface="Gulim" panose="020B0600000101010101" pitchFamily="34" charset="-127"/>
              </a:rPr>
              <a:t>x</a:t>
            </a:r>
            <a:r>
              <a:rPr lang="en-US" altLang="ko-KR" sz="2000" baseline="-25000" dirty="0" err="1">
                <a:ea typeface="Gulim" panose="020B0600000101010101" pitchFamily="34" charset="-127"/>
              </a:rPr>
              <a:t>j</a:t>
            </a:r>
            <a:r>
              <a:rPr lang="en-US" altLang="ko-KR" sz="2000" dirty="0">
                <a:ea typeface="Gulim" panose="020B0600000101010101" pitchFamily="34" charset="-127"/>
              </a:rPr>
              <a:t> </a:t>
            </a:r>
            <a:r>
              <a:rPr lang="az-Cyrl-AZ" altLang="ko-KR" sz="2000" dirty="0">
                <a:ea typeface="Gulim" panose="020B0600000101010101" pitchFamily="34" charset="-127"/>
              </a:rPr>
              <a:t>є </a:t>
            </a:r>
            <a:r>
              <a:rPr lang="en-US" altLang="ko-KR" sz="2000" dirty="0" err="1">
                <a:ea typeface="Gulim" panose="020B0600000101010101" pitchFamily="34" charset="-127"/>
              </a:rPr>
              <a:t>C</a:t>
            </a:r>
            <a:r>
              <a:rPr lang="en-US" altLang="ko-KR" sz="2000" baseline="-25000" dirty="0" err="1">
                <a:ea typeface="Gulim" panose="020B0600000101010101" pitchFamily="34" charset="-127"/>
              </a:rPr>
              <a:t>k</a:t>
            </a:r>
            <a:r>
              <a:rPr lang="en-US" altLang="ko-KR" sz="2000" dirty="0">
                <a:ea typeface="Gulim" panose="020B0600000101010101" pitchFamily="34" charset="-127"/>
              </a:rPr>
              <a:t> is</a:t>
            </a:r>
          </a:p>
          <a:p>
            <a:pPr>
              <a:spcAft>
                <a:spcPts val="600"/>
              </a:spcAft>
            </a:pPr>
            <a:r>
              <a:rPr lang="en-US" altLang="ko-KR" sz="2000" dirty="0">
                <a:ea typeface="Gulim" panose="020B0600000101010101" pitchFamily="34" charset="-127"/>
              </a:rPr>
              <a:t>The SSE criterion of </a:t>
            </a:r>
            <a:r>
              <a:rPr lang="en-US" altLang="ko-KR" sz="2000" i="1" dirty="0">
                <a:ea typeface="Gulim" panose="020B0600000101010101" pitchFamily="34" charset="-127"/>
              </a:rPr>
              <a:t>kernel K-means</a:t>
            </a:r>
            <a:r>
              <a:rPr lang="en-US" altLang="ko-KR" sz="2000" dirty="0">
                <a:ea typeface="Gulim" panose="020B0600000101010101" pitchFamily="34" charset="-127"/>
              </a:rPr>
              <a:t>: </a:t>
            </a:r>
          </a:p>
          <a:p>
            <a:pPr lvl="1">
              <a:spcAft>
                <a:spcPts val="600"/>
              </a:spcAft>
            </a:pPr>
            <a:endParaRPr lang="zh-CN" altLang="en-US" sz="2000" dirty="0" smtClean="0">
              <a:ea typeface="Gulim" panose="020B0600000101010101" pitchFamily="34" charset="-127"/>
            </a:endParaRPr>
          </a:p>
          <a:p>
            <a:pPr lvl="1">
              <a:spcAft>
                <a:spcPts val="600"/>
              </a:spcAft>
            </a:pPr>
            <a:r>
              <a:rPr lang="en-US" altLang="ko-KR" sz="2000" dirty="0" smtClean="0">
                <a:ea typeface="Gulim" panose="020B0600000101010101" pitchFamily="34" charset="-127"/>
              </a:rPr>
              <a:t>The </a:t>
            </a:r>
            <a:r>
              <a:rPr lang="en-US" altLang="ko-KR" sz="2000" dirty="0">
                <a:ea typeface="Gulim" panose="020B0600000101010101" pitchFamily="34" charset="-127"/>
              </a:rPr>
              <a:t>formula for the cluster centroid: </a:t>
            </a:r>
          </a:p>
          <a:p>
            <a:pPr marL="0" indent="0">
              <a:spcAft>
                <a:spcPts val="600"/>
              </a:spcAft>
              <a:buNone/>
            </a:pPr>
            <a:endParaRPr lang="en-US" altLang="ko-KR" sz="2000" dirty="0">
              <a:ea typeface="Gulim" panose="020B0600000101010101" pitchFamily="34" charset="-127"/>
            </a:endParaRPr>
          </a:p>
          <a:p>
            <a:pPr>
              <a:spcAft>
                <a:spcPts val="600"/>
              </a:spcAft>
            </a:pPr>
            <a:r>
              <a:rPr lang="en-US" altLang="ko-KR" sz="2000" dirty="0">
                <a:ea typeface="Gulim" panose="020B0600000101010101" pitchFamily="34" charset="-127"/>
              </a:rPr>
              <a:t>Clustering can be performed without the actual individual projections </a:t>
            </a:r>
            <a:r>
              <a:rPr lang="el-GR" altLang="ko-KR" sz="2000" dirty="0">
                <a:ea typeface="Gulim" panose="020B0600000101010101" pitchFamily="34" charset="-127"/>
              </a:rPr>
              <a:t>φ</a:t>
            </a:r>
            <a:r>
              <a:rPr lang="en-US" altLang="ko-KR" sz="2000" dirty="0">
                <a:ea typeface="Gulim" panose="020B0600000101010101" pitchFamily="34" charset="-127"/>
              </a:rPr>
              <a:t>(x</a:t>
            </a:r>
            <a:r>
              <a:rPr lang="en-US" altLang="ko-KR" sz="2000" baseline="-25000" dirty="0">
                <a:ea typeface="Gulim" panose="020B0600000101010101" pitchFamily="34" charset="-127"/>
              </a:rPr>
              <a:t>i</a:t>
            </a:r>
            <a:r>
              <a:rPr lang="en-US" altLang="ko-KR" sz="2000" dirty="0">
                <a:ea typeface="Gulim" panose="020B0600000101010101" pitchFamily="34" charset="-127"/>
              </a:rPr>
              <a:t>) and </a:t>
            </a:r>
            <a:r>
              <a:rPr lang="el-GR" altLang="ko-KR" sz="2000" dirty="0">
                <a:ea typeface="Gulim" panose="020B0600000101010101" pitchFamily="34" charset="-127"/>
              </a:rPr>
              <a:t>φ</a:t>
            </a:r>
            <a:r>
              <a:rPr lang="en-US" altLang="ko-KR" sz="2000" dirty="0">
                <a:ea typeface="Gulim" panose="020B0600000101010101" pitchFamily="34" charset="-127"/>
              </a:rPr>
              <a:t>(</a:t>
            </a:r>
            <a:r>
              <a:rPr lang="en-US" altLang="ko-KR" sz="2000" dirty="0" err="1">
                <a:ea typeface="Gulim" panose="020B0600000101010101" pitchFamily="34" charset="-127"/>
              </a:rPr>
              <a:t>x</a:t>
            </a:r>
            <a:r>
              <a:rPr lang="en-US" altLang="ko-KR" sz="2000" baseline="-25000" dirty="0" err="1">
                <a:ea typeface="Gulim" panose="020B0600000101010101" pitchFamily="34" charset="-127"/>
              </a:rPr>
              <a:t>j</a:t>
            </a:r>
            <a:r>
              <a:rPr lang="en-US" altLang="ko-KR" sz="2000" dirty="0">
                <a:ea typeface="Gulim" panose="020B0600000101010101" pitchFamily="34" charset="-127"/>
              </a:rPr>
              <a:t>) for the data points x</a:t>
            </a:r>
            <a:r>
              <a:rPr lang="en-US" altLang="ko-KR" sz="2000" baseline="-25000" dirty="0">
                <a:ea typeface="Gulim" panose="020B0600000101010101" pitchFamily="34" charset="-127"/>
              </a:rPr>
              <a:t>i</a:t>
            </a:r>
            <a:r>
              <a:rPr lang="en-US" altLang="ko-KR" sz="2000" dirty="0">
                <a:ea typeface="Gulim" panose="020B0600000101010101" pitchFamily="34" charset="-127"/>
              </a:rPr>
              <a:t>, </a:t>
            </a:r>
            <a:r>
              <a:rPr lang="en-US" altLang="ko-KR" sz="2000" dirty="0" err="1">
                <a:ea typeface="Gulim" panose="020B0600000101010101" pitchFamily="34" charset="-127"/>
              </a:rPr>
              <a:t>x</a:t>
            </a:r>
            <a:r>
              <a:rPr lang="en-US" altLang="ko-KR" sz="2000" baseline="-25000" dirty="0" err="1">
                <a:ea typeface="Gulim" panose="020B0600000101010101" pitchFamily="34" charset="-127"/>
              </a:rPr>
              <a:t>j</a:t>
            </a:r>
            <a:r>
              <a:rPr lang="en-US" altLang="ko-KR" sz="2000" dirty="0">
                <a:ea typeface="Gulim" panose="020B0600000101010101" pitchFamily="34" charset="-127"/>
              </a:rPr>
              <a:t> </a:t>
            </a:r>
            <a:r>
              <a:rPr lang="az-Cyrl-AZ" altLang="ko-KR" sz="2000" dirty="0">
                <a:ea typeface="Gulim" panose="020B0600000101010101" pitchFamily="34" charset="-127"/>
              </a:rPr>
              <a:t>є </a:t>
            </a:r>
            <a:r>
              <a:rPr lang="en-US" altLang="ko-KR" sz="2000" dirty="0" err="1" smtClean="0">
                <a:ea typeface="Gulim" panose="020B0600000101010101" pitchFamily="34" charset="-127"/>
              </a:rPr>
              <a:t>C</a:t>
            </a:r>
            <a:r>
              <a:rPr lang="en-US" altLang="ko-KR" sz="2000" baseline="-25000" dirty="0" err="1" smtClean="0">
                <a:ea typeface="Gulim" panose="020B0600000101010101" pitchFamily="34" charset="-127"/>
              </a:rPr>
              <a:t>k</a:t>
            </a:r>
            <a:endParaRPr lang="en-US" altLang="ko-KR" sz="2000" dirty="0">
              <a:ea typeface="Gulim" panose="020B0600000101010101" pitchFamily="34" charset="-127"/>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29</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99040441"/>
              </p:ext>
            </p:extLst>
          </p:nvPr>
        </p:nvGraphicFramePr>
        <p:xfrm>
          <a:off x="4745372" y="3802608"/>
          <a:ext cx="3067968" cy="729553"/>
        </p:xfrm>
        <a:graphic>
          <a:graphicData uri="http://schemas.openxmlformats.org/presentationml/2006/ole">
            <mc:AlternateContent xmlns:mc="http://schemas.openxmlformats.org/markup-compatibility/2006">
              <mc:Choice xmlns:v="urn:schemas-microsoft-com:vml" Requires="v">
                <p:oleObj spid="_x0000_s62631" name="Equation" r:id="rId3" imgW="1841400" imgH="469800" progId="Equation.DSMT4">
                  <p:embed/>
                </p:oleObj>
              </mc:Choice>
              <mc:Fallback>
                <p:oleObj name="Equation" r:id="rId3" imgW="1841400" imgH="469800" progId="Equation.DSMT4">
                  <p:embed/>
                  <p:pic>
                    <p:nvPicPr>
                      <p:cNvPr id="0" name=""/>
                      <p:cNvPicPr/>
                      <p:nvPr/>
                    </p:nvPicPr>
                    <p:blipFill>
                      <a:blip r:embed="rId4"/>
                      <a:stretch>
                        <a:fillRect/>
                      </a:stretch>
                    </p:blipFill>
                    <p:spPr>
                      <a:xfrm>
                        <a:off x="4745372" y="3802608"/>
                        <a:ext cx="3067968" cy="72955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296592738"/>
              </p:ext>
            </p:extLst>
          </p:nvPr>
        </p:nvGraphicFramePr>
        <p:xfrm>
          <a:off x="4802649" y="4576393"/>
          <a:ext cx="1750551" cy="983684"/>
        </p:xfrm>
        <a:graphic>
          <a:graphicData uri="http://schemas.openxmlformats.org/presentationml/2006/ole">
            <mc:AlternateContent xmlns:mc="http://schemas.openxmlformats.org/markup-compatibility/2006">
              <mc:Choice xmlns:v="urn:schemas-microsoft-com:vml" Requires="v">
                <p:oleObj spid="_x0000_s62632" name="Equation" r:id="rId5" imgW="863280" imgH="596880" progId="Equation.DSMT4">
                  <p:embed/>
                </p:oleObj>
              </mc:Choice>
              <mc:Fallback>
                <p:oleObj name="Equation" r:id="rId5" imgW="863280" imgH="596880" progId="Equation.DSMT4">
                  <p:embed/>
                  <p:pic>
                    <p:nvPicPr>
                      <p:cNvPr id="0" name=""/>
                      <p:cNvPicPr/>
                      <p:nvPr/>
                    </p:nvPicPr>
                    <p:blipFill>
                      <a:blip r:embed="rId6"/>
                      <a:stretch>
                        <a:fillRect/>
                      </a:stretch>
                    </p:blipFill>
                    <p:spPr>
                      <a:xfrm>
                        <a:off x="4802649" y="4576393"/>
                        <a:ext cx="1750551" cy="983684"/>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927759582"/>
              </p:ext>
            </p:extLst>
          </p:nvPr>
        </p:nvGraphicFramePr>
        <p:xfrm>
          <a:off x="7315199" y="3367421"/>
          <a:ext cx="1714501" cy="390955"/>
        </p:xfrm>
        <a:graphic>
          <a:graphicData uri="http://schemas.openxmlformats.org/presentationml/2006/ole">
            <mc:AlternateContent xmlns:mc="http://schemas.openxmlformats.org/markup-compatibility/2006">
              <mc:Choice xmlns:v="urn:schemas-microsoft-com:vml" Requires="v">
                <p:oleObj spid="_x0000_s62633" name="Equation" r:id="rId7" imgW="1218960" imgH="253800" progId="Equation.DSMT4">
                  <p:embed/>
                </p:oleObj>
              </mc:Choice>
              <mc:Fallback>
                <p:oleObj name="Equation" r:id="rId7" imgW="1218960" imgH="253800" progId="Equation.DSMT4">
                  <p:embed/>
                  <p:pic>
                    <p:nvPicPr>
                      <p:cNvPr id="0" name=""/>
                      <p:cNvPicPr/>
                      <p:nvPr/>
                    </p:nvPicPr>
                    <p:blipFill>
                      <a:blip r:embed="rId8"/>
                      <a:stretch>
                        <a:fillRect/>
                      </a:stretch>
                    </p:blipFill>
                    <p:spPr>
                      <a:xfrm>
                        <a:off x="7315199" y="3367421"/>
                        <a:ext cx="1714501" cy="390955"/>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54565369"/>
              </p:ext>
            </p:extLst>
          </p:nvPr>
        </p:nvGraphicFramePr>
        <p:xfrm>
          <a:off x="6869661" y="2425427"/>
          <a:ext cx="1453480" cy="438637"/>
        </p:xfrm>
        <a:graphic>
          <a:graphicData uri="http://schemas.openxmlformats.org/presentationml/2006/ole">
            <mc:AlternateContent xmlns:mc="http://schemas.openxmlformats.org/markup-compatibility/2006">
              <mc:Choice xmlns:v="urn:schemas-microsoft-com:vml" Requires="v">
                <p:oleObj spid="_x0000_s62634" name="Equation" r:id="rId9" imgW="749160" imgH="228600" progId="Equation.DSMT4">
                  <p:embed/>
                </p:oleObj>
              </mc:Choice>
              <mc:Fallback>
                <p:oleObj name="Equation" r:id="rId9" imgW="749160" imgH="228600" progId="Equation.DSMT4">
                  <p:embed/>
                  <p:pic>
                    <p:nvPicPr>
                      <p:cNvPr id="0" name=""/>
                      <p:cNvPicPr/>
                      <p:nvPr/>
                    </p:nvPicPr>
                    <p:blipFill>
                      <a:blip r:embed="rId10"/>
                      <a:stretch>
                        <a:fillRect/>
                      </a:stretch>
                    </p:blipFill>
                    <p:spPr>
                      <a:xfrm>
                        <a:off x="6869661" y="2425427"/>
                        <a:ext cx="1453480" cy="438637"/>
                      </a:xfrm>
                      <a:prstGeom prst="rect">
                        <a:avLst/>
                      </a:prstGeom>
                    </p:spPr>
                  </p:pic>
                </p:oleObj>
              </mc:Fallback>
            </mc:AlternateContent>
          </a:graphicData>
        </a:graphic>
      </p:graphicFrame>
    </p:spTree>
    <p:extLst>
      <p:ext uri="{BB962C8B-B14F-4D97-AF65-F5344CB8AC3E}">
        <p14:creationId xmlns:p14="http://schemas.microsoft.com/office/powerpoint/2010/main" val="16265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a:t>
            </a:r>
            <a:r>
              <a:rPr lang="en-US" altLang="zh-CN" dirty="0">
                <a:ea typeface="SimSun" panose="02010600030101010101" pitchFamily="2" charset="-122"/>
              </a:rPr>
              <a:t>Cluster Analysis</a:t>
            </a:r>
            <a:r>
              <a:rPr lang="en-US" altLang="en-US" dirty="0"/>
              <a:t>?</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zh-CN" sz="2400" b="1" dirty="0">
                <a:ea typeface="SimSun" panose="02010600030101010101" pitchFamily="2" charset="-122"/>
              </a:rPr>
              <a:t>What is a cluster?  </a:t>
            </a:r>
          </a:p>
          <a:p>
            <a:pPr lvl="1"/>
            <a:r>
              <a:rPr lang="en-US" altLang="zh-CN" sz="2400" dirty="0">
                <a:ea typeface="SimSun" panose="02010600030101010101" pitchFamily="2" charset="-122"/>
              </a:rPr>
              <a:t>A cluster is a collection of data objects which are</a:t>
            </a:r>
          </a:p>
          <a:p>
            <a:pPr lvl="2"/>
            <a:r>
              <a:rPr lang="en-US" altLang="zh-CN" dirty="0">
                <a:ea typeface="SimSun" panose="02010600030101010101" pitchFamily="2" charset="-122"/>
              </a:rPr>
              <a:t>Similar (or related) to one another within the same group (i.e., cluster)</a:t>
            </a:r>
          </a:p>
          <a:p>
            <a:pPr lvl="2"/>
            <a:r>
              <a:rPr lang="en-US" altLang="zh-CN" dirty="0">
                <a:ea typeface="SimSun" panose="02010600030101010101" pitchFamily="2" charset="-122"/>
              </a:rPr>
              <a:t>Dissimilar (or unrelated) to the objects in other groups (i.e., clusters)</a:t>
            </a:r>
          </a:p>
          <a:p>
            <a:r>
              <a:rPr lang="en-US" altLang="zh-CN" sz="2400" b="1" dirty="0">
                <a:ea typeface="SimSun" panose="02010600030101010101" pitchFamily="2" charset="-122"/>
              </a:rPr>
              <a:t>Cluster analysis </a:t>
            </a:r>
            <a:r>
              <a:rPr lang="en-US" altLang="zh-CN" sz="2400" dirty="0">
                <a:ea typeface="SimSun" panose="02010600030101010101" pitchFamily="2" charset="-122"/>
              </a:rPr>
              <a:t>(or </a:t>
            </a:r>
            <a:r>
              <a:rPr lang="en-US" altLang="zh-CN" sz="2400" b="1" i="1" dirty="0">
                <a:ea typeface="SimSun" panose="02010600030101010101" pitchFamily="2" charset="-122"/>
              </a:rPr>
              <a:t>clustering</a:t>
            </a:r>
            <a:r>
              <a:rPr lang="en-US" altLang="zh-CN" sz="2400" b="1" dirty="0">
                <a:ea typeface="SimSun" panose="02010600030101010101" pitchFamily="2" charset="-122"/>
              </a:rPr>
              <a:t>, </a:t>
            </a:r>
            <a:r>
              <a:rPr lang="en-US" altLang="zh-CN" sz="2400" b="1" i="1" dirty="0">
                <a:ea typeface="SimSun" panose="02010600030101010101" pitchFamily="2" charset="-122"/>
              </a:rPr>
              <a:t>data segmentation</a:t>
            </a:r>
            <a:r>
              <a:rPr lang="en-US" altLang="zh-CN" sz="2400" i="1" dirty="0">
                <a:ea typeface="SimSun" panose="02010600030101010101" pitchFamily="2" charset="-122"/>
              </a:rPr>
              <a:t>, …</a:t>
            </a:r>
            <a:r>
              <a:rPr lang="en-US" altLang="zh-CN" sz="2400" dirty="0">
                <a:ea typeface="SimSun" panose="02010600030101010101" pitchFamily="2" charset="-122"/>
              </a:rPr>
              <a:t>)</a:t>
            </a:r>
          </a:p>
          <a:p>
            <a:pPr lvl="1"/>
            <a:r>
              <a:rPr lang="en-US" altLang="zh-CN" sz="2400" dirty="0">
                <a:ea typeface="SimSun" panose="02010600030101010101" pitchFamily="2" charset="-122"/>
              </a:rPr>
              <a:t>Given a set of data points, partition them into a set of groups (i.e., clusters) which are as similar as possible</a:t>
            </a:r>
          </a:p>
          <a:p>
            <a:r>
              <a:rPr lang="en-US" altLang="zh-CN" sz="2400" dirty="0">
                <a:ea typeface="SimSun" panose="02010600030101010101" pitchFamily="2" charset="-122"/>
              </a:rPr>
              <a:t>Cluster analysis is </a:t>
            </a:r>
            <a:r>
              <a:rPr lang="en-US" altLang="zh-CN" sz="2400" b="1" dirty="0">
                <a:solidFill>
                  <a:srgbClr val="FF0000"/>
                </a:solidFill>
                <a:ea typeface="SimSun" panose="02010600030101010101" pitchFamily="2" charset="-122"/>
              </a:rPr>
              <a:t>unsupervised learning </a:t>
            </a:r>
            <a:r>
              <a:rPr lang="en-US" altLang="zh-CN" sz="2400" dirty="0">
                <a:ea typeface="SimSun" panose="02010600030101010101" pitchFamily="2" charset="-122"/>
              </a:rPr>
              <a:t>(i.e., no predefined classes)</a:t>
            </a:r>
          </a:p>
          <a:p>
            <a:pPr lvl="1"/>
            <a:r>
              <a:rPr lang="en-US" altLang="zh-CN" sz="2400" dirty="0">
                <a:ea typeface="SimSun" panose="02010600030101010101" pitchFamily="2" charset="-122"/>
              </a:rPr>
              <a:t>This contrasts with </a:t>
            </a:r>
            <a:r>
              <a:rPr lang="en-US" altLang="zh-CN" sz="2400" i="1" dirty="0">
                <a:ea typeface="SimSun" panose="02010600030101010101" pitchFamily="2" charset="-122"/>
              </a:rPr>
              <a:t>classification</a:t>
            </a:r>
            <a:r>
              <a:rPr lang="en-US" altLang="zh-CN" sz="2400" dirty="0">
                <a:ea typeface="SimSun" panose="02010600030101010101" pitchFamily="2" charset="-122"/>
              </a:rPr>
              <a:t> (i.e., </a:t>
            </a:r>
            <a:r>
              <a:rPr lang="en-US" altLang="zh-CN" sz="2400" i="1" dirty="0">
                <a:ea typeface="SimSun" panose="02010600030101010101" pitchFamily="2" charset="-122"/>
              </a:rPr>
              <a:t>supervised learning</a:t>
            </a:r>
            <a:r>
              <a:rPr lang="en-US" altLang="zh-CN" sz="2400" dirty="0">
                <a:ea typeface="SimSun" panose="02010600030101010101" pitchFamily="2" charset="-122"/>
              </a:rPr>
              <a:t>) </a:t>
            </a:r>
          </a:p>
          <a:p>
            <a:r>
              <a:rPr lang="en-US" altLang="zh-CN" sz="2400" dirty="0">
                <a:ea typeface="SimSun" panose="02010600030101010101" pitchFamily="2" charset="-122"/>
              </a:rPr>
              <a:t>Typical ways to use/apply cluster analysis</a:t>
            </a:r>
          </a:p>
          <a:p>
            <a:pPr lvl="1"/>
            <a:r>
              <a:rPr lang="en-US" altLang="zh-CN" sz="2400" dirty="0">
                <a:ea typeface="SimSun" panose="02010600030101010101" pitchFamily="2" charset="-122"/>
              </a:rPr>
              <a:t>As a stand-alone tool to get insight into data distribution, or </a:t>
            </a:r>
          </a:p>
          <a:p>
            <a:pPr lvl="1"/>
            <a:r>
              <a:rPr lang="en-US" altLang="zh-CN" sz="2400" dirty="0">
                <a:ea typeface="SimSun" panose="02010600030101010101" pitchFamily="2" charset="-122"/>
              </a:rPr>
              <a:t>As a preprocessing (or intermediate) step for other algorithms</a:t>
            </a:r>
          </a:p>
        </p:txBody>
      </p:sp>
      <p:sp>
        <p:nvSpPr>
          <p:cNvPr id="4" name="Slide Number Placeholder 3"/>
          <p:cNvSpPr>
            <a:spLocks noGrp="1"/>
          </p:cNvSpPr>
          <p:nvPr>
            <p:ph type="sldNum" sz="quarter" idx="12"/>
          </p:nvPr>
        </p:nvSpPr>
        <p:spPr/>
        <p:txBody>
          <a:bodyPr/>
          <a:lstStyle/>
          <a:p>
            <a:fld id="{18A68613-FF0B-4246-B613-8295211CFAFA}" type="slidenum">
              <a:rPr lang="en-US" smtClean="0"/>
              <a:t>3</a:t>
            </a:fld>
            <a:endParaRPr lang="en-US"/>
          </a:p>
        </p:txBody>
      </p:sp>
    </p:spTree>
    <p:extLst>
      <p:ext uri="{BB962C8B-B14F-4D97-AF65-F5344CB8AC3E}">
        <p14:creationId xmlns:p14="http://schemas.microsoft.com/office/powerpoint/2010/main" val="2109946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ko-KR" dirty="0">
                <a:ea typeface="Gulim" panose="020B0600000101010101" pitchFamily="34" charset="-127"/>
              </a:rPr>
              <a:t>Example: Kernel Functions and Kernel K-Means Clustering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ko-KR" sz="2000" dirty="0">
                    <a:ea typeface="Gulim" panose="020B0600000101010101" pitchFamily="34" charset="-127"/>
                  </a:rPr>
                  <a:t>Gaussian radial basis function (RBF) kernel:  </a:t>
                </a:r>
                <a:r>
                  <a:rPr lang="en-US" altLang="ko-KR" sz="2000" i="1" dirty="0">
                    <a:ea typeface="Gulim" panose="020B0600000101010101" pitchFamily="34" charset="-127"/>
                  </a:rPr>
                  <a:t>K</a:t>
                </a:r>
                <a:r>
                  <a:rPr lang="en-US" altLang="ko-KR" sz="2000" dirty="0">
                    <a:ea typeface="Gulim" panose="020B0600000101010101" pitchFamily="34" charset="-127"/>
                  </a:rPr>
                  <a:t>(</a:t>
                </a:r>
                <a:r>
                  <a:rPr lang="en-US" altLang="ko-KR" sz="2000" b="1" i="1" dirty="0">
                    <a:ea typeface="Gulim" panose="020B0600000101010101" pitchFamily="34" charset="-127"/>
                  </a:rPr>
                  <a:t>X</a:t>
                </a:r>
                <a:r>
                  <a:rPr lang="en-US" altLang="ko-KR" sz="2000" i="1" baseline="-25000" dirty="0">
                    <a:ea typeface="Gulim" panose="020B0600000101010101" pitchFamily="34" charset="-127"/>
                  </a:rPr>
                  <a:t>i</a:t>
                </a:r>
                <a:r>
                  <a:rPr lang="en-US" altLang="ko-KR" sz="2000" dirty="0">
                    <a:ea typeface="Gulim" panose="020B0600000101010101" pitchFamily="34" charset="-127"/>
                  </a:rPr>
                  <a:t>, </a:t>
                </a:r>
                <a:r>
                  <a:rPr lang="en-US" altLang="ko-KR" sz="2000" b="1" i="1" dirty="0" err="1">
                    <a:ea typeface="Gulim" panose="020B0600000101010101" pitchFamily="34" charset="-127"/>
                  </a:rPr>
                  <a:t>X</a:t>
                </a:r>
                <a:r>
                  <a:rPr lang="en-US" altLang="ko-KR" sz="2000" b="1" i="1" baseline="-25000" dirty="0" err="1">
                    <a:ea typeface="Gulim" panose="020B0600000101010101" pitchFamily="34" charset="-127"/>
                  </a:rPr>
                  <a:t>j</a:t>
                </a:r>
                <a:r>
                  <a:rPr lang="en-US" altLang="ko-KR" sz="2000" dirty="0">
                    <a:ea typeface="Gulim" panose="020B0600000101010101" pitchFamily="34" charset="-127"/>
                  </a:rPr>
                  <a:t>) =</a:t>
                </a:r>
              </a:p>
              <a:p>
                <a:r>
                  <a:rPr lang="en-US" altLang="ko-KR" sz="2000" dirty="0">
                    <a:ea typeface="Gulim" panose="020B0600000101010101" pitchFamily="34" charset="-127"/>
                  </a:rPr>
                  <a:t>Suppose there are 5 original 2-dimensional points: </a:t>
                </a:r>
              </a:p>
              <a:p>
                <a:pPr lvl="1"/>
                <a:r>
                  <a:rPr lang="en-US" altLang="ko-KR" sz="2000" dirty="0">
                    <a:ea typeface="Gulim" panose="020B0600000101010101" pitchFamily="34" charset="-127"/>
                  </a:rPr>
                  <a:t>x</a:t>
                </a:r>
                <a:r>
                  <a:rPr lang="en-US" altLang="ko-KR" sz="2000" baseline="-25000" dirty="0">
                    <a:ea typeface="Gulim" panose="020B0600000101010101" pitchFamily="34" charset="-127"/>
                  </a:rPr>
                  <a:t>1</a:t>
                </a:r>
                <a:r>
                  <a:rPr lang="en-US" altLang="ko-KR" sz="2000" dirty="0">
                    <a:ea typeface="Gulim" panose="020B0600000101010101" pitchFamily="34" charset="-127"/>
                  </a:rPr>
                  <a:t>(0, 0), x</a:t>
                </a:r>
                <a:r>
                  <a:rPr lang="en-US" altLang="ko-KR" sz="2000" baseline="-25000" dirty="0">
                    <a:ea typeface="Gulim" panose="020B0600000101010101" pitchFamily="34" charset="-127"/>
                  </a:rPr>
                  <a:t>2</a:t>
                </a:r>
                <a:r>
                  <a:rPr lang="en-US" altLang="ko-KR" sz="2000" dirty="0">
                    <a:ea typeface="Gulim" panose="020B0600000101010101" pitchFamily="34" charset="-127"/>
                  </a:rPr>
                  <a:t>(4, 4), x</a:t>
                </a:r>
                <a:r>
                  <a:rPr lang="en-US" altLang="ko-KR" sz="2000" baseline="-25000" dirty="0">
                    <a:ea typeface="Gulim" panose="020B0600000101010101" pitchFamily="34" charset="-127"/>
                  </a:rPr>
                  <a:t>3</a:t>
                </a:r>
                <a:r>
                  <a:rPr lang="en-US" altLang="ko-KR" sz="2000" dirty="0">
                    <a:ea typeface="Gulim" panose="020B0600000101010101" pitchFamily="34" charset="-127"/>
                  </a:rPr>
                  <a:t>(-4, 4), x</a:t>
                </a:r>
                <a:r>
                  <a:rPr lang="en-US" altLang="ko-KR" sz="2000" baseline="-25000" dirty="0">
                    <a:ea typeface="Gulim" panose="020B0600000101010101" pitchFamily="34" charset="-127"/>
                  </a:rPr>
                  <a:t>4</a:t>
                </a:r>
                <a:r>
                  <a:rPr lang="en-US" altLang="ko-KR" sz="2000" dirty="0">
                    <a:ea typeface="Gulim" panose="020B0600000101010101" pitchFamily="34" charset="-127"/>
                  </a:rPr>
                  <a:t>(-4, -4), x</a:t>
                </a:r>
                <a:r>
                  <a:rPr lang="en-US" altLang="ko-KR" sz="2000" baseline="-25000" dirty="0">
                    <a:ea typeface="Gulim" panose="020B0600000101010101" pitchFamily="34" charset="-127"/>
                  </a:rPr>
                  <a:t>5</a:t>
                </a:r>
                <a:r>
                  <a:rPr lang="en-US" altLang="ko-KR" sz="2000" dirty="0">
                    <a:ea typeface="Gulim" panose="020B0600000101010101" pitchFamily="34" charset="-127"/>
                  </a:rPr>
                  <a:t>(4, -4) </a:t>
                </a:r>
              </a:p>
              <a:p>
                <a:r>
                  <a:rPr lang="en-US" altLang="ko-KR" sz="2000" dirty="0">
                    <a:ea typeface="Gulim" panose="020B0600000101010101" pitchFamily="34" charset="-127"/>
                  </a:rPr>
                  <a:t>If we set </a:t>
                </a:r>
                <a14:m>
                  <m:oMath xmlns:m="http://schemas.openxmlformats.org/officeDocument/2006/math">
                    <m:r>
                      <a:rPr lang="en-US" altLang="ko-KR" sz="2000" i="1">
                        <a:latin typeface="Cambria Math" panose="02040503050406030204" pitchFamily="18" charset="0"/>
                        <a:ea typeface="Gulim" panose="020B0600000101010101" pitchFamily="34" charset="-127"/>
                      </a:rPr>
                      <m:t>𝜎</m:t>
                    </m:r>
                  </m:oMath>
                </a14:m>
                <a:r>
                  <a:rPr lang="en-US" altLang="ko-KR" sz="2000" dirty="0">
                    <a:ea typeface="Gulim" panose="020B0600000101010101" pitchFamily="34" charset="-127"/>
                  </a:rPr>
                  <a:t> to 4, we will have the following points in the kernel space</a:t>
                </a:r>
              </a:p>
              <a:p>
                <a:pPr lvl="1"/>
                <a:r>
                  <a:rPr lang="en-US" altLang="ko-KR" sz="2000" dirty="0">
                    <a:ea typeface="Gulim" panose="020B0600000101010101" pitchFamily="34" charset="-127"/>
                  </a:rPr>
                  <a:t>E.g., </a:t>
                </a:r>
                <a14:m>
                  <m:oMath xmlns:m="http://schemas.openxmlformats.org/officeDocument/2006/math">
                    <m:sSup>
                      <m:sSupPr>
                        <m:ctrlPr>
                          <a:rPr lang="en-US" altLang="ko-KR" sz="2000" i="1">
                            <a:latin typeface="Cambria Math" charset="0"/>
                            <a:ea typeface="Gulim" panose="020B0600000101010101" pitchFamily="34" charset="-127"/>
                          </a:rPr>
                        </m:ctrlPr>
                      </m:sSupPr>
                      <m:e>
                        <m:d>
                          <m:dPr>
                            <m:begChr m:val="|"/>
                            <m:endChr m:val="|"/>
                            <m:ctrlPr>
                              <a:rPr lang="en-US" altLang="ko-KR" sz="2000" i="1">
                                <a:latin typeface="Cambria Math" charset="0"/>
                                <a:ea typeface="Gulim" panose="020B0600000101010101" pitchFamily="34" charset="-127"/>
                              </a:rPr>
                            </m:ctrlPr>
                          </m:dPr>
                          <m:e>
                            <m:d>
                              <m:dPr>
                                <m:begChr m:val="|"/>
                                <m:endChr m:val="|"/>
                                <m:ctrlPr>
                                  <a:rPr lang="en-US" altLang="ko-KR" sz="2000" i="1">
                                    <a:latin typeface="Cambria Math" charset="0"/>
                                    <a:ea typeface="Gulim" panose="020B0600000101010101" pitchFamily="34" charset="-127"/>
                                  </a:rPr>
                                </m:ctrlPr>
                              </m:dPr>
                              <m:e>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1</m:t>
                                    </m:r>
                                  </m:sub>
                                </m:sSub>
                                <m:r>
                                  <a:rPr lang="en-US" altLang="ko-KR" sz="2000" i="1">
                                    <a:latin typeface="Cambria Math" panose="02040503050406030204" pitchFamily="18" charset="0"/>
                                    <a:ea typeface="Gulim" panose="020B0600000101010101" pitchFamily="34" charset="-127"/>
                                  </a:rPr>
                                  <m:t>−</m:t>
                                </m:r>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2</m:t>
                                    </m:r>
                                  </m:sub>
                                </m:sSub>
                              </m:e>
                            </m:d>
                          </m:e>
                        </m:d>
                      </m:e>
                      <m:sup>
                        <m:r>
                          <a:rPr lang="en-US" altLang="ko-KR" sz="2000">
                            <a:latin typeface="Cambria Math" panose="02040503050406030204" pitchFamily="18" charset="0"/>
                            <a:ea typeface="Gulim" panose="020B0600000101010101" pitchFamily="34" charset="-127"/>
                          </a:rPr>
                          <m:t>2</m:t>
                        </m:r>
                      </m:sup>
                    </m:sSup>
                    <m:r>
                      <a:rPr lang="en-US" altLang="ko-KR" sz="2000">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d>
                          <m:dPr>
                            <m:ctrlPr>
                              <a:rPr lang="en-US" altLang="ko-KR" sz="2000" i="1">
                                <a:latin typeface="Cambria Math" charset="0"/>
                                <a:ea typeface="Gulim" panose="020B0600000101010101" pitchFamily="34" charset="-127"/>
                              </a:rPr>
                            </m:ctrlPr>
                          </m:dPr>
                          <m:e>
                            <m:r>
                              <a:rPr lang="en-US" altLang="ko-KR" sz="2000">
                                <a:latin typeface="Cambria Math" panose="02040503050406030204" pitchFamily="18" charset="0"/>
                                <a:ea typeface="Gulim" panose="020B0600000101010101" pitchFamily="34" charset="-127"/>
                              </a:rPr>
                              <m:t>0−4</m:t>
                            </m:r>
                          </m:e>
                        </m:d>
                      </m:e>
                      <m:sup>
                        <m:r>
                          <a:rPr lang="en-US" altLang="ko-KR" sz="2000">
                            <a:latin typeface="Cambria Math" panose="02040503050406030204" pitchFamily="18" charset="0"/>
                            <a:ea typeface="Gulim" panose="020B0600000101010101" pitchFamily="34" charset="-127"/>
                          </a:rPr>
                          <m:t>2</m:t>
                        </m:r>
                      </m:sup>
                    </m:sSup>
                    <m:r>
                      <a:rPr lang="en-US" altLang="ko-KR" sz="2000">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d>
                          <m:dPr>
                            <m:ctrlPr>
                              <a:rPr lang="en-US" altLang="ko-KR" sz="2000" i="1">
                                <a:latin typeface="Cambria Math" charset="0"/>
                                <a:ea typeface="Gulim" panose="020B0600000101010101" pitchFamily="34" charset="-127"/>
                              </a:rPr>
                            </m:ctrlPr>
                          </m:dPr>
                          <m:e>
                            <m:r>
                              <a:rPr lang="en-US" altLang="ko-KR" sz="2000">
                                <a:latin typeface="Cambria Math" panose="02040503050406030204" pitchFamily="18" charset="0"/>
                                <a:ea typeface="Gulim" panose="020B0600000101010101" pitchFamily="34" charset="-127"/>
                              </a:rPr>
                              <m:t>0−4</m:t>
                            </m:r>
                          </m:e>
                        </m:d>
                      </m:e>
                      <m:sup>
                        <m:r>
                          <a:rPr lang="en-US" altLang="ko-KR" sz="2000" i="1">
                            <a:latin typeface="Cambria Math" panose="02040503050406030204" pitchFamily="18" charset="0"/>
                            <a:ea typeface="Gulim" panose="020B0600000101010101" pitchFamily="34" charset="-127"/>
                          </a:rPr>
                          <m:t>2</m:t>
                        </m:r>
                      </m:sup>
                    </m:sSup>
                    <m:r>
                      <a:rPr lang="en-US" altLang="ko-KR" sz="2000" i="1">
                        <a:latin typeface="Cambria Math" panose="02040503050406030204" pitchFamily="18" charset="0"/>
                        <a:ea typeface="Gulim" panose="020B0600000101010101" pitchFamily="34" charset="-127"/>
                      </a:rPr>
                      <m:t>=32</m:t>
                    </m:r>
                  </m:oMath>
                </a14:m>
                <a:r>
                  <a:rPr lang="en-US" altLang="ko-KR" sz="2000" dirty="0">
                    <a:ea typeface="Gulim" panose="020B0600000101010101" pitchFamily="34" charset="-127"/>
                  </a:rPr>
                  <a:t>, therefore, </a:t>
                </a:r>
                <a14:m>
                  <m:oMath xmlns:m="http://schemas.openxmlformats.org/officeDocument/2006/math">
                    <m:r>
                      <a:rPr lang="en-US" altLang="ko-KR" sz="2000" i="1">
                        <a:latin typeface="Cambria Math" panose="02040503050406030204" pitchFamily="18" charset="0"/>
                        <a:ea typeface="Gulim" panose="020B0600000101010101" pitchFamily="34" charset="-127"/>
                      </a:rPr>
                      <m:t>𝐾</m:t>
                    </m:r>
                    <m:d>
                      <m:dPr>
                        <m:ctrlPr>
                          <a:rPr lang="en-US" altLang="ko-KR" sz="2000" i="1">
                            <a:latin typeface="Cambria Math" charset="0"/>
                            <a:ea typeface="Gulim" panose="020B0600000101010101" pitchFamily="34" charset="-127"/>
                          </a:rPr>
                        </m:ctrlPr>
                      </m:dPr>
                      <m:e>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1</m:t>
                            </m:r>
                          </m:sub>
                        </m:sSub>
                        <m:r>
                          <a:rPr lang="en-US" altLang="ko-KR" sz="2000" i="1">
                            <a:latin typeface="Cambria Math" panose="02040503050406030204" pitchFamily="18" charset="0"/>
                            <a:ea typeface="Gulim" panose="020B0600000101010101" pitchFamily="34" charset="-127"/>
                          </a:rPr>
                          <m:t>,</m:t>
                        </m:r>
                        <m:sSub>
                          <m:sSubPr>
                            <m:ctrlPr>
                              <a:rPr lang="en-US" altLang="ko-KR" sz="2000" i="1">
                                <a:latin typeface="Cambria Math" charset="0"/>
                                <a:ea typeface="Gulim" panose="020B0600000101010101" pitchFamily="34" charset="-127"/>
                              </a:rPr>
                            </m:ctrlPr>
                          </m:sSubPr>
                          <m:e>
                            <m:r>
                              <a:rPr lang="en-US" altLang="ko-KR" sz="2000" i="1">
                                <a:latin typeface="Cambria Math" panose="02040503050406030204" pitchFamily="18" charset="0"/>
                                <a:ea typeface="Gulim" panose="020B0600000101010101" pitchFamily="34" charset="-127"/>
                              </a:rPr>
                              <m:t>𝑥</m:t>
                            </m:r>
                          </m:e>
                          <m:sub>
                            <m:r>
                              <a:rPr lang="en-US" altLang="ko-KR" sz="2000" i="1">
                                <a:latin typeface="Cambria Math" panose="02040503050406030204" pitchFamily="18" charset="0"/>
                                <a:ea typeface="Gulim" panose="020B0600000101010101" pitchFamily="34" charset="-127"/>
                              </a:rPr>
                              <m:t>2</m:t>
                            </m:r>
                          </m:sub>
                        </m:sSub>
                      </m:e>
                    </m:d>
                    <m:r>
                      <a:rPr lang="en-US" altLang="ko-KR" sz="2000" i="1">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r>
                          <a:rPr lang="en-US" altLang="ko-KR" sz="2000" i="1">
                            <a:latin typeface="Cambria Math" panose="02040503050406030204" pitchFamily="18" charset="0"/>
                            <a:ea typeface="Gulim" panose="020B0600000101010101" pitchFamily="34" charset="-127"/>
                          </a:rPr>
                          <m:t>𝑒</m:t>
                        </m:r>
                      </m:e>
                      <m:sup>
                        <m:r>
                          <a:rPr lang="en-US" altLang="ko-KR" sz="2000" i="1">
                            <a:latin typeface="Cambria Math" panose="02040503050406030204" pitchFamily="18" charset="0"/>
                            <a:ea typeface="Gulim" panose="020B0600000101010101" pitchFamily="34" charset="-127"/>
                          </a:rPr>
                          <m:t>−</m:t>
                        </m:r>
                        <m:f>
                          <m:fPr>
                            <m:ctrlPr>
                              <a:rPr lang="en-US" altLang="ko-KR" sz="2000" i="1">
                                <a:latin typeface="Cambria Math" charset="0"/>
                                <a:ea typeface="Gulim" panose="020B0600000101010101" pitchFamily="34" charset="-127"/>
                              </a:rPr>
                            </m:ctrlPr>
                          </m:fPr>
                          <m:num>
                            <m:r>
                              <a:rPr lang="en-US" altLang="ko-KR" sz="2000" i="1">
                                <a:latin typeface="Cambria Math" panose="02040503050406030204" pitchFamily="18" charset="0"/>
                                <a:ea typeface="Gulim" panose="020B0600000101010101" pitchFamily="34" charset="-127"/>
                              </a:rPr>
                              <m:t>32</m:t>
                            </m:r>
                          </m:num>
                          <m:den>
                            <m:r>
                              <a:rPr lang="en-US" altLang="ko-KR" sz="2000" i="1">
                                <a:latin typeface="Cambria Math" panose="02040503050406030204" pitchFamily="18" charset="0"/>
                                <a:ea typeface="Gulim" panose="020B0600000101010101" pitchFamily="34" charset="-127"/>
                              </a:rPr>
                              <m:t>2⋅</m:t>
                            </m:r>
                            <m:sSup>
                              <m:sSupPr>
                                <m:ctrlPr>
                                  <a:rPr lang="en-US" altLang="ko-KR" sz="2000" i="1">
                                    <a:latin typeface="Cambria Math" charset="0"/>
                                    <a:ea typeface="Gulim" panose="020B0600000101010101" pitchFamily="34" charset="-127"/>
                                  </a:rPr>
                                </m:ctrlPr>
                              </m:sSupPr>
                              <m:e>
                                <m:r>
                                  <a:rPr lang="en-US" altLang="ko-KR" sz="2000" i="1">
                                    <a:latin typeface="Cambria Math" panose="02040503050406030204" pitchFamily="18" charset="0"/>
                                    <a:ea typeface="Gulim" panose="020B0600000101010101" pitchFamily="34" charset="-127"/>
                                  </a:rPr>
                                  <m:t>4</m:t>
                                </m:r>
                              </m:e>
                              <m:sup>
                                <m:r>
                                  <a:rPr lang="en-US" altLang="ko-KR" sz="2000" i="1">
                                    <a:latin typeface="Cambria Math" panose="02040503050406030204" pitchFamily="18" charset="0"/>
                                    <a:ea typeface="Gulim" panose="020B0600000101010101" pitchFamily="34" charset="-127"/>
                                  </a:rPr>
                                  <m:t>2</m:t>
                                </m:r>
                              </m:sup>
                            </m:sSup>
                          </m:den>
                        </m:f>
                      </m:sup>
                    </m:sSup>
                    <m:r>
                      <a:rPr lang="en-US" altLang="ko-KR" sz="2000" i="1">
                        <a:latin typeface="Cambria Math" panose="02040503050406030204" pitchFamily="18" charset="0"/>
                        <a:ea typeface="Gulim" panose="020B0600000101010101" pitchFamily="34" charset="-127"/>
                      </a:rPr>
                      <m:t>=</m:t>
                    </m:r>
                    <m:sSup>
                      <m:sSupPr>
                        <m:ctrlPr>
                          <a:rPr lang="en-US" altLang="ko-KR" sz="2000" i="1">
                            <a:latin typeface="Cambria Math" charset="0"/>
                            <a:ea typeface="Gulim" panose="020B0600000101010101" pitchFamily="34" charset="-127"/>
                          </a:rPr>
                        </m:ctrlPr>
                      </m:sSupPr>
                      <m:e>
                        <m:r>
                          <a:rPr lang="en-US" altLang="ko-KR" sz="2000" i="1">
                            <a:latin typeface="Cambria Math" panose="02040503050406030204" pitchFamily="18" charset="0"/>
                            <a:ea typeface="Gulim" panose="020B0600000101010101" pitchFamily="34" charset="-127"/>
                          </a:rPr>
                          <m:t>𝑒</m:t>
                        </m:r>
                      </m:e>
                      <m:sup>
                        <m:r>
                          <a:rPr lang="en-US" altLang="ko-KR" sz="2000" i="1">
                            <a:latin typeface="Cambria Math" panose="02040503050406030204" pitchFamily="18" charset="0"/>
                            <a:ea typeface="Gulim" panose="020B0600000101010101" pitchFamily="34" charset="-127"/>
                          </a:rPr>
                          <m:t>−1</m:t>
                        </m:r>
                      </m:sup>
                    </m:sSup>
                  </m:oMath>
                </a14:m>
                <a:endParaRPr lang="en-US" altLang="ko-KR" sz="2000" dirty="0">
                  <a:ea typeface="Gulim" panose="020B0600000101010101" pitchFamily="34" charset="-127"/>
                </a:endParaRP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67"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8A68613-FF0B-4246-B613-8295211CFAFA}" type="slidenum">
              <a:rPr lang="en-US" smtClean="0"/>
              <a:t>30</a:t>
            </a:fld>
            <a:endParaRPr lang="en-US"/>
          </a:p>
        </p:txBody>
      </p:sp>
      <mc:AlternateContent xmlns:mc="http://schemas.openxmlformats.org/markup-compatibility/2006">
        <mc:Choice xmlns:a14="http://schemas.microsoft.com/office/drawing/2010/main" Requires="a14">
          <p:graphicFrame>
            <p:nvGraphicFramePr>
              <p:cNvPr id="5" name="Table 4"/>
              <p:cNvGraphicFramePr>
                <a:graphicFrameLocks noGrp="1"/>
              </p:cNvGraphicFramePr>
              <p:nvPr>
                <p:extLst>
                  <p:ext uri="{D42A27DB-BD31-4B8C-83A1-F6EECF244321}">
                    <p14:modId xmlns:p14="http://schemas.microsoft.com/office/powerpoint/2010/main" val="951776041"/>
                  </p:ext>
                </p:extLst>
              </p:nvPr>
            </p:nvGraphicFramePr>
            <p:xfrm>
              <a:off x="203202" y="4537448"/>
              <a:ext cx="1529643" cy="2183058"/>
            </p:xfrm>
            <a:graphic>
              <a:graphicData uri="http://schemas.openxmlformats.org/drawingml/2006/table">
                <a:tbl>
                  <a:tblPr firstRow="1" bandRow="1">
                    <a:tableStyleId>{5C22544A-7EE6-4342-B048-85BDC9FD1C3A}</a:tableStyleId>
                  </a:tblPr>
                  <a:tblGrid>
                    <a:gridCol w="509881"/>
                    <a:gridCol w="509881"/>
                    <a:gridCol w="509881"/>
                  </a:tblGrid>
                  <a:tr h="355554">
                    <a:tc>
                      <a:txBody>
                        <a:bodyPr/>
                        <a:lstStyle/>
                        <a:p>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𝑥</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𝑦</m:t>
                                </m:r>
                              </m:oMath>
                            </m:oMathPara>
                          </a14:m>
                          <a:endParaRPr lang="en-US" sz="1600" dirty="0">
                            <a:latin typeface="Corbel" charset="0"/>
                            <a:ea typeface="Corbel" charset="0"/>
                            <a:cs typeface="Corbel" charset="0"/>
                          </a:endParaRPr>
                        </a:p>
                      </a:txBody>
                      <a:tcPr/>
                    </a:tc>
                  </a:tr>
                  <a:tr h="457885">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1</a:t>
                          </a:r>
                          <a:endParaRPr lang="en-US" sz="1600" i="1" baseline="-250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0</m:t>
                                </m:r>
                              </m:oMath>
                            </m:oMathPara>
                          </a14:m>
                          <a:endParaRPr lang="en-US" sz="1600" dirty="0">
                            <a:latin typeface="Corbel" charset="0"/>
                            <a:ea typeface="Corbel" charset="0"/>
                            <a:cs typeface="Corbel" charset="0"/>
                          </a:endParaRPr>
                        </a:p>
                      </a:txBody>
                      <a:tcPr/>
                    </a:tc>
                  </a:tr>
                  <a:tr h="343505">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2</a:t>
                          </a:r>
                          <a:endParaRPr lang="en-US" sz="1600" i="1" baseline="-250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r>
                  <a:tr h="329412">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3</a:t>
                          </a: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m:t>
                                </m:r>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r>
                  <a:tr h="329412">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4</a:t>
                          </a: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m:t>
                                </m:r>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m:t>
                                </m:r>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r>
                  <a:tr h="355554">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5</a:t>
                          </a:r>
                        </a:p>
                      </a:txBody>
                      <a:tcPr/>
                    </a:tc>
                    <a:tc>
                      <a:txBody>
                        <a:bodyPr/>
                        <a:lstStyle/>
                        <a:p>
                          <a:pPr/>
                          <a14:m>
                            <m:oMathPara xmlns:m="http://schemas.openxmlformats.org/officeDocument/2006/math">
                              <m:oMathParaPr>
                                <m:jc m:val="centerGroup"/>
                              </m:oMathParaPr>
                              <m:oMath xmlns:m="http://schemas.openxmlformats.org/officeDocument/2006/math">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m:t>
                                </m:r>
                                <m:r>
                                  <a:rPr lang="en-US" sz="1600" b="0" i="1" dirty="0" smtClean="0">
                                    <a:latin typeface="Cambria Math" charset="0"/>
                                    <a:ea typeface="Corbel" charset="0"/>
                                    <a:cs typeface="Corbel" charset="0"/>
                                  </a:rPr>
                                  <m:t>4</m:t>
                                </m:r>
                              </m:oMath>
                            </m:oMathPara>
                          </a14:m>
                          <a:endParaRPr lang="en-US" sz="1600" dirty="0">
                            <a:latin typeface="Corbel" charset="0"/>
                            <a:ea typeface="Corbel" charset="0"/>
                            <a:cs typeface="Corbel" charset="0"/>
                          </a:endParaRPr>
                        </a:p>
                      </a:txBody>
                      <a:tcPr/>
                    </a:tc>
                  </a:tr>
                </a:tbl>
              </a:graphicData>
            </a:graphic>
          </p:graphicFrame>
        </mc:Choice>
        <mc:Fallback>
          <p:graphicFrame>
            <p:nvGraphicFramePr>
              <p:cNvPr id="5" name="Table 4"/>
              <p:cNvGraphicFramePr>
                <a:graphicFrameLocks noGrp="1"/>
              </p:cNvGraphicFramePr>
              <p:nvPr>
                <p:extLst>
                  <p:ext uri="{D42A27DB-BD31-4B8C-83A1-F6EECF244321}">
                    <p14:modId xmlns:p14="http://schemas.microsoft.com/office/powerpoint/2010/main" val="951776041"/>
                  </p:ext>
                </p:extLst>
              </p:nvPr>
            </p:nvGraphicFramePr>
            <p:xfrm>
              <a:off x="203202" y="4537448"/>
              <a:ext cx="1529643" cy="2183058"/>
            </p:xfrm>
            <a:graphic>
              <a:graphicData uri="http://schemas.openxmlformats.org/drawingml/2006/table">
                <a:tbl>
                  <a:tblPr firstRow="1" bandRow="1">
                    <a:tableStyleId>{5C22544A-7EE6-4342-B048-85BDC9FD1C3A}</a:tableStyleId>
                  </a:tblPr>
                  <a:tblGrid>
                    <a:gridCol w="509881"/>
                    <a:gridCol w="509881"/>
                    <a:gridCol w="509881"/>
                  </a:tblGrid>
                  <a:tr h="355554">
                    <a:tc>
                      <a:txBody>
                        <a:bodyPr/>
                        <a:lstStyle/>
                        <a:p>
                          <a:endParaRPr lang="en-US" sz="1600" dirty="0">
                            <a:latin typeface="Corbel" charset="0"/>
                            <a:ea typeface="Corbel" charset="0"/>
                            <a:cs typeface="Corbel" charset="0"/>
                          </a:endParaRPr>
                        </a:p>
                      </a:txBody>
                      <a:tcPr/>
                    </a:tc>
                    <a:tc>
                      <a:txBody>
                        <a:bodyPr/>
                        <a:lstStyle/>
                        <a:p>
                          <a:endParaRPr lang="en-US"/>
                        </a:p>
                      </a:txBody>
                      <a:tcPr>
                        <a:blipFill rotWithShape="0">
                          <a:blip r:embed="rId4"/>
                          <a:stretch>
                            <a:fillRect l="-101190" t="-1724" r="-104762" b="-534483"/>
                          </a:stretch>
                        </a:blipFill>
                      </a:tcPr>
                    </a:tc>
                    <a:tc>
                      <a:txBody>
                        <a:bodyPr/>
                        <a:lstStyle/>
                        <a:p>
                          <a:endParaRPr lang="en-US"/>
                        </a:p>
                      </a:txBody>
                      <a:tcPr>
                        <a:blipFill rotWithShape="0">
                          <a:blip r:embed="rId4"/>
                          <a:stretch>
                            <a:fillRect l="-201190" t="-1724" r="-4762" b="-534483"/>
                          </a:stretch>
                        </a:blipFill>
                      </a:tcPr>
                    </a:tc>
                  </a:tr>
                  <a:tr h="457885">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1</a:t>
                          </a:r>
                          <a:endParaRPr lang="en-US" sz="1600" i="1" baseline="-25000" dirty="0">
                            <a:latin typeface="Corbel" charset="0"/>
                            <a:ea typeface="Corbel" charset="0"/>
                            <a:cs typeface="Corbel" charset="0"/>
                          </a:endParaRPr>
                        </a:p>
                      </a:txBody>
                      <a:tcPr/>
                    </a:tc>
                    <a:tc>
                      <a:txBody>
                        <a:bodyPr/>
                        <a:lstStyle/>
                        <a:p>
                          <a:endParaRPr lang="en-US"/>
                        </a:p>
                      </a:txBody>
                      <a:tcPr>
                        <a:blipFill rotWithShape="0">
                          <a:blip r:embed="rId4"/>
                          <a:stretch>
                            <a:fillRect l="-101190" t="-77632" r="-104762" b="-307895"/>
                          </a:stretch>
                        </a:blipFill>
                      </a:tcPr>
                    </a:tc>
                    <a:tc>
                      <a:txBody>
                        <a:bodyPr/>
                        <a:lstStyle/>
                        <a:p>
                          <a:endParaRPr lang="en-US"/>
                        </a:p>
                      </a:txBody>
                      <a:tcPr>
                        <a:blipFill rotWithShape="0">
                          <a:blip r:embed="rId4"/>
                          <a:stretch>
                            <a:fillRect l="-201190" t="-77632" r="-4762" b="-307895"/>
                          </a:stretch>
                        </a:blipFill>
                      </a:tcPr>
                    </a:tc>
                  </a:tr>
                  <a:tr h="343505">
                    <a:tc>
                      <a:txBody>
                        <a:bodyPr/>
                        <a:lstStyle/>
                        <a:p>
                          <a:pPr algn="ct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2</a:t>
                          </a:r>
                          <a:endParaRPr lang="en-US" sz="1600" i="1" baseline="-25000" dirty="0">
                            <a:latin typeface="Corbel" charset="0"/>
                            <a:ea typeface="Corbel" charset="0"/>
                            <a:cs typeface="Corbel" charset="0"/>
                          </a:endParaRPr>
                        </a:p>
                      </a:txBody>
                      <a:tcPr/>
                    </a:tc>
                    <a:tc>
                      <a:txBody>
                        <a:bodyPr/>
                        <a:lstStyle/>
                        <a:p>
                          <a:endParaRPr lang="en-US"/>
                        </a:p>
                      </a:txBody>
                      <a:tcPr>
                        <a:blipFill rotWithShape="0">
                          <a:blip r:embed="rId4"/>
                          <a:stretch>
                            <a:fillRect l="-101190" t="-241071" r="-104762" b="-317857"/>
                          </a:stretch>
                        </a:blipFill>
                      </a:tcPr>
                    </a:tc>
                    <a:tc>
                      <a:txBody>
                        <a:bodyPr/>
                        <a:lstStyle/>
                        <a:p>
                          <a:endParaRPr lang="en-US"/>
                        </a:p>
                      </a:txBody>
                      <a:tcPr>
                        <a:blipFill rotWithShape="0">
                          <a:blip r:embed="rId4"/>
                          <a:stretch>
                            <a:fillRect l="-201190" t="-241071" r="-4762" b="-317857"/>
                          </a:stretch>
                        </a:blipFill>
                      </a:tcPr>
                    </a:tc>
                  </a:tr>
                  <a:tr h="33528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3</a:t>
                          </a:r>
                        </a:p>
                      </a:txBody>
                      <a:tcPr/>
                    </a:tc>
                    <a:tc>
                      <a:txBody>
                        <a:bodyPr/>
                        <a:lstStyle/>
                        <a:p>
                          <a:endParaRPr lang="en-US"/>
                        </a:p>
                      </a:txBody>
                      <a:tcPr>
                        <a:blipFill rotWithShape="0">
                          <a:blip r:embed="rId4"/>
                          <a:stretch>
                            <a:fillRect l="-101190" t="-347273" r="-104762" b="-223636"/>
                          </a:stretch>
                        </a:blipFill>
                      </a:tcPr>
                    </a:tc>
                    <a:tc>
                      <a:txBody>
                        <a:bodyPr/>
                        <a:lstStyle/>
                        <a:p>
                          <a:endParaRPr lang="en-US"/>
                        </a:p>
                      </a:txBody>
                      <a:tcPr>
                        <a:blipFill rotWithShape="0">
                          <a:blip r:embed="rId4"/>
                          <a:stretch>
                            <a:fillRect l="-201190" t="-347273" r="-4762" b="-223636"/>
                          </a:stretch>
                        </a:blipFill>
                      </a:tcPr>
                    </a:tc>
                  </a:tr>
                  <a:tr h="33528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4</a:t>
                          </a:r>
                        </a:p>
                      </a:txBody>
                      <a:tcPr/>
                    </a:tc>
                    <a:tc>
                      <a:txBody>
                        <a:bodyPr/>
                        <a:lstStyle/>
                        <a:p>
                          <a:endParaRPr lang="en-US"/>
                        </a:p>
                      </a:txBody>
                      <a:tcPr>
                        <a:blipFill rotWithShape="0">
                          <a:blip r:embed="rId4"/>
                          <a:stretch>
                            <a:fillRect l="-101190" t="-439286" r="-104762" b="-119643"/>
                          </a:stretch>
                        </a:blipFill>
                      </a:tcPr>
                    </a:tc>
                    <a:tc>
                      <a:txBody>
                        <a:bodyPr/>
                        <a:lstStyle/>
                        <a:p>
                          <a:endParaRPr lang="en-US"/>
                        </a:p>
                      </a:txBody>
                      <a:tcPr>
                        <a:blipFill rotWithShape="0">
                          <a:blip r:embed="rId4"/>
                          <a:stretch>
                            <a:fillRect l="-201190" t="-439286" r="-4762" b="-119643"/>
                          </a:stretch>
                        </a:blipFill>
                      </a:tcPr>
                    </a:tc>
                  </a:tr>
                  <a:tr h="355554">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600" i="1" dirty="0" smtClean="0">
                              <a:latin typeface="Corbel" charset="0"/>
                              <a:ea typeface="Corbel" charset="0"/>
                              <a:cs typeface="Corbel" charset="0"/>
                            </a:rPr>
                            <a:t>x</a:t>
                          </a:r>
                          <a:r>
                            <a:rPr lang="en-US" sz="1600" i="1" baseline="-25000" dirty="0" smtClean="0">
                              <a:latin typeface="Corbel" charset="0"/>
                              <a:ea typeface="Corbel" charset="0"/>
                              <a:cs typeface="Corbel" charset="0"/>
                            </a:rPr>
                            <a:t>5</a:t>
                          </a:r>
                        </a:p>
                      </a:txBody>
                      <a:tcPr/>
                    </a:tc>
                    <a:tc>
                      <a:txBody>
                        <a:bodyPr/>
                        <a:lstStyle/>
                        <a:p>
                          <a:endParaRPr lang="en-US"/>
                        </a:p>
                      </a:txBody>
                      <a:tcPr>
                        <a:blipFill rotWithShape="0">
                          <a:blip r:embed="rId4"/>
                          <a:stretch>
                            <a:fillRect l="-101190" t="-520690" r="-104762" b="-15517"/>
                          </a:stretch>
                        </a:blipFill>
                      </a:tcPr>
                    </a:tc>
                    <a:tc>
                      <a:txBody>
                        <a:bodyPr/>
                        <a:lstStyle/>
                        <a:p>
                          <a:endParaRPr lang="en-US"/>
                        </a:p>
                      </a:txBody>
                      <a:tcPr>
                        <a:blipFill rotWithShape="0">
                          <a:blip r:embed="rId4"/>
                          <a:stretch>
                            <a:fillRect l="-201190" t="-520690" r="-4762" b="-15517"/>
                          </a:stretch>
                        </a:blipFill>
                      </a:tcPr>
                    </a:tc>
                  </a:tr>
                </a:tbl>
              </a:graphicData>
            </a:graphic>
          </p:graphicFrame>
        </mc:Fallback>
      </mc:AlternateContent>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1966441728"/>
                  </p:ext>
                </p:extLst>
              </p:nvPr>
            </p:nvGraphicFramePr>
            <p:xfrm>
              <a:off x="1732845" y="4537452"/>
              <a:ext cx="6379400" cy="2171319"/>
            </p:xfrm>
            <a:graphic>
              <a:graphicData uri="http://schemas.openxmlformats.org/drawingml/2006/table">
                <a:tbl>
                  <a:tblPr firstRow="1" bandRow="1">
                    <a:tableStyleId>{5C22544A-7EE6-4342-B048-85BDC9FD1C3A}</a:tableStyleId>
                  </a:tblPr>
                  <a:tblGrid>
                    <a:gridCol w="1086818"/>
                    <a:gridCol w="1673121"/>
                    <a:gridCol w="1084491"/>
                    <a:gridCol w="1176951"/>
                    <a:gridCol w="1358019"/>
                  </a:tblGrid>
                  <a:tr h="0">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charset="0"/>
                                    <a:ea typeface="Corbel" charset="0"/>
                                    <a:cs typeface="Corbel" charset="0"/>
                                  </a:rPr>
                                  <m:t>𝑲</m:t>
                                </m:r>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𝒊</m:t>
                                    </m:r>
                                  </m:sub>
                                </m:sSub>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𝟏</m:t>
                                    </m:r>
                                  </m:sub>
                                </m:sSub>
                                <m:r>
                                  <a:rPr lang="en-US" sz="1600" b="1" i="1" smtClean="0">
                                    <a:latin typeface="Cambria Math"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charset="0"/>
                                    <a:ea typeface="Corbel" charset="0"/>
                                    <a:cs typeface="Corbel" charset="0"/>
                                  </a:rPr>
                                  <m:t>𝑲</m:t>
                                </m:r>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𝒊</m:t>
                                    </m:r>
                                  </m:sub>
                                </m:sSub>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𝟐</m:t>
                                    </m:r>
                                  </m:sub>
                                </m:sSub>
                                <m:r>
                                  <a:rPr lang="en-US" sz="1600" b="1" i="1" smtClean="0">
                                    <a:latin typeface="Cambria Math"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charset="0"/>
                                    <a:ea typeface="Corbel" charset="0"/>
                                    <a:cs typeface="Corbel" charset="0"/>
                                  </a:rPr>
                                  <m:t>𝑲</m:t>
                                </m:r>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𝒊</m:t>
                                    </m:r>
                                  </m:sub>
                                </m:sSub>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𝟑</m:t>
                                    </m:r>
                                  </m:sub>
                                </m:sSub>
                                <m:r>
                                  <a:rPr lang="en-US" sz="1600" b="1" i="1" smtClean="0">
                                    <a:latin typeface="Cambria Math"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charset="0"/>
                                    <a:ea typeface="Corbel" charset="0"/>
                                    <a:cs typeface="Corbel" charset="0"/>
                                  </a:rPr>
                                  <m:t>𝑲</m:t>
                                </m:r>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𝒊</m:t>
                                    </m:r>
                                  </m:sub>
                                </m:sSub>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𝟒</m:t>
                                    </m:r>
                                  </m:sub>
                                </m:sSub>
                                <m:r>
                                  <a:rPr lang="en-US" sz="1600" b="1" i="1" smtClean="0">
                                    <a:latin typeface="Cambria Math" charset="0"/>
                                    <a:ea typeface="Corbel" charset="0"/>
                                    <a:cs typeface="Corbel" charset="0"/>
                                  </a:rPr>
                                  <m:t>)</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charset="0"/>
                                    <a:ea typeface="Corbel" charset="0"/>
                                    <a:cs typeface="Corbel" charset="0"/>
                                  </a:rPr>
                                  <m:t>𝑲</m:t>
                                </m:r>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𝒊</m:t>
                                    </m:r>
                                  </m:sub>
                                </m:sSub>
                                <m:r>
                                  <a:rPr lang="en-US" sz="1600" b="1" i="1" smtClean="0">
                                    <a:latin typeface="Cambria Math" charset="0"/>
                                    <a:ea typeface="Corbel" charset="0"/>
                                    <a:cs typeface="Corbel" charset="0"/>
                                  </a:rPr>
                                  <m:t>,</m:t>
                                </m:r>
                                <m:sSub>
                                  <m:sSubPr>
                                    <m:ctrlPr>
                                      <a:rPr lang="en-US" sz="1600" b="1" i="1" smtClean="0">
                                        <a:latin typeface="Cambria Math" charset="0"/>
                                        <a:ea typeface="Corbel" charset="0"/>
                                        <a:cs typeface="Corbel" charset="0"/>
                                      </a:rPr>
                                    </m:ctrlPr>
                                  </m:sSubPr>
                                  <m:e>
                                    <m:r>
                                      <a:rPr lang="en-US" sz="1600" b="1" i="1" smtClean="0">
                                        <a:latin typeface="Cambria Math" charset="0"/>
                                        <a:ea typeface="Corbel" charset="0"/>
                                        <a:cs typeface="Corbel" charset="0"/>
                                      </a:rPr>
                                      <m:t>𝒙</m:t>
                                    </m:r>
                                  </m:e>
                                  <m:sub>
                                    <m:r>
                                      <a:rPr lang="en-US" sz="1600" b="1" i="1" smtClean="0">
                                        <a:latin typeface="Cambria Math" charset="0"/>
                                        <a:ea typeface="Corbel" charset="0"/>
                                        <a:cs typeface="Corbel" charset="0"/>
                                      </a:rPr>
                                      <m:t>𝟓</m:t>
                                    </m:r>
                                  </m:sub>
                                </m:sSub>
                                <m:r>
                                  <a:rPr lang="en-US" sz="1600" b="1" i="1" smtClean="0">
                                    <a:latin typeface="Cambria Math" charset="0"/>
                                    <a:ea typeface="Corbel" charset="0"/>
                                    <a:cs typeface="Corbel" charset="0"/>
                                  </a:rPr>
                                  <m:t>)</m:t>
                                </m:r>
                              </m:oMath>
                            </m:oMathPara>
                          </a14:m>
                          <a:endParaRPr lang="en-US" sz="1600" dirty="0">
                            <a:latin typeface="Corbel" charset="0"/>
                            <a:ea typeface="Corbel" charset="0"/>
                            <a:cs typeface="Corbel" charset="0"/>
                          </a:endParaRPr>
                        </a:p>
                      </a:txBody>
                      <a:tcPr/>
                    </a:tc>
                  </a:tr>
                  <a:tr h="385068">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m:t>
                                    </m:r>
                                    <m:f>
                                      <m:fPr>
                                        <m:ctrlPr>
                                          <a:rPr lang="en-US" sz="1600" b="0" i="1" smtClean="0">
                                            <a:latin typeface="Cambria Math" charset="0"/>
                                            <a:ea typeface="Corbel" charset="0"/>
                                            <a:cs typeface="Corbel" charset="0"/>
                                          </a:rPr>
                                        </m:ctrlPr>
                                      </m:fPr>
                                      <m:num>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4</m:t>
                                            </m:r>
                                          </m:e>
                                          <m:sup>
                                            <m:r>
                                              <a:rPr lang="en-US" sz="1600" b="0" i="1" smtClean="0">
                                                <a:latin typeface="Cambria Math" charset="0"/>
                                                <a:ea typeface="Corbel" charset="0"/>
                                                <a:cs typeface="Corbel" charset="0"/>
                                              </a:rPr>
                                              <m:t>2</m:t>
                                            </m:r>
                                          </m:sup>
                                        </m:sSup>
                                        <m:r>
                                          <a:rPr lang="en-US" sz="1600" b="0" i="1" smtClean="0">
                                            <a:latin typeface="Cambria Math" charset="0"/>
                                            <a:ea typeface="Corbel" charset="0"/>
                                            <a:cs typeface="Corbel" charset="0"/>
                                          </a:rPr>
                                          <m:t>+</m:t>
                                        </m:r>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4</m:t>
                                            </m:r>
                                          </m:e>
                                          <m:sup>
                                            <m:r>
                                              <a:rPr lang="en-US" sz="1600" b="0" i="1" smtClean="0">
                                                <a:latin typeface="Cambria Math" charset="0"/>
                                                <a:ea typeface="Corbel" charset="0"/>
                                                <a:cs typeface="Corbel" charset="0"/>
                                              </a:rPr>
                                              <m:t>2</m:t>
                                            </m:r>
                                          </m:sup>
                                        </m:sSup>
                                      </m:num>
                                      <m:den>
                                        <m:r>
                                          <a:rPr lang="en-US" sz="1600" b="0" i="1" smtClean="0">
                                            <a:latin typeface="Cambria Math" charset="0"/>
                                            <a:ea typeface="Corbel" charset="0"/>
                                            <a:cs typeface="Corbel" charset="0"/>
                                          </a:rPr>
                                          <m:t>2⋅</m:t>
                                        </m:r>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4</m:t>
                                            </m:r>
                                          </m:e>
                                          <m:sup>
                                            <m:r>
                                              <a:rPr lang="en-US" sz="1600" b="0" i="1" smtClean="0">
                                                <a:latin typeface="Cambria Math" charset="0"/>
                                                <a:ea typeface="Corbel" charset="0"/>
                                                <a:cs typeface="Corbel" charset="0"/>
                                              </a:rPr>
                                              <m:t>2</m:t>
                                            </m:r>
                                          </m:sup>
                                        </m:sSup>
                                      </m:den>
                                    </m:f>
                                  </m:sup>
                                </m:sSup>
                                <m:r>
                                  <a:rPr lang="en-US" sz="1600" b="0" i="1" smtClean="0">
                                    <a:latin typeface="Cambria Math" charset="0"/>
                                    <a:ea typeface="Corbel" charset="0"/>
                                    <a:cs typeface="Corbel" charset="0"/>
                                  </a:rPr>
                                  <m:t>=</m:t>
                                </m:r>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−4</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−4</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−4</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0</m:t>
                                </m:r>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r>
                  <a:tr h="0">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−1</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−4</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charset="0"/>
                                        <a:ea typeface="Corbel" charset="0"/>
                                        <a:cs typeface="Corbel" charset="0"/>
                                      </a:rPr>
                                    </m:ctrlPr>
                                  </m:sSupPr>
                                  <m:e>
                                    <m:r>
                                      <a:rPr lang="en-US" sz="1600" b="0" i="1" smtClean="0">
                                        <a:latin typeface="Cambria Math" charset="0"/>
                                        <a:ea typeface="Corbel" charset="0"/>
                                        <a:cs typeface="Corbel" charset="0"/>
                                      </a:rPr>
                                      <m:t>𝑒</m:t>
                                    </m:r>
                                  </m:e>
                                  <m:sup>
                                    <m:r>
                                      <a:rPr lang="en-US" sz="1600" b="0" i="1" smtClean="0">
                                        <a:latin typeface="Cambria Math" charset="0"/>
                                        <a:ea typeface="Corbel" charset="0"/>
                                        <a:cs typeface="Corbel" charset="0"/>
                                      </a:rPr>
                                      <m:t>−2</m:t>
                                    </m:r>
                                  </m:sup>
                                </m:sSup>
                              </m:oMath>
                            </m:oMathPara>
                          </a14:m>
                          <a:endParaRPr lang="en-US" sz="1600" dirty="0">
                            <a:latin typeface="Corbel" charset="0"/>
                            <a:ea typeface="Corbel" charset="0"/>
                            <a:cs typeface="Corbel"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sz="1600" i="1" dirty="0" smtClean="0">
                                    <a:latin typeface="Cambria Math" charset="0"/>
                                    <a:ea typeface="Corbel" charset="0"/>
                                    <a:cs typeface="Corbel" charset="0"/>
                                  </a:rPr>
                                  <m:t>0</m:t>
                                </m:r>
                              </m:oMath>
                            </m:oMathPara>
                          </a14:m>
                          <a:endParaRPr lang="en-US" sz="1600" dirty="0">
                            <a:latin typeface="Corbel" charset="0"/>
                            <a:ea typeface="Corbel" charset="0"/>
                            <a:cs typeface="Corbel" charset="0"/>
                          </a:endParaRPr>
                        </a:p>
                      </a:txBody>
                      <a:tcP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1966441728"/>
                  </p:ext>
                </p:extLst>
              </p:nvPr>
            </p:nvGraphicFramePr>
            <p:xfrm>
              <a:off x="1732845" y="4537452"/>
              <a:ext cx="6379400" cy="2171319"/>
            </p:xfrm>
            <a:graphic>
              <a:graphicData uri="http://schemas.openxmlformats.org/drawingml/2006/table">
                <a:tbl>
                  <a:tblPr firstRow="1" bandRow="1">
                    <a:tableStyleId>{5C22544A-7EE6-4342-B048-85BDC9FD1C3A}</a:tableStyleId>
                  </a:tblPr>
                  <a:tblGrid>
                    <a:gridCol w="1086818"/>
                    <a:gridCol w="1673121"/>
                    <a:gridCol w="1084491"/>
                    <a:gridCol w="1176951"/>
                    <a:gridCol w="1358019"/>
                  </a:tblGrid>
                  <a:tr h="335280">
                    <a:tc>
                      <a:txBody>
                        <a:bodyPr/>
                        <a:lstStyle/>
                        <a:p>
                          <a:endParaRPr lang="en-US"/>
                        </a:p>
                      </a:txBody>
                      <a:tcPr>
                        <a:blipFill rotWithShape="0">
                          <a:blip r:embed="rId5"/>
                          <a:stretch>
                            <a:fillRect l="-562" t="-1818" r="-490449" b="-552727"/>
                          </a:stretch>
                        </a:blipFill>
                      </a:tcPr>
                    </a:tc>
                    <a:tc>
                      <a:txBody>
                        <a:bodyPr/>
                        <a:lstStyle/>
                        <a:p>
                          <a:endParaRPr lang="en-US"/>
                        </a:p>
                      </a:txBody>
                      <a:tcPr>
                        <a:blipFill rotWithShape="0">
                          <a:blip r:embed="rId5"/>
                          <a:stretch>
                            <a:fillRect l="-65091" t="-1818" r="-217455" b="-552727"/>
                          </a:stretch>
                        </a:blipFill>
                      </a:tcPr>
                    </a:tc>
                    <a:tc>
                      <a:txBody>
                        <a:bodyPr/>
                        <a:lstStyle/>
                        <a:p>
                          <a:endParaRPr lang="en-US"/>
                        </a:p>
                      </a:txBody>
                      <a:tcPr>
                        <a:blipFill rotWithShape="0">
                          <a:blip r:embed="rId5"/>
                          <a:stretch>
                            <a:fillRect l="-255056" t="-1818" r="-235955" b="-552727"/>
                          </a:stretch>
                        </a:blipFill>
                      </a:tcPr>
                    </a:tc>
                    <a:tc>
                      <a:txBody>
                        <a:bodyPr/>
                        <a:lstStyle/>
                        <a:p>
                          <a:endParaRPr lang="en-US"/>
                        </a:p>
                      </a:txBody>
                      <a:tcPr>
                        <a:blipFill rotWithShape="0">
                          <a:blip r:embed="rId5"/>
                          <a:stretch>
                            <a:fillRect l="-327461" t="-1818" r="-117617" b="-552727"/>
                          </a:stretch>
                        </a:blipFill>
                      </a:tcPr>
                    </a:tc>
                    <a:tc>
                      <a:txBody>
                        <a:bodyPr/>
                        <a:lstStyle/>
                        <a:p>
                          <a:endParaRPr lang="en-US"/>
                        </a:p>
                      </a:txBody>
                      <a:tcPr>
                        <a:blipFill rotWithShape="0">
                          <a:blip r:embed="rId5"/>
                          <a:stretch>
                            <a:fillRect l="-369955" t="-1818" r="-1794" b="-552727"/>
                          </a:stretch>
                        </a:blipFill>
                      </a:tcPr>
                    </a:tc>
                  </a:tr>
                  <a:tr h="494919">
                    <a:tc>
                      <a:txBody>
                        <a:bodyPr/>
                        <a:lstStyle/>
                        <a:p>
                          <a:endParaRPr lang="en-US"/>
                        </a:p>
                      </a:txBody>
                      <a:tcPr>
                        <a:blipFill rotWithShape="0">
                          <a:blip r:embed="rId5"/>
                          <a:stretch>
                            <a:fillRect l="-562" t="-69136" r="-490449" b="-275309"/>
                          </a:stretch>
                        </a:blipFill>
                      </a:tcPr>
                    </a:tc>
                    <a:tc>
                      <a:txBody>
                        <a:bodyPr/>
                        <a:lstStyle/>
                        <a:p>
                          <a:endParaRPr lang="en-US"/>
                        </a:p>
                      </a:txBody>
                      <a:tcPr>
                        <a:blipFill rotWithShape="0">
                          <a:blip r:embed="rId5"/>
                          <a:stretch>
                            <a:fillRect l="-65091" t="-69136" r="-217455" b="-275309"/>
                          </a:stretch>
                        </a:blipFill>
                      </a:tcPr>
                    </a:tc>
                    <a:tc>
                      <a:txBody>
                        <a:bodyPr/>
                        <a:lstStyle/>
                        <a:p>
                          <a:endParaRPr lang="en-US"/>
                        </a:p>
                      </a:txBody>
                      <a:tcPr>
                        <a:blipFill rotWithShape="0">
                          <a:blip r:embed="rId5"/>
                          <a:stretch>
                            <a:fillRect l="-255056" t="-69136" r="-235955" b="-275309"/>
                          </a:stretch>
                        </a:blipFill>
                      </a:tcPr>
                    </a:tc>
                    <a:tc>
                      <a:txBody>
                        <a:bodyPr/>
                        <a:lstStyle/>
                        <a:p>
                          <a:endParaRPr lang="en-US"/>
                        </a:p>
                      </a:txBody>
                      <a:tcPr>
                        <a:blipFill rotWithShape="0">
                          <a:blip r:embed="rId5"/>
                          <a:stretch>
                            <a:fillRect l="-327461" t="-69136" r="-117617" b="-275309"/>
                          </a:stretch>
                        </a:blipFill>
                      </a:tcPr>
                    </a:tc>
                    <a:tc>
                      <a:txBody>
                        <a:bodyPr/>
                        <a:lstStyle/>
                        <a:p>
                          <a:endParaRPr lang="en-US"/>
                        </a:p>
                      </a:txBody>
                      <a:tcPr>
                        <a:blipFill rotWithShape="0">
                          <a:blip r:embed="rId5"/>
                          <a:stretch>
                            <a:fillRect l="-369955" t="-69136" r="-1794" b="-275309"/>
                          </a:stretch>
                        </a:blipFill>
                      </a:tcPr>
                    </a:tc>
                  </a:tr>
                  <a:tr h="335280">
                    <a:tc>
                      <a:txBody>
                        <a:bodyPr/>
                        <a:lstStyle/>
                        <a:p>
                          <a:endParaRPr lang="en-US"/>
                        </a:p>
                      </a:txBody>
                      <a:tcPr>
                        <a:blipFill rotWithShape="0">
                          <a:blip r:embed="rId5"/>
                          <a:stretch>
                            <a:fillRect l="-562" t="-244643" r="-490449" b="-298214"/>
                          </a:stretch>
                        </a:blipFill>
                      </a:tcPr>
                    </a:tc>
                    <a:tc>
                      <a:txBody>
                        <a:bodyPr/>
                        <a:lstStyle/>
                        <a:p>
                          <a:endParaRPr lang="en-US"/>
                        </a:p>
                      </a:txBody>
                      <a:tcPr>
                        <a:blipFill rotWithShape="0">
                          <a:blip r:embed="rId5"/>
                          <a:stretch>
                            <a:fillRect l="-65091" t="-244643" r="-217455" b="-298214"/>
                          </a:stretch>
                        </a:blipFill>
                      </a:tcPr>
                    </a:tc>
                    <a:tc>
                      <a:txBody>
                        <a:bodyPr/>
                        <a:lstStyle/>
                        <a:p>
                          <a:endParaRPr lang="en-US"/>
                        </a:p>
                      </a:txBody>
                      <a:tcPr>
                        <a:blipFill rotWithShape="0">
                          <a:blip r:embed="rId5"/>
                          <a:stretch>
                            <a:fillRect l="-255056" t="-244643" r="-235955" b="-298214"/>
                          </a:stretch>
                        </a:blipFill>
                      </a:tcPr>
                    </a:tc>
                    <a:tc>
                      <a:txBody>
                        <a:bodyPr/>
                        <a:lstStyle/>
                        <a:p>
                          <a:endParaRPr lang="en-US"/>
                        </a:p>
                      </a:txBody>
                      <a:tcPr>
                        <a:blipFill rotWithShape="0">
                          <a:blip r:embed="rId5"/>
                          <a:stretch>
                            <a:fillRect l="-327461" t="-244643" r="-117617" b="-298214"/>
                          </a:stretch>
                        </a:blipFill>
                      </a:tcPr>
                    </a:tc>
                    <a:tc>
                      <a:txBody>
                        <a:bodyPr/>
                        <a:lstStyle/>
                        <a:p>
                          <a:endParaRPr lang="en-US"/>
                        </a:p>
                      </a:txBody>
                      <a:tcPr>
                        <a:blipFill rotWithShape="0">
                          <a:blip r:embed="rId5"/>
                          <a:stretch>
                            <a:fillRect l="-369955" t="-244643" r="-1794" b="-298214"/>
                          </a:stretch>
                        </a:blipFill>
                      </a:tcPr>
                    </a:tc>
                  </a:tr>
                  <a:tr h="335280">
                    <a:tc>
                      <a:txBody>
                        <a:bodyPr/>
                        <a:lstStyle/>
                        <a:p>
                          <a:endParaRPr lang="en-US"/>
                        </a:p>
                      </a:txBody>
                      <a:tcPr>
                        <a:blipFill rotWithShape="0">
                          <a:blip r:embed="rId5"/>
                          <a:stretch>
                            <a:fillRect l="-562" t="-350909" r="-490449" b="-203636"/>
                          </a:stretch>
                        </a:blipFill>
                      </a:tcPr>
                    </a:tc>
                    <a:tc>
                      <a:txBody>
                        <a:bodyPr/>
                        <a:lstStyle/>
                        <a:p>
                          <a:endParaRPr lang="en-US"/>
                        </a:p>
                      </a:txBody>
                      <a:tcPr>
                        <a:blipFill rotWithShape="0">
                          <a:blip r:embed="rId5"/>
                          <a:stretch>
                            <a:fillRect l="-65091" t="-350909" r="-217455" b="-203636"/>
                          </a:stretch>
                        </a:blipFill>
                      </a:tcPr>
                    </a:tc>
                    <a:tc>
                      <a:txBody>
                        <a:bodyPr/>
                        <a:lstStyle/>
                        <a:p>
                          <a:endParaRPr lang="en-US"/>
                        </a:p>
                      </a:txBody>
                      <a:tcPr>
                        <a:blipFill rotWithShape="0">
                          <a:blip r:embed="rId5"/>
                          <a:stretch>
                            <a:fillRect l="-255056" t="-350909" r="-235955" b="-203636"/>
                          </a:stretch>
                        </a:blipFill>
                      </a:tcPr>
                    </a:tc>
                    <a:tc>
                      <a:txBody>
                        <a:bodyPr/>
                        <a:lstStyle/>
                        <a:p>
                          <a:endParaRPr lang="en-US"/>
                        </a:p>
                      </a:txBody>
                      <a:tcPr>
                        <a:blipFill rotWithShape="0">
                          <a:blip r:embed="rId5"/>
                          <a:stretch>
                            <a:fillRect l="-327461" t="-350909" r="-117617" b="-203636"/>
                          </a:stretch>
                        </a:blipFill>
                      </a:tcPr>
                    </a:tc>
                    <a:tc>
                      <a:txBody>
                        <a:bodyPr/>
                        <a:lstStyle/>
                        <a:p>
                          <a:endParaRPr lang="en-US"/>
                        </a:p>
                      </a:txBody>
                      <a:tcPr>
                        <a:blipFill rotWithShape="0">
                          <a:blip r:embed="rId5"/>
                          <a:stretch>
                            <a:fillRect l="-369955" t="-350909" r="-1794" b="-203636"/>
                          </a:stretch>
                        </a:blipFill>
                      </a:tcPr>
                    </a:tc>
                  </a:tr>
                  <a:tr h="335280">
                    <a:tc>
                      <a:txBody>
                        <a:bodyPr/>
                        <a:lstStyle/>
                        <a:p>
                          <a:endParaRPr lang="en-US"/>
                        </a:p>
                      </a:txBody>
                      <a:tcPr>
                        <a:blipFill rotWithShape="0">
                          <a:blip r:embed="rId5"/>
                          <a:stretch>
                            <a:fillRect l="-562" t="-450909" r="-490449" b="-103636"/>
                          </a:stretch>
                        </a:blipFill>
                      </a:tcPr>
                    </a:tc>
                    <a:tc>
                      <a:txBody>
                        <a:bodyPr/>
                        <a:lstStyle/>
                        <a:p>
                          <a:endParaRPr lang="en-US"/>
                        </a:p>
                      </a:txBody>
                      <a:tcPr>
                        <a:blipFill rotWithShape="0">
                          <a:blip r:embed="rId5"/>
                          <a:stretch>
                            <a:fillRect l="-65091" t="-450909" r="-217455" b="-103636"/>
                          </a:stretch>
                        </a:blipFill>
                      </a:tcPr>
                    </a:tc>
                    <a:tc>
                      <a:txBody>
                        <a:bodyPr/>
                        <a:lstStyle/>
                        <a:p>
                          <a:endParaRPr lang="en-US"/>
                        </a:p>
                      </a:txBody>
                      <a:tcPr>
                        <a:blipFill rotWithShape="0">
                          <a:blip r:embed="rId5"/>
                          <a:stretch>
                            <a:fillRect l="-255056" t="-450909" r="-235955" b="-103636"/>
                          </a:stretch>
                        </a:blipFill>
                      </a:tcPr>
                    </a:tc>
                    <a:tc>
                      <a:txBody>
                        <a:bodyPr/>
                        <a:lstStyle/>
                        <a:p>
                          <a:endParaRPr lang="en-US"/>
                        </a:p>
                      </a:txBody>
                      <a:tcPr>
                        <a:blipFill rotWithShape="0">
                          <a:blip r:embed="rId5"/>
                          <a:stretch>
                            <a:fillRect l="-327461" t="-450909" r="-117617" b="-103636"/>
                          </a:stretch>
                        </a:blipFill>
                      </a:tcPr>
                    </a:tc>
                    <a:tc>
                      <a:txBody>
                        <a:bodyPr/>
                        <a:lstStyle/>
                        <a:p>
                          <a:endParaRPr lang="en-US"/>
                        </a:p>
                      </a:txBody>
                      <a:tcPr>
                        <a:blipFill rotWithShape="0">
                          <a:blip r:embed="rId5"/>
                          <a:stretch>
                            <a:fillRect l="-369955" t="-450909" r="-1794" b="-103636"/>
                          </a:stretch>
                        </a:blipFill>
                      </a:tcPr>
                    </a:tc>
                  </a:tr>
                  <a:tr h="335280">
                    <a:tc>
                      <a:txBody>
                        <a:bodyPr/>
                        <a:lstStyle/>
                        <a:p>
                          <a:endParaRPr lang="en-US"/>
                        </a:p>
                      </a:txBody>
                      <a:tcPr>
                        <a:blipFill rotWithShape="0">
                          <a:blip r:embed="rId5"/>
                          <a:stretch>
                            <a:fillRect l="-562" t="-550909" r="-490449" b="-3636"/>
                          </a:stretch>
                        </a:blipFill>
                      </a:tcPr>
                    </a:tc>
                    <a:tc>
                      <a:txBody>
                        <a:bodyPr/>
                        <a:lstStyle/>
                        <a:p>
                          <a:endParaRPr lang="en-US"/>
                        </a:p>
                      </a:txBody>
                      <a:tcPr>
                        <a:blipFill rotWithShape="0">
                          <a:blip r:embed="rId5"/>
                          <a:stretch>
                            <a:fillRect l="-65091" t="-550909" r="-217455" b="-3636"/>
                          </a:stretch>
                        </a:blipFill>
                      </a:tcPr>
                    </a:tc>
                    <a:tc>
                      <a:txBody>
                        <a:bodyPr/>
                        <a:lstStyle/>
                        <a:p>
                          <a:endParaRPr lang="en-US"/>
                        </a:p>
                      </a:txBody>
                      <a:tcPr>
                        <a:blipFill rotWithShape="0">
                          <a:blip r:embed="rId5"/>
                          <a:stretch>
                            <a:fillRect l="-255056" t="-550909" r="-235955" b="-3636"/>
                          </a:stretch>
                        </a:blipFill>
                      </a:tcPr>
                    </a:tc>
                    <a:tc>
                      <a:txBody>
                        <a:bodyPr/>
                        <a:lstStyle/>
                        <a:p>
                          <a:endParaRPr lang="en-US"/>
                        </a:p>
                      </a:txBody>
                      <a:tcPr>
                        <a:blipFill rotWithShape="0">
                          <a:blip r:embed="rId5"/>
                          <a:stretch>
                            <a:fillRect l="-327461" t="-550909" r="-117617" b="-3636"/>
                          </a:stretch>
                        </a:blipFill>
                      </a:tcPr>
                    </a:tc>
                    <a:tc>
                      <a:txBody>
                        <a:bodyPr/>
                        <a:lstStyle/>
                        <a:p>
                          <a:endParaRPr lang="en-US"/>
                        </a:p>
                      </a:txBody>
                      <a:tcPr>
                        <a:blipFill rotWithShape="0">
                          <a:blip r:embed="rId5"/>
                          <a:stretch>
                            <a:fillRect l="-369955" t="-550909" r="-1794" b="-3636"/>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3935297" y="4107987"/>
                <a:ext cx="2617903" cy="369332"/>
              </a:xfrm>
              <a:prstGeom prst="rect">
                <a:avLst/>
              </a:prstGeom>
              <a:solidFill>
                <a:srgbClr val="92D050"/>
              </a:solidFill>
            </p:spPr>
            <p:txBody>
              <a:bodyPr wrap="square" rtlCol="0">
                <a:spAutoFit/>
              </a:bodyPr>
              <a:lstStyle/>
              <a:p>
                <a:pPr algn="ctr" defTabSz="457189">
                  <a:spcAft>
                    <a:spcPts val="600"/>
                  </a:spcAft>
                </a:pPr>
                <a:r>
                  <a:rPr lang="en-US" altLang="ko-KR" dirty="0">
                    <a:solidFill>
                      <a:srgbClr val="000000"/>
                    </a:solidFill>
                    <a:latin typeface="Corbel" charset="0"/>
                    <a:ea typeface="Corbel" charset="0"/>
                    <a:cs typeface="Corbel" charset="0"/>
                  </a:rPr>
                  <a:t>RBF Kernel Space (</a:t>
                </a:r>
                <a14:m>
                  <m:oMath xmlns:m="http://schemas.openxmlformats.org/officeDocument/2006/math">
                    <m:r>
                      <a:rPr lang="en-US" altLang="ko-KR" i="1">
                        <a:solidFill>
                          <a:srgbClr val="000000"/>
                        </a:solidFill>
                        <a:latin typeface="Cambria Math" charset="0"/>
                        <a:ea typeface="Corbel" charset="0"/>
                        <a:cs typeface="Corbel" charset="0"/>
                      </a:rPr>
                      <m:t>𝜎</m:t>
                    </m:r>
                    <m:r>
                      <a:rPr lang="en-US" altLang="ko-KR" i="1">
                        <a:solidFill>
                          <a:srgbClr val="000000"/>
                        </a:solidFill>
                        <a:latin typeface="Cambria Math" charset="0"/>
                        <a:ea typeface="Corbel" charset="0"/>
                        <a:cs typeface="Corbel" charset="0"/>
                      </a:rPr>
                      <m:t>=4</m:t>
                    </m:r>
                  </m:oMath>
                </a14:m>
                <a:r>
                  <a:rPr lang="en-US" altLang="ko-KR" dirty="0">
                    <a:solidFill>
                      <a:srgbClr val="000000"/>
                    </a:solidFill>
                    <a:latin typeface="Corbel" charset="0"/>
                    <a:ea typeface="Corbel" charset="0"/>
                    <a:cs typeface="Corbel" charset="0"/>
                  </a:rPr>
                  <a:t>)</a:t>
                </a:r>
              </a:p>
            </p:txBody>
          </p:sp>
        </mc:Choice>
        <mc:Fallback xmlns="">
          <p:sp>
            <p:nvSpPr>
              <p:cNvPr id="7" name="TextBox 6"/>
              <p:cNvSpPr txBox="1">
                <a:spLocks noRot="1" noChangeAspect="1" noMove="1" noResize="1" noEditPoints="1" noAdjustHandles="1" noChangeArrowheads="1" noChangeShapeType="1" noTextEdit="1"/>
              </p:cNvSpPr>
              <p:nvPr/>
            </p:nvSpPr>
            <p:spPr>
              <a:xfrm>
                <a:off x="3935297" y="4107987"/>
                <a:ext cx="2617903" cy="369332"/>
              </a:xfrm>
              <a:prstGeom prst="rect">
                <a:avLst/>
              </a:prstGeom>
              <a:blipFill rotWithShape="0">
                <a:blip r:embed="rId6"/>
                <a:stretch>
                  <a:fillRect l="-1399" t="-8333" r="-1166" b="-28333"/>
                </a:stretch>
              </a:blipFill>
            </p:spPr>
            <p:txBody>
              <a:bodyPr/>
              <a:lstStyle/>
              <a:p>
                <a:r>
                  <a:rPr lang="en-US">
                    <a:noFill/>
                  </a:rPr>
                  <a:t> </a:t>
                </a:r>
              </a:p>
            </p:txBody>
          </p:sp>
        </mc:Fallback>
      </mc:AlternateContent>
      <p:sp>
        <p:nvSpPr>
          <p:cNvPr id="8" name="TextBox 7"/>
          <p:cNvSpPr txBox="1"/>
          <p:nvPr/>
        </p:nvSpPr>
        <p:spPr>
          <a:xfrm>
            <a:off x="134351" y="4114483"/>
            <a:ext cx="1667346" cy="369332"/>
          </a:xfrm>
          <a:prstGeom prst="rect">
            <a:avLst/>
          </a:prstGeom>
          <a:solidFill>
            <a:srgbClr val="92D050"/>
          </a:solidFill>
        </p:spPr>
        <p:txBody>
          <a:bodyPr wrap="square" rtlCol="0">
            <a:spAutoFit/>
          </a:bodyPr>
          <a:lstStyle/>
          <a:p>
            <a:pPr defTabSz="457189">
              <a:spcAft>
                <a:spcPts val="600"/>
              </a:spcAft>
            </a:pPr>
            <a:r>
              <a:rPr lang="en-US" altLang="ko-KR" dirty="0">
                <a:solidFill>
                  <a:srgbClr val="000000"/>
                </a:solidFill>
                <a:latin typeface="Corbel" charset="0"/>
                <a:ea typeface="Corbel" charset="0"/>
                <a:cs typeface="Corbel" charset="0"/>
              </a:rPr>
              <a:t>Original Space</a:t>
            </a:r>
          </a:p>
        </p:txBody>
      </p:sp>
      <p:graphicFrame>
        <p:nvGraphicFramePr>
          <p:cNvPr id="9" name="Object 8"/>
          <p:cNvGraphicFramePr>
            <a:graphicFrameLocks noChangeAspect="1"/>
          </p:cNvGraphicFramePr>
          <p:nvPr>
            <p:extLst>
              <p:ext uri="{D42A27DB-BD31-4B8C-83A1-F6EECF244321}">
                <p14:modId xmlns:p14="http://schemas.microsoft.com/office/powerpoint/2010/main" val="933551884"/>
              </p:ext>
            </p:extLst>
          </p:nvPr>
        </p:nvGraphicFramePr>
        <p:xfrm>
          <a:off x="6553200" y="1519518"/>
          <a:ext cx="1453480" cy="438637"/>
        </p:xfrm>
        <a:graphic>
          <a:graphicData uri="http://schemas.openxmlformats.org/presentationml/2006/ole">
            <mc:AlternateContent xmlns:mc="http://schemas.openxmlformats.org/markup-compatibility/2006">
              <mc:Choice xmlns:v="urn:schemas-microsoft-com:vml" Requires="v">
                <p:oleObj spid="_x0000_s83976" name="Equation" r:id="rId7" imgW="749160" imgH="228600" progId="Equation.DSMT4">
                  <p:embed/>
                </p:oleObj>
              </mc:Choice>
              <mc:Fallback>
                <p:oleObj name="Equation" r:id="rId7" imgW="749160" imgH="228600" progId="Equation.DSMT4">
                  <p:embed/>
                  <p:pic>
                    <p:nvPicPr>
                      <p:cNvPr id="0" name=""/>
                      <p:cNvPicPr/>
                      <p:nvPr/>
                    </p:nvPicPr>
                    <p:blipFill>
                      <a:blip r:embed="rId8"/>
                      <a:stretch>
                        <a:fillRect/>
                      </a:stretch>
                    </p:blipFill>
                    <p:spPr>
                      <a:xfrm>
                        <a:off x="6553200" y="1519518"/>
                        <a:ext cx="1453480" cy="438637"/>
                      </a:xfrm>
                      <a:prstGeom prst="rect">
                        <a:avLst/>
                      </a:prstGeom>
                    </p:spPr>
                  </p:pic>
                </p:oleObj>
              </mc:Fallback>
            </mc:AlternateContent>
          </a:graphicData>
        </a:graphic>
      </p:graphicFrame>
    </p:spTree>
    <p:extLst>
      <p:ext uri="{BB962C8B-B14F-4D97-AF65-F5344CB8AC3E}">
        <p14:creationId xmlns:p14="http://schemas.microsoft.com/office/powerpoint/2010/main" val="1871209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Example: </a:t>
            </a:r>
            <a:r>
              <a:rPr lang="en-US" altLang="ko-KR" dirty="0">
                <a:ea typeface="Gulim" panose="020B0600000101010101" pitchFamily="34" charset="-127"/>
              </a:rPr>
              <a:t>Kernel K-Means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spcAft>
                <a:spcPts val="600"/>
              </a:spcAft>
            </a:pPr>
            <a:endParaRPr lang="zh-CN" altLang="en-US" sz="2400" dirty="0" smtClean="0">
              <a:solidFill>
                <a:srgbClr val="000000"/>
              </a:solidFill>
            </a:endParaRPr>
          </a:p>
          <a:p>
            <a:pPr>
              <a:spcAft>
                <a:spcPts val="600"/>
              </a:spcAft>
            </a:pPr>
            <a:endParaRPr lang="zh-CN" altLang="en-US" sz="2400" dirty="0">
              <a:solidFill>
                <a:srgbClr val="000000"/>
              </a:solidFill>
            </a:endParaRPr>
          </a:p>
          <a:p>
            <a:pPr>
              <a:spcAft>
                <a:spcPts val="600"/>
              </a:spcAft>
            </a:pPr>
            <a:endParaRPr lang="zh-CN" altLang="en-US" sz="2400" dirty="0" smtClean="0">
              <a:solidFill>
                <a:srgbClr val="000000"/>
              </a:solidFill>
            </a:endParaRPr>
          </a:p>
          <a:p>
            <a:pPr>
              <a:spcAft>
                <a:spcPts val="600"/>
              </a:spcAft>
            </a:pPr>
            <a:endParaRPr lang="zh-CN" altLang="en-US" sz="2400" dirty="0" smtClean="0">
              <a:solidFill>
                <a:srgbClr val="000000"/>
              </a:solidFill>
            </a:endParaRPr>
          </a:p>
          <a:p>
            <a:pPr>
              <a:spcAft>
                <a:spcPts val="600"/>
              </a:spcAft>
            </a:pPr>
            <a:endParaRPr lang="zh-CN" altLang="en-US" sz="2400" dirty="0" smtClean="0">
              <a:solidFill>
                <a:srgbClr val="000000"/>
              </a:solidFill>
            </a:endParaRPr>
          </a:p>
          <a:p>
            <a:pPr>
              <a:spcAft>
                <a:spcPts val="600"/>
              </a:spcAft>
            </a:pPr>
            <a:endParaRPr lang="zh-CN" altLang="en-US" sz="2400" dirty="0">
              <a:solidFill>
                <a:srgbClr val="000000"/>
              </a:solidFill>
            </a:endParaRPr>
          </a:p>
          <a:p>
            <a:pPr>
              <a:spcAft>
                <a:spcPts val="600"/>
              </a:spcAft>
            </a:pPr>
            <a:endParaRPr lang="zh-CN" altLang="en-US" sz="2400" dirty="0" smtClean="0">
              <a:solidFill>
                <a:srgbClr val="000000"/>
              </a:solidFill>
            </a:endParaRPr>
          </a:p>
          <a:p>
            <a:pPr>
              <a:spcAft>
                <a:spcPts val="600"/>
              </a:spcAft>
            </a:pPr>
            <a:r>
              <a:rPr lang="en-US" altLang="zh-CN" sz="2400" dirty="0" smtClean="0">
                <a:solidFill>
                  <a:srgbClr val="000000"/>
                </a:solidFill>
              </a:rPr>
              <a:t>The </a:t>
            </a:r>
            <a:r>
              <a:rPr lang="en-US" altLang="zh-CN" sz="2400" dirty="0">
                <a:solidFill>
                  <a:srgbClr val="000000"/>
                </a:solidFill>
              </a:rPr>
              <a:t>above data set cannot generate quality clusters by K-Means since it contains non-</a:t>
            </a:r>
            <a:r>
              <a:rPr lang="en-US" altLang="zh-CN" sz="2400" dirty="0" err="1">
                <a:solidFill>
                  <a:srgbClr val="000000"/>
                </a:solidFill>
              </a:rPr>
              <a:t>covex</a:t>
            </a:r>
            <a:r>
              <a:rPr lang="en-US" altLang="zh-CN" sz="2400" dirty="0">
                <a:solidFill>
                  <a:srgbClr val="000000"/>
                </a:solidFill>
              </a:rPr>
              <a:t> </a:t>
            </a:r>
            <a:r>
              <a:rPr lang="en-US" altLang="zh-CN" sz="2400" dirty="0" smtClean="0">
                <a:solidFill>
                  <a:srgbClr val="000000"/>
                </a:solidFill>
              </a:rPr>
              <a:t>clusters</a:t>
            </a:r>
            <a:endParaRPr lang="zh-CN" altLang="en-US" sz="2400" dirty="0" smtClean="0">
              <a:solidFill>
                <a:srgbClr val="000000"/>
              </a:solidFill>
            </a:endParaRPr>
          </a:p>
          <a:p>
            <a:pPr>
              <a:spcAft>
                <a:spcPts val="600"/>
              </a:spcAft>
            </a:pPr>
            <a:r>
              <a:rPr lang="en-US" altLang="zh-CN" sz="2400" dirty="0" smtClean="0">
                <a:solidFill>
                  <a:srgbClr val="000000"/>
                </a:solidFill>
              </a:rPr>
              <a:t>Gaussian </a:t>
            </a:r>
            <a:r>
              <a:rPr lang="en-US" altLang="zh-CN" sz="2400" dirty="0">
                <a:solidFill>
                  <a:srgbClr val="000000"/>
                </a:solidFill>
              </a:rPr>
              <a:t>RBF Kernel transformation maps data to a </a:t>
            </a:r>
            <a:r>
              <a:rPr lang="en-US" altLang="ko-KR" sz="2400" dirty="0">
                <a:solidFill>
                  <a:srgbClr val="000000"/>
                </a:solidFill>
                <a:ea typeface="Gulim" panose="020B0600000101010101" pitchFamily="34" charset="-127"/>
              </a:rPr>
              <a:t>kernel matrix K for any two points x</a:t>
            </a:r>
            <a:r>
              <a:rPr lang="en-US" altLang="ko-KR" sz="2400" baseline="-25000" dirty="0">
                <a:solidFill>
                  <a:srgbClr val="000000"/>
                </a:solidFill>
                <a:ea typeface="Gulim" panose="020B0600000101010101" pitchFamily="34" charset="-127"/>
              </a:rPr>
              <a:t>i</a:t>
            </a:r>
            <a:r>
              <a:rPr lang="en-US" altLang="ko-KR" sz="2400" dirty="0">
                <a:solidFill>
                  <a:srgbClr val="000000"/>
                </a:solidFill>
                <a:ea typeface="Gulim" panose="020B0600000101010101" pitchFamily="34" charset="-127"/>
              </a:rPr>
              <a:t>, </a:t>
            </a:r>
            <a:r>
              <a:rPr lang="en-US" altLang="ko-KR" sz="2400" dirty="0" err="1">
                <a:solidFill>
                  <a:srgbClr val="000000"/>
                </a:solidFill>
                <a:ea typeface="Gulim" panose="020B0600000101010101" pitchFamily="34" charset="-127"/>
              </a:rPr>
              <a:t>x</a:t>
            </a:r>
            <a:r>
              <a:rPr lang="en-US" altLang="ko-KR" sz="2400" baseline="-25000" dirty="0" err="1">
                <a:solidFill>
                  <a:srgbClr val="000000"/>
                </a:solidFill>
                <a:ea typeface="Gulim" panose="020B0600000101010101" pitchFamily="34" charset="-127"/>
              </a:rPr>
              <a:t>j</a:t>
            </a:r>
            <a:r>
              <a:rPr lang="en-US" altLang="ko-KR" sz="2400" dirty="0">
                <a:solidFill>
                  <a:srgbClr val="000000"/>
                </a:solidFill>
                <a:ea typeface="Gulim" panose="020B0600000101010101" pitchFamily="34" charset="-127"/>
              </a:rPr>
              <a:t>:                                </a:t>
            </a:r>
            <a:r>
              <a:rPr lang="en-US" altLang="ko-KR" sz="2400" dirty="0" smtClean="0">
                <a:solidFill>
                  <a:srgbClr val="000000"/>
                </a:solidFill>
                <a:ea typeface="Gulim" panose="020B0600000101010101" pitchFamily="34" charset="-127"/>
              </a:rPr>
              <a:t>and  </a:t>
            </a:r>
            <a:r>
              <a:rPr lang="en-US" altLang="ko-KR" sz="2400" dirty="0">
                <a:solidFill>
                  <a:srgbClr val="000000"/>
                </a:solidFill>
                <a:ea typeface="Gulim" panose="020B0600000101010101" pitchFamily="34" charset="-127"/>
              </a:rPr>
              <a:t>Gaussian kernel: </a:t>
            </a:r>
            <a:r>
              <a:rPr lang="en-US" altLang="ko-KR" sz="2400" i="1" dirty="0">
                <a:solidFill>
                  <a:srgbClr val="000000"/>
                </a:solidFill>
                <a:ea typeface="Gulim" panose="020B0600000101010101" pitchFamily="34" charset="-127"/>
              </a:rPr>
              <a:t>K</a:t>
            </a:r>
            <a:r>
              <a:rPr lang="en-US" altLang="ko-KR" sz="2400" dirty="0">
                <a:solidFill>
                  <a:srgbClr val="000000"/>
                </a:solidFill>
                <a:ea typeface="Gulim" panose="020B0600000101010101" pitchFamily="34" charset="-127"/>
              </a:rPr>
              <a:t>(</a:t>
            </a:r>
            <a:r>
              <a:rPr lang="en-US" altLang="ko-KR" sz="2400" b="1" i="1" dirty="0">
                <a:solidFill>
                  <a:srgbClr val="000000"/>
                </a:solidFill>
                <a:ea typeface="Gulim" panose="020B0600000101010101" pitchFamily="34" charset="-127"/>
              </a:rPr>
              <a:t>X</a:t>
            </a:r>
            <a:r>
              <a:rPr lang="en-US" altLang="ko-KR" sz="2400" i="1" baseline="-25000" dirty="0">
                <a:solidFill>
                  <a:srgbClr val="000000"/>
                </a:solidFill>
                <a:ea typeface="Gulim" panose="020B0600000101010101" pitchFamily="34" charset="-127"/>
              </a:rPr>
              <a:t>i</a:t>
            </a:r>
            <a:r>
              <a:rPr lang="en-US" altLang="ko-KR" sz="2400" dirty="0">
                <a:solidFill>
                  <a:srgbClr val="000000"/>
                </a:solidFill>
                <a:ea typeface="Gulim" panose="020B0600000101010101" pitchFamily="34" charset="-127"/>
              </a:rPr>
              <a:t>, </a:t>
            </a:r>
            <a:r>
              <a:rPr lang="en-US" altLang="ko-KR" sz="2400" b="1" i="1" dirty="0" err="1">
                <a:solidFill>
                  <a:srgbClr val="000000"/>
                </a:solidFill>
                <a:ea typeface="Gulim" panose="020B0600000101010101" pitchFamily="34" charset="-127"/>
              </a:rPr>
              <a:t>X</a:t>
            </a:r>
            <a:r>
              <a:rPr lang="en-US" altLang="ko-KR" sz="2400" b="1" i="1" baseline="-25000" dirty="0" err="1">
                <a:solidFill>
                  <a:srgbClr val="000000"/>
                </a:solidFill>
                <a:ea typeface="Gulim" panose="020B0600000101010101" pitchFamily="34" charset="-127"/>
              </a:rPr>
              <a:t>j</a:t>
            </a:r>
            <a:r>
              <a:rPr lang="en-US" altLang="ko-KR" sz="2400" dirty="0">
                <a:solidFill>
                  <a:srgbClr val="000000"/>
                </a:solidFill>
                <a:ea typeface="Gulim" panose="020B0600000101010101" pitchFamily="34" charset="-127"/>
              </a:rPr>
              <a:t>) = </a:t>
            </a:r>
            <a:endParaRPr lang="en-US" sz="2400" dirty="0">
              <a:solidFill>
                <a:srgbClr val="000000"/>
              </a:solidFill>
            </a:endParaRPr>
          </a:p>
          <a:p>
            <a:pPr>
              <a:spcAft>
                <a:spcPts val="600"/>
              </a:spcAft>
            </a:pPr>
            <a:r>
              <a:rPr lang="en-US" altLang="zh-CN" sz="2400" dirty="0">
                <a:solidFill>
                  <a:srgbClr val="000000"/>
                </a:solidFill>
              </a:rPr>
              <a:t>K-Means clustering is conducted on the mapped data, generating quality </a:t>
            </a:r>
            <a:r>
              <a:rPr lang="en-US" altLang="zh-CN" sz="2400" dirty="0" smtClean="0">
                <a:solidFill>
                  <a:srgbClr val="000000"/>
                </a:solidFill>
              </a:rPr>
              <a:t>clusters</a:t>
            </a:r>
            <a:endParaRPr lang="en-US" altLang="zh-CN" sz="2400" dirty="0">
              <a:solidFill>
                <a:srgbClr val="0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31</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00468409"/>
              </p:ext>
            </p:extLst>
          </p:nvPr>
        </p:nvGraphicFramePr>
        <p:xfrm>
          <a:off x="3020833" y="5487167"/>
          <a:ext cx="1551167" cy="329726"/>
        </p:xfrm>
        <a:graphic>
          <a:graphicData uri="http://schemas.openxmlformats.org/presentationml/2006/ole">
            <mc:AlternateContent xmlns:mc="http://schemas.openxmlformats.org/markup-compatibility/2006">
              <mc:Choice xmlns:v="urn:schemas-microsoft-com:vml" Requires="v">
                <p:oleObj spid="_x0000_s64591" name="Equation" r:id="rId3" imgW="1218960" imgH="253800" progId="Equation.DSMT4">
                  <p:embed/>
                </p:oleObj>
              </mc:Choice>
              <mc:Fallback>
                <p:oleObj name="Equation" r:id="rId3" imgW="1218960" imgH="253800" progId="Equation.DSMT4">
                  <p:embed/>
                  <p:pic>
                    <p:nvPicPr>
                      <p:cNvPr id="0" name=""/>
                      <p:cNvPicPr/>
                      <p:nvPr/>
                    </p:nvPicPr>
                    <p:blipFill>
                      <a:blip r:embed="rId4"/>
                      <a:stretch>
                        <a:fillRect/>
                      </a:stretch>
                    </p:blipFill>
                    <p:spPr>
                      <a:xfrm>
                        <a:off x="3020833" y="5487167"/>
                        <a:ext cx="1551167" cy="329726"/>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706157265"/>
              </p:ext>
            </p:extLst>
          </p:nvPr>
        </p:nvGraphicFramePr>
        <p:xfrm>
          <a:off x="7840299" y="5413556"/>
          <a:ext cx="1303702" cy="403337"/>
        </p:xfrm>
        <a:graphic>
          <a:graphicData uri="http://schemas.openxmlformats.org/presentationml/2006/ole">
            <mc:AlternateContent xmlns:mc="http://schemas.openxmlformats.org/markup-compatibility/2006">
              <mc:Choice xmlns:v="urn:schemas-microsoft-com:vml" Requires="v">
                <p:oleObj spid="_x0000_s64592" name="Equation" r:id="rId5" imgW="749160" imgH="228600" progId="Equation.DSMT4">
                  <p:embed/>
                </p:oleObj>
              </mc:Choice>
              <mc:Fallback>
                <p:oleObj name="Equation" r:id="rId5" imgW="749160" imgH="228600" progId="Equation.DSMT4">
                  <p:embed/>
                  <p:pic>
                    <p:nvPicPr>
                      <p:cNvPr id="0" name=""/>
                      <p:cNvPicPr/>
                      <p:nvPr/>
                    </p:nvPicPr>
                    <p:blipFill>
                      <a:blip r:embed="rId6"/>
                      <a:stretch>
                        <a:fillRect/>
                      </a:stretch>
                    </p:blipFill>
                    <p:spPr>
                      <a:xfrm>
                        <a:off x="7840299" y="5413556"/>
                        <a:ext cx="1303702" cy="403337"/>
                      </a:xfrm>
                      <a:prstGeom prst="rect">
                        <a:avLst/>
                      </a:prstGeom>
                    </p:spPr>
                  </p:pic>
                </p:oleObj>
              </mc:Fallback>
            </mc:AlternateContent>
          </a:graphicData>
        </a:graphic>
      </p:graphicFrame>
      <p:grpSp>
        <p:nvGrpSpPr>
          <p:cNvPr id="7" name="Group 6"/>
          <p:cNvGrpSpPr/>
          <p:nvPr/>
        </p:nvGrpSpPr>
        <p:grpSpPr>
          <a:xfrm>
            <a:off x="317015" y="1583605"/>
            <a:ext cx="2366017" cy="2529196"/>
            <a:chOff x="414015" y="1154169"/>
            <a:chExt cx="3470116" cy="3407305"/>
          </a:xfrm>
        </p:grpSpPr>
        <p:pic>
          <p:nvPicPr>
            <p:cNvPr id="8" name="Picture 7"/>
            <p:cNvPicPr>
              <a:picLocks noChangeAspect="1"/>
            </p:cNvPicPr>
            <p:nvPr/>
          </p:nvPicPr>
          <p:blipFill>
            <a:blip r:embed="rId7"/>
            <a:stretch>
              <a:fillRect/>
            </a:stretch>
          </p:blipFill>
          <p:spPr>
            <a:xfrm>
              <a:off x="414015" y="1154169"/>
              <a:ext cx="3470116" cy="2869229"/>
            </a:xfrm>
            <a:prstGeom prst="rect">
              <a:avLst/>
            </a:prstGeom>
          </p:spPr>
        </p:pic>
        <p:sp>
          <p:nvSpPr>
            <p:cNvPr id="9" name="Text Box 181"/>
            <p:cNvSpPr txBox="1">
              <a:spLocks noChangeArrowheads="1"/>
            </p:cNvSpPr>
            <p:nvPr/>
          </p:nvSpPr>
          <p:spPr bwMode="auto">
            <a:xfrm>
              <a:off x="840154" y="4146840"/>
              <a:ext cx="2617835" cy="414634"/>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smtClean="0">
                  <a:solidFill>
                    <a:srgbClr val="000000"/>
                  </a:solidFill>
                  <a:latin typeface="Corbel" charset="0"/>
                  <a:ea typeface="Corbel" charset="0"/>
                  <a:cs typeface="Corbel" charset="0"/>
                </a:rPr>
                <a:t>The original data set</a:t>
              </a:r>
              <a:endParaRPr lang="en-US" altLang="ko-KR" sz="1400" dirty="0">
                <a:solidFill>
                  <a:srgbClr val="000000"/>
                </a:solidFill>
                <a:latin typeface="Corbel" charset="0"/>
                <a:ea typeface="Corbel" charset="0"/>
                <a:cs typeface="Corbel" charset="0"/>
              </a:endParaRPr>
            </a:p>
          </p:txBody>
        </p:sp>
      </p:grpSp>
      <p:grpSp>
        <p:nvGrpSpPr>
          <p:cNvPr id="10" name="Group 9"/>
          <p:cNvGrpSpPr/>
          <p:nvPr/>
        </p:nvGrpSpPr>
        <p:grpSpPr>
          <a:xfrm>
            <a:off x="2741302" y="1556339"/>
            <a:ext cx="3225877" cy="2788142"/>
            <a:chOff x="3701426" y="1123778"/>
            <a:chExt cx="4061302" cy="3410043"/>
          </a:xfrm>
        </p:grpSpPr>
        <p:pic>
          <p:nvPicPr>
            <p:cNvPr id="11" name="Picture 10"/>
            <p:cNvPicPr>
              <a:picLocks noChangeAspect="1"/>
            </p:cNvPicPr>
            <p:nvPr/>
          </p:nvPicPr>
          <p:blipFill>
            <a:blip r:embed="rId8"/>
            <a:stretch>
              <a:fillRect/>
            </a:stretch>
          </p:blipFill>
          <p:spPr>
            <a:xfrm>
              <a:off x="4156354" y="1123778"/>
              <a:ext cx="3483269" cy="2893910"/>
            </a:xfrm>
            <a:prstGeom prst="rect">
              <a:avLst/>
            </a:prstGeom>
          </p:spPr>
        </p:pic>
        <p:sp>
          <p:nvSpPr>
            <p:cNvPr id="12" name="Right Arrow 11"/>
            <p:cNvSpPr/>
            <p:nvPr/>
          </p:nvSpPr>
          <p:spPr>
            <a:xfrm>
              <a:off x="3701426" y="2498645"/>
              <a:ext cx="421022" cy="286328"/>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prstClr val="white"/>
                </a:solidFill>
                <a:latin typeface="Corbel" charset="0"/>
                <a:ea typeface="Corbel" charset="0"/>
                <a:cs typeface="Corbel" charset="0"/>
              </a:endParaRPr>
            </a:p>
          </p:txBody>
        </p:sp>
        <p:sp>
          <p:nvSpPr>
            <p:cNvPr id="13" name="Text Box 181"/>
            <p:cNvSpPr txBox="1">
              <a:spLocks noChangeArrowheads="1"/>
            </p:cNvSpPr>
            <p:nvPr/>
          </p:nvSpPr>
          <p:spPr bwMode="auto">
            <a:xfrm>
              <a:off x="4044785" y="4106031"/>
              <a:ext cx="3717943" cy="427790"/>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smtClean="0">
                  <a:solidFill>
                    <a:srgbClr val="000000"/>
                  </a:solidFill>
                  <a:latin typeface="Corbel" charset="0"/>
                  <a:ea typeface="Corbel" charset="0"/>
                  <a:cs typeface="Corbel" charset="0"/>
                </a:rPr>
                <a:t>The result of K-Means clustering</a:t>
              </a:r>
              <a:endParaRPr lang="en-US" altLang="ko-KR" sz="1400" dirty="0">
                <a:solidFill>
                  <a:srgbClr val="000000"/>
                </a:solidFill>
                <a:latin typeface="Corbel" charset="0"/>
                <a:ea typeface="Corbel" charset="0"/>
                <a:cs typeface="Corbel" charset="0"/>
              </a:endParaRPr>
            </a:p>
          </p:txBody>
        </p:sp>
      </p:grpSp>
      <p:grpSp>
        <p:nvGrpSpPr>
          <p:cNvPr id="14" name="Group 13"/>
          <p:cNvGrpSpPr/>
          <p:nvPr/>
        </p:nvGrpSpPr>
        <p:grpSpPr>
          <a:xfrm>
            <a:off x="2171701" y="1440729"/>
            <a:ext cx="6694897" cy="2903752"/>
            <a:chOff x="4571506" y="1446177"/>
            <a:chExt cx="6694897" cy="2903752"/>
          </a:xfrm>
        </p:grpSpPr>
        <p:pic>
          <p:nvPicPr>
            <p:cNvPr id="15" name="Picture 14"/>
            <p:cNvPicPr>
              <a:picLocks noChangeAspect="1"/>
            </p:cNvPicPr>
            <p:nvPr/>
          </p:nvPicPr>
          <p:blipFill>
            <a:blip r:embed="rId9"/>
            <a:stretch>
              <a:fillRect/>
            </a:stretch>
          </p:blipFill>
          <p:spPr>
            <a:xfrm>
              <a:off x="8561635" y="1589531"/>
              <a:ext cx="2704768" cy="2220941"/>
            </a:xfrm>
            <a:prstGeom prst="rect">
              <a:avLst/>
            </a:prstGeom>
          </p:spPr>
        </p:pic>
        <p:sp>
          <p:nvSpPr>
            <p:cNvPr id="16" name="Curved Left Arrow 15"/>
            <p:cNvSpPr/>
            <p:nvPr/>
          </p:nvSpPr>
          <p:spPr>
            <a:xfrm rot="16200000">
              <a:off x="6683821" y="-666138"/>
              <a:ext cx="356895" cy="4581525"/>
            </a:xfrm>
            <a:prstGeom prst="curvedLef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189"/>
              <a:endParaRPr lang="en-US">
                <a:solidFill>
                  <a:srgbClr val="000000"/>
                </a:solidFill>
                <a:latin typeface="Corbel" charset="0"/>
                <a:ea typeface="Corbel" charset="0"/>
                <a:cs typeface="Corbel" charset="0"/>
              </a:endParaRPr>
            </a:p>
          </p:txBody>
        </p:sp>
        <p:sp>
          <p:nvSpPr>
            <p:cNvPr id="17" name="Text Box 181"/>
            <p:cNvSpPr txBox="1">
              <a:spLocks noChangeArrowheads="1"/>
            </p:cNvSpPr>
            <p:nvPr/>
          </p:nvSpPr>
          <p:spPr bwMode="auto">
            <a:xfrm>
              <a:off x="8805980" y="3826709"/>
              <a:ext cx="2286000" cy="523220"/>
            </a:xfrm>
            <a:prstGeom prst="rect">
              <a:avLst/>
            </a:prstGeom>
            <a:solidFill>
              <a:srgbClr val="FFFF00"/>
            </a:solidFill>
            <a:ln>
              <a:noFill/>
            </a:ln>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457189" eaLnBrk="1" hangingPunct="1">
                <a:spcBef>
                  <a:spcPct val="50000"/>
                </a:spcBef>
                <a:buClrTx/>
                <a:buSzTx/>
                <a:buFont typeface="Wingdings" panose="05000000000000000000" pitchFamily="2" charset="2"/>
                <a:buNone/>
              </a:pPr>
              <a:r>
                <a:rPr lang="en-US" altLang="ko-KR" sz="1400" dirty="0" smtClean="0">
                  <a:solidFill>
                    <a:srgbClr val="000000"/>
                  </a:solidFill>
                  <a:latin typeface="Corbel" charset="0"/>
                  <a:ea typeface="Corbel" charset="0"/>
                  <a:cs typeface="Corbel" charset="0"/>
                </a:rPr>
                <a:t>The result of Gaussian Kernel K-Means clustering</a:t>
              </a:r>
              <a:endParaRPr lang="en-US" altLang="ko-KR" sz="1400" dirty="0">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1664800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b="1" dirty="0" smtClean="0"/>
              <a:t>Hierarchical Methods</a:t>
            </a:r>
          </a:p>
          <a:p>
            <a:r>
              <a:rPr lang="en-US" altLang="zh-CN"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32</a:t>
            </a:fld>
            <a:endParaRPr lang="en-US"/>
          </a:p>
        </p:txBody>
      </p:sp>
    </p:spTree>
    <p:extLst>
      <p:ext uri="{BB962C8B-B14F-4D97-AF65-F5344CB8AC3E}">
        <p14:creationId xmlns:p14="http://schemas.microsoft.com/office/powerpoint/2010/main" val="580466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en-US" kern="0" dirty="0">
                <a:solidFill>
                  <a:schemeClr val="bg1">
                    <a:lumMod val="50000"/>
                  </a:schemeClr>
                </a:solidFill>
              </a:rPr>
              <a:t>Hierarchical Clustering Methods</a:t>
            </a:r>
            <a:endParaRPr lang="en-US" dirty="0">
              <a:solidFill>
                <a:schemeClr val="bg1">
                  <a:lumMod val="50000"/>
                </a:schemeClr>
              </a:solidFill>
            </a:endParaRPr>
          </a:p>
        </p:txBody>
      </p:sp>
      <p:sp>
        <p:nvSpPr>
          <p:cNvPr id="3" name="Content Placeholder 2"/>
          <p:cNvSpPr>
            <a:spLocks noGrp="1"/>
          </p:cNvSpPr>
          <p:nvPr>
            <p:ph idx="1"/>
          </p:nvPr>
        </p:nvSpPr>
        <p:spPr/>
        <p:txBody>
          <a:bodyPr>
            <a:noAutofit/>
          </a:bodyPr>
          <a:lstStyle/>
          <a:p>
            <a:r>
              <a:rPr lang="en-US" altLang="zh-CN" sz="2400" dirty="0" smtClean="0">
                <a:solidFill>
                  <a:schemeClr val="bg1">
                    <a:lumMod val="50000"/>
                  </a:schemeClr>
                </a:solidFill>
              </a:rPr>
              <a:t> Basic Concepts of </a:t>
            </a:r>
            <a:r>
              <a:rPr lang="en-US" altLang="en-US" sz="2400" dirty="0" smtClean="0">
                <a:solidFill>
                  <a:schemeClr val="bg1">
                    <a:lumMod val="50000"/>
                  </a:schemeClr>
                </a:solidFill>
              </a:rPr>
              <a:t>Hierarchical</a:t>
            </a:r>
            <a:r>
              <a:rPr lang="en-US" altLang="zh-CN" sz="2400" dirty="0" smtClean="0">
                <a:solidFill>
                  <a:schemeClr val="bg1">
                    <a:lumMod val="50000"/>
                  </a:schemeClr>
                </a:solidFill>
              </a:rPr>
              <a:t> Algorithms</a:t>
            </a:r>
            <a:endParaRPr lang="en-US" sz="2400" dirty="0" smtClean="0">
              <a:solidFill>
                <a:schemeClr val="bg1">
                  <a:lumMod val="50000"/>
                </a:schemeClr>
              </a:solidFill>
            </a:endParaRPr>
          </a:p>
          <a:p>
            <a:r>
              <a:rPr lang="en-US" altLang="en-US" sz="2400" dirty="0" smtClean="0">
                <a:solidFill>
                  <a:schemeClr val="bg1">
                    <a:lumMod val="50000"/>
                  </a:schemeClr>
                </a:solidFill>
              </a:rPr>
              <a:t> </a:t>
            </a:r>
            <a:r>
              <a:rPr lang="en-US" altLang="zh-CN" sz="2400" dirty="0" smtClean="0">
                <a:solidFill>
                  <a:schemeClr val="bg1">
                    <a:lumMod val="50000"/>
                  </a:schemeClr>
                </a:solidFill>
              </a:rPr>
              <a:t>Agglomerative Clustering Algorithms</a:t>
            </a:r>
          </a:p>
          <a:p>
            <a:r>
              <a:rPr lang="en-US" altLang="zh-CN" sz="2400" dirty="0" smtClean="0">
                <a:solidFill>
                  <a:schemeClr val="bg1">
                    <a:lumMod val="50000"/>
                  </a:schemeClr>
                </a:solidFill>
              </a:rPr>
              <a:t> Divisive Clustering Algorithms</a:t>
            </a:r>
          </a:p>
          <a:p>
            <a:r>
              <a:rPr lang="en-US" altLang="en-US" sz="2400" dirty="0" smtClean="0">
                <a:solidFill>
                  <a:schemeClr val="bg1">
                    <a:lumMod val="50000"/>
                  </a:schemeClr>
                </a:solidFill>
              </a:rPr>
              <a:t> </a:t>
            </a:r>
            <a:r>
              <a:rPr lang="en-US" altLang="zh-CN" sz="2400" dirty="0" smtClean="0">
                <a:solidFill>
                  <a:schemeClr val="bg1">
                    <a:lumMod val="50000"/>
                  </a:schemeClr>
                </a:solidFill>
              </a:rPr>
              <a:t>Extensions to Hierarchical Clustering</a:t>
            </a:r>
            <a:endParaRPr lang="en-US" altLang="en-US" sz="2400" dirty="0" smtClean="0">
              <a:solidFill>
                <a:schemeClr val="bg1">
                  <a:lumMod val="50000"/>
                </a:schemeClr>
              </a:solidFill>
            </a:endParaRPr>
          </a:p>
          <a:p>
            <a:r>
              <a:rPr lang="en-US" sz="2400" dirty="0" smtClean="0">
                <a:solidFill>
                  <a:schemeClr val="bg1">
                    <a:lumMod val="50000"/>
                  </a:schemeClr>
                </a:solidFill>
              </a:rPr>
              <a:t> </a:t>
            </a:r>
            <a:r>
              <a:rPr lang="en-US" altLang="zh-CN" sz="2400" dirty="0" smtClean="0">
                <a:solidFill>
                  <a:schemeClr val="bg1">
                    <a:lumMod val="50000"/>
                  </a:schemeClr>
                </a:solidFill>
              </a:rPr>
              <a:t>BIRCH: A Micro-Clustering-Based Approach</a:t>
            </a:r>
          </a:p>
          <a:p>
            <a:r>
              <a:rPr lang="en-US" altLang="zh-CN" sz="2400" dirty="0" smtClean="0">
                <a:solidFill>
                  <a:schemeClr val="bg1">
                    <a:lumMod val="50000"/>
                  </a:schemeClr>
                </a:solidFill>
              </a:rPr>
              <a:t> CURE: Exploring Well-Scattered Representative Points</a:t>
            </a:r>
          </a:p>
          <a:p>
            <a:r>
              <a:rPr lang="en-US" altLang="zh-CN" sz="2400" dirty="0" smtClean="0">
                <a:solidFill>
                  <a:schemeClr val="bg1">
                    <a:lumMod val="50000"/>
                  </a:schemeClr>
                </a:solidFill>
              </a:rPr>
              <a:t> CHAMELEON: Graph Partitioning on the KNN Graph of the Data</a:t>
            </a:r>
          </a:p>
          <a:p>
            <a:r>
              <a:rPr lang="en-US" altLang="zh-CN" sz="2400" dirty="0" smtClean="0">
                <a:solidFill>
                  <a:schemeClr val="bg1">
                    <a:lumMod val="50000"/>
                  </a:schemeClr>
                </a:solidFill>
              </a:rPr>
              <a:t> Probabilistic Hierarchical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pPr/>
              <a:t>33</a:t>
            </a:fld>
            <a:endParaRPr lang="en-US">
              <a:solidFill>
                <a:schemeClr val="bg1">
                  <a:lumMod val="50000"/>
                </a:schemeClr>
              </a:solidFill>
            </a:endParaRPr>
          </a:p>
        </p:txBody>
      </p:sp>
    </p:spTree>
    <p:extLst>
      <p:ext uri="{BB962C8B-B14F-4D97-AF65-F5344CB8AC3E}">
        <p14:creationId xmlns:p14="http://schemas.microsoft.com/office/powerpoint/2010/main" val="1613795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ea typeface="SimSun" panose="02010600030101010101" pitchFamily="2" charset="-122"/>
              </a:rPr>
              <a:t>Hierarchical Clustering: Basic Concepts</a:t>
            </a:r>
            <a:endParaRPr lang="en-US" dirty="0"/>
          </a:p>
        </p:txBody>
      </p:sp>
      <p:sp>
        <p:nvSpPr>
          <p:cNvPr id="3" name="Content Placeholder 2"/>
          <p:cNvSpPr>
            <a:spLocks noGrp="1"/>
          </p:cNvSpPr>
          <p:nvPr>
            <p:ph idx="1"/>
          </p:nvPr>
        </p:nvSpPr>
        <p:spPr>
          <a:xfrm>
            <a:off x="457199" y="1600201"/>
            <a:ext cx="8221891" cy="3520756"/>
          </a:xfrm>
        </p:spPr>
        <p:txBody>
          <a:bodyPr>
            <a:normAutofit fontScale="70000" lnSpcReduction="20000"/>
          </a:bodyPr>
          <a:lstStyle/>
          <a:p>
            <a:r>
              <a:rPr lang="en-US" altLang="zh-CN" dirty="0" smtClean="0"/>
              <a:t>Hierarchical clustering  </a:t>
            </a:r>
          </a:p>
          <a:p>
            <a:pPr lvl="1"/>
            <a:r>
              <a:rPr lang="en-US" altLang="zh-CN" dirty="0" smtClean="0"/>
              <a:t>Generate a clustering hierarchy (drawn as a </a:t>
            </a:r>
            <a:r>
              <a:rPr lang="en-US" altLang="zh-CN" dirty="0" err="1" smtClean="0"/>
              <a:t>dendrogram</a:t>
            </a:r>
            <a:r>
              <a:rPr lang="en-US" altLang="zh-CN" dirty="0" smtClean="0"/>
              <a:t>)</a:t>
            </a:r>
          </a:p>
          <a:p>
            <a:pPr lvl="1"/>
            <a:r>
              <a:rPr lang="en-US" altLang="zh-CN" dirty="0" smtClean="0"/>
              <a:t>Not required to specify K, the number of clusters </a:t>
            </a:r>
          </a:p>
          <a:p>
            <a:pPr lvl="1"/>
            <a:r>
              <a:rPr lang="en-US" altLang="zh-CN" dirty="0" smtClean="0"/>
              <a:t>More deterministic</a:t>
            </a:r>
          </a:p>
          <a:p>
            <a:pPr lvl="1"/>
            <a:r>
              <a:rPr lang="en-US" altLang="zh-CN" dirty="0" smtClean="0"/>
              <a:t>No iterative refinement</a:t>
            </a:r>
          </a:p>
          <a:p>
            <a:r>
              <a:rPr lang="en-US" altLang="zh-CN" dirty="0" smtClean="0"/>
              <a:t>Two categories of algorithms:</a:t>
            </a:r>
          </a:p>
          <a:p>
            <a:pPr lvl="1"/>
            <a:r>
              <a:rPr lang="en-US" altLang="zh-CN" dirty="0" smtClean="0"/>
              <a:t>Agglomerative: Start with singleton clusters, continuously merge two clusters at a time to build a bottom-up hierarchy of clusters</a:t>
            </a:r>
          </a:p>
          <a:p>
            <a:pPr lvl="1"/>
            <a:r>
              <a:rPr lang="en-US" altLang="zh-CN" dirty="0" smtClean="0"/>
              <a:t>Divisive: Start with a huge macro-cluster, split it continuously into two groups, generating a top-down hierarchy of clusters</a:t>
            </a:r>
          </a:p>
          <a:p>
            <a:pPr lvl="1"/>
            <a:endParaRPr lang="en-US" altLang="zh-CN" dirty="0" smtClean="0"/>
          </a:p>
          <a:p>
            <a:pPr lvl="1"/>
            <a:endParaRPr lang="en-US" altLang="zh-CN" dirty="0" smtClean="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34</a:t>
            </a:fld>
            <a:endParaRPr lang="en-US"/>
          </a:p>
        </p:txBody>
      </p:sp>
      <p:grpSp>
        <p:nvGrpSpPr>
          <p:cNvPr id="8" name="Group 4"/>
          <p:cNvGrpSpPr>
            <a:grpSpLocks/>
          </p:cNvGrpSpPr>
          <p:nvPr/>
        </p:nvGrpSpPr>
        <p:grpSpPr bwMode="auto">
          <a:xfrm>
            <a:off x="2559222" y="4599863"/>
            <a:ext cx="4017844" cy="2258137"/>
            <a:chOff x="1200" y="1776"/>
            <a:chExt cx="3980" cy="2266"/>
          </a:xfrm>
        </p:grpSpPr>
        <p:sp>
          <p:nvSpPr>
            <p:cNvPr id="9" name="Line 5"/>
            <p:cNvSpPr>
              <a:spLocks noChangeShapeType="1"/>
            </p:cNvSpPr>
            <p:nvPr/>
          </p:nvSpPr>
          <p:spPr bwMode="auto">
            <a:xfrm>
              <a:off x="1200" y="2112"/>
              <a:ext cx="321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grpSp>
          <p:nvGrpSpPr>
            <p:cNvPr id="10" name="Group 6"/>
            <p:cNvGrpSpPr>
              <a:grpSpLocks/>
            </p:cNvGrpSpPr>
            <p:nvPr/>
          </p:nvGrpSpPr>
          <p:grpSpPr bwMode="auto">
            <a:xfrm>
              <a:off x="1440" y="1785"/>
              <a:ext cx="480" cy="327"/>
              <a:chOff x="1104" y="1785"/>
              <a:chExt cx="480" cy="327"/>
            </a:xfrm>
          </p:grpSpPr>
          <p:sp>
            <p:nvSpPr>
              <p:cNvPr id="62" name="Line 7"/>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63" name="Text Box 8"/>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0</a:t>
                </a:r>
              </a:p>
            </p:txBody>
          </p:sp>
        </p:grpSp>
        <p:grpSp>
          <p:nvGrpSpPr>
            <p:cNvPr id="11" name="Group 9"/>
            <p:cNvGrpSpPr>
              <a:grpSpLocks/>
            </p:cNvGrpSpPr>
            <p:nvPr/>
          </p:nvGrpSpPr>
          <p:grpSpPr bwMode="auto">
            <a:xfrm>
              <a:off x="1968" y="1776"/>
              <a:ext cx="480" cy="327"/>
              <a:chOff x="1104" y="1785"/>
              <a:chExt cx="480" cy="327"/>
            </a:xfrm>
          </p:grpSpPr>
          <p:sp>
            <p:nvSpPr>
              <p:cNvPr id="60" name="Line 10"/>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61" name="Text Box 11"/>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1</a:t>
                </a:r>
              </a:p>
            </p:txBody>
          </p:sp>
        </p:grpSp>
        <p:grpSp>
          <p:nvGrpSpPr>
            <p:cNvPr id="12" name="Group 12"/>
            <p:cNvGrpSpPr>
              <a:grpSpLocks/>
            </p:cNvGrpSpPr>
            <p:nvPr/>
          </p:nvGrpSpPr>
          <p:grpSpPr bwMode="auto">
            <a:xfrm>
              <a:off x="2496" y="1776"/>
              <a:ext cx="480" cy="327"/>
              <a:chOff x="1104" y="1785"/>
              <a:chExt cx="480" cy="327"/>
            </a:xfrm>
          </p:grpSpPr>
          <p:sp>
            <p:nvSpPr>
              <p:cNvPr id="58" name="Line 13"/>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9" name="Text Box 14"/>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2</a:t>
                </a:r>
              </a:p>
            </p:txBody>
          </p:sp>
        </p:grpSp>
        <p:grpSp>
          <p:nvGrpSpPr>
            <p:cNvPr id="13" name="Group 15"/>
            <p:cNvGrpSpPr>
              <a:grpSpLocks/>
            </p:cNvGrpSpPr>
            <p:nvPr/>
          </p:nvGrpSpPr>
          <p:grpSpPr bwMode="auto">
            <a:xfrm>
              <a:off x="2976" y="1776"/>
              <a:ext cx="480" cy="327"/>
              <a:chOff x="1104" y="1785"/>
              <a:chExt cx="480" cy="327"/>
            </a:xfrm>
          </p:grpSpPr>
          <p:sp>
            <p:nvSpPr>
              <p:cNvPr id="56" name="Line 16"/>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7" name="Text Box 17"/>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3</a:t>
                </a:r>
              </a:p>
            </p:txBody>
          </p:sp>
        </p:grpSp>
        <p:grpSp>
          <p:nvGrpSpPr>
            <p:cNvPr id="14" name="Group 18"/>
            <p:cNvGrpSpPr>
              <a:grpSpLocks/>
            </p:cNvGrpSpPr>
            <p:nvPr/>
          </p:nvGrpSpPr>
          <p:grpSpPr bwMode="auto">
            <a:xfrm>
              <a:off x="3456" y="1776"/>
              <a:ext cx="480" cy="327"/>
              <a:chOff x="1104" y="1785"/>
              <a:chExt cx="480" cy="327"/>
            </a:xfrm>
          </p:grpSpPr>
          <p:sp>
            <p:nvSpPr>
              <p:cNvPr id="54" name="Line 19"/>
              <p:cNvSpPr>
                <a:spLocks noChangeShapeType="1"/>
              </p:cNvSpPr>
              <p:nvPr/>
            </p:nvSpPr>
            <p:spPr bwMode="auto">
              <a:xfrm flipH="1">
                <a:off x="1200"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5" name="Text Box 20"/>
              <p:cNvSpPr txBox="1">
                <a:spLocks noChangeArrowheads="1"/>
              </p:cNvSpPr>
              <p:nvPr/>
            </p:nvSpPr>
            <p:spPr bwMode="auto">
              <a:xfrm>
                <a:off x="1104" y="1785"/>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dirty="0">
                    <a:solidFill>
                      <a:srgbClr val="000000"/>
                    </a:solidFill>
                    <a:latin typeface="Times New Roman" panose="02020603050405020304" pitchFamily="18" charset="0"/>
                    <a:ea typeface="SimSun" panose="02010600030101010101" pitchFamily="2" charset="-122"/>
                  </a:rPr>
                  <a:t>Step 4</a:t>
                </a:r>
              </a:p>
            </p:txBody>
          </p:sp>
        </p:grpSp>
        <p:sp>
          <p:nvSpPr>
            <p:cNvPr id="15" name="Text Box 21"/>
            <p:cNvSpPr txBox="1">
              <a:spLocks noChangeArrowheads="1"/>
            </p:cNvSpPr>
            <p:nvPr/>
          </p:nvSpPr>
          <p:spPr bwMode="auto">
            <a:xfrm>
              <a:off x="1440" y="2508"/>
              <a:ext cx="2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b</a:t>
              </a:r>
            </a:p>
          </p:txBody>
        </p:sp>
        <p:sp>
          <p:nvSpPr>
            <p:cNvPr id="16" name="Text Box 22"/>
            <p:cNvSpPr txBox="1">
              <a:spLocks noChangeArrowheads="1"/>
            </p:cNvSpPr>
            <p:nvPr/>
          </p:nvSpPr>
          <p:spPr bwMode="auto">
            <a:xfrm>
              <a:off x="1440" y="3108"/>
              <a:ext cx="24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d</a:t>
              </a:r>
            </a:p>
          </p:txBody>
        </p:sp>
        <p:sp>
          <p:nvSpPr>
            <p:cNvPr id="17" name="Text Box 23"/>
            <p:cNvSpPr txBox="1">
              <a:spLocks noChangeArrowheads="1"/>
            </p:cNvSpPr>
            <p:nvPr/>
          </p:nvSpPr>
          <p:spPr bwMode="auto">
            <a:xfrm>
              <a:off x="1440" y="2808"/>
              <a:ext cx="23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c</a:t>
              </a:r>
            </a:p>
          </p:txBody>
        </p:sp>
        <p:sp>
          <p:nvSpPr>
            <p:cNvPr id="18" name="Text Box 24"/>
            <p:cNvSpPr txBox="1">
              <a:spLocks noChangeArrowheads="1"/>
            </p:cNvSpPr>
            <p:nvPr/>
          </p:nvSpPr>
          <p:spPr bwMode="auto">
            <a:xfrm>
              <a:off x="1440" y="3408"/>
              <a:ext cx="23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e</a:t>
              </a:r>
            </a:p>
          </p:txBody>
        </p:sp>
        <p:sp>
          <p:nvSpPr>
            <p:cNvPr id="19" name="Text Box 25"/>
            <p:cNvSpPr txBox="1">
              <a:spLocks noChangeArrowheads="1"/>
            </p:cNvSpPr>
            <p:nvPr/>
          </p:nvSpPr>
          <p:spPr bwMode="auto">
            <a:xfrm>
              <a:off x="1440" y="2208"/>
              <a:ext cx="23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a</a:t>
              </a:r>
            </a:p>
          </p:txBody>
        </p:sp>
        <p:sp>
          <p:nvSpPr>
            <p:cNvPr id="20" name="Oval 26"/>
            <p:cNvSpPr>
              <a:spLocks noChangeArrowheads="1"/>
            </p:cNvSpPr>
            <p:nvPr/>
          </p:nvSpPr>
          <p:spPr bwMode="auto">
            <a:xfrm>
              <a:off x="1392" y="2256"/>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1" name="Oval 27"/>
            <p:cNvSpPr>
              <a:spLocks noChangeArrowheads="1"/>
            </p:cNvSpPr>
            <p:nvPr/>
          </p:nvSpPr>
          <p:spPr bwMode="auto">
            <a:xfrm>
              <a:off x="1392" y="2544"/>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2" name="Oval 28"/>
            <p:cNvSpPr>
              <a:spLocks noChangeArrowheads="1"/>
            </p:cNvSpPr>
            <p:nvPr/>
          </p:nvSpPr>
          <p:spPr bwMode="auto">
            <a:xfrm>
              <a:off x="1392" y="2832"/>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3" name="Oval 29"/>
            <p:cNvSpPr>
              <a:spLocks noChangeArrowheads="1"/>
            </p:cNvSpPr>
            <p:nvPr/>
          </p:nvSpPr>
          <p:spPr bwMode="auto">
            <a:xfrm>
              <a:off x="1392" y="3120"/>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4" name="Oval 30"/>
            <p:cNvSpPr>
              <a:spLocks noChangeArrowheads="1"/>
            </p:cNvSpPr>
            <p:nvPr/>
          </p:nvSpPr>
          <p:spPr bwMode="auto">
            <a:xfrm>
              <a:off x="1392" y="3408"/>
              <a:ext cx="28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5" name="Text Box 31"/>
            <p:cNvSpPr txBox="1">
              <a:spLocks noChangeArrowheads="1"/>
            </p:cNvSpPr>
            <p:nvPr/>
          </p:nvSpPr>
          <p:spPr bwMode="auto">
            <a:xfrm>
              <a:off x="1968" y="2304"/>
              <a:ext cx="31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a b</a:t>
              </a:r>
            </a:p>
          </p:txBody>
        </p:sp>
        <p:sp>
          <p:nvSpPr>
            <p:cNvPr id="26" name="Oval 32"/>
            <p:cNvSpPr>
              <a:spLocks noChangeArrowheads="1"/>
            </p:cNvSpPr>
            <p:nvPr/>
          </p:nvSpPr>
          <p:spPr bwMode="auto">
            <a:xfrm>
              <a:off x="1872" y="2352"/>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7" name="Text Box 33"/>
            <p:cNvSpPr txBox="1">
              <a:spLocks noChangeArrowheads="1"/>
            </p:cNvSpPr>
            <p:nvPr/>
          </p:nvSpPr>
          <p:spPr bwMode="auto">
            <a:xfrm>
              <a:off x="2496" y="3216"/>
              <a:ext cx="31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d e</a:t>
              </a:r>
            </a:p>
          </p:txBody>
        </p:sp>
        <p:sp>
          <p:nvSpPr>
            <p:cNvPr id="28" name="Oval 34"/>
            <p:cNvSpPr>
              <a:spLocks noChangeArrowheads="1"/>
            </p:cNvSpPr>
            <p:nvPr/>
          </p:nvSpPr>
          <p:spPr bwMode="auto">
            <a:xfrm>
              <a:off x="2400" y="3264"/>
              <a:ext cx="528"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29" name="Text Box 35"/>
            <p:cNvSpPr txBox="1">
              <a:spLocks noChangeArrowheads="1"/>
            </p:cNvSpPr>
            <p:nvPr/>
          </p:nvSpPr>
          <p:spPr bwMode="auto">
            <a:xfrm>
              <a:off x="2880" y="2928"/>
              <a:ext cx="39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c d e</a:t>
              </a:r>
            </a:p>
          </p:txBody>
        </p:sp>
        <p:sp>
          <p:nvSpPr>
            <p:cNvPr id="30" name="Oval 36"/>
            <p:cNvSpPr>
              <a:spLocks noChangeArrowheads="1"/>
            </p:cNvSpPr>
            <p:nvPr/>
          </p:nvSpPr>
          <p:spPr bwMode="auto">
            <a:xfrm>
              <a:off x="2784" y="2928"/>
              <a:ext cx="624"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31" name="Text Box 37"/>
            <p:cNvSpPr txBox="1">
              <a:spLocks noChangeArrowheads="1"/>
            </p:cNvSpPr>
            <p:nvPr/>
          </p:nvSpPr>
          <p:spPr bwMode="auto">
            <a:xfrm>
              <a:off x="3216" y="2592"/>
              <a:ext cx="564"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dirty="0">
                  <a:solidFill>
                    <a:srgbClr val="000000"/>
                  </a:solidFill>
                  <a:latin typeface="Times New Roman" panose="02020603050405020304" pitchFamily="18" charset="0"/>
                  <a:ea typeface="SimSun" panose="02010600030101010101" pitchFamily="2" charset="-122"/>
                </a:rPr>
                <a:t>a b c d e</a:t>
              </a:r>
            </a:p>
          </p:txBody>
        </p:sp>
        <p:sp>
          <p:nvSpPr>
            <p:cNvPr id="32" name="Oval 38"/>
            <p:cNvSpPr>
              <a:spLocks noChangeArrowheads="1"/>
            </p:cNvSpPr>
            <p:nvPr/>
          </p:nvSpPr>
          <p:spPr bwMode="auto">
            <a:xfrm>
              <a:off x="3120" y="2592"/>
              <a:ext cx="100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900">
                <a:solidFill>
                  <a:srgbClr val="000000"/>
                </a:solidFill>
                <a:ea typeface="SimSun" panose="02010600030101010101" pitchFamily="2" charset="-122"/>
              </a:endParaRPr>
            </a:p>
          </p:txBody>
        </p:sp>
        <p:sp>
          <p:nvSpPr>
            <p:cNvPr id="33" name="Line 39"/>
            <p:cNvSpPr>
              <a:spLocks noChangeShapeType="1"/>
            </p:cNvSpPr>
            <p:nvPr/>
          </p:nvSpPr>
          <p:spPr bwMode="auto">
            <a:xfrm>
              <a:off x="1200" y="3753"/>
              <a:ext cx="3216"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4" name="Line 40"/>
            <p:cNvSpPr>
              <a:spLocks noChangeShapeType="1"/>
            </p:cNvSpPr>
            <p:nvPr/>
          </p:nvSpPr>
          <p:spPr bwMode="auto">
            <a:xfrm flipH="1">
              <a:off x="1536" y="3753"/>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5" name="Text Box 41"/>
            <p:cNvSpPr txBox="1">
              <a:spLocks noChangeArrowheads="1"/>
            </p:cNvSpPr>
            <p:nvPr/>
          </p:nvSpPr>
          <p:spPr bwMode="auto">
            <a:xfrm>
              <a:off x="1440" y="3810"/>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4</a:t>
              </a:r>
            </a:p>
          </p:txBody>
        </p:sp>
        <p:sp>
          <p:nvSpPr>
            <p:cNvPr id="36" name="Line 42"/>
            <p:cNvSpPr>
              <a:spLocks noChangeShapeType="1"/>
            </p:cNvSpPr>
            <p:nvPr/>
          </p:nvSpPr>
          <p:spPr bwMode="auto">
            <a:xfrm flipH="1">
              <a:off x="2064"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7" name="Text Box 43"/>
            <p:cNvSpPr txBox="1">
              <a:spLocks noChangeArrowheads="1"/>
            </p:cNvSpPr>
            <p:nvPr/>
          </p:nvSpPr>
          <p:spPr bwMode="auto">
            <a:xfrm>
              <a:off x="1968"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3</a:t>
              </a:r>
            </a:p>
          </p:txBody>
        </p:sp>
        <p:sp>
          <p:nvSpPr>
            <p:cNvPr id="38" name="Line 44"/>
            <p:cNvSpPr>
              <a:spLocks noChangeShapeType="1"/>
            </p:cNvSpPr>
            <p:nvPr/>
          </p:nvSpPr>
          <p:spPr bwMode="auto">
            <a:xfrm flipH="1">
              <a:off x="259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39" name="Text Box 45"/>
            <p:cNvSpPr txBox="1">
              <a:spLocks noChangeArrowheads="1"/>
            </p:cNvSpPr>
            <p:nvPr/>
          </p:nvSpPr>
          <p:spPr bwMode="auto">
            <a:xfrm>
              <a:off x="2496"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2</a:t>
              </a:r>
            </a:p>
          </p:txBody>
        </p:sp>
        <p:sp>
          <p:nvSpPr>
            <p:cNvPr id="40" name="Line 46"/>
            <p:cNvSpPr>
              <a:spLocks noChangeShapeType="1"/>
            </p:cNvSpPr>
            <p:nvPr/>
          </p:nvSpPr>
          <p:spPr bwMode="auto">
            <a:xfrm flipH="1">
              <a:off x="307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1" name="Text Box 47"/>
            <p:cNvSpPr txBox="1">
              <a:spLocks noChangeArrowheads="1"/>
            </p:cNvSpPr>
            <p:nvPr/>
          </p:nvSpPr>
          <p:spPr bwMode="auto">
            <a:xfrm>
              <a:off x="2976"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1</a:t>
              </a:r>
            </a:p>
          </p:txBody>
        </p:sp>
        <p:sp>
          <p:nvSpPr>
            <p:cNvPr id="42" name="Line 48"/>
            <p:cNvSpPr>
              <a:spLocks noChangeShapeType="1"/>
            </p:cNvSpPr>
            <p:nvPr/>
          </p:nvSpPr>
          <p:spPr bwMode="auto">
            <a:xfrm flipH="1">
              <a:off x="3552" y="374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3" name="Text Box 49"/>
            <p:cNvSpPr txBox="1">
              <a:spLocks noChangeArrowheads="1"/>
            </p:cNvSpPr>
            <p:nvPr/>
          </p:nvSpPr>
          <p:spPr bwMode="auto">
            <a:xfrm>
              <a:off x="3456" y="3801"/>
              <a:ext cx="480"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900">
                  <a:solidFill>
                    <a:srgbClr val="000000"/>
                  </a:solidFill>
                  <a:latin typeface="Times New Roman" panose="02020603050405020304" pitchFamily="18" charset="0"/>
                  <a:ea typeface="SimSun" panose="02010600030101010101" pitchFamily="2" charset="-122"/>
                </a:rPr>
                <a:t>Step 0</a:t>
              </a:r>
            </a:p>
          </p:txBody>
        </p:sp>
        <p:sp>
          <p:nvSpPr>
            <p:cNvPr id="44" name="Line 50"/>
            <p:cNvSpPr>
              <a:spLocks noChangeShapeType="1"/>
            </p:cNvSpPr>
            <p:nvPr/>
          </p:nvSpPr>
          <p:spPr bwMode="auto">
            <a:xfrm>
              <a:off x="1680" y="2352"/>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5" name="Line 51"/>
            <p:cNvSpPr>
              <a:spLocks noChangeShapeType="1"/>
            </p:cNvSpPr>
            <p:nvPr/>
          </p:nvSpPr>
          <p:spPr bwMode="auto">
            <a:xfrm flipV="1">
              <a:off x="1680" y="2448"/>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6" name="Line 52"/>
            <p:cNvSpPr>
              <a:spLocks noChangeShapeType="1"/>
            </p:cNvSpPr>
            <p:nvPr/>
          </p:nvSpPr>
          <p:spPr bwMode="auto">
            <a:xfrm>
              <a:off x="1680" y="3216"/>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7" name="Line 53"/>
            <p:cNvSpPr>
              <a:spLocks noChangeShapeType="1"/>
            </p:cNvSpPr>
            <p:nvPr/>
          </p:nvSpPr>
          <p:spPr bwMode="auto">
            <a:xfrm flipV="1">
              <a:off x="1680" y="3360"/>
              <a:ext cx="72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8" name="Line 54"/>
            <p:cNvSpPr>
              <a:spLocks noChangeShapeType="1"/>
            </p:cNvSpPr>
            <p:nvPr/>
          </p:nvSpPr>
          <p:spPr bwMode="auto">
            <a:xfrm>
              <a:off x="1680" y="2976"/>
              <a:ext cx="110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49" name="Line 55"/>
            <p:cNvSpPr>
              <a:spLocks noChangeShapeType="1"/>
            </p:cNvSpPr>
            <p:nvPr/>
          </p:nvSpPr>
          <p:spPr bwMode="auto">
            <a:xfrm flipV="1">
              <a:off x="2688" y="3072"/>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0" name="Line 56"/>
            <p:cNvSpPr>
              <a:spLocks noChangeShapeType="1"/>
            </p:cNvSpPr>
            <p:nvPr/>
          </p:nvSpPr>
          <p:spPr bwMode="auto">
            <a:xfrm>
              <a:off x="2400" y="2496"/>
              <a:ext cx="72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1" name="Line 57"/>
            <p:cNvSpPr>
              <a:spLocks noChangeShapeType="1"/>
            </p:cNvSpPr>
            <p:nvPr/>
          </p:nvSpPr>
          <p:spPr bwMode="auto">
            <a:xfrm flipV="1">
              <a:off x="3072" y="2736"/>
              <a:ext cx="48"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900">
                <a:solidFill>
                  <a:srgbClr val="000000"/>
                </a:solidFill>
              </a:endParaRPr>
            </a:p>
          </p:txBody>
        </p:sp>
        <p:sp>
          <p:nvSpPr>
            <p:cNvPr id="52" name="Text Box 58"/>
            <p:cNvSpPr txBox="1">
              <a:spLocks noChangeArrowheads="1"/>
            </p:cNvSpPr>
            <p:nvPr/>
          </p:nvSpPr>
          <p:spPr bwMode="auto">
            <a:xfrm>
              <a:off x="4305" y="1824"/>
              <a:ext cx="87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agglomerative</a:t>
              </a:r>
            </a:p>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(AGNES)</a:t>
              </a:r>
            </a:p>
          </p:txBody>
        </p:sp>
        <p:sp>
          <p:nvSpPr>
            <p:cNvPr id="53" name="Text Box 59"/>
            <p:cNvSpPr txBox="1">
              <a:spLocks noChangeArrowheads="1"/>
            </p:cNvSpPr>
            <p:nvPr/>
          </p:nvSpPr>
          <p:spPr bwMode="auto">
            <a:xfrm>
              <a:off x="4401" y="3552"/>
              <a:ext cx="634"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divisive</a:t>
              </a:r>
            </a:p>
            <a:p>
              <a:pPr defTabSz="914400" fontAlgn="base">
                <a:spcBef>
                  <a:spcPct val="0"/>
                </a:spcBef>
                <a:spcAft>
                  <a:spcPct val="0"/>
                </a:spcAft>
                <a:buClrTx/>
                <a:buSzTx/>
                <a:buNone/>
              </a:pPr>
              <a:r>
                <a:rPr lang="en-US" altLang="zh-CN" sz="900" b="1" dirty="0">
                  <a:solidFill>
                    <a:srgbClr val="000000"/>
                  </a:solidFill>
                  <a:latin typeface="Times New Roman" panose="02020603050405020304" pitchFamily="18" charset="0"/>
                  <a:ea typeface="SimSun" panose="02010600030101010101" pitchFamily="2" charset="-122"/>
                </a:rPr>
                <a:t>(DIANA)</a:t>
              </a:r>
              <a:endParaRPr lang="en-US" altLang="zh-CN" sz="900" dirty="0">
                <a:solidFill>
                  <a:srgbClr val="000000"/>
                </a:solidFill>
                <a:latin typeface="Times New Roman" panose="02020603050405020304" pitchFamily="18" charset="0"/>
                <a:ea typeface="SimSun" panose="02010600030101010101" pitchFamily="2" charset="-122"/>
              </a:endParaRPr>
            </a:p>
          </p:txBody>
        </p:sp>
      </p:grpSp>
    </p:spTree>
    <p:extLst>
      <p:ext uri="{BB962C8B-B14F-4D97-AF65-F5344CB8AC3E}">
        <p14:creationId xmlns:p14="http://schemas.microsoft.com/office/powerpoint/2010/main" val="1738186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err="1">
                <a:ea typeface="SimSun" panose="02010600030101010101" pitchFamily="2" charset="-122"/>
              </a:rPr>
              <a:t>Dendrogram</a:t>
            </a:r>
            <a:r>
              <a:rPr lang="en-US" altLang="zh-CN" dirty="0">
                <a:ea typeface="SimSun" panose="02010600030101010101" pitchFamily="2" charset="-122"/>
              </a:rPr>
              <a:t>: Shows How Clusters </a:t>
            </a:r>
            <a:r>
              <a:rPr lang="en-US" altLang="zh-CN" dirty="0" smtClean="0">
                <a:ea typeface="SimSun" panose="02010600030101010101" pitchFamily="2" charset="-122"/>
              </a:rPr>
              <a:t>are</a:t>
            </a:r>
            <a:r>
              <a:rPr lang="zh-CN" altLang="en-US" dirty="0" smtClean="0">
                <a:ea typeface="SimSun" panose="02010600030101010101" pitchFamily="2" charset="-122"/>
              </a:rPr>
              <a:t> </a:t>
            </a:r>
            <a:r>
              <a:rPr lang="en-US" altLang="zh-CN" dirty="0" smtClean="0">
                <a:ea typeface="SimSun" panose="02010600030101010101" pitchFamily="2" charset="-122"/>
              </a:rPr>
              <a:t>Merged</a:t>
            </a:r>
            <a:endParaRPr lang="en-US" dirty="0"/>
          </a:p>
        </p:txBody>
      </p:sp>
      <p:sp>
        <p:nvSpPr>
          <p:cNvPr id="3" name="Content Placeholder 2"/>
          <p:cNvSpPr>
            <a:spLocks noGrp="1"/>
          </p:cNvSpPr>
          <p:nvPr>
            <p:ph idx="1"/>
          </p:nvPr>
        </p:nvSpPr>
        <p:spPr/>
        <p:txBody>
          <a:bodyPr>
            <a:normAutofit/>
          </a:bodyPr>
          <a:lstStyle/>
          <a:p>
            <a:r>
              <a:rPr lang="en-US" altLang="zh-CN" sz="2400" u="sng" dirty="0" err="1">
                <a:solidFill>
                  <a:srgbClr val="000000"/>
                </a:solidFill>
                <a:ea typeface="SimSun" panose="02010600030101010101" pitchFamily="2" charset="-122"/>
              </a:rPr>
              <a:t>Dendrogram</a:t>
            </a:r>
            <a:r>
              <a:rPr lang="en-US" altLang="zh-CN" sz="2400" dirty="0">
                <a:solidFill>
                  <a:srgbClr val="000000"/>
                </a:solidFill>
                <a:ea typeface="SimSun" panose="02010600030101010101" pitchFamily="2" charset="-122"/>
              </a:rPr>
              <a:t>: Decompose a set of data objects into a </a:t>
            </a:r>
            <a:r>
              <a:rPr lang="en-US" altLang="zh-CN" sz="2400" u="sng" dirty="0">
                <a:solidFill>
                  <a:srgbClr val="000000"/>
                </a:solidFill>
                <a:ea typeface="SimSun" panose="02010600030101010101" pitchFamily="2" charset="-122"/>
              </a:rPr>
              <a:t>tree</a:t>
            </a:r>
            <a:r>
              <a:rPr lang="en-US" altLang="zh-CN" sz="2400" dirty="0">
                <a:solidFill>
                  <a:srgbClr val="000000"/>
                </a:solidFill>
                <a:ea typeface="SimSun" panose="02010600030101010101" pitchFamily="2" charset="-122"/>
              </a:rPr>
              <a:t> of clusters by multi-level nested partitioning</a:t>
            </a:r>
          </a:p>
          <a:p>
            <a:r>
              <a:rPr lang="en-US" altLang="zh-CN" sz="2400" dirty="0">
                <a:solidFill>
                  <a:srgbClr val="000000"/>
                </a:solidFill>
                <a:ea typeface="SimSun" panose="02010600030101010101" pitchFamily="2" charset="-122"/>
              </a:rPr>
              <a:t>A </a:t>
            </a:r>
            <a:r>
              <a:rPr lang="en-US" altLang="zh-CN" sz="2400" u="sng" dirty="0">
                <a:solidFill>
                  <a:srgbClr val="000000"/>
                </a:solidFill>
                <a:ea typeface="SimSun" panose="02010600030101010101" pitchFamily="2" charset="-122"/>
              </a:rPr>
              <a:t>clustering</a:t>
            </a:r>
            <a:r>
              <a:rPr lang="en-US" altLang="zh-CN" sz="2400" dirty="0">
                <a:solidFill>
                  <a:srgbClr val="000000"/>
                </a:solidFill>
                <a:ea typeface="SimSun" panose="02010600030101010101" pitchFamily="2" charset="-122"/>
              </a:rPr>
              <a:t> of the data objects is obtained by </a:t>
            </a:r>
            <a:r>
              <a:rPr lang="en-US" altLang="zh-CN" sz="2400" u="sng" dirty="0">
                <a:solidFill>
                  <a:srgbClr val="000000"/>
                </a:solidFill>
                <a:ea typeface="SimSun" panose="02010600030101010101" pitchFamily="2" charset="-122"/>
              </a:rPr>
              <a:t>cutting</a:t>
            </a:r>
            <a:r>
              <a:rPr lang="en-US" altLang="zh-CN" sz="2400" dirty="0">
                <a:solidFill>
                  <a:srgbClr val="000000"/>
                </a:solidFill>
                <a:ea typeface="SimSun" panose="02010600030101010101" pitchFamily="2" charset="-122"/>
              </a:rPr>
              <a:t> the </a:t>
            </a:r>
            <a:r>
              <a:rPr lang="en-US" altLang="zh-CN" sz="2400" dirty="0" err="1">
                <a:solidFill>
                  <a:srgbClr val="000000"/>
                </a:solidFill>
                <a:ea typeface="SimSun" panose="02010600030101010101" pitchFamily="2" charset="-122"/>
              </a:rPr>
              <a:t>dendrogram</a:t>
            </a:r>
            <a:r>
              <a:rPr lang="en-US" altLang="zh-CN" sz="2400" dirty="0">
                <a:solidFill>
                  <a:srgbClr val="000000"/>
                </a:solidFill>
                <a:ea typeface="SimSun" panose="02010600030101010101" pitchFamily="2" charset="-122"/>
              </a:rPr>
              <a:t> at the desired level, then each </a:t>
            </a:r>
            <a:r>
              <a:rPr lang="en-US" altLang="zh-CN" sz="2400" u="sng" dirty="0">
                <a:solidFill>
                  <a:srgbClr val="000000"/>
                </a:solidFill>
                <a:ea typeface="SimSun" panose="02010600030101010101" pitchFamily="2" charset="-122"/>
              </a:rPr>
              <a:t>connected component</a:t>
            </a:r>
            <a:r>
              <a:rPr lang="en-US" altLang="zh-CN" sz="2400" dirty="0">
                <a:solidFill>
                  <a:srgbClr val="000000"/>
                </a:solidFill>
                <a:ea typeface="SimSun" panose="02010600030101010101" pitchFamily="2" charset="-122"/>
              </a:rPr>
              <a:t> forms a </a:t>
            </a:r>
            <a:r>
              <a:rPr lang="en-US" altLang="zh-CN" sz="2400" dirty="0" smtClean="0">
                <a:solidFill>
                  <a:srgbClr val="000000"/>
                </a:solidFill>
                <a:ea typeface="SimSun" panose="02010600030101010101" pitchFamily="2" charset="-122"/>
              </a:rPr>
              <a:t>cluster</a:t>
            </a:r>
            <a:endParaRPr lang="en-US" altLang="zh-CN" sz="2400" dirty="0">
              <a:solidFill>
                <a:srgbClr val="000000"/>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35</a:t>
            </a:fld>
            <a:endParaRPr lang="en-US"/>
          </a:p>
        </p:txBody>
      </p:sp>
      <p:grpSp>
        <p:nvGrpSpPr>
          <p:cNvPr id="5" name="Group 4"/>
          <p:cNvGrpSpPr/>
          <p:nvPr/>
        </p:nvGrpSpPr>
        <p:grpSpPr>
          <a:xfrm>
            <a:off x="524234" y="3714178"/>
            <a:ext cx="5744761" cy="2834945"/>
            <a:chOff x="1981200" y="1143000"/>
            <a:chExt cx="7924800" cy="4876800"/>
          </a:xfrm>
        </p:grpSpPr>
        <p:sp>
          <p:nvSpPr>
            <p:cNvPr id="6" name="Oval 5"/>
            <p:cNvSpPr>
              <a:spLocks noChangeArrowheads="1"/>
            </p:cNvSpPr>
            <p:nvPr/>
          </p:nvSpPr>
          <p:spPr bwMode="auto">
            <a:xfrm>
              <a:off x="9753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 name="Oval 6"/>
            <p:cNvSpPr>
              <a:spLocks noChangeArrowheads="1"/>
            </p:cNvSpPr>
            <p:nvPr/>
          </p:nvSpPr>
          <p:spPr bwMode="auto">
            <a:xfrm>
              <a:off x="8686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 name="Oval 7"/>
            <p:cNvSpPr>
              <a:spLocks noChangeArrowheads="1"/>
            </p:cNvSpPr>
            <p:nvPr/>
          </p:nvSpPr>
          <p:spPr bwMode="auto">
            <a:xfrm>
              <a:off x="7696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9" name="Oval 8"/>
            <p:cNvSpPr>
              <a:spLocks noChangeArrowheads="1"/>
            </p:cNvSpPr>
            <p:nvPr/>
          </p:nvSpPr>
          <p:spPr bwMode="auto">
            <a:xfrm>
              <a:off x="67818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0" name="Oval 9"/>
            <p:cNvSpPr>
              <a:spLocks noChangeArrowheads="1"/>
            </p:cNvSpPr>
            <p:nvPr/>
          </p:nvSpPr>
          <p:spPr bwMode="auto">
            <a:xfrm>
              <a:off x="5791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1" name="Oval 10"/>
            <p:cNvSpPr>
              <a:spLocks noChangeArrowheads="1"/>
            </p:cNvSpPr>
            <p:nvPr/>
          </p:nvSpPr>
          <p:spPr bwMode="auto">
            <a:xfrm>
              <a:off x="4800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2" name="Oval 11"/>
            <p:cNvSpPr>
              <a:spLocks noChangeArrowheads="1"/>
            </p:cNvSpPr>
            <p:nvPr/>
          </p:nvSpPr>
          <p:spPr bwMode="auto">
            <a:xfrm>
              <a:off x="3886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2"/>
            <p:cNvSpPr>
              <a:spLocks noChangeArrowheads="1"/>
            </p:cNvSpPr>
            <p:nvPr/>
          </p:nvSpPr>
          <p:spPr bwMode="auto">
            <a:xfrm>
              <a:off x="28956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4" name="Oval 13"/>
            <p:cNvSpPr>
              <a:spLocks noChangeArrowheads="1"/>
            </p:cNvSpPr>
            <p:nvPr/>
          </p:nvSpPr>
          <p:spPr bwMode="auto">
            <a:xfrm>
              <a:off x="19812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5" name="Line 11"/>
            <p:cNvSpPr>
              <a:spLocks noChangeShapeType="1"/>
            </p:cNvSpPr>
            <p:nvPr/>
          </p:nvSpPr>
          <p:spPr bwMode="auto">
            <a:xfrm>
              <a:off x="2057400" y="5029200"/>
              <a:ext cx="91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6" name="Line 12"/>
            <p:cNvSpPr>
              <a:spLocks noChangeShapeType="1"/>
            </p:cNvSpPr>
            <p:nvPr/>
          </p:nvSpPr>
          <p:spPr bwMode="auto">
            <a:xfrm>
              <a:off x="2971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7" name="Line 13"/>
            <p:cNvSpPr>
              <a:spLocks noChangeShapeType="1"/>
            </p:cNvSpPr>
            <p:nvPr/>
          </p:nvSpPr>
          <p:spPr bwMode="auto">
            <a:xfrm>
              <a:off x="48768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8" name="Line 14"/>
            <p:cNvSpPr>
              <a:spLocks noChangeShapeType="1"/>
            </p:cNvSpPr>
            <p:nvPr/>
          </p:nvSpPr>
          <p:spPr bwMode="auto">
            <a:xfrm>
              <a:off x="4876800" y="5029200"/>
              <a:ext cx="990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19" name="Line 15"/>
            <p:cNvSpPr>
              <a:spLocks noChangeShapeType="1"/>
            </p:cNvSpPr>
            <p:nvPr/>
          </p:nvSpPr>
          <p:spPr bwMode="auto">
            <a:xfrm>
              <a:off x="5867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0" name="Line 16"/>
            <p:cNvSpPr>
              <a:spLocks noChangeShapeType="1"/>
            </p:cNvSpPr>
            <p:nvPr/>
          </p:nvSpPr>
          <p:spPr bwMode="auto">
            <a:xfrm>
              <a:off x="87630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1" name="Line 17"/>
            <p:cNvSpPr>
              <a:spLocks noChangeShapeType="1"/>
            </p:cNvSpPr>
            <p:nvPr/>
          </p:nvSpPr>
          <p:spPr bwMode="auto">
            <a:xfrm>
              <a:off x="8763000" y="5105400"/>
              <a:ext cx="1066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2" name="Line 18"/>
            <p:cNvSpPr>
              <a:spLocks noChangeShapeType="1"/>
            </p:cNvSpPr>
            <p:nvPr/>
          </p:nvSpPr>
          <p:spPr bwMode="auto">
            <a:xfrm>
              <a:off x="9829800" y="51054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3" name="Line 19"/>
            <p:cNvSpPr>
              <a:spLocks noChangeShapeType="1"/>
            </p:cNvSpPr>
            <p:nvPr/>
          </p:nvSpPr>
          <p:spPr bwMode="auto">
            <a:xfrm>
              <a:off x="25146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4" name="Line 20"/>
            <p:cNvSpPr>
              <a:spLocks noChangeShapeType="1"/>
            </p:cNvSpPr>
            <p:nvPr/>
          </p:nvSpPr>
          <p:spPr bwMode="auto">
            <a:xfrm>
              <a:off x="25146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5" name="Line 21"/>
            <p:cNvSpPr>
              <a:spLocks noChangeShapeType="1"/>
            </p:cNvSpPr>
            <p:nvPr/>
          </p:nvSpPr>
          <p:spPr bwMode="auto">
            <a:xfrm>
              <a:off x="39624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6" name="Line 22"/>
            <p:cNvSpPr>
              <a:spLocks noChangeShapeType="1"/>
            </p:cNvSpPr>
            <p:nvPr/>
          </p:nvSpPr>
          <p:spPr bwMode="auto">
            <a:xfrm>
              <a:off x="5257800" y="4267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7" name="Line 23"/>
            <p:cNvSpPr>
              <a:spLocks noChangeShapeType="1"/>
            </p:cNvSpPr>
            <p:nvPr/>
          </p:nvSpPr>
          <p:spPr bwMode="auto">
            <a:xfrm>
              <a:off x="5334000" y="4267200"/>
              <a:ext cx="0" cy="762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8" name="Line 24"/>
            <p:cNvSpPr>
              <a:spLocks noChangeShapeType="1"/>
            </p:cNvSpPr>
            <p:nvPr/>
          </p:nvSpPr>
          <p:spPr bwMode="auto">
            <a:xfrm>
              <a:off x="5410200" y="4267200"/>
              <a:ext cx="1447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29" name="Line 25"/>
            <p:cNvSpPr>
              <a:spLocks noChangeShapeType="1"/>
            </p:cNvSpPr>
            <p:nvPr/>
          </p:nvSpPr>
          <p:spPr bwMode="auto">
            <a:xfrm>
              <a:off x="6858000" y="4267200"/>
              <a:ext cx="0" cy="1676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0" name="Line 26"/>
            <p:cNvSpPr>
              <a:spLocks noChangeShapeType="1"/>
            </p:cNvSpPr>
            <p:nvPr/>
          </p:nvSpPr>
          <p:spPr bwMode="auto">
            <a:xfrm>
              <a:off x="5334000" y="4267200"/>
              <a:ext cx="152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1" name="Line 27"/>
            <p:cNvSpPr>
              <a:spLocks noChangeShapeType="1"/>
            </p:cNvSpPr>
            <p:nvPr/>
          </p:nvSpPr>
          <p:spPr bwMode="auto">
            <a:xfrm>
              <a:off x="6096000" y="34290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2" name="Line 28"/>
            <p:cNvSpPr>
              <a:spLocks noChangeShapeType="1"/>
            </p:cNvSpPr>
            <p:nvPr/>
          </p:nvSpPr>
          <p:spPr bwMode="auto">
            <a:xfrm flipV="1">
              <a:off x="7772400" y="3429000"/>
              <a:ext cx="0" cy="2514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3" name="Line 29"/>
            <p:cNvSpPr>
              <a:spLocks noChangeShapeType="1"/>
            </p:cNvSpPr>
            <p:nvPr/>
          </p:nvSpPr>
          <p:spPr bwMode="auto">
            <a:xfrm>
              <a:off x="6096000" y="34290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4" name="Line 30"/>
            <p:cNvSpPr>
              <a:spLocks noChangeShapeType="1"/>
            </p:cNvSpPr>
            <p:nvPr/>
          </p:nvSpPr>
          <p:spPr bwMode="auto">
            <a:xfrm>
              <a:off x="6934200" y="2590800"/>
              <a:ext cx="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5" name="Line 31"/>
            <p:cNvSpPr>
              <a:spLocks noChangeShapeType="1"/>
            </p:cNvSpPr>
            <p:nvPr/>
          </p:nvSpPr>
          <p:spPr bwMode="auto">
            <a:xfrm flipV="1">
              <a:off x="9296400" y="2514600"/>
              <a:ext cx="0" cy="2590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6" name="Line 32"/>
            <p:cNvSpPr>
              <a:spLocks noChangeShapeType="1"/>
            </p:cNvSpPr>
            <p:nvPr/>
          </p:nvSpPr>
          <p:spPr bwMode="auto">
            <a:xfrm flipH="1">
              <a:off x="6934200" y="2514600"/>
              <a:ext cx="2362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7" name="Line 33"/>
            <p:cNvSpPr>
              <a:spLocks noChangeShapeType="1"/>
            </p:cNvSpPr>
            <p:nvPr/>
          </p:nvSpPr>
          <p:spPr bwMode="auto">
            <a:xfrm flipV="1">
              <a:off x="6934200" y="25146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8" name="Line 34"/>
            <p:cNvSpPr>
              <a:spLocks noChangeShapeType="1"/>
            </p:cNvSpPr>
            <p:nvPr/>
          </p:nvSpPr>
          <p:spPr bwMode="auto">
            <a:xfrm>
              <a:off x="8077200" y="1600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39" name="Line 35"/>
            <p:cNvSpPr>
              <a:spLocks noChangeShapeType="1"/>
            </p:cNvSpPr>
            <p:nvPr/>
          </p:nvSpPr>
          <p:spPr bwMode="auto">
            <a:xfrm flipH="1">
              <a:off x="3352800" y="1600200"/>
              <a:ext cx="4724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0" name="Line 36"/>
            <p:cNvSpPr>
              <a:spLocks noChangeShapeType="1"/>
            </p:cNvSpPr>
            <p:nvPr/>
          </p:nvSpPr>
          <p:spPr bwMode="auto">
            <a:xfrm flipV="1">
              <a:off x="3200400" y="1600200"/>
              <a:ext cx="0" cy="2667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1" name="Line 37"/>
            <p:cNvSpPr>
              <a:spLocks noChangeShapeType="1"/>
            </p:cNvSpPr>
            <p:nvPr/>
          </p:nvSpPr>
          <p:spPr bwMode="auto">
            <a:xfrm>
              <a:off x="3733800" y="1600200"/>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2" name="Line 38"/>
            <p:cNvSpPr>
              <a:spLocks noChangeShapeType="1"/>
            </p:cNvSpPr>
            <p:nvPr/>
          </p:nvSpPr>
          <p:spPr bwMode="auto">
            <a:xfrm flipH="1">
              <a:off x="3200400" y="1600200"/>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3" name="Line 39"/>
            <p:cNvSpPr>
              <a:spLocks noChangeShapeType="1"/>
            </p:cNvSpPr>
            <p:nvPr/>
          </p:nvSpPr>
          <p:spPr bwMode="auto">
            <a:xfrm flipV="1">
              <a:off x="5638800" y="1143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sp>
          <p:nvSpPr>
            <p:cNvPr id="44" name="Line 41"/>
            <p:cNvSpPr>
              <a:spLocks noChangeShapeType="1"/>
            </p:cNvSpPr>
            <p:nvPr/>
          </p:nvSpPr>
          <p:spPr bwMode="auto">
            <a:xfrm>
              <a:off x="2057400" y="50292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endParaRPr>
            </a:p>
          </p:txBody>
        </p:sp>
      </p:grpSp>
      <p:sp>
        <p:nvSpPr>
          <p:cNvPr id="45" name="TextBox 44"/>
          <p:cNvSpPr txBox="1"/>
          <p:nvPr/>
        </p:nvSpPr>
        <p:spPr>
          <a:xfrm>
            <a:off x="6048042" y="4511506"/>
            <a:ext cx="2638758" cy="923330"/>
          </a:xfrm>
          <a:prstGeom prst="rect">
            <a:avLst/>
          </a:prstGeom>
          <a:solidFill>
            <a:srgbClr val="FFFF00"/>
          </a:solidFill>
        </p:spPr>
        <p:txBody>
          <a:bodyPr wrap="square" rtlCol="0">
            <a:spAutoFit/>
          </a:bodyPr>
          <a:lstStyle/>
          <a:p>
            <a:r>
              <a:rPr lang="en-US" dirty="0" smtClean="0"/>
              <a:t>Hierarchical clustering generates a </a:t>
            </a:r>
            <a:r>
              <a:rPr lang="en-US" dirty="0" err="1" smtClean="0"/>
              <a:t>dendrogram</a:t>
            </a:r>
            <a:r>
              <a:rPr lang="en-US" dirty="0" smtClean="0"/>
              <a:t> (a hierarchy of clusters)</a:t>
            </a:r>
            <a:endParaRPr lang="en-US" dirty="0"/>
          </a:p>
        </p:txBody>
      </p:sp>
    </p:spTree>
    <p:extLst>
      <p:ext uri="{BB962C8B-B14F-4D97-AF65-F5344CB8AC3E}">
        <p14:creationId xmlns:p14="http://schemas.microsoft.com/office/powerpoint/2010/main" val="851998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Agglomerative Clustering Algorithm</a:t>
            </a:r>
            <a:endParaRPr lang="en-US" dirty="0"/>
          </a:p>
        </p:txBody>
      </p:sp>
      <p:sp>
        <p:nvSpPr>
          <p:cNvPr id="3" name="Content Placeholder 2"/>
          <p:cNvSpPr>
            <a:spLocks noGrp="1"/>
          </p:cNvSpPr>
          <p:nvPr>
            <p:ph idx="1"/>
          </p:nvPr>
        </p:nvSpPr>
        <p:spPr/>
        <p:txBody>
          <a:bodyPr>
            <a:normAutofit/>
          </a:bodyPr>
          <a:lstStyle/>
          <a:p>
            <a:r>
              <a:rPr lang="en-US" altLang="zh-CN" sz="1800" dirty="0">
                <a:ea typeface="SimSun" panose="02010600030101010101" pitchFamily="2" charset="-122"/>
              </a:rPr>
              <a:t>AGNES (</a:t>
            </a:r>
            <a:r>
              <a:rPr lang="en-US" altLang="zh-CN" sz="1800" dirty="0" err="1">
                <a:ea typeface="SimSun" panose="02010600030101010101" pitchFamily="2" charset="-122"/>
              </a:rPr>
              <a:t>AGglomerative</a:t>
            </a:r>
            <a:r>
              <a:rPr lang="en-US" altLang="zh-CN" sz="1800" dirty="0">
                <a:ea typeface="SimSun" panose="02010600030101010101" pitchFamily="2" charset="-122"/>
              </a:rPr>
              <a:t> </a:t>
            </a:r>
            <a:r>
              <a:rPr lang="en-US" altLang="zh-CN" sz="1800" dirty="0" err="1">
                <a:ea typeface="SimSun" panose="02010600030101010101" pitchFamily="2" charset="-122"/>
              </a:rPr>
              <a:t>NESting</a:t>
            </a:r>
            <a:r>
              <a:rPr lang="en-US" altLang="zh-CN" sz="1800" dirty="0">
                <a:ea typeface="SimSun" panose="02010600030101010101" pitchFamily="2" charset="-122"/>
              </a:rPr>
              <a:t>) (Kaufmann and </a:t>
            </a:r>
            <a:r>
              <a:rPr lang="en-US" altLang="zh-CN" sz="1800" dirty="0" err="1">
                <a:ea typeface="SimSun" panose="02010600030101010101" pitchFamily="2" charset="-122"/>
              </a:rPr>
              <a:t>Rousseeuw</a:t>
            </a:r>
            <a:r>
              <a:rPr lang="en-US" altLang="zh-CN" sz="1800" dirty="0">
                <a:ea typeface="SimSun" panose="02010600030101010101" pitchFamily="2" charset="-122"/>
              </a:rPr>
              <a:t>, 1990)</a:t>
            </a:r>
          </a:p>
          <a:p>
            <a:pPr lvl="1"/>
            <a:r>
              <a:rPr lang="en-US" altLang="zh-CN" sz="1800" dirty="0">
                <a:ea typeface="SimSun" panose="02010600030101010101" pitchFamily="2" charset="-122"/>
              </a:rPr>
              <a:t>Use the </a:t>
            </a:r>
            <a:r>
              <a:rPr lang="en-US" altLang="zh-CN" sz="1800" b="1" dirty="0">
                <a:ea typeface="SimSun" panose="02010600030101010101" pitchFamily="2" charset="-122"/>
              </a:rPr>
              <a:t>single-link</a:t>
            </a:r>
            <a:r>
              <a:rPr lang="en-US" altLang="zh-CN" sz="1800" dirty="0">
                <a:ea typeface="SimSun" panose="02010600030101010101" pitchFamily="2" charset="-122"/>
              </a:rPr>
              <a:t> method and the dissimilarity matrix</a:t>
            </a:r>
          </a:p>
          <a:p>
            <a:pPr lvl="1"/>
            <a:r>
              <a:rPr lang="en-US" altLang="zh-CN" sz="1800" dirty="0">
                <a:ea typeface="SimSun" panose="02010600030101010101" pitchFamily="2" charset="-122"/>
              </a:rPr>
              <a:t>Continuously merge nodes that have the least dissimilarity</a:t>
            </a:r>
          </a:p>
          <a:p>
            <a:pPr lvl="1"/>
            <a:r>
              <a:rPr lang="en-US" altLang="zh-CN" sz="1800" dirty="0">
                <a:ea typeface="SimSun" panose="02010600030101010101" pitchFamily="2" charset="-122"/>
              </a:rPr>
              <a:t>Eventually all nodes belong to the same cluster</a:t>
            </a:r>
          </a:p>
          <a:p>
            <a:r>
              <a:rPr lang="en-US" altLang="zh-CN" sz="1800" dirty="0">
                <a:ea typeface="SimSun" panose="02010600030101010101" pitchFamily="2" charset="-122"/>
              </a:rPr>
              <a:t>Agglomerative clustering varies on different similarity measures among clusters</a:t>
            </a:r>
          </a:p>
          <a:p>
            <a:pPr lvl="2"/>
            <a:r>
              <a:rPr lang="en-US" altLang="zh-CN" sz="1800" dirty="0">
                <a:ea typeface="SimSun" panose="02010600030101010101" pitchFamily="2" charset="-122"/>
              </a:rPr>
              <a:t>Single link (nearest neighbor)</a:t>
            </a:r>
          </a:p>
          <a:p>
            <a:pPr lvl="2"/>
            <a:r>
              <a:rPr lang="en-US" altLang="zh-CN" sz="1800" dirty="0">
                <a:ea typeface="SimSun" panose="02010600030101010101" pitchFamily="2" charset="-122"/>
              </a:rPr>
              <a:t>Complete link (diameter)</a:t>
            </a:r>
            <a:endParaRPr lang="en-US" sz="1800" dirty="0">
              <a:solidFill>
                <a:prstClr val="black"/>
              </a:solidFill>
            </a:endParaRPr>
          </a:p>
          <a:p>
            <a:pPr lvl="2"/>
            <a:r>
              <a:rPr lang="en-US" altLang="zh-CN" sz="1800" dirty="0">
                <a:ea typeface="SimSun" panose="02010600030101010101" pitchFamily="2" charset="-122"/>
              </a:rPr>
              <a:t>Average link (group average)</a:t>
            </a:r>
          </a:p>
          <a:p>
            <a:pPr lvl="2"/>
            <a:r>
              <a:rPr lang="en-US" altLang="zh-CN" sz="1800" dirty="0">
                <a:ea typeface="SimSun" panose="02010600030101010101" pitchFamily="2" charset="-122"/>
              </a:rPr>
              <a:t>Centroid link (centroid similarity</a:t>
            </a:r>
            <a:r>
              <a:rPr lang="en-US" altLang="zh-CN" sz="1800" dirty="0" smtClean="0">
                <a:ea typeface="SimSun" panose="02010600030101010101" pitchFamily="2" charset="-122"/>
              </a:rPr>
              <a:t>)</a:t>
            </a:r>
            <a:endParaRPr lang="en-US" sz="1800" dirty="0">
              <a:solidFill>
                <a:prstClr val="black"/>
              </a:solidFill>
            </a:endParaRPr>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36</a:t>
            </a:fld>
            <a:endParaRPr lang="en-US"/>
          </a:p>
        </p:txBody>
      </p:sp>
      <p:grpSp>
        <p:nvGrpSpPr>
          <p:cNvPr id="5" name="Group 4"/>
          <p:cNvGrpSpPr/>
          <p:nvPr/>
        </p:nvGrpSpPr>
        <p:grpSpPr>
          <a:xfrm>
            <a:off x="181187" y="4646610"/>
            <a:ext cx="8229600" cy="2017713"/>
            <a:chOff x="938424" y="2971753"/>
            <a:chExt cx="8229600" cy="2017713"/>
          </a:xfrm>
        </p:grpSpPr>
        <p:grpSp>
          <p:nvGrpSpPr>
            <p:cNvPr id="6" name="Group 4"/>
            <p:cNvGrpSpPr>
              <a:grpSpLocks/>
            </p:cNvGrpSpPr>
            <p:nvPr/>
          </p:nvGrpSpPr>
          <p:grpSpPr bwMode="auto">
            <a:xfrm>
              <a:off x="938424" y="2971753"/>
              <a:ext cx="2209800" cy="2017713"/>
              <a:chOff x="384" y="2496"/>
              <a:chExt cx="1392" cy="1271"/>
            </a:xfrm>
          </p:grpSpPr>
          <p:graphicFrame>
            <p:nvGraphicFramePr>
              <p:cNvPr id="19" name="Object 1026"/>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65638"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Oval 6"/>
              <p:cNvSpPr>
                <a:spLocks noChangeArrowheads="1"/>
              </p:cNvSpPr>
              <p:nvPr/>
            </p:nvSpPr>
            <p:spPr bwMode="auto">
              <a:xfrm>
                <a:off x="816" y="2716"/>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1" name="Oval 7"/>
              <p:cNvSpPr>
                <a:spLocks noChangeArrowheads="1"/>
              </p:cNvSpPr>
              <p:nvPr/>
            </p:nvSpPr>
            <p:spPr bwMode="auto">
              <a:xfrm>
                <a:off x="816" y="300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22" name="Oval 8"/>
              <p:cNvSpPr>
                <a:spLocks noChangeArrowheads="1"/>
              </p:cNvSpPr>
              <p:nvPr/>
            </p:nvSpPr>
            <p:spPr bwMode="auto">
              <a:xfrm>
                <a:off x="1392" y="3004"/>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7" name="Group 9"/>
            <p:cNvGrpSpPr>
              <a:grpSpLocks/>
            </p:cNvGrpSpPr>
            <p:nvPr/>
          </p:nvGrpSpPr>
          <p:grpSpPr bwMode="auto">
            <a:xfrm>
              <a:off x="3910224" y="2971753"/>
              <a:ext cx="2209800" cy="2017713"/>
              <a:chOff x="1968" y="2496"/>
              <a:chExt cx="1392" cy="1271"/>
            </a:xfrm>
          </p:grpSpPr>
          <p:graphicFrame>
            <p:nvGraphicFramePr>
              <p:cNvPr id="14" name="Object 1025"/>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65639"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Oval 14"/>
              <p:cNvSpPr>
                <a:spLocks noChangeArrowheads="1"/>
              </p:cNvSpPr>
              <p:nvPr/>
            </p:nvSpPr>
            <p:spPr bwMode="auto">
              <a:xfrm>
                <a:off x="2736" y="324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6" name="Oval 15"/>
              <p:cNvSpPr>
                <a:spLocks noChangeArrowheads="1"/>
              </p:cNvSpPr>
              <p:nvPr/>
            </p:nvSpPr>
            <p:spPr bwMode="auto">
              <a:xfrm>
                <a:off x="2256" y="271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7" name="Oval 16"/>
              <p:cNvSpPr>
                <a:spLocks noChangeArrowheads="1"/>
              </p:cNvSpPr>
              <p:nvPr/>
            </p:nvSpPr>
            <p:spPr bwMode="auto">
              <a:xfrm>
                <a:off x="2352" y="2980"/>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8" name="Oval 17"/>
              <p:cNvSpPr>
                <a:spLocks noChangeArrowheads="1"/>
              </p:cNvSpPr>
              <p:nvPr/>
            </p:nvSpPr>
            <p:spPr bwMode="auto">
              <a:xfrm>
                <a:off x="2832" y="3004"/>
                <a:ext cx="288"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grpSp>
          <p:nvGrpSpPr>
            <p:cNvPr id="8" name="Group 15"/>
            <p:cNvGrpSpPr>
              <a:grpSpLocks/>
            </p:cNvGrpSpPr>
            <p:nvPr/>
          </p:nvGrpSpPr>
          <p:grpSpPr bwMode="auto">
            <a:xfrm>
              <a:off x="6958224" y="2971753"/>
              <a:ext cx="2209800" cy="2017713"/>
              <a:chOff x="3552" y="2496"/>
              <a:chExt cx="1392" cy="1271"/>
            </a:xfrm>
          </p:grpSpPr>
          <p:graphicFrame>
            <p:nvGraphicFramePr>
              <p:cNvPr id="11" name="Object 1024"/>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65640"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7"/>
              <p:cNvSpPr>
                <a:spLocks noChangeArrowheads="1"/>
              </p:cNvSpPr>
              <p:nvPr/>
            </p:nvSpPr>
            <p:spPr bwMode="auto">
              <a:xfrm>
                <a:off x="3888" y="283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13" name="Oval 18"/>
              <p:cNvSpPr>
                <a:spLocks noChangeArrowheads="1"/>
              </p:cNvSpPr>
              <p:nvPr/>
            </p:nvSpPr>
            <p:spPr bwMode="auto">
              <a:xfrm>
                <a:off x="4272" y="3100"/>
                <a:ext cx="480"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9" name="Line 19"/>
            <p:cNvSpPr>
              <a:spLocks noChangeShapeType="1"/>
            </p:cNvSpPr>
            <p:nvPr/>
          </p:nvSpPr>
          <p:spPr bwMode="auto">
            <a:xfrm>
              <a:off x="3376824" y="3886152"/>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sp>
          <p:nvSpPr>
            <p:cNvPr id="10" name="Line 20"/>
            <p:cNvSpPr>
              <a:spLocks noChangeShapeType="1"/>
            </p:cNvSpPr>
            <p:nvPr/>
          </p:nvSpPr>
          <p:spPr bwMode="auto">
            <a:xfrm>
              <a:off x="6348624" y="3809952"/>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rgbClr val="000000"/>
                </a:solidFill>
              </a:endParaRPr>
            </a:p>
          </p:txBody>
        </p:sp>
      </p:grpSp>
    </p:spTree>
    <p:extLst>
      <p:ext uri="{BB962C8B-B14F-4D97-AF65-F5344CB8AC3E}">
        <p14:creationId xmlns:p14="http://schemas.microsoft.com/office/powerpoint/2010/main" val="124907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cs typeface="Tahoma" panose="020B0604030504040204" pitchFamily="34" charset="0"/>
                <a:sym typeface="Symbol" panose="05050102010706020507" pitchFamily="18" charset="2"/>
              </a:rPr>
              <a:t>Single Link vs. Complete Link in Hierarchical Clustering</a:t>
            </a:r>
            <a:endParaRPr lang="en-US" dirty="0"/>
          </a:p>
        </p:txBody>
      </p:sp>
      <p:sp>
        <p:nvSpPr>
          <p:cNvPr id="3" name="Content Placeholder 2"/>
          <p:cNvSpPr>
            <a:spLocks noGrp="1"/>
          </p:cNvSpPr>
          <p:nvPr>
            <p:ph idx="1"/>
          </p:nvPr>
        </p:nvSpPr>
        <p:spPr>
          <a:xfrm>
            <a:off x="457200" y="1600200"/>
            <a:ext cx="6104816" cy="5121275"/>
          </a:xfrm>
        </p:spPr>
        <p:txBody>
          <a:bodyPr>
            <a:normAutofit fontScale="85000" lnSpcReduction="20000"/>
          </a:bodyPr>
          <a:lstStyle/>
          <a:p>
            <a:r>
              <a:rPr lang="en-US" altLang="zh-CN" sz="2400" dirty="0">
                <a:ea typeface="SimSun" panose="02010600030101010101" pitchFamily="2" charset="-122"/>
                <a:cs typeface="Tahoma" panose="020B0604030504040204" pitchFamily="34" charset="0"/>
                <a:sym typeface="Symbol" panose="05050102010706020507" pitchFamily="18" charset="2"/>
              </a:rPr>
              <a:t>Single link (nearest neighbor)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similarity between two clusters is the similarity between their most similar (nearest neighbor) members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Local similarity-based:  Emphasizing more on close regions, ignoring the overall structure of the cluster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Capable of clustering non-elliptical shaped group of objects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Sensitive to noise and outliers</a:t>
            </a:r>
          </a:p>
          <a:p>
            <a:r>
              <a:rPr lang="en-US" altLang="zh-CN" sz="2400" dirty="0">
                <a:ea typeface="SimSun" panose="02010600030101010101" pitchFamily="2" charset="-122"/>
                <a:cs typeface="Tahoma" panose="020B0604030504040204" pitchFamily="34" charset="0"/>
                <a:sym typeface="Symbol" panose="05050102010706020507" pitchFamily="18" charset="2"/>
              </a:rPr>
              <a:t>Complete link (diameter)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The similarity between two clusters is the similarity between their most dissimilar members </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Merge two clusters to form one with the smallest diameter</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Nonlocal in behavior, obtaining compact shaped clusters</a:t>
            </a:r>
          </a:p>
          <a:p>
            <a:pPr lvl="1"/>
            <a:r>
              <a:rPr lang="en-US" altLang="zh-CN" sz="2400" dirty="0">
                <a:ea typeface="SimSun" panose="02010600030101010101" pitchFamily="2" charset="-122"/>
                <a:cs typeface="Tahoma" panose="020B0604030504040204" pitchFamily="34" charset="0"/>
                <a:sym typeface="Symbol" panose="05050102010706020507" pitchFamily="18" charset="2"/>
              </a:rPr>
              <a:t>Sensitive to outliers</a:t>
            </a:r>
          </a:p>
          <a:p>
            <a:pPr lvl="1"/>
            <a:endParaRPr lang="en-US" altLang="zh-CN" sz="2400" dirty="0">
              <a:ea typeface="SimSun" panose="02010600030101010101" pitchFamily="2" charset="-122"/>
              <a:cs typeface="Tahoma" panose="020B0604030504040204" pitchFamily="34" charset="0"/>
              <a:sym typeface="Symbol" panose="05050102010706020507" pitchFamily="18" charset="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37</a:t>
            </a:fld>
            <a:endParaRPr lang="en-US"/>
          </a:p>
        </p:txBody>
      </p:sp>
      <p:grpSp>
        <p:nvGrpSpPr>
          <p:cNvPr id="5" name="Group 4"/>
          <p:cNvGrpSpPr/>
          <p:nvPr/>
        </p:nvGrpSpPr>
        <p:grpSpPr>
          <a:xfrm>
            <a:off x="6553200" y="2056569"/>
            <a:ext cx="2340561" cy="1066800"/>
            <a:chOff x="9112989" y="1455718"/>
            <a:chExt cx="2340561" cy="1066800"/>
          </a:xfrm>
        </p:grpSpPr>
        <p:grpSp>
          <p:nvGrpSpPr>
            <p:cNvPr id="6" name="Group 45"/>
            <p:cNvGrpSpPr>
              <a:grpSpLocks/>
            </p:cNvGrpSpPr>
            <p:nvPr/>
          </p:nvGrpSpPr>
          <p:grpSpPr bwMode="auto">
            <a:xfrm>
              <a:off x="9112989" y="1455718"/>
              <a:ext cx="914400" cy="1066800"/>
              <a:chOff x="6096000" y="152400"/>
              <a:chExt cx="914400" cy="1066800"/>
            </a:xfrm>
          </p:grpSpPr>
          <p:grpSp>
            <p:nvGrpSpPr>
              <p:cNvPr id="27" name="Group 38"/>
              <p:cNvGrpSpPr>
                <a:grpSpLocks/>
              </p:cNvGrpSpPr>
              <p:nvPr/>
            </p:nvGrpSpPr>
            <p:grpSpPr bwMode="auto">
              <a:xfrm>
                <a:off x="6096000" y="152400"/>
                <a:ext cx="914400" cy="1066800"/>
                <a:chOff x="6096000" y="152400"/>
                <a:chExt cx="914400" cy="1066800"/>
              </a:xfrm>
            </p:grpSpPr>
            <p:sp>
              <p:nvSpPr>
                <p:cNvPr id="29" name="Oval 28"/>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30"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1"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2"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3"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4"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5"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6"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7"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8"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39"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0"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1"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2"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43"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28"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nvGrpSpPr>
            <p:cNvPr id="7" name="Group 46"/>
            <p:cNvGrpSpPr>
              <a:grpSpLocks/>
            </p:cNvGrpSpPr>
            <p:nvPr/>
          </p:nvGrpSpPr>
          <p:grpSpPr bwMode="auto">
            <a:xfrm>
              <a:off x="10386750" y="1684318"/>
              <a:ext cx="1066800" cy="838200"/>
              <a:chOff x="7924800" y="304800"/>
              <a:chExt cx="1066800" cy="838200"/>
            </a:xfrm>
          </p:grpSpPr>
          <p:grpSp>
            <p:nvGrpSpPr>
              <p:cNvPr id="8" name="Group 39"/>
              <p:cNvGrpSpPr>
                <a:grpSpLocks/>
              </p:cNvGrpSpPr>
              <p:nvPr/>
            </p:nvGrpSpPr>
            <p:grpSpPr bwMode="auto">
              <a:xfrm>
                <a:off x="7924800" y="304800"/>
                <a:ext cx="1066800" cy="838200"/>
                <a:chOff x="7924800" y="304800"/>
                <a:chExt cx="1066800" cy="838200"/>
              </a:xfrm>
            </p:grpSpPr>
            <p:sp>
              <p:nvSpPr>
                <p:cNvPr id="10" name="Oval 9"/>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11"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2"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3"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4"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5"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6"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7"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8"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19"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20"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1"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2"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3"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4"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5"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26"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9"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cxnSp>
        <p:nvCxnSpPr>
          <p:cNvPr id="44" name="Straight Connector 43"/>
          <p:cNvCxnSpPr>
            <a:stCxn id="14" idx="6"/>
            <a:endCxn id="36" idx="7"/>
          </p:cNvCxnSpPr>
          <p:nvPr/>
        </p:nvCxnSpPr>
        <p:spPr>
          <a:xfrm flipV="1">
            <a:off x="7391400" y="2524928"/>
            <a:ext cx="576802" cy="26941"/>
          </a:xfrm>
          <a:prstGeom prst="line">
            <a:avLst/>
          </a:prstGeom>
          <a:effectLst/>
        </p:spPr>
        <p:style>
          <a:lnRef idx="3">
            <a:schemeClr val="accent2"/>
          </a:lnRef>
          <a:fillRef idx="0">
            <a:schemeClr val="accent2"/>
          </a:fillRef>
          <a:effectRef idx="2">
            <a:schemeClr val="accent2"/>
          </a:effectRef>
          <a:fontRef idx="minor">
            <a:schemeClr val="tx1"/>
          </a:fontRef>
        </p:style>
      </p:cxnSp>
      <p:grpSp>
        <p:nvGrpSpPr>
          <p:cNvPr id="45" name="Group 44"/>
          <p:cNvGrpSpPr/>
          <p:nvPr/>
        </p:nvGrpSpPr>
        <p:grpSpPr>
          <a:xfrm>
            <a:off x="6616577" y="4771269"/>
            <a:ext cx="2340561" cy="1066800"/>
            <a:chOff x="9163261" y="3979918"/>
            <a:chExt cx="2340561" cy="1066800"/>
          </a:xfrm>
        </p:grpSpPr>
        <p:grpSp>
          <p:nvGrpSpPr>
            <p:cNvPr id="46" name="Group 45"/>
            <p:cNvGrpSpPr/>
            <p:nvPr/>
          </p:nvGrpSpPr>
          <p:grpSpPr>
            <a:xfrm>
              <a:off x="9163261" y="3979918"/>
              <a:ext cx="2340561" cy="1066800"/>
              <a:chOff x="9112989" y="1455718"/>
              <a:chExt cx="2340561" cy="1066800"/>
            </a:xfrm>
          </p:grpSpPr>
          <p:grpSp>
            <p:nvGrpSpPr>
              <p:cNvPr id="48" name="Group 45"/>
              <p:cNvGrpSpPr>
                <a:grpSpLocks/>
              </p:cNvGrpSpPr>
              <p:nvPr/>
            </p:nvGrpSpPr>
            <p:grpSpPr bwMode="auto">
              <a:xfrm>
                <a:off x="9112989" y="1455718"/>
                <a:ext cx="914400" cy="1066800"/>
                <a:chOff x="6096000" y="152400"/>
                <a:chExt cx="914400" cy="1066800"/>
              </a:xfrm>
            </p:grpSpPr>
            <p:grpSp>
              <p:nvGrpSpPr>
                <p:cNvPr id="69" name="Group 38"/>
                <p:cNvGrpSpPr>
                  <a:grpSpLocks/>
                </p:cNvGrpSpPr>
                <p:nvPr/>
              </p:nvGrpSpPr>
              <p:grpSpPr bwMode="auto">
                <a:xfrm>
                  <a:off x="6096000" y="152400"/>
                  <a:ext cx="914400" cy="1066800"/>
                  <a:chOff x="6096000" y="152400"/>
                  <a:chExt cx="914400" cy="1066800"/>
                </a:xfrm>
              </p:grpSpPr>
              <p:sp>
                <p:nvSpPr>
                  <p:cNvPr id="71" name="Oval 70"/>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72"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3"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4"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5"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6"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7"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8"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79"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0"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1"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2"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3"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4"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sp>
                <p:nvSpPr>
                  <p:cNvPr id="85"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ea typeface="SimSun" panose="02010600030101010101" pitchFamily="2" charset="-122"/>
                    </a:endParaRPr>
                  </a:p>
                </p:txBody>
              </p:sp>
            </p:grpSp>
            <p:sp>
              <p:nvSpPr>
                <p:cNvPr id="70"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nvGrpSpPr>
              <p:cNvPr id="49" name="Group 46"/>
              <p:cNvGrpSpPr>
                <a:grpSpLocks/>
              </p:cNvGrpSpPr>
              <p:nvPr/>
            </p:nvGrpSpPr>
            <p:grpSpPr bwMode="auto">
              <a:xfrm>
                <a:off x="10386750" y="1684318"/>
                <a:ext cx="1066800" cy="838200"/>
                <a:chOff x="7924800" y="304800"/>
                <a:chExt cx="1066800" cy="838200"/>
              </a:xfrm>
            </p:grpSpPr>
            <p:grpSp>
              <p:nvGrpSpPr>
                <p:cNvPr id="50" name="Group 39"/>
                <p:cNvGrpSpPr>
                  <a:grpSpLocks/>
                </p:cNvGrpSpPr>
                <p:nvPr/>
              </p:nvGrpSpPr>
              <p:grpSpPr bwMode="auto">
                <a:xfrm>
                  <a:off x="7924800" y="304800"/>
                  <a:ext cx="1066800" cy="838200"/>
                  <a:chOff x="7924800" y="304800"/>
                  <a:chExt cx="1066800" cy="838200"/>
                </a:xfrm>
              </p:grpSpPr>
              <p:sp>
                <p:nvSpPr>
                  <p:cNvPr id="52" name="Oval 51"/>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endParaRPr>
                  </a:p>
                </p:txBody>
              </p:sp>
              <p:sp>
                <p:nvSpPr>
                  <p:cNvPr id="53"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4"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5"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6"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7"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8"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59"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0"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1"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ea typeface="SimSun" panose="02010600030101010101" pitchFamily="2" charset="-122"/>
                    </a:endParaRPr>
                  </a:p>
                </p:txBody>
              </p:sp>
              <p:sp>
                <p:nvSpPr>
                  <p:cNvPr id="62"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3"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4"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5"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6"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7"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sp>
                <p:nvSpPr>
                  <p:cNvPr id="68"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ea typeface="SimSun" panose="02010600030101010101" pitchFamily="2" charset="-122"/>
                    </a:endParaRPr>
                  </a:p>
                </p:txBody>
              </p:sp>
            </p:grpSp>
            <p:sp>
              <p:nvSpPr>
                <p:cNvPr id="51"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ea typeface="SimSun" panose="02010600030101010101" pitchFamily="2" charset="-122"/>
                    </a:rPr>
                    <a:t>X</a:t>
                  </a:r>
                </a:p>
              </p:txBody>
            </p:sp>
          </p:grpSp>
        </p:grpSp>
        <p:cxnSp>
          <p:nvCxnSpPr>
            <p:cNvPr id="47" name="Straight Connector 46"/>
            <p:cNvCxnSpPr>
              <a:stCxn id="71" idx="2"/>
              <a:endCxn id="52" idx="6"/>
            </p:cNvCxnSpPr>
            <p:nvPr/>
          </p:nvCxnSpPr>
          <p:spPr>
            <a:xfrm>
              <a:off x="9163261" y="4513318"/>
              <a:ext cx="2340561" cy="114300"/>
            </a:xfrm>
            <a:prstGeom prst="line">
              <a:avLst/>
            </a:prstGeom>
            <a:effectLst/>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221283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cs typeface="Tahoma" panose="020B0604030504040204" pitchFamily="34" charset="0"/>
                <a:sym typeface="Symbol" panose="05050102010706020507" pitchFamily="18" charset="2"/>
              </a:rPr>
              <a:t>Agglomerative Clustering: Average vs. Centroid Links</a:t>
            </a:r>
            <a:endParaRPr lang="en-US" dirty="0"/>
          </a:p>
        </p:txBody>
      </p:sp>
      <p:sp>
        <p:nvSpPr>
          <p:cNvPr id="3" name="Content Placeholder 2"/>
          <p:cNvSpPr>
            <a:spLocks noGrp="1"/>
          </p:cNvSpPr>
          <p:nvPr>
            <p:ph idx="1"/>
          </p:nvPr>
        </p:nvSpPr>
        <p:spPr>
          <a:xfrm>
            <a:off x="12987" y="1633516"/>
            <a:ext cx="6729413" cy="5121275"/>
          </a:xfrm>
        </p:spPr>
        <p:txBody>
          <a:bodyPr>
            <a:normAutofit fontScale="77500" lnSpcReduction="20000"/>
          </a:bodyPr>
          <a:lstStyle/>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average link</a:t>
            </a:r>
          </a:p>
          <a:p>
            <a:pPr lvl="1">
              <a:spcBef>
                <a:spcPts val="400"/>
              </a:spcBef>
            </a:pPr>
            <a:r>
              <a:rPr lang="en-US" altLang="zh-CN" sz="2400" b="1" dirty="0" smtClean="0">
                <a:ea typeface="SimSun" panose="02010600030101010101" pitchFamily="2" charset="-122"/>
                <a:cs typeface="Tahoma" panose="020B0604030504040204" pitchFamily="34" charset="0"/>
                <a:sym typeface="Symbol" panose="05050102010706020507" pitchFamily="18" charset="2"/>
              </a:rPr>
              <a:t>Average </a:t>
            </a:r>
            <a:r>
              <a:rPr lang="en-US" altLang="zh-CN" sz="2400" b="1" dirty="0">
                <a:ea typeface="SimSun" panose="02010600030101010101" pitchFamily="2" charset="-122"/>
                <a:cs typeface="Tahoma" panose="020B0604030504040204" pitchFamily="34" charset="0"/>
                <a:sym typeface="Symbol" panose="05050102010706020507" pitchFamily="18" charset="2"/>
              </a:rPr>
              <a:t>link</a:t>
            </a:r>
            <a:r>
              <a:rPr lang="en-US" altLang="zh-CN" sz="2400" dirty="0">
                <a:ea typeface="SimSun" panose="02010600030101010101" pitchFamily="2" charset="-122"/>
                <a:cs typeface="Tahoma" panose="020B0604030504040204" pitchFamily="34" charset="0"/>
                <a:sym typeface="Symbol" panose="05050102010706020507" pitchFamily="18" charset="2"/>
              </a:rPr>
              <a:t>:  The average distance between an element in one cluster and an element in the other (i.e., all pairs in two clusters)</a:t>
            </a:r>
          </a:p>
          <a:p>
            <a:pPr lvl="2">
              <a:spcBef>
                <a:spcPts val="400"/>
              </a:spcBef>
            </a:pPr>
            <a:r>
              <a:rPr lang="en-US" altLang="zh-CN" dirty="0">
                <a:ea typeface="SimSun" panose="02010600030101010101" pitchFamily="2" charset="-122"/>
                <a:cs typeface="Tahoma" panose="020B0604030504040204" pitchFamily="34" charset="0"/>
                <a:sym typeface="Symbol" panose="05050102010706020507" pitchFamily="18" charset="2"/>
              </a:rPr>
              <a:t>Expensive to compute</a:t>
            </a:r>
          </a:p>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centroid link </a:t>
            </a:r>
            <a:r>
              <a:rPr lang="en-US" altLang="zh-CN" sz="2400" dirty="0">
                <a:ea typeface="SimSun" panose="02010600030101010101" pitchFamily="2" charset="-122"/>
                <a:cs typeface="Tahoma" panose="020B0604030504040204" pitchFamily="34" charset="0"/>
                <a:sym typeface="Symbol" panose="05050102010706020507" pitchFamily="18" charset="2"/>
              </a:rPr>
              <a:t> </a:t>
            </a:r>
          </a:p>
          <a:p>
            <a:pPr lvl="1">
              <a:spcBef>
                <a:spcPts val="400"/>
              </a:spcBef>
            </a:pPr>
            <a:r>
              <a:rPr lang="en-US" altLang="zh-CN" sz="2400" b="1" dirty="0">
                <a:ea typeface="SimSun" panose="02010600030101010101" pitchFamily="2" charset="-122"/>
                <a:cs typeface="Tahoma" panose="020B0604030504040204" pitchFamily="34" charset="0"/>
                <a:sym typeface="Symbol" panose="05050102010706020507" pitchFamily="18" charset="2"/>
              </a:rPr>
              <a:t>Centroid link</a:t>
            </a:r>
            <a:r>
              <a:rPr lang="en-US" altLang="zh-CN" sz="2400" dirty="0">
                <a:ea typeface="SimSun" panose="02010600030101010101" pitchFamily="2" charset="-122"/>
                <a:cs typeface="Tahoma" panose="020B0604030504040204" pitchFamily="34" charset="0"/>
                <a:sym typeface="Symbol" panose="05050102010706020507" pitchFamily="18" charset="2"/>
              </a:rPr>
              <a:t>: The distance between the centroids of two clusters</a:t>
            </a:r>
          </a:p>
          <a:p>
            <a:pPr>
              <a:spcBef>
                <a:spcPts val="400"/>
              </a:spcBef>
            </a:pPr>
            <a:r>
              <a:rPr lang="en-US" altLang="zh-CN" sz="2400" b="1" dirty="0">
                <a:ea typeface="SimSun" panose="02010600030101010101" pitchFamily="2" charset="-122"/>
                <a:cs typeface="Tahoma" panose="020B0604030504040204" pitchFamily="34" charset="0"/>
                <a:sym typeface="Symbol" panose="05050102010706020507" pitchFamily="18" charset="2"/>
              </a:rPr>
              <a:t>Group Averaged Agglomerative Clustering (GAAC)</a:t>
            </a:r>
          </a:p>
          <a:p>
            <a:pPr lvl="2">
              <a:spcBef>
                <a:spcPts val="400"/>
              </a:spcBef>
            </a:pPr>
            <a:r>
              <a:rPr lang="en-US" altLang="zh-CN" dirty="0">
                <a:ea typeface="SimSun" panose="02010600030101010101" pitchFamily="2" charset="-122"/>
                <a:cs typeface="Tahoma" panose="020B0604030504040204" pitchFamily="34" charset="0"/>
                <a:sym typeface="Symbol" panose="05050102010706020507" pitchFamily="18" charset="2"/>
              </a:rPr>
              <a:t>Let two clusters C</a:t>
            </a:r>
            <a:r>
              <a:rPr lang="en-US" altLang="zh-CN" baseline="-25000" dirty="0">
                <a:ea typeface="SimSun" panose="02010600030101010101" pitchFamily="2" charset="-122"/>
                <a:cs typeface="Tahoma" panose="020B0604030504040204" pitchFamily="34" charset="0"/>
                <a:sym typeface="Symbol" panose="05050102010706020507" pitchFamily="18" charset="2"/>
              </a:rPr>
              <a:t>a</a:t>
            </a:r>
            <a:r>
              <a:rPr lang="en-US" altLang="zh-CN" dirty="0">
                <a:ea typeface="SimSun" panose="02010600030101010101" pitchFamily="2" charset="-122"/>
                <a:cs typeface="Tahoma" panose="020B0604030504040204" pitchFamily="34" charset="0"/>
                <a:sym typeface="Symbol" panose="05050102010706020507" pitchFamily="18" charset="2"/>
              </a:rPr>
              <a:t> and </a:t>
            </a:r>
            <a:r>
              <a:rPr lang="en-US" altLang="zh-CN" dirty="0" err="1">
                <a:ea typeface="SimSun" panose="02010600030101010101" pitchFamily="2" charset="-122"/>
                <a:cs typeface="Tahoma" panose="020B0604030504040204" pitchFamily="34" charset="0"/>
                <a:sym typeface="Symbol" panose="05050102010706020507" pitchFamily="18" charset="2"/>
              </a:rPr>
              <a:t>C</a:t>
            </a:r>
            <a:r>
              <a:rPr lang="en-US" altLang="zh-CN" baseline="-25000" dirty="0" err="1">
                <a:ea typeface="SimSun" panose="02010600030101010101" pitchFamily="2" charset="-122"/>
                <a:cs typeface="Tahoma" panose="020B0604030504040204" pitchFamily="34" charset="0"/>
                <a:sym typeface="Symbol" panose="05050102010706020507" pitchFamily="18" charset="2"/>
              </a:rPr>
              <a:t>b</a:t>
            </a:r>
            <a:r>
              <a:rPr lang="en-US" altLang="zh-CN" dirty="0">
                <a:ea typeface="SimSun" panose="02010600030101010101" pitchFamily="2" charset="-122"/>
                <a:cs typeface="Tahoma" panose="020B0604030504040204" pitchFamily="34" charset="0"/>
                <a:sym typeface="Symbol" panose="05050102010706020507" pitchFamily="18" charset="2"/>
              </a:rPr>
              <a:t> be merged into </a:t>
            </a:r>
            <a:r>
              <a:rPr lang="en-US" altLang="zh-CN" dirty="0" err="1">
                <a:ea typeface="SimSun" panose="02010600030101010101" pitchFamily="2" charset="-122"/>
                <a:cs typeface="Tahoma" panose="020B0604030504040204" pitchFamily="34" charset="0"/>
                <a:sym typeface="Symbol" panose="05050102010706020507" pitchFamily="18" charset="2"/>
              </a:rPr>
              <a:t>C</a:t>
            </a:r>
            <a:r>
              <a:rPr lang="en-US" altLang="zh-CN" baseline="-25000" dirty="0" err="1">
                <a:ea typeface="SimSun" panose="02010600030101010101" pitchFamily="2" charset="-122"/>
                <a:cs typeface="Tahoma" panose="020B0604030504040204" pitchFamily="34" charset="0"/>
                <a:sym typeface="Symbol" panose="05050102010706020507" pitchFamily="18" charset="2"/>
              </a:rPr>
              <a:t>aUb</a:t>
            </a:r>
            <a:r>
              <a:rPr lang="en-US" altLang="zh-CN" dirty="0">
                <a:ea typeface="SimSun" panose="02010600030101010101" pitchFamily="2" charset="-122"/>
                <a:cs typeface="Tahoma" panose="020B0604030504040204" pitchFamily="34" charset="0"/>
                <a:sym typeface="Symbol" panose="05050102010706020507" pitchFamily="18" charset="2"/>
              </a:rPr>
              <a:t>.  The new centroid is:</a:t>
            </a:r>
          </a:p>
          <a:p>
            <a:pPr lvl="3">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N</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is the cardinality of cluster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and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is the centroid of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p>
          <a:p>
            <a:pPr lvl="2">
              <a:spcBef>
                <a:spcPts val="400"/>
              </a:spcBef>
            </a:pPr>
            <a:r>
              <a:rPr lang="en-US" altLang="zh-CN" dirty="0">
                <a:ea typeface="SimSun" panose="02010600030101010101" pitchFamily="2" charset="-122"/>
                <a:cs typeface="Tahoma" panose="020B0604030504040204" pitchFamily="34" charset="0"/>
                <a:sym typeface="Symbol" panose="05050102010706020507" pitchFamily="18" charset="2"/>
              </a:rPr>
              <a:t>The similarity measure for GAAC is the average of their </a:t>
            </a:r>
            <a:r>
              <a:rPr lang="en-US" altLang="zh-CN" dirty="0" smtClean="0">
                <a:ea typeface="SimSun" panose="02010600030101010101" pitchFamily="2" charset="-122"/>
                <a:cs typeface="Tahoma" panose="020B0604030504040204" pitchFamily="34" charset="0"/>
                <a:sym typeface="Symbol" panose="05050102010706020507" pitchFamily="18" charset="2"/>
              </a:rPr>
              <a:t>distances</a:t>
            </a:r>
            <a:endParaRPr lang="zh-CN" altLang="en-US" dirty="0" smtClean="0">
              <a:ea typeface="SimSun" panose="02010600030101010101" pitchFamily="2" charset="-122"/>
              <a:cs typeface="Tahoma" panose="020B0604030504040204" pitchFamily="34" charset="0"/>
              <a:sym typeface="Symbol" panose="05050102010706020507" pitchFamily="18" charset="2"/>
            </a:endParaRPr>
          </a:p>
          <a:p>
            <a:pPr>
              <a:spcBef>
                <a:spcPts val="400"/>
              </a:spcBef>
            </a:pPr>
            <a:r>
              <a:rPr lang="en-US" altLang="zh-CN" sz="2400" dirty="0">
                <a:ea typeface="SimSun" panose="02010600030101010101" pitchFamily="2" charset="-122"/>
                <a:cs typeface="Tahoma" panose="020B0604030504040204" pitchFamily="34" charset="0"/>
                <a:sym typeface="Symbol" panose="05050102010706020507" pitchFamily="18" charset="2"/>
              </a:rPr>
              <a:t>Agglomerative clustering with </a:t>
            </a:r>
            <a:r>
              <a:rPr lang="en-US" altLang="zh-CN" sz="2400" b="1" dirty="0">
                <a:ea typeface="SimSun" panose="02010600030101010101" pitchFamily="2" charset="-122"/>
                <a:cs typeface="Tahoma" panose="020B0604030504040204" pitchFamily="34" charset="0"/>
                <a:sym typeface="Symbol" panose="05050102010706020507" pitchFamily="18" charset="2"/>
              </a:rPr>
              <a:t>Ward’s criterion</a:t>
            </a:r>
          </a:p>
          <a:p>
            <a:pPr lvl="1"/>
            <a:r>
              <a:rPr lang="en-US" altLang="zh-CN" sz="2400" b="1" dirty="0">
                <a:ea typeface="SimSun" panose="02010600030101010101" pitchFamily="2" charset="-122"/>
                <a:cs typeface="Tahoma" panose="020B0604030504040204" pitchFamily="34" charset="0"/>
                <a:sym typeface="Symbol" panose="05050102010706020507" pitchFamily="18" charset="2"/>
              </a:rPr>
              <a:t>Ward’s criterion: </a:t>
            </a:r>
            <a:r>
              <a:rPr lang="en-US" altLang="zh-CN" sz="2400" dirty="0">
                <a:ea typeface="SimSun" panose="02010600030101010101" pitchFamily="2" charset="-122"/>
                <a:cs typeface="Tahoma" panose="020B0604030504040204" pitchFamily="34" charset="0"/>
                <a:sym typeface="Symbol" panose="05050102010706020507" pitchFamily="18" charset="2"/>
              </a:rPr>
              <a:t>The increase in the value of the SSE criterion for the clustering obtained by merging them into C</a:t>
            </a:r>
            <a:r>
              <a:rPr lang="en-US" altLang="zh-CN" sz="2400" baseline="-25000" dirty="0">
                <a:ea typeface="SimSun" panose="02010600030101010101" pitchFamily="2" charset="-122"/>
                <a:cs typeface="Tahoma" panose="020B0604030504040204" pitchFamily="34" charset="0"/>
                <a:sym typeface="Symbol" panose="05050102010706020507" pitchFamily="18" charset="2"/>
              </a:rPr>
              <a:t>a</a:t>
            </a:r>
            <a:r>
              <a:rPr lang="en-US" altLang="zh-CN" sz="2400" dirty="0">
                <a:ea typeface="SimSun" panose="02010600030101010101" pitchFamily="2" charset="-122"/>
                <a:cs typeface="Tahoma" panose="020B0604030504040204" pitchFamily="34" charset="0"/>
                <a:sym typeface="Symbol" panose="05050102010706020507" pitchFamily="18" charset="2"/>
              </a:rPr>
              <a:t> U </a:t>
            </a:r>
            <a:r>
              <a:rPr lang="en-US" altLang="zh-CN" sz="2400" dirty="0" err="1">
                <a:ea typeface="SimSun" panose="02010600030101010101" pitchFamily="2" charset="-122"/>
                <a:cs typeface="Tahoma" panose="020B0604030504040204" pitchFamily="34" charset="0"/>
                <a:sym typeface="Symbol" panose="05050102010706020507" pitchFamily="18" charset="2"/>
              </a:rPr>
              <a:t>C</a:t>
            </a:r>
            <a:r>
              <a:rPr lang="en-US" altLang="zh-CN" sz="2400" baseline="-25000" dirty="0" err="1">
                <a:ea typeface="SimSun" panose="02010600030101010101" pitchFamily="2" charset="-122"/>
                <a:cs typeface="Tahoma" panose="020B0604030504040204" pitchFamily="34" charset="0"/>
                <a:sym typeface="Symbol" panose="05050102010706020507" pitchFamily="18" charset="2"/>
              </a:rPr>
              <a:t>b</a:t>
            </a:r>
            <a:r>
              <a:rPr lang="en-US" altLang="zh-CN" sz="2400" dirty="0" smtClean="0">
                <a:ea typeface="SimSun" panose="02010600030101010101" pitchFamily="2" charset="-122"/>
                <a:cs typeface="Tahoma" panose="020B0604030504040204" pitchFamily="34" charset="0"/>
                <a:sym typeface="Symbol" panose="05050102010706020507" pitchFamily="18" charset="2"/>
              </a:rPr>
              <a:t>:</a:t>
            </a:r>
            <a:endParaRPr lang="en-US" altLang="zh-CN" sz="2400" dirty="0">
              <a:ea typeface="SimSun" panose="02010600030101010101" pitchFamily="2" charset="-122"/>
              <a:cs typeface="Tahoma" panose="020B0604030504040204" pitchFamily="34" charset="0"/>
              <a:sym typeface="Symbol" panose="05050102010706020507" pitchFamily="18" charset="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38</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223187855"/>
              </p:ext>
            </p:extLst>
          </p:nvPr>
        </p:nvGraphicFramePr>
        <p:xfrm>
          <a:off x="1898937" y="6356350"/>
          <a:ext cx="3254822" cy="493690"/>
        </p:xfrm>
        <a:graphic>
          <a:graphicData uri="http://schemas.openxmlformats.org/presentationml/2006/ole">
            <mc:AlternateContent xmlns:mc="http://schemas.openxmlformats.org/markup-compatibility/2006">
              <mc:Choice xmlns:v="urn:schemas-microsoft-com:vml" Requires="v">
                <p:oleObj spid="_x0000_s66629" name="Equation" r:id="rId3" imgW="2666880" imgH="431640" progId="Equation.DSMT4">
                  <p:embed/>
                </p:oleObj>
              </mc:Choice>
              <mc:Fallback>
                <p:oleObj name="Equation" r:id="rId3" imgW="2666880" imgH="431640" progId="Equation.DSMT4">
                  <p:embed/>
                  <p:pic>
                    <p:nvPicPr>
                      <p:cNvPr id="0" name=""/>
                      <p:cNvPicPr/>
                      <p:nvPr/>
                    </p:nvPicPr>
                    <p:blipFill>
                      <a:blip r:embed="rId4"/>
                      <a:stretch>
                        <a:fillRect/>
                      </a:stretch>
                    </p:blipFill>
                    <p:spPr>
                      <a:xfrm>
                        <a:off x="1898937" y="6356350"/>
                        <a:ext cx="3254822" cy="49369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943502675"/>
              </p:ext>
            </p:extLst>
          </p:nvPr>
        </p:nvGraphicFramePr>
        <p:xfrm>
          <a:off x="6299488" y="4973090"/>
          <a:ext cx="1989983" cy="603776"/>
        </p:xfrm>
        <a:graphic>
          <a:graphicData uri="http://schemas.openxmlformats.org/presentationml/2006/ole">
            <mc:AlternateContent xmlns:mc="http://schemas.openxmlformats.org/markup-compatibility/2006">
              <mc:Choice xmlns:v="urn:schemas-microsoft-com:vml" Requires="v">
                <p:oleObj spid="_x0000_s66630" name="Equation" r:id="rId5" imgW="1193760" imgH="431640" progId="Equation.DSMT4">
                  <p:embed/>
                </p:oleObj>
              </mc:Choice>
              <mc:Fallback>
                <p:oleObj name="Equation" r:id="rId5" imgW="1193760" imgH="431640" progId="Equation.DSMT4">
                  <p:embed/>
                  <p:pic>
                    <p:nvPicPr>
                      <p:cNvPr id="0" name=""/>
                      <p:cNvPicPr/>
                      <p:nvPr/>
                    </p:nvPicPr>
                    <p:blipFill>
                      <a:blip r:embed="rId6"/>
                      <a:stretch>
                        <a:fillRect/>
                      </a:stretch>
                    </p:blipFill>
                    <p:spPr>
                      <a:xfrm>
                        <a:off x="6299488" y="4973090"/>
                        <a:ext cx="1989983" cy="603776"/>
                      </a:xfrm>
                      <a:prstGeom prst="rect">
                        <a:avLst/>
                      </a:prstGeom>
                    </p:spPr>
                  </p:pic>
                </p:oleObj>
              </mc:Fallback>
            </mc:AlternateContent>
          </a:graphicData>
        </a:graphic>
      </p:graphicFrame>
      <p:grpSp>
        <p:nvGrpSpPr>
          <p:cNvPr id="7" name="Group 6"/>
          <p:cNvGrpSpPr/>
          <p:nvPr/>
        </p:nvGrpSpPr>
        <p:grpSpPr>
          <a:xfrm>
            <a:off x="6553200" y="1971968"/>
            <a:ext cx="2427044" cy="1066800"/>
            <a:chOff x="9112989" y="1189018"/>
            <a:chExt cx="2427044" cy="1066800"/>
          </a:xfrm>
        </p:grpSpPr>
        <p:grpSp>
          <p:nvGrpSpPr>
            <p:cNvPr id="8" name="Group 45"/>
            <p:cNvGrpSpPr>
              <a:grpSpLocks/>
            </p:cNvGrpSpPr>
            <p:nvPr/>
          </p:nvGrpSpPr>
          <p:grpSpPr bwMode="auto">
            <a:xfrm>
              <a:off x="9112989" y="1189018"/>
              <a:ext cx="914400" cy="1066800"/>
              <a:chOff x="6096000" y="152400"/>
              <a:chExt cx="914400" cy="1066800"/>
            </a:xfrm>
          </p:grpSpPr>
          <p:grpSp>
            <p:nvGrpSpPr>
              <p:cNvPr id="29" name="Group 38"/>
              <p:cNvGrpSpPr>
                <a:grpSpLocks/>
              </p:cNvGrpSpPr>
              <p:nvPr/>
            </p:nvGrpSpPr>
            <p:grpSpPr bwMode="auto">
              <a:xfrm>
                <a:off x="6096000" y="152400"/>
                <a:ext cx="914400" cy="1066800"/>
                <a:chOff x="6096000" y="152400"/>
                <a:chExt cx="914400" cy="1066800"/>
              </a:xfrm>
            </p:grpSpPr>
            <p:sp>
              <p:nvSpPr>
                <p:cNvPr id="31" name="Oval 30"/>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32"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3"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4"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5"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6"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7"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8"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9"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0"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1"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2"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3"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4"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5"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grpSp>
          <p:sp>
            <p:nvSpPr>
              <p:cNvPr id="30"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zh-CN" sz="1000">
                    <a:solidFill>
                      <a:srgbClr val="000000"/>
                    </a:solidFill>
                    <a:latin typeface="Corbel" charset="0"/>
                    <a:ea typeface="Corbel" charset="0"/>
                    <a:cs typeface="Corbel" charset="0"/>
                  </a:rPr>
                  <a:t>X</a:t>
                </a:r>
              </a:p>
            </p:txBody>
          </p:sp>
        </p:grpSp>
        <p:grpSp>
          <p:nvGrpSpPr>
            <p:cNvPr id="9" name="Group 46"/>
            <p:cNvGrpSpPr>
              <a:grpSpLocks/>
            </p:cNvGrpSpPr>
            <p:nvPr/>
          </p:nvGrpSpPr>
          <p:grpSpPr bwMode="auto">
            <a:xfrm>
              <a:off x="10473233" y="1341418"/>
              <a:ext cx="1066800" cy="838200"/>
              <a:chOff x="7924800" y="304800"/>
              <a:chExt cx="1066800" cy="838200"/>
            </a:xfrm>
          </p:grpSpPr>
          <p:grpSp>
            <p:nvGrpSpPr>
              <p:cNvPr id="10" name="Group 39"/>
              <p:cNvGrpSpPr>
                <a:grpSpLocks/>
              </p:cNvGrpSpPr>
              <p:nvPr/>
            </p:nvGrpSpPr>
            <p:grpSpPr bwMode="auto">
              <a:xfrm>
                <a:off x="7924800" y="304800"/>
                <a:ext cx="1066800" cy="838200"/>
                <a:chOff x="7924800" y="304800"/>
                <a:chExt cx="1066800" cy="838200"/>
              </a:xfrm>
            </p:grpSpPr>
            <p:sp>
              <p:nvSpPr>
                <p:cNvPr id="12" name="Oval 11"/>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13"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4"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5"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6"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7"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8"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19"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0"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1"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latin typeface="Corbel" charset="0"/>
                    <a:ea typeface="Corbel" charset="0"/>
                    <a:cs typeface="Corbel" charset="0"/>
                  </a:endParaRPr>
                </a:p>
              </p:txBody>
            </p:sp>
            <p:sp>
              <p:nvSpPr>
                <p:cNvPr id="22"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3"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4"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5"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6"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7"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28"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grpSp>
          <p:sp>
            <p:nvSpPr>
              <p:cNvPr id="11"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zh-CN" sz="1000" dirty="0">
                    <a:solidFill>
                      <a:srgbClr val="000000"/>
                    </a:solidFill>
                    <a:latin typeface="Corbel" charset="0"/>
                    <a:ea typeface="Corbel" charset="0"/>
                    <a:cs typeface="Corbel" charset="0"/>
                  </a:rPr>
                  <a:t>X</a:t>
                </a:r>
              </a:p>
            </p:txBody>
          </p:sp>
        </p:grpSp>
      </p:grpSp>
      <p:grpSp>
        <p:nvGrpSpPr>
          <p:cNvPr id="46" name="Group 45"/>
          <p:cNvGrpSpPr/>
          <p:nvPr/>
        </p:nvGrpSpPr>
        <p:grpSpPr>
          <a:xfrm>
            <a:off x="6638067" y="3351960"/>
            <a:ext cx="2340561" cy="1066800"/>
            <a:chOff x="9405800" y="4382099"/>
            <a:chExt cx="2340561" cy="1066800"/>
          </a:xfrm>
        </p:grpSpPr>
        <p:grpSp>
          <p:nvGrpSpPr>
            <p:cNvPr id="47" name="Group 46"/>
            <p:cNvGrpSpPr/>
            <p:nvPr/>
          </p:nvGrpSpPr>
          <p:grpSpPr>
            <a:xfrm>
              <a:off x="9405800" y="4382099"/>
              <a:ext cx="2340561" cy="1066800"/>
              <a:chOff x="9112989" y="1455718"/>
              <a:chExt cx="2340561" cy="1066800"/>
            </a:xfrm>
          </p:grpSpPr>
          <p:grpSp>
            <p:nvGrpSpPr>
              <p:cNvPr id="49" name="Group 45"/>
              <p:cNvGrpSpPr>
                <a:grpSpLocks/>
              </p:cNvGrpSpPr>
              <p:nvPr/>
            </p:nvGrpSpPr>
            <p:grpSpPr bwMode="auto">
              <a:xfrm>
                <a:off x="9112989" y="1455718"/>
                <a:ext cx="914400" cy="1066800"/>
                <a:chOff x="6096000" y="152400"/>
                <a:chExt cx="914400" cy="1066800"/>
              </a:xfrm>
            </p:grpSpPr>
            <p:grpSp>
              <p:nvGrpSpPr>
                <p:cNvPr id="70" name="Group 38"/>
                <p:cNvGrpSpPr>
                  <a:grpSpLocks/>
                </p:cNvGrpSpPr>
                <p:nvPr/>
              </p:nvGrpSpPr>
              <p:grpSpPr bwMode="auto">
                <a:xfrm>
                  <a:off x="6096000" y="152400"/>
                  <a:ext cx="914400" cy="1066800"/>
                  <a:chOff x="6096000" y="152400"/>
                  <a:chExt cx="914400" cy="1066800"/>
                </a:xfrm>
              </p:grpSpPr>
              <p:sp>
                <p:nvSpPr>
                  <p:cNvPr id="72" name="Oval 71"/>
                  <p:cNvSpPr/>
                  <p:nvPr/>
                </p:nvSpPr>
                <p:spPr bwMode="auto">
                  <a:xfrm>
                    <a:off x="6096000" y="152400"/>
                    <a:ext cx="914400" cy="1066800"/>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73" name="Oval 8"/>
                  <p:cNvSpPr>
                    <a:spLocks noChangeArrowheads="1"/>
                  </p:cNvSpPr>
                  <p:nvPr/>
                </p:nvSpPr>
                <p:spPr bwMode="auto">
                  <a:xfrm>
                    <a:off x="63246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4" name="Oval 9"/>
                  <p:cNvSpPr>
                    <a:spLocks noChangeArrowheads="1"/>
                  </p:cNvSpPr>
                  <p:nvPr/>
                </p:nvSpPr>
                <p:spPr bwMode="auto">
                  <a:xfrm>
                    <a:off x="64770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5" name="Oval 10"/>
                  <p:cNvSpPr>
                    <a:spLocks noChangeArrowheads="1"/>
                  </p:cNvSpPr>
                  <p:nvPr/>
                </p:nvSpPr>
                <p:spPr bwMode="auto">
                  <a:xfrm>
                    <a:off x="6629400" y="838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6" name="Oval 11"/>
                  <p:cNvSpPr>
                    <a:spLocks noChangeArrowheads="1"/>
                  </p:cNvSpPr>
                  <p:nvPr/>
                </p:nvSpPr>
                <p:spPr bwMode="auto">
                  <a:xfrm>
                    <a:off x="68580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7" name="Oval 12"/>
                  <p:cNvSpPr>
                    <a:spLocks noChangeArrowheads="1"/>
                  </p:cNvSpPr>
                  <p:nvPr/>
                </p:nvSpPr>
                <p:spPr bwMode="auto">
                  <a:xfrm>
                    <a:off x="61722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8" name="Oval 13"/>
                  <p:cNvSpPr>
                    <a:spLocks noChangeArrowheads="1"/>
                  </p:cNvSpPr>
                  <p:nvPr/>
                </p:nvSpPr>
                <p:spPr bwMode="auto">
                  <a:xfrm>
                    <a:off x="61722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79" name="Oval 14"/>
                  <p:cNvSpPr>
                    <a:spLocks noChangeArrowheads="1"/>
                  </p:cNvSpPr>
                  <p:nvPr/>
                </p:nvSpPr>
                <p:spPr bwMode="auto">
                  <a:xfrm>
                    <a:off x="6629400" y="304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0" name="Oval 16"/>
                  <p:cNvSpPr>
                    <a:spLocks noChangeArrowheads="1"/>
                  </p:cNvSpPr>
                  <p:nvPr/>
                </p:nvSpPr>
                <p:spPr bwMode="auto">
                  <a:xfrm>
                    <a:off x="6781800" y="4572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1" name="Oval 17"/>
                  <p:cNvSpPr>
                    <a:spLocks noChangeArrowheads="1"/>
                  </p:cNvSpPr>
                  <p:nvPr/>
                </p:nvSpPr>
                <p:spPr bwMode="auto">
                  <a:xfrm>
                    <a:off x="6400800" y="7620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2" name="Oval 18"/>
                  <p:cNvSpPr>
                    <a:spLocks noChangeArrowheads="1"/>
                  </p:cNvSpPr>
                  <p:nvPr/>
                </p:nvSpPr>
                <p:spPr bwMode="auto">
                  <a:xfrm>
                    <a:off x="6629400" y="609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3" name="Oval 33"/>
                  <p:cNvSpPr>
                    <a:spLocks noChangeArrowheads="1"/>
                  </p:cNvSpPr>
                  <p:nvPr/>
                </p:nvSpPr>
                <p:spPr bwMode="auto">
                  <a:xfrm>
                    <a:off x="6477000" y="10668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4" name="Oval 34"/>
                  <p:cNvSpPr>
                    <a:spLocks noChangeArrowheads="1"/>
                  </p:cNvSpPr>
                  <p:nvPr/>
                </p:nvSpPr>
                <p:spPr bwMode="auto">
                  <a:xfrm>
                    <a:off x="6477000" y="228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5" name="Oval 35"/>
                  <p:cNvSpPr>
                    <a:spLocks noChangeArrowheads="1"/>
                  </p:cNvSpPr>
                  <p:nvPr/>
                </p:nvSpPr>
                <p:spPr bwMode="auto">
                  <a:xfrm>
                    <a:off x="62484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86" name="Oval 36"/>
                  <p:cNvSpPr>
                    <a:spLocks noChangeArrowheads="1"/>
                  </p:cNvSpPr>
                  <p:nvPr/>
                </p:nvSpPr>
                <p:spPr bwMode="auto">
                  <a:xfrm>
                    <a:off x="6781800" y="9906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grpSp>
            <p:sp>
              <p:nvSpPr>
                <p:cNvPr id="71" name="TextBox 43"/>
                <p:cNvSpPr txBox="1">
                  <a:spLocks noChangeArrowheads="1"/>
                </p:cNvSpPr>
                <p:nvPr/>
              </p:nvSpPr>
              <p:spPr bwMode="auto">
                <a:xfrm flipH="1">
                  <a:off x="6507481" y="533400"/>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latin typeface="Corbel" charset="0"/>
                      <a:ea typeface="Corbel" charset="0"/>
                      <a:cs typeface="Corbel" charset="0"/>
                    </a:rPr>
                    <a:t>X</a:t>
                  </a:r>
                </a:p>
              </p:txBody>
            </p:sp>
          </p:grpSp>
          <p:grpSp>
            <p:nvGrpSpPr>
              <p:cNvPr id="50" name="Group 46"/>
              <p:cNvGrpSpPr>
                <a:grpSpLocks/>
              </p:cNvGrpSpPr>
              <p:nvPr/>
            </p:nvGrpSpPr>
            <p:grpSpPr bwMode="auto">
              <a:xfrm>
                <a:off x="10386750" y="1684318"/>
                <a:ext cx="1066800" cy="838200"/>
                <a:chOff x="7924800" y="304800"/>
                <a:chExt cx="1066800" cy="838200"/>
              </a:xfrm>
            </p:grpSpPr>
            <p:grpSp>
              <p:nvGrpSpPr>
                <p:cNvPr id="51" name="Group 39"/>
                <p:cNvGrpSpPr>
                  <a:grpSpLocks/>
                </p:cNvGrpSpPr>
                <p:nvPr/>
              </p:nvGrpSpPr>
              <p:grpSpPr bwMode="auto">
                <a:xfrm>
                  <a:off x="7924800" y="304800"/>
                  <a:ext cx="1066800" cy="838200"/>
                  <a:chOff x="7924800" y="304800"/>
                  <a:chExt cx="1066800" cy="838200"/>
                </a:xfrm>
              </p:grpSpPr>
              <p:sp>
                <p:nvSpPr>
                  <p:cNvPr id="53" name="Oval 52"/>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rgbClr val="000000"/>
                      </a:solidFill>
                      <a:effectLst>
                        <a:outerShdw blurRad="38100" dist="38100" dir="2700000" algn="tl">
                          <a:srgbClr val="C0C0C0"/>
                        </a:outerShdw>
                      </a:effectLst>
                      <a:latin typeface="Corbel" charset="0"/>
                      <a:ea typeface="Corbel" charset="0"/>
                      <a:cs typeface="Corbel" charset="0"/>
                    </a:endParaRPr>
                  </a:p>
                </p:txBody>
              </p:sp>
              <p:sp>
                <p:nvSpPr>
                  <p:cNvPr id="54"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5"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6"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7"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8"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59"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0"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1"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2"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latin typeface="Corbel" charset="0"/>
                      <a:ea typeface="Corbel" charset="0"/>
                      <a:cs typeface="Corbel" charset="0"/>
                    </a:endParaRPr>
                  </a:p>
                </p:txBody>
              </p:sp>
              <p:sp>
                <p:nvSpPr>
                  <p:cNvPr id="63"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4"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5"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6"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7"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8"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69"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grpSp>
            <p:sp>
              <p:nvSpPr>
                <p:cNvPr id="52" name="TextBox 44"/>
                <p:cNvSpPr txBox="1">
                  <a:spLocks noChangeArrowheads="1"/>
                </p:cNvSpPr>
                <p:nvPr/>
              </p:nvSpPr>
              <p:spPr bwMode="auto">
                <a:xfrm flipH="1">
                  <a:off x="845820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a:solidFill>
                        <a:srgbClr val="000000"/>
                      </a:solidFill>
                      <a:latin typeface="Corbel" charset="0"/>
                      <a:ea typeface="Corbel" charset="0"/>
                      <a:cs typeface="Corbel" charset="0"/>
                    </a:rPr>
                    <a:t>X</a:t>
                  </a:r>
                </a:p>
              </p:txBody>
            </p:sp>
          </p:grpSp>
        </p:grpSp>
        <p:cxnSp>
          <p:nvCxnSpPr>
            <p:cNvPr id="48" name="Straight Connector 47"/>
            <p:cNvCxnSpPr>
              <a:stCxn id="70" idx="1"/>
              <a:endCxn id="51" idx="1"/>
            </p:cNvCxnSpPr>
            <p:nvPr/>
          </p:nvCxnSpPr>
          <p:spPr>
            <a:xfrm>
              <a:off x="9863000" y="4886210"/>
              <a:ext cx="1395680" cy="134779"/>
            </a:xfrm>
            <a:prstGeom prst="line">
              <a:avLst/>
            </a:prstGeom>
            <a:ln>
              <a:solidFill>
                <a:srgbClr val="00B050"/>
              </a:solidFill>
            </a:ln>
            <a:effectLst/>
          </p:spPr>
          <p:style>
            <a:lnRef idx="3">
              <a:schemeClr val="accent2"/>
            </a:lnRef>
            <a:fillRef idx="0">
              <a:schemeClr val="accent2"/>
            </a:fillRef>
            <a:effectRef idx="2">
              <a:schemeClr val="accent2"/>
            </a:effectRef>
            <a:fontRef idx="minor">
              <a:schemeClr val="tx1"/>
            </a:fontRef>
          </p:style>
        </p:cxnSp>
      </p:grpSp>
      <p:sp>
        <p:nvSpPr>
          <p:cNvPr id="87" name="TextBox 86"/>
          <p:cNvSpPr txBox="1"/>
          <p:nvPr/>
        </p:nvSpPr>
        <p:spPr>
          <a:xfrm>
            <a:off x="7173481" y="2861174"/>
            <a:ext cx="751937" cy="369332"/>
          </a:xfrm>
          <a:prstGeom prst="rect">
            <a:avLst/>
          </a:prstGeom>
          <a:noFill/>
        </p:spPr>
        <p:txBody>
          <a:bodyPr wrap="square" rtlCol="0">
            <a:spAutoFit/>
          </a:bodyPr>
          <a:lstStyle/>
          <a:p>
            <a:r>
              <a:rPr lang="en-US" dirty="0" smtClean="0">
                <a:latin typeface="Corbel" charset="0"/>
                <a:ea typeface="Corbel" charset="0"/>
                <a:cs typeface="Corbel" charset="0"/>
              </a:rPr>
              <a:t>C</a:t>
            </a:r>
            <a:r>
              <a:rPr lang="en-US" baseline="-25000" dirty="0" smtClean="0">
                <a:latin typeface="Corbel" charset="0"/>
                <a:ea typeface="Corbel" charset="0"/>
                <a:cs typeface="Corbel" charset="0"/>
              </a:rPr>
              <a:t>a</a:t>
            </a:r>
            <a:r>
              <a:rPr lang="en-US" dirty="0" smtClean="0">
                <a:latin typeface="Corbel" charset="0"/>
                <a:ea typeface="Corbel" charset="0"/>
                <a:cs typeface="Corbel" charset="0"/>
              </a:rPr>
              <a:t>: N</a:t>
            </a:r>
            <a:r>
              <a:rPr lang="en-US" baseline="-25000" dirty="0" smtClean="0">
                <a:latin typeface="Corbel" charset="0"/>
                <a:ea typeface="Corbel" charset="0"/>
                <a:cs typeface="Corbel" charset="0"/>
              </a:rPr>
              <a:t>a</a:t>
            </a:r>
            <a:endParaRPr lang="en-US" baseline="-25000" dirty="0">
              <a:latin typeface="Corbel" charset="0"/>
              <a:ea typeface="Corbel" charset="0"/>
              <a:cs typeface="Corbel" charset="0"/>
            </a:endParaRPr>
          </a:p>
        </p:txBody>
      </p:sp>
      <p:sp>
        <p:nvSpPr>
          <p:cNvPr id="88" name="TextBox 87"/>
          <p:cNvSpPr txBox="1"/>
          <p:nvPr/>
        </p:nvSpPr>
        <p:spPr>
          <a:xfrm>
            <a:off x="8444246" y="2924868"/>
            <a:ext cx="840163" cy="369332"/>
          </a:xfrm>
          <a:prstGeom prst="rect">
            <a:avLst/>
          </a:prstGeom>
          <a:noFill/>
        </p:spPr>
        <p:txBody>
          <a:bodyPr wrap="square" rtlCol="0">
            <a:spAutoFit/>
          </a:bodyPr>
          <a:lstStyle/>
          <a:p>
            <a:r>
              <a:rPr lang="en-US" dirty="0" err="1" smtClean="0">
                <a:latin typeface="Corbel" charset="0"/>
                <a:ea typeface="Corbel" charset="0"/>
                <a:cs typeface="Corbel" charset="0"/>
              </a:rPr>
              <a:t>C</a:t>
            </a:r>
            <a:r>
              <a:rPr lang="en-US" baseline="-25000" dirty="0" err="1" smtClean="0">
                <a:latin typeface="Corbel" charset="0"/>
                <a:ea typeface="Corbel" charset="0"/>
                <a:cs typeface="Corbel" charset="0"/>
              </a:rPr>
              <a:t>b</a:t>
            </a:r>
            <a:r>
              <a:rPr lang="en-US" dirty="0" smtClean="0">
                <a:latin typeface="Corbel" charset="0"/>
                <a:ea typeface="Corbel" charset="0"/>
                <a:cs typeface="Corbel" charset="0"/>
              </a:rPr>
              <a:t>: </a:t>
            </a:r>
            <a:r>
              <a:rPr lang="en-US" dirty="0" err="1" smtClean="0">
                <a:latin typeface="Corbel" charset="0"/>
                <a:ea typeface="Corbel" charset="0"/>
                <a:cs typeface="Corbel" charset="0"/>
              </a:rPr>
              <a:t>N</a:t>
            </a:r>
            <a:r>
              <a:rPr lang="en-US" baseline="-25000" dirty="0" err="1" smtClean="0">
                <a:latin typeface="Corbel" charset="0"/>
                <a:ea typeface="Corbel" charset="0"/>
                <a:cs typeface="Corbel" charset="0"/>
              </a:rPr>
              <a:t>b</a:t>
            </a:r>
            <a:endParaRPr lang="en-US" baseline="-25000" dirty="0">
              <a:latin typeface="Corbel" charset="0"/>
              <a:ea typeface="Corbel" charset="0"/>
              <a:cs typeface="Corbel" charset="0"/>
            </a:endParaRPr>
          </a:p>
        </p:txBody>
      </p:sp>
    </p:spTree>
    <p:extLst>
      <p:ext uri="{BB962C8B-B14F-4D97-AF65-F5344CB8AC3E}">
        <p14:creationId xmlns:p14="http://schemas.microsoft.com/office/powerpoint/2010/main" val="455321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Divisive Clustering</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lnSpcReduction="10000"/>
          </a:bodyPr>
          <a:lstStyle/>
          <a:p>
            <a:r>
              <a:rPr lang="en-US" altLang="zh-CN" sz="2000" dirty="0">
                <a:solidFill>
                  <a:schemeClr val="bg1">
                    <a:lumMod val="50000"/>
                  </a:schemeClr>
                </a:solidFill>
                <a:ea typeface="SimSun" panose="02010600030101010101" pitchFamily="2" charset="-122"/>
              </a:rPr>
              <a:t>DIANA (Divisive Analysis)  (Kaufmann and Rousseeuw,1990)</a:t>
            </a:r>
          </a:p>
          <a:p>
            <a:pPr lvl="1"/>
            <a:r>
              <a:rPr lang="en-US" altLang="zh-CN" sz="2000" dirty="0">
                <a:solidFill>
                  <a:schemeClr val="bg1">
                    <a:lumMod val="50000"/>
                  </a:schemeClr>
                </a:solidFill>
                <a:ea typeface="SimSun" panose="02010600030101010101" pitchFamily="2" charset="-122"/>
              </a:rPr>
              <a:t>Implemented in some statistical analysis packages, e.g., </a:t>
            </a:r>
            <a:r>
              <a:rPr lang="en-US" altLang="zh-CN" sz="2000" dirty="0" err="1">
                <a:solidFill>
                  <a:schemeClr val="bg1">
                    <a:lumMod val="50000"/>
                  </a:schemeClr>
                </a:solidFill>
                <a:ea typeface="SimSun" panose="02010600030101010101" pitchFamily="2" charset="-122"/>
              </a:rPr>
              <a:t>Splus</a:t>
            </a:r>
            <a:endParaRPr lang="en-US" altLang="zh-CN" sz="2000" dirty="0">
              <a:solidFill>
                <a:schemeClr val="bg1">
                  <a:lumMod val="50000"/>
                </a:schemeClr>
              </a:solidFill>
              <a:ea typeface="SimSun" panose="02010600030101010101" pitchFamily="2" charset="-122"/>
            </a:endParaRPr>
          </a:p>
          <a:p>
            <a:r>
              <a:rPr lang="en-US" altLang="zh-CN" sz="2000" dirty="0">
                <a:solidFill>
                  <a:schemeClr val="bg1">
                    <a:lumMod val="50000"/>
                  </a:schemeClr>
                </a:solidFill>
                <a:ea typeface="SimSun" panose="02010600030101010101" pitchFamily="2" charset="-122"/>
              </a:rPr>
              <a:t>Inverse order of AGNES: Eventually each node forms a cluster on its </a:t>
            </a:r>
            <a:r>
              <a:rPr lang="en-US" altLang="zh-CN" sz="2000" dirty="0" smtClean="0">
                <a:solidFill>
                  <a:schemeClr val="bg1">
                    <a:lumMod val="50000"/>
                  </a:schemeClr>
                </a:solidFill>
                <a:ea typeface="SimSun" panose="02010600030101010101" pitchFamily="2" charset="-122"/>
              </a:rPr>
              <a:t>own</a:t>
            </a:r>
            <a:endParaRPr lang="zh-CN" altLang="en-US" sz="2000" dirty="0" smtClean="0">
              <a:solidFill>
                <a:schemeClr val="bg1">
                  <a:lumMod val="50000"/>
                </a:schemeClr>
              </a:solidFill>
              <a:ea typeface="SimSun" panose="02010600030101010101" pitchFamily="2" charset="-122"/>
            </a:endParaRPr>
          </a:p>
          <a:p>
            <a:endParaRPr lang="zh-CN" altLang="en-US" sz="2000" dirty="0">
              <a:solidFill>
                <a:schemeClr val="bg1">
                  <a:lumMod val="50000"/>
                </a:schemeClr>
              </a:solidFill>
              <a:ea typeface="SimSun" panose="02010600030101010101" pitchFamily="2" charset="-122"/>
            </a:endParaRPr>
          </a:p>
          <a:p>
            <a:endParaRPr lang="zh-CN" altLang="en-US" sz="2000" dirty="0" smtClean="0">
              <a:solidFill>
                <a:schemeClr val="bg1">
                  <a:lumMod val="50000"/>
                </a:schemeClr>
              </a:solidFill>
              <a:ea typeface="SimSun" panose="02010600030101010101" pitchFamily="2" charset="-122"/>
            </a:endParaRPr>
          </a:p>
          <a:p>
            <a:endParaRPr lang="zh-CN" altLang="en-US" sz="2000" dirty="0">
              <a:solidFill>
                <a:schemeClr val="bg1">
                  <a:lumMod val="50000"/>
                </a:schemeClr>
              </a:solidFill>
              <a:ea typeface="SimSun" panose="02010600030101010101" pitchFamily="2" charset="-122"/>
            </a:endParaRPr>
          </a:p>
          <a:p>
            <a:endParaRPr lang="zh-CN" altLang="en-US" sz="2000" dirty="0" smtClean="0">
              <a:solidFill>
                <a:schemeClr val="bg1">
                  <a:lumMod val="50000"/>
                </a:schemeClr>
              </a:solidFill>
              <a:ea typeface="SimSun" panose="02010600030101010101" pitchFamily="2" charset="-122"/>
            </a:endParaRPr>
          </a:p>
          <a:p>
            <a:endParaRPr lang="zh-CN" altLang="en-US" sz="2000" dirty="0">
              <a:solidFill>
                <a:schemeClr val="bg1">
                  <a:lumMod val="50000"/>
                </a:schemeClr>
              </a:solidFill>
              <a:ea typeface="SimSun" panose="02010600030101010101" pitchFamily="2" charset="-122"/>
            </a:endParaRPr>
          </a:p>
          <a:p>
            <a:endParaRPr lang="en-US" altLang="zh-CN" sz="2000" dirty="0">
              <a:solidFill>
                <a:schemeClr val="bg1">
                  <a:lumMod val="50000"/>
                </a:schemeClr>
              </a:solidFill>
              <a:ea typeface="SimSun" panose="02010600030101010101" pitchFamily="2" charset="-122"/>
            </a:endParaRPr>
          </a:p>
          <a:p>
            <a:r>
              <a:rPr lang="en-US" altLang="zh-CN" sz="2000" dirty="0" smtClean="0">
                <a:solidFill>
                  <a:schemeClr val="bg1">
                    <a:lumMod val="50000"/>
                  </a:schemeClr>
                </a:solidFill>
                <a:ea typeface="SimSun" panose="02010600030101010101" pitchFamily="2" charset="-122"/>
              </a:rPr>
              <a:t>Divisive </a:t>
            </a:r>
            <a:r>
              <a:rPr lang="en-US" altLang="zh-CN" sz="2000" dirty="0">
                <a:solidFill>
                  <a:schemeClr val="bg1">
                    <a:lumMod val="50000"/>
                  </a:schemeClr>
                </a:solidFill>
                <a:ea typeface="SimSun" panose="02010600030101010101" pitchFamily="2" charset="-122"/>
              </a:rPr>
              <a:t>clustering is a top-down approach</a:t>
            </a:r>
          </a:p>
          <a:p>
            <a:pPr lvl="1"/>
            <a:r>
              <a:rPr lang="en-US" altLang="zh-CN" sz="2000" dirty="0">
                <a:solidFill>
                  <a:schemeClr val="bg1">
                    <a:lumMod val="50000"/>
                  </a:schemeClr>
                </a:solidFill>
                <a:ea typeface="SimSun" panose="02010600030101010101" pitchFamily="2" charset="-122"/>
              </a:rPr>
              <a:t>The process starts at the root with all the points as one cluster</a:t>
            </a:r>
          </a:p>
          <a:p>
            <a:pPr lvl="1"/>
            <a:r>
              <a:rPr lang="en-US" altLang="zh-CN" sz="2000" dirty="0">
                <a:solidFill>
                  <a:schemeClr val="bg1">
                    <a:lumMod val="50000"/>
                  </a:schemeClr>
                </a:solidFill>
                <a:ea typeface="SimSun" panose="02010600030101010101" pitchFamily="2" charset="-122"/>
              </a:rPr>
              <a:t>It recursively splits the higher level clusters to build the </a:t>
            </a:r>
            <a:r>
              <a:rPr lang="en-US" altLang="zh-CN" sz="2000" dirty="0" err="1">
                <a:solidFill>
                  <a:schemeClr val="bg1">
                    <a:lumMod val="50000"/>
                  </a:schemeClr>
                </a:solidFill>
                <a:ea typeface="SimSun" panose="02010600030101010101" pitchFamily="2" charset="-122"/>
              </a:rPr>
              <a:t>dendrogram</a:t>
            </a:r>
            <a:endParaRPr lang="en-US" altLang="zh-CN" sz="2000" dirty="0">
              <a:solidFill>
                <a:schemeClr val="bg1">
                  <a:lumMod val="50000"/>
                </a:schemeClr>
              </a:solidFill>
              <a:ea typeface="SimSun" panose="02010600030101010101" pitchFamily="2" charset="-122"/>
            </a:endParaRPr>
          </a:p>
          <a:p>
            <a:pPr lvl="1"/>
            <a:r>
              <a:rPr lang="en-US" altLang="zh-CN" sz="2000" dirty="0">
                <a:solidFill>
                  <a:schemeClr val="bg1">
                    <a:lumMod val="50000"/>
                  </a:schemeClr>
                </a:solidFill>
                <a:ea typeface="SimSun" panose="02010600030101010101" pitchFamily="2" charset="-122"/>
              </a:rPr>
              <a:t>Can be considered as a global approach</a:t>
            </a:r>
          </a:p>
          <a:p>
            <a:pPr lvl="1"/>
            <a:r>
              <a:rPr lang="en-US" altLang="zh-CN" sz="2000" dirty="0">
                <a:solidFill>
                  <a:schemeClr val="bg1">
                    <a:lumMod val="50000"/>
                  </a:schemeClr>
                </a:solidFill>
                <a:ea typeface="SimSun" panose="02010600030101010101" pitchFamily="2" charset="-122"/>
              </a:rPr>
              <a:t>More efficient when compared with agglomerative </a:t>
            </a:r>
            <a:r>
              <a:rPr lang="en-US" altLang="zh-CN" sz="2000" dirty="0" smtClean="0">
                <a:solidFill>
                  <a:schemeClr val="bg1">
                    <a:lumMod val="50000"/>
                  </a:schemeClr>
                </a:solidFill>
                <a:ea typeface="SimSun" panose="02010600030101010101" pitchFamily="2" charset="-122"/>
              </a:rPr>
              <a:t>clustering</a:t>
            </a:r>
            <a:endParaRPr lang="en-US" altLang="zh-CN" sz="2000" dirty="0">
              <a:solidFill>
                <a:schemeClr val="bg1">
                  <a:lumMod val="50000"/>
                </a:schemeClr>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39</a:t>
            </a:fld>
            <a:endParaRPr lang="en-US">
              <a:solidFill>
                <a:schemeClr val="bg1">
                  <a:lumMod val="50000"/>
                </a:schemeClr>
              </a:solidFill>
            </a:endParaRPr>
          </a:p>
        </p:txBody>
      </p:sp>
      <p:grpSp>
        <p:nvGrpSpPr>
          <p:cNvPr id="5" name="Group 4"/>
          <p:cNvGrpSpPr/>
          <p:nvPr/>
        </p:nvGrpSpPr>
        <p:grpSpPr>
          <a:xfrm>
            <a:off x="762000" y="2617364"/>
            <a:ext cx="7620000" cy="2054224"/>
            <a:chOff x="2133600" y="4495801"/>
            <a:chExt cx="7620000" cy="2054224"/>
          </a:xfrm>
        </p:grpSpPr>
        <p:grpSp>
          <p:nvGrpSpPr>
            <p:cNvPr id="6" name="Group 4"/>
            <p:cNvGrpSpPr>
              <a:grpSpLocks/>
            </p:cNvGrpSpPr>
            <p:nvPr/>
          </p:nvGrpSpPr>
          <p:grpSpPr bwMode="auto">
            <a:xfrm>
              <a:off x="2133600" y="4495801"/>
              <a:ext cx="2209800" cy="2017713"/>
              <a:chOff x="3552" y="2496"/>
              <a:chExt cx="1392" cy="1271"/>
            </a:xfrm>
          </p:grpSpPr>
          <p:graphicFrame>
            <p:nvGraphicFramePr>
              <p:cNvPr id="23" name="Object 5"/>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67686" name="Worksheet" r:id="rId3" imgW="2200656" imgH="2076907" progId="Excel.Sheet.8">
                      <p:embed/>
                    </p:oleObj>
                  </mc:Choice>
                  <mc:Fallback>
                    <p:oleObj name="Worksheet" r:id="rId3"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Oval 6"/>
              <p:cNvSpPr>
                <a:spLocks noChangeArrowheads="1"/>
              </p:cNvSpPr>
              <p:nvPr/>
            </p:nvSpPr>
            <p:spPr bwMode="auto">
              <a:xfrm>
                <a:off x="3888" y="283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5" name="Oval 7"/>
              <p:cNvSpPr>
                <a:spLocks noChangeArrowheads="1"/>
              </p:cNvSpPr>
              <p:nvPr/>
            </p:nvSpPr>
            <p:spPr bwMode="auto">
              <a:xfrm>
                <a:off x="4272" y="3100"/>
                <a:ext cx="480"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grpSp>
        <p:grpSp>
          <p:nvGrpSpPr>
            <p:cNvPr id="7" name="Group 8"/>
            <p:cNvGrpSpPr>
              <a:grpSpLocks/>
            </p:cNvGrpSpPr>
            <p:nvPr/>
          </p:nvGrpSpPr>
          <p:grpSpPr bwMode="auto">
            <a:xfrm>
              <a:off x="4800600" y="4532313"/>
              <a:ext cx="2209800" cy="2017712"/>
              <a:chOff x="1968" y="2496"/>
              <a:chExt cx="1392" cy="1271"/>
            </a:xfrm>
          </p:grpSpPr>
          <p:graphicFrame>
            <p:nvGraphicFramePr>
              <p:cNvPr id="18" name="Object 9"/>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67687" name="Worksheet" r:id="rId5" imgW="2200656" imgH="2076907" progId="Excel.Sheet.8">
                      <p:embed/>
                    </p:oleObj>
                  </mc:Choice>
                  <mc:Fallback>
                    <p:oleObj name="Worksheet" r:id="rId5"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Oval 10"/>
              <p:cNvSpPr>
                <a:spLocks noChangeArrowheads="1"/>
              </p:cNvSpPr>
              <p:nvPr/>
            </p:nvSpPr>
            <p:spPr bwMode="auto">
              <a:xfrm>
                <a:off x="2736" y="3244"/>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0" name="Oval 11"/>
              <p:cNvSpPr>
                <a:spLocks noChangeArrowheads="1"/>
              </p:cNvSpPr>
              <p:nvPr/>
            </p:nvSpPr>
            <p:spPr bwMode="auto">
              <a:xfrm>
                <a:off x="2256" y="2716"/>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1" name="Oval 12"/>
              <p:cNvSpPr>
                <a:spLocks noChangeArrowheads="1"/>
              </p:cNvSpPr>
              <p:nvPr/>
            </p:nvSpPr>
            <p:spPr bwMode="auto">
              <a:xfrm>
                <a:off x="2352" y="2980"/>
                <a:ext cx="38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2" name="Oval 13"/>
              <p:cNvSpPr>
                <a:spLocks noChangeArrowheads="1"/>
              </p:cNvSpPr>
              <p:nvPr/>
            </p:nvSpPr>
            <p:spPr bwMode="auto">
              <a:xfrm>
                <a:off x="2832" y="3004"/>
                <a:ext cx="288"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grpSp>
        <p:grpSp>
          <p:nvGrpSpPr>
            <p:cNvPr id="8" name="Group 14"/>
            <p:cNvGrpSpPr>
              <a:grpSpLocks/>
            </p:cNvGrpSpPr>
            <p:nvPr/>
          </p:nvGrpSpPr>
          <p:grpSpPr bwMode="auto">
            <a:xfrm>
              <a:off x="7543800" y="4495801"/>
              <a:ext cx="2209800" cy="2017713"/>
              <a:chOff x="3792" y="2473"/>
              <a:chExt cx="1392" cy="1271"/>
            </a:xfrm>
          </p:grpSpPr>
          <p:graphicFrame>
            <p:nvGraphicFramePr>
              <p:cNvPr id="11" name="Object 15"/>
              <p:cNvGraphicFramePr>
                <a:graphicFrameLocks noChangeAspect="1"/>
              </p:cNvGraphicFramePr>
              <p:nvPr/>
            </p:nvGraphicFramePr>
            <p:xfrm>
              <a:off x="3792" y="2473"/>
              <a:ext cx="1392" cy="1271"/>
            </p:xfrm>
            <a:graphic>
              <a:graphicData uri="http://schemas.openxmlformats.org/presentationml/2006/ole">
                <mc:AlternateContent xmlns:mc="http://schemas.openxmlformats.org/markup-compatibility/2006">
                  <mc:Choice xmlns:v="urn:schemas-microsoft-com:vml" Requires="v">
                    <p:oleObj spid="_x0000_s67688" name="Worksheet" r:id="rId6" imgW="2200656" imgH="2076907" progId="Excel.Sheet.8">
                      <p:embed/>
                    </p:oleObj>
                  </mc:Choice>
                  <mc:Fallback>
                    <p:oleObj name="Worksheet" r:id="rId6" imgW="2200656" imgH="2076907" progId="Excel.Shee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 y="2473"/>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Oval 16"/>
              <p:cNvSpPr>
                <a:spLocks noChangeArrowheads="1"/>
              </p:cNvSpPr>
              <p:nvPr/>
            </p:nvSpPr>
            <p:spPr bwMode="auto">
              <a:xfrm>
                <a:off x="4224" y="2693"/>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3" name="Oval 17"/>
              <p:cNvSpPr>
                <a:spLocks noChangeArrowheads="1"/>
              </p:cNvSpPr>
              <p:nvPr/>
            </p:nvSpPr>
            <p:spPr bwMode="auto">
              <a:xfrm>
                <a:off x="4224" y="2981"/>
                <a:ext cx="16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4" name="Oval 18"/>
              <p:cNvSpPr>
                <a:spLocks noChangeArrowheads="1"/>
              </p:cNvSpPr>
              <p:nvPr/>
            </p:nvSpPr>
            <p:spPr bwMode="auto">
              <a:xfrm>
                <a:off x="4800" y="2981"/>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5" name="Oval 19"/>
              <p:cNvSpPr>
                <a:spLocks noChangeArrowheads="1"/>
              </p:cNvSpPr>
              <p:nvPr/>
            </p:nvSpPr>
            <p:spPr bwMode="auto">
              <a:xfrm>
                <a:off x="4128" y="2812"/>
                <a:ext cx="96"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6" name="Oval 20"/>
              <p:cNvSpPr>
                <a:spLocks noChangeArrowheads="1"/>
              </p:cNvSpPr>
              <p:nvPr/>
            </p:nvSpPr>
            <p:spPr bwMode="auto">
              <a:xfrm rot="16200000">
                <a:off x="4608" y="3196"/>
                <a:ext cx="144"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7" name="Oval 21"/>
              <p:cNvSpPr>
                <a:spLocks noChangeArrowheads="1"/>
              </p:cNvSpPr>
              <p:nvPr/>
            </p:nvSpPr>
            <p:spPr bwMode="auto">
              <a:xfrm rot="16200000">
                <a:off x="4704" y="3004"/>
                <a:ext cx="96" cy="327"/>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grpSp>
        <p:sp>
          <p:nvSpPr>
            <p:cNvPr id="9" name="Line 22"/>
            <p:cNvSpPr>
              <a:spLocks noChangeShapeType="1"/>
            </p:cNvSpPr>
            <p:nvPr/>
          </p:nvSpPr>
          <p:spPr bwMode="auto">
            <a:xfrm>
              <a:off x="4419600" y="54467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chemeClr val="bg1">
                    <a:lumMod val="50000"/>
                  </a:schemeClr>
                </a:solidFill>
              </a:endParaRPr>
            </a:p>
          </p:txBody>
        </p:sp>
        <p:sp>
          <p:nvSpPr>
            <p:cNvPr id="10" name="Line 23"/>
            <p:cNvSpPr>
              <a:spLocks noChangeShapeType="1"/>
            </p:cNvSpPr>
            <p:nvPr/>
          </p:nvSpPr>
          <p:spPr bwMode="auto">
            <a:xfrm>
              <a:off x="7162800" y="552291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defTabSz="914400" fontAlgn="base">
                <a:spcBef>
                  <a:spcPct val="0"/>
                </a:spcBef>
                <a:spcAft>
                  <a:spcPct val="0"/>
                </a:spcAft>
              </a:pPr>
              <a:endParaRPr lang="en-US" sz="1800">
                <a:solidFill>
                  <a:schemeClr val="bg1">
                    <a:lumMod val="50000"/>
                  </a:schemeClr>
                </a:solidFill>
              </a:endParaRPr>
            </a:p>
          </p:txBody>
        </p:sp>
      </p:grpSp>
    </p:spTree>
    <p:extLst>
      <p:ext uri="{BB962C8B-B14F-4D97-AF65-F5344CB8AC3E}">
        <p14:creationId xmlns:p14="http://schemas.microsoft.com/office/powerpoint/2010/main" val="1106569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What Is Good Clustering?</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pPr>
              <a:spcAft>
                <a:spcPts val="600"/>
              </a:spcAft>
            </a:pPr>
            <a:r>
              <a:rPr lang="en-US" altLang="zh-CN" sz="2400" dirty="0">
                <a:ea typeface="SimSun" panose="02010600030101010101" pitchFamily="2" charset="-122"/>
              </a:rPr>
              <a:t>A good clustering method will produce high quality clusters which should have</a:t>
            </a:r>
          </a:p>
          <a:p>
            <a:pPr lvl="1">
              <a:spcAft>
                <a:spcPts val="600"/>
              </a:spcAft>
            </a:pPr>
            <a:r>
              <a:rPr lang="en-US" altLang="zh-CN" sz="2400" b="1" dirty="0">
                <a:ea typeface="SimSun" panose="02010600030101010101" pitchFamily="2" charset="-122"/>
              </a:rPr>
              <a:t>High intra-class similarity:</a:t>
            </a:r>
            <a:r>
              <a:rPr lang="en-US" altLang="zh-CN" sz="2400" dirty="0">
                <a:ea typeface="SimSun" panose="02010600030101010101" pitchFamily="2" charset="-122"/>
              </a:rPr>
              <a:t> </a:t>
            </a:r>
            <a:r>
              <a:rPr lang="en-US" altLang="zh-CN" sz="2400" dirty="0">
                <a:solidFill>
                  <a:srgbClr val="FF0000"/>
                </a:solidFill>
                <a:ea typeface="SimSun" panose="02010600030101010101" pitchFamily="2" charset="-122"/>
              </a:rPr>
              <a:t>Cohesive</a:t>
            </a:r>
            <a:r>
              <a:rPr lang="en-US" altLang="zh-CN" sz="2400" dirty="0">
                <a:ea typeface="SimSun" panose="02010600030101010101" pitchFamily="2" charset="-122"/>
              </a:rPr>
              <a:t> within clusters</a:t>
            </a:r>
          </a:p>
          <a:p>
            <a:pPr lvl="1">
              <a:spcAft>
                <a:spcPts val="600"/>
              </a:spcAft>
            </a:pPr>
            <a:r>
              <a:rPr lang="en-US" altLang="zh-CN" sz="2400" b="1" dirty="0">
                <a:ea typeface="SimSun" panose="02010600030101010101" pitchFamily="2" charset="-122"/>
              </a:rPr>
              <a:t>Low inter-class similarity: </a:t>
            </a:r>
            <a:r>
              <a:rPr lang="en-US" altLang="zh-CN" sz="2400" dirty="0">
                <a:solidFill>
                  <a:srgbClr val="FF0000"/>
                </a:solidFill>
                <a:ea typeface="SimSun" panose="02010600030101010101" pitchFamily="2" charset="-122"/>
              </a:rPr>
              <a:t>Distinctive</a:t>
            </a:r>
            <a:r>
              <a:rPr lang="en-US" altLang="zh-CN" sz="2400" dirty="0">
                <a:ea typeface="SimSun" panose="02010600030101010101" pitchFamily="2" charset="-122"/>
              </a:rPr>
              <a:t> between clusters</a:t>
            </a:r>
          </a:p>
          <a:p>
            <a:pPr marL="457200" indent="-457200">
              <a:spcAft>
                <a:spcPts val="600"/>
              </a:spcAft>
            </a:pPr>
            <a:r>
              <a:rPr lang="en-US" altLang="zh-CN" sz="2400" b="1" dirty="0">
                <a:ea typeface="SimSun" panose="02010600030101010101" pitchFamily="2" charset="-122"/>
              </a:rPr>
              <a:t>Quality function</a:t>
            </a:r>
          </a:p>
          <a:p>
            <a:pPr marL="688968" lvl="1" indent="-457200">
              <a:spcAft>
                <a:spcPts val="600"/>
              </a:spcAft>
            </a:pPr>
            <a:r>
              <a:rPr lang="en-US" altLang="zh-CN" sz="2400" dirty="0">
                <a:ea typeface="SimSun" panose="02010600030101010101" pitchFamily="2" charset="-122"/>
              </a:rPr>
              <a:t>There is usually a separate “quality” function that measures the “goodness” of a cluster</a:t>
            </a:r>
          </a:p>
          <a:p>
            <a:pPr marL="688968" lvl="1" indent="-457200">
              <a:spcAft>
                <a:spcPts val="600"/>
              </a:spcAft>
            </a:pPr>
            <a:r>
              <a:rPr lang="en-US" altLang="zh-CN" sz="2400" dirty="0">
                <a:ea typeface="SimSun" panose="02010600030101010101" pitchFamily="2" charset="-122"/>
                <a:sym typeface="Symbol" panose="05050102010706020507" pitchFamily="18" charset="2"/>
              </a:rPr>
              <a:t>It is hard to define “similar enough” or “good enough”</a:t>
            </a:r>
          </a:p>
          <a:p>
            <a:pPr marL="855652" lvl="2" indent="-457200">
              <a:spcAft>
                <a:spcPts val="600"/>
              </a:spcAft>
            </a:pPr>
            <a:r>
              <a:rPr lang="en-US" altLang="zh-CN" dirty="0">
                <a:ea typeface="SimSun" panose="02010600030101010101" pitchFamily="2" charset="-122"/>
                <a:sym typeface="Symbol" panose="05050102010706020507" pitchFamily="18" charset="2"/>
              </a:rPr>
              <a:t>The answer is typically highly subjective</a:t>
            </a:r>
          </a:p>
          <a:p>
            <a:pPr marL="457200" indent="-457200">
              <a:spcAft>
                <a:spcPts val="600"/>
              </a:spcAft>
            </a:pPr>
            <a:r>
              <a:rPr lang="en-US" altLang="zh-CN" sz="2400" dirty="0">
                <a:ea typeface="SimSun" panose="02010600030101010101" pitchFamily="2" charset="-122"/>
                <a:sym typeface="Symbol" panose="05050102010706020507" pitchFamily="18" charset="2"/>
              </a:rPr>
              <a:t>There exist many similarity measures and/or functions for different applications</a:t>
            </a:r>
          </a:p>
          <a:p>
            <a:pPr marL="457200" indent="-457200">
              <a:spcAft>
                <a:spcPts val="600"/>
              </a:spcAft>
            </a:pPr>
            <a:r>
              <a:rPr lang="en-US" altLang="zh-CN" sz="2400" dirty="0">
                <a:ea typeface="SimSun" panose="02010600030101010101" pitchFamily="2" charset="-122"/>
                <a:sym typeface="Symbol" panose="05050102010706020507" pitchFamily="18" charset="2"/>
              </a:rPr>
              <a:t>Similarity measure is critical for cluster </a:t>
            </a:r>
            <a:r>
              <a:rPr lang="en-US" altLang="zh-CN" sz="2400" dirty="0" smtClean="0">
                <a:ea typeface="SimSun" panose="02010600030101010101" pitchFamily="2" charset="-122"/>
                <a:sym typeface="Symbol" panose="05050102010706020507" pitchFamily="18" charset="2"/>
              </a:rPr>
              <a:t>analysis</a:t>
            </a:r>
            <a:endParaRPr lang="en-US" altLang="zh-CN" sz="2400" dirty="0">
              <a:ea typeface="SimSun" panose="02010600030101010101" pitchFamily="2" charset="-122"/>
              <a:sym typeface="Symbol" panose="05050102010706020507" pitchFamily="18" charset="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a:t>
            </a:fld>
            <a:endParaRPr lang="en-US"/>
          </a:p>
        </p:txBody>
      </p:sp>
    </p:spTree>
    <p:extLst>
      <p:ext uri="{BB962C8B-B14F-4D97-AF65-F5344CB8AC3E}">
        <p14:creationId xmlns:p14="http://schemas.microsoft.com/office/powerpoint/2010/main" val="59998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085"/>
            <a:ext cx="8229600" cy="1143000"/>
          </a:xfrm>
        </p:spPr>
        <p:txBody>
          <a:bodyPr>
            <a:normAutofit fontScale="90000"/>
          </a:bodyPr>
          <a:lstStyle/>
          <a:p>
            <a:r>
              <a:rPr lang="en-US" altLang="zh-CN" dirty="0">
                <a:solidFill>
                  <a:schemeClr val="bg1">
                    <a:lumMod val="50000"/>
                  </a:schemeClr>
                </a:solidFill>
                <a:ea typeface="SimSun" panose="02010600030101010101" pitchFamily="2" charset="-122"/>
              </a:rPr>
              <a:t>More on Algorithm Design for Divisive Clustering</a:t>
            </a:r>
            <a:endParaRPr lang="en-US" dirty="0">
              <a:solidFill>
                <a:schemeClr val="bg1">
                  <a:lumMod val="50000"/>
                </a:schemeClr>
              </a:solidFill>
            </a:endParaRPr>
          </a:p>
        </p:txBody>
      </p:sp>
      <p:sp>
        <p:nvSpPr>
          <p:cNvPr id="3" name="Content Placeholder 2"/>
          <p:cNvSpPr>
            <a:spLocks noGrp="1"/>
          </p:cNvSpPr>
          <p:nvPr>
            <p:ph idx="1"/>
          </p:nvPr>
        </p:nvSpPr>
        <p:spPr>
          <a:xfrm>
            <a:off x="457200" y="1613647"/>
            <a:ext cx="8229600" cy="4525963"/>
          </a:xfrm>
        </p:spPr>
        <p:txBody>
          <a:bodyPr>
            <a:normAutofit fontScale="92500" lnSpcReduction="20000"/>
          </a:bodyPr>
          <a:lstStyle/>
          <a:p>
            <a:pPr>
              <a:spcBef>
                <a:spcPts val="1200"/>
              </a:spcBef>
              <a:spcAft>
                <a:spcPts val="600"/>
              </a:spcAft>
            </a:pPr>
            <a:r>
              <a:rPr lang="en-US" altLang="zh-CN" sz="2400" dirty="0">
                <a:solidFill>
                  <a:schemeClr val="bg1">
                    <a:lumMod val="50000"/>
                  </a:schemeClr>
                </a:solidFill>
                <a:ea typeface="SimSun" panose="02010600030101010101" pitchFamily="2" charset="-122"/>
              </a:rPr>
              <a:t>Choosing which cluster to split</a:t>
            </a:r>
          </a:p>
          <a:p>
            <a:pPr lvl="1">
              <a:spcBef>
                <a:spcPts val="1200"/>
              </a:spcBef>
              <a:spcAft>
                <a:spcPts val="600"/>
              </a:spcAft>
            </a:pPr>
            <a:r>
              <a:rPr lang="en-US" altLang="zh-CN" sz="2400" dirty="0">
                <a:solidFill>
                  <a:schemeClr val="bg1">
                    <a:lumMod val="50000"/>
                  </a:schemeClr>
                </a:solidFill>
                <a:ea typeface="SimSun" panose="02010600030101010101" pitchFamily="2" charset="-122"/>
              </a:rPr>
              <a:t>Check the sums of squared errors of the clusters and choose the one with the largest value</a:t>
            </a:r>
          </a:p>
          <a:p>
            <a:pPr>
              <a:spcBef>
                <a:spcPts val="1200"/>
              </a:spcBef>
              <a:spcAft>
                <a:spcPts val="600"/>
              </a:spcAft>
            </a:pPr>
            <a:r>
              <a:rPr lang="en-US" altLang="zh-CN" sz="2400" dirty="0">
                <a:solidFill>
                  <a:schemeClr val="bg1">
                    <a:lumMod val="50000"/>
                  </a:schemeClr>
                </a:solidFill>
                <a:ea typeface="SimSun" panose="02010600030101010101" pitchFamily="2" charset="-122"/>
              </a:rPr>
              <a:t>Splitting criterion: Determining how to split</a:t>
            </a:r>
          </a:p>
          <a:p>
            <a:pPr lvl="1">
              <a:spcBef>
                <a:spcPts val="1200"/>
              </a:spcBef>
              <a:spcAft>
                <a:spcPts val="600"/>
              </a:spcAft>
            </a:pPr>
            <a:r>
              <a:rPr lang="en-US" altLang="zh-CN" sz="2400" dirty="0">
                <a:solidFill>
                  <a:schemeClr val="bg1">
                    <a:lumMod val="50000"/>
                  </a:schemeClr>
                </a:solidFill>
                <a:ea typeface="SimSun" panose="02010600030101010101" pitchFamily="2" charset="-122"/>
              </a:rPr>
              <a:t>One may use Ward’s criterion to chase for greater reduction in the difference in the SSE criterion as a result of a split</a:t>
            </a:r>
          </a:p>
          <a:p>
            <a:pPr lvl="1">
              <a:spcBef>
                <a:spcPts val="1200"/>
              </a:spcBef>
              <a:spcAft>
                <a:spcPts val="600"/>
              </a:spcAft>
            </a:pPr>
            <a:r>
              <a:rPr lang="en-US" altLang="zh-CN" sz="2400" dirty="0">
                <a:solidFill>
                  <a:schemeClr val="bg1">
                    <a:lumMod val="50000"/>
                  </a:schemeClr>
                </a:solidFill>
                <a:ea typeface="SimSun" panose="02010600030101010101" pitchFamily="2" charset="-122"/>
              </a:rPr>
              <a:t>For categorical data, Gini-index can be used</a:t>
            </a:r>
          </a:p>
          <a:p>
            <a:pPr>
              <a:spcBef>
                <a:spcPts val="1200"/>
              </a:spcBef>
              <a:spcAft>
                <a:spcPts val="600"/>
              </a:spcAft>
            </a:pPr>
            <a:r>
              <a:rPr lang="en-US" altLang="zh-CN" sz="2400" dirty="0">
                <a:solidFill>
                  <a:schemeClr val="bg1">
                    <a:lumMod val="50000"/>
                  </a:schemeClr>
                </a:solidFill>
                <a:ea typeface="SimSun" panose="02010600030101010101" pitchFamily="2" charset="-122"/>
              </a:rPr>
              <a:t>Handling the noise</a:t>
            </a:r>
          </a:p>
          <a:p>
            <a:pPr lvl="1">
              <a:spcBef>
                <a:spcPts val="1200"/>
              </a:spcBef>
              <a:spcAft>
                <a:spcPts val="600"/>
              </a:spcAft>
            </a:pPr>
            <a:r>
              <a:rPr lang="en-US" altLang="zh-CN" sz="2400" dirty="0">
                <a:solidFill>
                  <a:schemeClr val="bg1">
                    <a:lumMod val="50000"/>
                  </a:schemeClr>
                </a:solidFill>
                <a:ea typeface="SimSun" panose="02010600030101010101" pitchFamily="2" charset="-122"/>
              </a:rPr>
              <a:t>Use a threshold to determine the termination criterion (do not generate clusters that are too small because they contain mainly noises</a:t>
            </a:r>
            <a:r>
              <a:rPr lang="en-US" altLang="zh-CN" sz="2400" dirty="0" smtClean="0">
                <a:solidFill>
                  <a:schemeClr val="bg1">
                    <a:lumMod val="50000"/>
                  </a:schemeClr>
                </a:solidFill>
                <a:ea typeface="SimSun" panose="02010600030101010101" pitchFamily="2" charset="-122"/>
              </a:rPr>
              <a:t>)</a:t>
            </a:r>
            <a:endParaRPr lang="en-US" altLang="zh-CN" sz="2400" dirty="0">
              <a:solidFill>
                <a:schemeClr val="bg1">
                  <a:lumMod val="50000"/>
                </a:schemeClr>
              </a:solidFill>
              <a:ea typeface="SimSun" panose="02010600030101010101" pitchFamily="2" charset="-122"/>
            </a:endParaRPr>
          </a:p>
        </p:txBody>
      </p:sp>
      <p:sp>
        <p:nvSpPr>
          <p:cNvPr id="4" name="Slide Number Placeholder 3"/>
          <p:cNvSpPr>
            <a:spLocks noGrp="1"/>
          </p:cNvSpPr>
          <p:nvPr>
            <p:ph type="sldNum" sz="quarter" idx="12"/>
          </p:nvPr>
        </p:nvSpPr>
        <p:spPr>
          <a:xfrm>
            <a:off x="6553200" y="6369797"/>
            <a:ext cx="2133600" cy="365125"/>
          </a:xfrm>
        </p:spPr>
        <p:txBody>
          <a:bodyPr/>
          <a:lstStyle/>
          <a:p>
            <a:fld id="{18A68613-FF0B-4246-B613-8295211CFAFA}" type="slidenum">
              <a:rPr lang="en-US" smtClean="0">
                <a:solidFill>
                  <a:schemeClr val="bg1">
                    <a:lumMod val="50000"/>
                  </a:schemeClr>
                </a:solidFill>
              </a:rPr>
              <a:t>40</a:t>
            </a:fld>
            <a:endParaRPr lang="en-US">
              <a:solidFill>
                <a:schemeClr val="bg1">
                  <a:lumMod val="50000"/>
                </a:schemeClr>
              </a:solidFill>
            </a:endParaRPr>
          </a:p>
        </p:txBody>
      </p:sp>
    </p:spTree>
    <p:extLst>
      <p:ext uri="{BB962C8B-B14F-4D97-AF65-F5344CB8AC3E}">
        <p14:creationId xmlns:p14="http://schemas.microsoft.com/office/powerpoint/2010/main" val="90048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Extensions to Hierarchical Clustering</a:t>
            </a:r>
            <a:endParaRPr lang="en-US" dirty="0">
              <a:solidFill>
                <a:schemeClr val="bg1">
                  <a:lumMod val="50000"/>
                </a:schemeClr>
              </a:solidFill>
            </a:endParaRPr>
          </a:p>
        </p:txBody>
      </p:sp>
      <p:sp>
        <p:nvSpPr>
          <p:cNvPr id="3" name="Content Placeholder 2"/>
          <p:cNvSpPr>
            <a:spLocks noGrp="1"/>
          </p:cNvSpPr>
          <p:nvPr>
            <p:ph idx="1"/>
          </p:nvPr>
        </p:nvSpPr>
        <p:spPr/>
        <p:txBody>
          <a:bodyPr>
            <a:normAutofit fontScale="85000" lnSpcReduction="10000"/>
          </a:bodyPr>
          <a:lstStyle/>
          <a:p>
            <a:r>
              <a:rPr lang="en-US" altLang="zh-CN" dirty="0" smtClean="0">
                <a:solidFill>
                  <a:schemeClr val="bg1">
                    <a:lumMod val="50000"/>
                  </a:schemeClr>
                </a:solidFill>
              </a:rPr>
              <a:t> Major weaknesses of hierarchical clustering methods</a:t>
            </a:r>
          </a:p>
          <a:p>
            <a:pPr lvl="1"/>
            <a:r>
              <a:rPr lang="en-US" altLang="zh-CN" dirty="0" smtClean="0">
                <a:solidFill>
                  <a:schemeClr val="bg1">
                    <a:lumMod val="50000"/>
                  </a:schemeClr>
                </a:solidFill>
              </a:rPr>
              <a:t>Can never undo what was done previously</a:t>
            </a:r>
          </a:p>
          <a:p>
            <a:pPr lvl="1"/>
            <a:r>
              <a:rPr lang="en-US" altLang="zh-CN" dirty="0" smtClean="0">
                <a:solidFill>
                  <a:schemeClr val="bg1">
                    <a:lumMod val="50000"/>
                  </a:schemeClr>
                </a:solidFill>
              </a:rPr>
              <a:t>Do not scale well</a:t>
            </a:r>
          </a:p>
          <a:p>
            <a:pPr lvl="2"/>
            <a:r>
              <a:rPr lang="en-US" altLang="zh-CN" dirty="0" smtClean="0">
                <a:solidFill>
                  <a:schemeClr val="bg1">
                    <a:lumMod val="50000"/>
                  </a:schemeClr>
                </a:solidFill>
              </a:rPr>
              <a:t>Time complexity of at least O(n</a:t>
            </a:r>
            <a:r>
              <a:rPr lang="en-US" altLang="zh-CN" baseline="30000" dirty="0" smtClean="0">
                <a:solidFill>
                  <a:schemeClr val="bg1">
                    <a:lumMod val="50000"/>
                  </a:schemeClr>
                </a:solidFill>
              </a:rPr>
              <a:t>2</a:t>
            </a:r>
            <a:r>
              <a:rPr lang="en-US" altLang="zh-CN" dirty="0" smtClean="0">
                <a:solidFill>
                  <a:schemeClr val="bg1">
                    <a:lumMod val="50000"/>
                  </a:schemeClr>
                </a:solidFill>
              </a:rPr>
              <a:t>), where n is the number of total objects</a:t>
            </a:r>
          </a:p>
          <a:p>
            <a:r>
              <a:rPr lang="en-US" altLang="zh-CN" dirty="0" smtClean="0">
                <a:solidFill>
                  <a:schemeClr val="bg1">
                    <a:lumMod val="50000"/>
                  </a:schemeClr>
                </a:solidFill>
              </a:rPr>
              <a:t>Other hierarchical clustering algorithms</a:t>
            </a:r>
          </a:p>
          <a:p>
            <a:pPr lvl="1"/>
            <a:r>
              <a:rPr lang="en-US" altLang="zh-CN" dirty="0" smtClean="0">
                <a:solidFill>
                  <a:schemeClr val="bg1">
                    <a:lumMod val="50000"/>
                  </a:schemeClr>
                </a:solidFill>
              </a:rPr>
              <a:t>BIRCH (1996): Use CF-tree and incrementally adjust the quality of sub-clusters</a:t>
            </a:r>
          </a:p>
          <a:p>
            <a:pPr lvl="1"/>
            <a:r>
              <a:rPr lang="en-US" altLang="zh-CN" dirty="0" smtClean="0">
                <a:solidFill>
                  <a:schemeClr val="bg1">
                    <a:lumMod val="50000"/>
                  </a:schemeClr>
                </a:solidFill>
              </a:rPr>
              <a:t>CURE (1998): Represent a cluster using a set of well-scattered representative points</a:t>
            </a:r>
          </a:p>
          <a:p>
            <a:pPr lvl="1"/>
            <a:r>
              <a:rPr lang="en-US" altLang="zh-CN" dirty="0" smtClean="0">
                <a:solidFill>
                  <a:schemeClr val="bg1">
                    <a:lumMod val="50000"/>
                  </a:schemeClr>
                </a:solidFill>
              </a:rPr>
              <a:t>CHAMELEON (1999): Use graph partitioning methods on the K-nearest neighbor graph of the data</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pPr/>
              <a:t>41</a:t>
            </a:fld>
            <a:endParaRPr lang="en-US">
              <a:solidFill>
                <a:schemeClr val="bg1">
                  <a:lumMod val="50000"/>
                </a:schemeClr>
              </a:solidFill>
            </a:endParaRPr>
          </a:p>
        </p:txBody>
      </p:sp>
    </p:spTree>
    <p:extLst>
      <p:ext uri="{BB962C8B-B14F-4D97-AF65-F5344CB8AC3E}">
        <p14:creationId xmlns:p14="http://schemas.microsoft.com/office/powerpoint/2010/main" val="1062082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BIRCH (Balanced Iterative Reducing and Clustering Using Hierarchies)</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pPr>
              <a:spcAft>
                <a:spcPts val="600"/>
              </a:spcAft>
            </a:pPr>
            <a:r>
              <a:rPr lang="en-US" altLang="zh-CN" sz="2400" dirty="0">
                <a:solidFill>
                  <a:schemeClr val="bg1">
                    <a:lumMod val="50000"/>
                  </a:schemeClr>
                </a:solidFill>
                <a:ea typeface="SimSun" panose="02010600030101010101" pitchFamily="2" charset="-122"/>
              </a:rPr>
              <a:t>A multiphase clustering algorithm (Zhang, </a:t>
            </a:r>
            <a:r>
              <a:rPr lang="en-US" altLang="zh-CN" sz="2400" dirty="0" err="1">
                <a:solidFill>
                  <a:schemeClr val="bg1">
                    <a:lumMod val="50000"/>
                  </a:schemeClr>
                </a:solidFill>
                <a:ea typeface="SimSun" panose="02010600030101010101" pitchFamily="2" charset="-122"/>
              </a:rPr>
              <a:t>Ramakrishnan</a:t>
            </a:r>
            <a:r>
              <a:rPr lang="en-US" altLang="zh-CN" sz="2400" dirty="0">
                <a:solidFill>
                  <a:schemeClr val="bg1">
                    <a:lumMod val="50000"/>
                  </a:schemeClr>
                </a:solidFill>
                <a:ea typeface="SimSun" panose="02010600030101010101" pitchFamily="2" charset="-122"/>
              </a:rPr>
              <a:t> &amp; </a:t>
            </a:r>
            <a:r>
              <a:rPr lang="en-US" altLang="zh-CN" sz="2400" dirty="0" err="1">
                <a:solidFill>
                  <a:schemeClr val="bg1">
                    <a:lumMod val="50000"/>
                  </a:schemeClr>
                </a:solidFill>
                <a:ea typeface="SimSun" panose="02010600030101010101" pitchFamily="2" charset="-122"/>
              </a:rPr>
              <a:t>Livny</a:t>
            </a:r>
            <a:r>
              <a:rPr lang="en-US" altLang="zh-CN" sz="2400" dirty="0">
                <a:solidFill>
                  <a:schemeClr val="bg1">
                    <a:lumMod val="50000"/>
                  </a:schemeClr>
                </a:solidFill>
                <a:ea typeface="SimSun" panose="02010600030101010101" pitchFamily="2" charset="-122"/>
              </a:rPr>
              <a:t>, SIGMOD’96)</a:t>
            </a:r>
          </a:p>
          <a:p>
            <a:pPr>
              <a:spcAft>
                <a:spcPts val="600"/>
              </a:spcAft>
            </a:pPr>
            <a:r>
              <a:rPr lang="en-US" altLang="zh-CN" sz="2400" dirty="0">
                <a:solidFill>
                  <a:schemeClr val="bg1">
                    <a:lumMod val="50000"/>
                  </a:schemeClr>
                </a:solidFill>
                <a:ea typeface="SimSun" panose="02010600030101010101" pitchFamily="2" charset="-122"/>
              </a:rPr>
              <a:t>Incrementally construct a CF (Clustering Feature) tree, a hierarchical data structure for multiphase clustering</a:t>
            </a:r>
          </a:p>
          <a:p>
            <a:pPr lvl="1">
              <a:spcAft>
                <a:spcPts val="600"/>
              </a:spcAft>
            </a:pPr>
            <a:r>
              <a:rPr lang="en-US" altLang="zh-CN" sz="2400" dirty="0">
                <a:solidFill>
                  <a:schemeClr val="bg1">
                    <a:lumMod val="50000"/>
                  </a:schemeClr>
                </a:solidFill>
                <a:ea typeface="SimSun" panose="02010600030101010101" pitchFamily="2" charset="-122"/>
              </a:rPr>
              <a:t>Phase 1: Scan DB to build an initial in-memory CF tree (a multi-level compression of the data that tries to preserve the inherent clustering structure of the data)  </a:t>
            </a:r>
          </a:p>
          <a:p>
            <a:pPr lvl="1">
              <a:spcAft>
                <a:spcPts val="600"/>
              </a:spcAft>
            </a:pPr>
            <a:r>
              <a:rPr lang="en-US" altLang="zh-CN" sz="2400" dirty="0">
                <a:solidFill>
                  <a:schemeClr val="bg1">
                    <a:lumMod val="50000"/>
                  </a:schemeClr>
                </a:solidFill>
                <a:ea typeface="SimSun" panose="02010600030101010101" pitchFamily="2" charset="-122"/>
              </a:rPr>
              <a:t>Phase 2: Use an arbitrary clustering algorithm to cluster the leaf nodes of the CF-tree</a:t>
            </a:r>
          </a:p>
          <a:p>
            <a:pPr>
              <a:spcAft>
                <a:spcPts val="600"/>
              </a:spcAft>
            </a:pPr>
            <a:r>
              <a:rPr lang="en-US" altLang="zh-CN" sz="2400" dirty="0">
                <a:solidFill>
                  <a:schemeClr val="bg1">
                    <a:lumMod val="50000"/>
                  </a:schemeClr>
                </a:solidFill>
                <a:ea typeface="SimSun" panose="02010600030101010101" pitchFamily="2" charset="-122"/>
              </a:rPr>
              <a:t>Key idea: Multi-level clustering</a:t>
            </a:r>
          </a:p>
          <a:p>
            <a:pPr lvl="1">
              <a:spcAft>
                <a:spcPts val="600"/>
              </a:spcAft>
            </a:pPr>
            <a:r>
              <a:rPr lang="en-US" altLang="zh-CN" sz="2400" dirty="0">
                <a:solidFill>
                  <a:schemeClr val="bg1">
                    <a:lumMod val="50000"/>
                  </a:schemeClr>
                </a:solidFill>
                <a:ea typeface="SimSun" panose="02010600030101010101" pitchFamily="2" charset="-122"/>
              </a:rPr>
              <a:t>Low-level micro-clustering: Reduce complexity and increase scalability</a:t>
            </a:r>
          </a:p>
          <a:p>
            <a:pPr lvl="1">
              <a:spcAft>
                <a:spcPts val="600"/>
              </a:spcAft>
            </a:pPr>
            <a:r>
              <a:rPr lang="en-US" altLang="zh-CN" sz="2400" dirty="0">
                <a:solidFill>
                  <a:schemeClr val="bg1">
                    <a:lumMod val="50000"/>
                  </a:schemeClr>
                </a:solidFill>
                <a:ea typeface="SimSun" panose="02010600030101010101" pitchFamily="2" charset="-122"/>
              </a:rPr>
              <a:t>High-level macro-clustering: Leave enough flexibility for high-level clustering</a:t>
            </a:r>
          </a:p>
          <a:p>
            <a:pPr>
              <a:spcAft>
                <a:spcPts val="600"/>
              </a:spcAft>
            </a:pPr>
            <a:r>
              <a:rPr lang="en-US" altLang="zh-CN" sz="2400" i="1" dirty="0">
                <a:solidFill>
                  <a:schemeClr val="bg1">
                    <a:lumMod val="50000"/>
                  </a:schemeClr>
                </a:solidFill>
                <a:ea typeface="SimSun" panose="02010600030101010101" pitchFamily="2" charset="-122"/>
              </a:rPr>
              <a:t>Scales linearly</a:t>
            </a:r>
            <a:r>
              <a:rPr lang="en-US" altLang="zh-CN" sz="2400" dirty="0">
                <a:solidFill>
                  <a:schemeClr val="bg1">
                    <a:lumMod val="50000"/>
                  </a:schemeClr>
                </a:solidFill>
                <a:ea typeface="SimSun" panose="02010600030101010101" pitchFamily="2" charset="-122"/>
              </a:rPr>
              <a:t>:  Find a good clustering with a single scan and improve the quality with a few additional scans</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42</a:t>
            </a:fld>
            <a:endParaRPr lang="en-US">
              <a:solidFill>
                <a:schemeClr val="bg1">
                  <a:lumMod val="50000"/>
                </a:schemeClr>
              </a:solidFill>
            </a:endParaRPr>
          </a:p>
        </p:txBody>
      </p:sp>
    </p:spTree>
    <p:extLst>
      <p:ext uri="{BB962C8B-B14F-4D97-AF65-F5344CB8AC3E}">
        <p14:creationId xmlns:p14="http://schemas.microsoft.com/office/powerpoint/2010/main" val="5446046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Clustering Feature Vector in BIRCH</a:t>
            </a:r>
            <a:endParaRPr lang="en-US" dirty="0">
              <a:solidFill>
                <a:schemeClr val="bg1">
                  <a:lumMod val="50000"/>
                </a:schemeClr>
              </a:solidFill>
            </a:endParaRPr>
          </a:p>
        </p:txBody>
      </p:sp>
      <p:sp>
        <p:nvSpPr>
          <p:cNvPr id="3" name="Content Placeholder 2"/>
          <p:cNvSpPr>
            <a:spLocks noGrp="1"/>
          </p:cNvSpPr>
          <p:nvPr>
            <p:ph idx="1"/>
          </p:nvPr>
        </p:nvSpPr>
        <p:spPr/>
        <p:txBody>
          <a:bodyPr>
            <a:normAutofit fontScale="92500" lnSpcReduction="20000"/>
          </a:bodyPr>
          <a:lstStyle/>
          <a:p>
            <a:pPr>
              <a:lnSpc>
                <a:spcPct val="150000"/>
              </a:lnSpc>
            </a:pPr>
            <a:r>
              <a:rPr lang="en-US" altLang="zh-CN" sz="2400" dirty="0">
                <a:solidFill>
                  <a:schemeClr val="bg1">
                    <a:lumMod val="50000"/>
                  </a:schemeClr>
                </a:solidFill>
                <a:latin typeface="Corbel" charset="0"/>
                <a:ea typeface="Corbel" charset="0"/>
                <a:cs typeface="Corbel" charset="0"/>
              </a:rPr>
              <a:t>Clustering Feature (CF):  </a:t>
            </a:r>
            <a:r>
              <a:rPr lang="en-US" altLang="zh-CN" sz="2400" i="1" dirty="0">
                <a:solidFill>
                  <a:schemeClr val="bg1">
                    <a:lumMod val="50000"/>
                  </a:schemeClr>
                </a:solidFill>
                <a:latin typeface="Corbel" charset="0"/>
                <a:ea typeface="Corbel" charset="0"/>
                <a:cs typeface="Corbel" charset="0"/>
              </a:rPr>
              <a:t>CF = (N, LS, SS)</a:t>
            </a:r>
            <a:endParaRPr lang="en-US" altLang="zh-CN" sz="2400" dirty="0">
              <a:solidFill>
                <a:schemeClr val="bg1">
                  <a:lumMod val="50000"/>
                </a:schemeClr>
              </a:solidFill>
              <a:latin typeface="Corbel" charset="0"/>
              <a:ea typeface="Corbel" charset="0"/>
              <a:cs typeface="Corbel" charset="0"/>
            </a:endParaRPr>
          </a:p>
          <a:p>
            <a:pPr lvl="1">
              <a:lnSpc>
                <a:spcPct val="150000"/>
              </a:lnSpc>
            </a:pPr>
            <a:r>
              <a:rPr lang="en-US" altLang="zh-CN" sz="2400" i="1" dirty="0">
                <a:solidFill>
                  <a:schemeClr val="bg1">
                    <a:lumMod val="50000"/>
                  </a:schemeClr>
                </a:solidFill>
                <a:latin typeface="Corbel" charset="0"/>
                <a:ea typeface="Corbel" charset="0"/>
                <a:cs typeface="Corbel" charset="0"/>
              </a:rPr>
              <a:t>N</a:t>
            </a:r>
            <a:r>
              <a:rPr lang="en-US" altLang="zh-CN" sz="2400" dirty="0">
                <a:solidFill>
                  <a:schemeClr val="bg1">
                    <a:lumMod val="50000"/>
                  </a:schemeClr>
                </a:solidFill>
                <a:latin typeface="Corbel" charset="0"/>
                <a:ea typeface="Corbel" charset="0"/>
                <a:cs typeface="Corbel" charset="0"/>
              </a:rPr>
              <a:t>: Number of data points</a:t>
            </a:r>
          </a:p>
          <a:p>
            <a:pPr lvl="1">
              <a:lnSpc>
                <a:spcPct val="150000"/>
              </a:lnSpc>
            </a:pPr>
            <a:r>
              <a:rPr lang="en-US" altLang="zh-CN" sz="2400" i="1" dirty="0">
                <a:solidFill>
                  <a:schemeClr val="bg1">
                    <a:lumMod val="50000"/>
                  </a:schemeClr>
                </a:solidFill>
                <a:latin typeface="Corbel" charset="0"/>
                <a:ea typeface="Corbel" charset="0"/>
                <a:cs typeface="Corbel" charset="0"/>
              </a:rPr>
              <a:t>LS: linear sum of N points: </a:t>
            </a:r>
          </a:p>
          <a:p>
            <a:pPr lvl="1">
              <a:lnSpc>
                <a:spcPct val="150000"/>
              </a:lnSpc>
            </a:pPr>
            <a:r>
              <a:rPr lang="en-US" altLang="zh-CN" sz="2400" i="1" dirty="0">
                <a:solidFill>
                  <a:schemeClr val="bg1">
                    <a:lumMod val="50000"/>
                  </a:schemeClr>
                </a:solidFill>
                <a:latin typeface="Corbel" charset="0"/>
                <a:ea typeface="Corbel" charset="0"/>
                <a:cs typeface="Corbel" charset="0"/>
              </a:rPr>
              <a:t>SS: square sum of N points: </a:t>
            </a:r>
          </a:p>
          <a:p>
            <a:pPr lvl="1">
              <a:lnSpc>
                <a:spcPct val="150000"/>
              </a:lnSpc>
            </a:pPr>
            <a:endParaRPr lang="en-US" altLang="zh-CN" sz="2400" i="1" baseline="-25000" dirty="0">
              <a:solidFill>
                <a:schemeClr val="bg1">
                  <a:lumMod val="50000"/>
                </a:schemeClr>
              </a:solidFill>
              <a:latin typeface="Corbel" charset="0"/>
              <a:ea typeface="Corbel" charset="0"/>
              <a:cs typeface="Corbel" charset="0"/>
              <a:sym typeface="Symbol" panose="05050102010706020507" pitchFamily="18" charset="2"/>
            </a:endParaRPr>
          </a:p>
          <a:p>
            <a:pPr>
              <a:spcAft>
                <a:spcPts val="600"/>
              </a:spcAft>
            </a:pPr>
            <a:r>
              <a:rPr lang="en-US" altLang="zh-CN" sz="2400" dirty="0">
                <a:solidFill>
                  <a:schemeClr val="bg1">
                    <a:lumMod val="50000"/>
                  </a:schemeClr>
                </a:solidFill>
                <a:latin typeface="Corbel" charset="0"/>
                <a:ea typeface="Corbel" charset="0"/>
                <a:cs typeface="Corbel" charset="0"/>
              </a:rPr>
              <a:t>Clustering feature: </a:t>
            </a:r>
          </a:p>
          <a:p>
            <a:pPr lvl="1">
              <a:spcAft>
                <a:spcPts val="600"/>
              </a:spcAft>
            </a:pPr>
            <a:r>
              <a:rPr lang="en-US" altLang="zh-CN" sz="2400" dirty="0">
                <a:solidFill>
                  <a:schemeClr val="bg1">
                    <a:lumMod val="50000"/>
                  </a:schemeClr>
                </a:solidFill>
                <a:latin typeface="Corbel" charset="0"/>
                <a:ea typeface="Corbel" charset="0"/>
                <a:cs typeface="Corbel" charset="0"/>
              </a:rPr>
              <a:t>Summary of the statistics for a given sub-cluster: the 0-th, 1st, and 2nd moments of the sub-cluster from the statistical point of view</a:t>
            </a:r>
          </a:p>
          <a:p>
            <a:pPr lvl="1">
              <a:spcAft>
                <a:spcPts val="600"/>
              </a:spcAft>
            </a:pPr>
            <a:r>
              <a:rPr lang="en-US" altLang="zh-CN" sz="2400" dirty="0">
                <a:solidFill>
                  <a:schemeClr val="bg1">
                    <a:lumMod val="50000"/>
                  </a:schemeClr>
                </a:solidFill>
                <a:latin typeface="Corbel" charset="0"/>
                <a:ea typeface="Corbel" charset="0"/>
                <a:cs typeface="Corbel" charset="0"/>
              </a:rPr>
              <a:t>Registers crucial measurements for computing cluster and utilizes storage </a:t>
            </a:r>
            <a:r>
              <a:rPr lang="en-US" altLang="zh-CN" sz="2400" dirty="0" smtClean="0">
                <a:solidFill>
                  <a:schemeClr val="bg1">
                    <a:lumMod val="50000"/>
                  </a:schemeClr>
                </a:solidFill>
                <a:latin typeface="Corbel" charset="0"/>
                <a:ea typeface="Corbel" charset="0"/>
                <a:cs typeface="Corbel" charset="0"/>
              </a:rPr>
              <a:t>efficiently</a:t>
            </a:r>
            <a:endParaRPr lang="en-US" altLang="zh-CN" sz="2400" dirty="0">
              <a:solidFill>
                <a:schemeClr val="bg1">
                  <a:lumMod val="50000"/>
                </a:schemeClr>
              </a:solidFill>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43</a:t>
            </a:fld>
            <a:endParaRPr lang="en-US">
              <a:solidFill>
                <a:schemeClr val="bg1">
                  <a:lumMod val="50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25057759"/>
              </p:ext>
            </p:extLst>
          </p:nvPr>
        </p:nvGraphicFramePr>
        <p:xfrm>
          <a:off x="4191000" y="2492425"/>
          <a:ext cx="772431" cy="629388"/>
        </p:xfrm>
        <a:graphic>
          <a:graphicData uri="http://schemas.openxmlformats.org/presentationml/2006/ole">
            <mc:AlternateContent xmlns:mc="http://schemas.openxmlformats.org/markup-compatibility/2006">
              <mc:Choice xmlns:v="urn:schemas-microsoft-com:vml" Requires="v">
                <p:oleObj spid="_x0000_s68707" name="Equation" r:id="rId3" imgW="342751" imgH="380835" progId="Equation.3">
                  <p:embed/>
                </p:oleObj>
              </mc:Choice>
              <mc:Fallback>
                <p:oleObj name="Equation" r:id="rId3" imgW="342751" imgH="3808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492425"/>
                        <a:ext cx="772431" cy="629388"/>
                      </a:xfrm>
                      <a:prstGeom prst="rect">
                        <a:avLst/>
                      </a:prstGeom>
                      <a:noFill/>
                      <a:ln>
                        <a:noFill/>
                      </a:ln>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24917857"/>
              </p:ext>
            </p:extLst>
          </p:nvPr>
        </p:nvGraphicFramePr>
        <p:xfrm>
          <a:off x="3529386" y="3529340"/>
          <a:ext cx="759269" cy="538836"/>
        </p:xfrm>
        <a:graphic>
          <a:graphicData uri="http://schemas.openxmlformats.org/presentationml/2006/ole">
            <mc:AlternateContent xmlns:mc="http://schemas.openxmlformats.org/markup-compatibility/2006">
              <mc:Choice xmlns:v="urn:schemas-microsoft-com:vml" Requires="v">
                <p:oleObj spid="_x0000_s68708" name="Equation" r:id="rId5" imgW="393529" imgH="380835" progId="Equation.3">
                  <p:embed/>
                </p:oleObj>
              </mc:Choice>
              <mc:Fallback>
                <p:oleObj name="Equation" r:id="rId5" imgW="393529" imgH="3808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386" y="3529340"/>
                        <a:ext cx="759269" cy="538836"/>
                      </a:xfrm>
                      <a:prstGeom prst="rect">
                        <a:avLst/>
                      </a:prstGeom>
                      <a:noFill/>
                      <a:ln>
                        <a:noFill/>
                      </a:ln>
                      <a:extLst/>
                    </p:spPr>
                  </p:pic>
                </p:oleObj>
              </mc:Fallback>
            </mc:AlternateContent>
          </a:graphicData>
        </a:graphic>
      </p:graphicFrame>
      <p:grpSp>
        <p:nvGrpSpPr>
          <p:cNvPr id="7" name="Group 6"/>
          <p:cNvGrpSpPr/>
          <p:nvPr/>
        </p:nvGrpSpPr>
        <p:grpSpPr>
          <a:xfrm>
            <a:off x="5463999" y="1647825"/>
            <a:ext cx="3614582" cy="2728912"/>
            <a:chOff x="4876800" y="3367088"/>
            <a:chExt cx="3614582" cy="2728912"/>
          </a:xfrm>
        </p:grpSpPr>
        <p:graphicFrame>
          <p:nvGraphicFramePr>
            <p:cNvPr id="8" name="Object 0"/>
            <p:cNvGraphicFramePr>
              <a:graphicFrameLocks noChangeAspect="1"/>
            </p:cNvGraphicFramePr>
            <p:nvPr>
              <p:extLst/>
            </p:nvPr>
          </p:nvGraphicFramePr>
          <p:xfrm>
            <a:off x="4876800" y="4078288"/>
            <a:ext cx="2209800" cy="2017712"/>
          </p:xfrm>
          <a:graphic>
            <a:graphicData uri="http://schemas.openxmlformats.org/presentationml/2006/ole">
              <mc:AlternateContent xmlns:mc="http://schemas.openxmlformats.org/markup-compatibility/2006">
                <mc:Choice xmlns:v="urn:schemas-microsoft-com:vml" Requires="v">
                  <p:oleObj spid="_x0000_s68709" name="Worksheet" r:id="rId7" imgW="2200656" imgH="2076907" progId="Excel.Sheet.8">
                    <p:embed/>
                  </p:oleObj>
                </mc:Choice>
                <mc:Fallback>
                  <p:oleObj name="Worksheet" r:id="rId7" imgW="2200656" imgH="2076907" progId="Excel.Shee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4078288"/>
                          <a:ext cx="2209800" cy="201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Oval 9"/>
            <p:cNvSpPr>
              <a:spLocks noChangeArrowheads="1"/>
            </p:cNvSpPr>
            <p:nvPr/>
          </p:nvSpPr>
          <p:spPr bwMode="auto">
            <a:xfrm>
              <a:off x="5410200" y="4618713"/>
              <a:ext cx="609600" cy="519351"/>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0" name="Oval 10"/>
            <p:cNvSpPr>
              <a:spLocks noChangeArrowheads="1"/>
            </p:cNvSpPr>
            <p:nvPr/>
          </p:nvSpPr>
          <p:spPr bwMode="auto">
            <a:xfrm>
              <a:off x="6019800" y="5037813"/>
              <a:ext cx="762000" cy="519351"/>
            </a:xfrm>
            <a:prstGeom prst="ellipse">
              <a:avLst/>
            </a:prstGeom>
            <a:noFill/>
            <a:ln w="28575">
              <a:solidFill>
                <a:schemeClr val="tx1"/>
              </a:solidFill>
              <a:prstDash val="lg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1" name="AutoShape 11"/>
            <p:cNvSpPr>
              <a:spLocks/>
            </p:cNvSpPr>
            <p:nvPr/>
          </p:nvSpPr>
          <p:spPr bwMode="auto">
            <a:xfrm>
              <a:off x="6019800" y="3367088"/>
              <a:ext cx="2471582" cy="369332"/>
            </a:xfrm>
            <a:prstGeom prst="borderCallout2">
              <a:avLst>
                <a:gd name="adj1" fmla="val 46739"/>
                <a:gd name="adj2" fmla="val -2222"/>
                <a:gd name="adj3" fmla="val 46739"/>
                <a:gd name="adj4" fmla="val -11726"/>
                <a:gd name="adj5" fmla="val 202360"/>
                <a:gd name="adj6" fmla="val -21464"/>
              </a:avLst>
            </a:prstGeom>
            <a:noFill/>
            <a:ln w="28575">
              <a:solidFill>
                <a:schemeClr val="tx1"/>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dirty="0">
                  <a:solidFill>
                    <a:schemeClr val="bg1">
                      <a:lumMod val="50000"/>
                    </a:schemeClr>
                  </a:solidFill>
                  <a:latin typeface="Corbel" charset="0"/>
                  <a:ea typeface="Corbel" charset="0"/>
                  <a:cs typeface="Corbel" charset="0"/>
                </a:rPr>
                <a:t>CF = (5, (16,30),(54,190))</a:t>
              </a:r>
            </a:p>
          </p:txBody>
        </p:sp>
        <p:sp>
          <p:nvSpPr>
            <p:cNvPr id="12" name="Text Box 12"/>
            <p:cNvSpPr txBox="1">
              <a:spLocks noChangeArrowheads="1"/>
            </p:cNvSpPr>
            <p:nvPr/>
          </p:nvSpPr>
          <p:spPr bwMode="auto">
            <a:xfrm>
              <a:off x="7124700" y="4154378"/>
              <a:ext cx="990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60000"/>
                </a:lnSpc>
                <a:spcBef>
                  <a:spcPct val="50000"/>
                </a:spcBef>
                <a:spcAft>
                  <a:spcPct val="0"/>
                </a:spcAft>
                <a:buClrTx/>
                <a:buSzTx/>
                <a:buNone/>
              </a:pPr>
              <a:r>
                <a:rPr lang="zh-CN" altLang="en-US" sz="1800" dirty="0">
                  <a:solidFill>
                    <a:schemeClr val="bg1">
                      <a:lumMod val="50000"/>
                    </a:schemeClr>
                  </a:solidFill>
                  <a:latin typeface="Corbel" charset="0"/>
                  <a:ea typeface="Corbel" charset="0"/>
                  <a:cs typeface="Corbel" charset="0"/>
                </a:rPr>
                <a:t>(3,4)</a:t>
              </a:r>
            </a:p>
            <a:p>
              <a:pPr defTabSz="914400" fontAlgn="base">
                <a:lnSpc>
                  <a:spcPct val="60000"/>
                </a:lnSpc>
                <a:spcBef>
                  <a:spcPct val="50000"/>
                </a:spcBef>
                <a:spcAft>
                  <a:spcPct val="0"/>
                </a:spcAft>
                <a:buClrTx/>
                <a:buSzTx/>
                <a:buNone/>
              </a:pPr>
              <a:r>
                <a:rPr lang="zh-CN" altLang="en-US" sz="1800" dirty="0">
                  <a:solidFill>
                    <a:schemeClr val="bg1">
                      <a:lumMod val="50000"/>
                    </a:schemeClr>
                  </a:solidFill>
                  <a:latin typeface="Corbel" charset="0"/>
                  <a:ea typeface="Corbel" charset="0"/>
                  <a:cs typeface="Corbel" charset="0"/>
                </a:rPr>
                <a:t>(2,6)</a:t>
              </a:r>
            </a:p>
            <a:p>
              <a:pPr defTabSz="914400" fontAlgn="base">
                <a:lnSpc>
                  <a:spcPct val="60000"/>
                </a:lnSpc>
                <a:spcBef>
                  <a:spcPct val="50000"/>
                </a:spcBef>
                <a:spcAft>
                  <a:spcPct val="0"/>
                </a:spcAft>
                <a:buClrTx/>
                <a:buSzTx/>
                <a:buNone/>
              </a:pPr>
              <a:r>
                <a:rPr lang="zh-CN" altLang="en-US" sz="1800" dirty="0">
                  <a:solidFill>
                    <a:schemeClr val="bg1">
                      <a:lumMod val="50000"/>
                    </a:schemeClr>
                  </a:solidFill>
                  <a:latin typeface="Corbel" charset="0"/>
                  <a:ea typeface="Corbel" charset="0"/>
                  <a:cs typeface="Corbel" charset="0"/>
                </a:rPr>
                <a:t>(4,5)</a:t>
              </a:r>
            </a:p>
            <a:p>
              <a:pPr defTabSz="914400" fontAlgn="base">
                <a:lnSpc>
                  <a:spcPct val="60000"/>
                </a:lnSpc>
                <a:spcBef>
                  <a:spcPct val="50000"/>
                </a:spcBef>
                <a:spcAft>
                  <a:spcPct val="0"/>
                </a:spcAft>
                <a:buClrTx/>
                <a:buSzTx/>
                <a:buNone/>
              </a:pPr>
              <a:r>
                <a:rPr lang="zh-CN" altLang="en-US" sz="1800" dirty="0">
                  <a:solidFill>
                    <a:schemeClr val="bg1">
                      <a:lumMod val="50000"/>
                    </a:schemeClr>
                  </a:solidFill>
                  <a:latin typeface="Corbel" charset="0"/>
                  <a:ea typeface="Corbel" charset="0"/>
                  <a:cs typeface="Corbel" charset="0"/>
                </a:rPr>
                <a:t>(4,7)</a:t>
              </a:r>
            </a:p>
            <a:p>
              <a:pPr defTabSz="914400" fontAlgn="base">
                <a:lnSpc>
                  <a:spcPct val="60000"/>
                </a:lnSpc>
                <a:spcBef>
                  <a:spcPct val="50000"/>
                </a:spcBef>
                <a:spcAft>
                  <a:spcPct val="0"/>
                </a:spcAft>
                <a:buClrTx/>
                <a:buSzTx/>
                <a:buNone/>
              </a:pPr>
              <a:r>
                <a:rPr lang="zh-CN" altLang="en-US" sz="1800" dirty="0">
                  <a:solidFill>
                    <a:schemeClr val="bg1">
                      <a:lumMod val="50000"/>
                    </a:schemeClr>
                  </a:solidFill>
                  <a:latin typeface="Corbel" charset="0"/>
                  <a:ea typeface="Corbel" charset="0"/>
                  <a:cs typeface="Corbel" charset="0"/>
                </a:rPr>
                <a:t>(3,8)</a:t>
              </a:r>
            </a:p>
          </p:txBody>
        </p:sp>
      </p:grpSp>
    </p:spTree>
    <p:extLst>
      <p:ext uri="{BB962C8B-B14F-4D97-AF65-F5344CB8AC3E}">
        <p14:creationId xmlns:p14="http://schemas.microsoft.com/office/powerpoint/2010/main" val="350809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Measures of Cluster: Centroid, Radius and Diameter</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6096000" cy="5121275"/>
          </a:xfrm>
        </p:spPr>
        <p:txBody>
          <a:bodyPr>
            <a:normAutofit fontScale="92500" lnSpcReduction="10000"/>
          </a:bodyPr>
          <a:lstStyle/>
          <a:p>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Centroid:      </a:t>
            </a:r>
          </a:p>
          <a:p>
            <a:pPr lvl="1"/>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the “middle” of a cluster</a:t>
            </a:r>
          </a:p>
          <a:p>
            <a:pPr lvl="1"/>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n: number of points in a cluster</a:t>
            </a:r>
          </a:p>
          <a:p>
            <a:pPr lvl="1"/>
            <a:r>
              <a:rPr lang="en-US" altLang="zh-CN" sz="2400" dirty="0" smtClean="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x</a:t>
            </a:r>
            <a:r>
              <a:rPr lang="en-US" altLang="zh-CN" sz="2400" baseline="-25000" dirty="0" smtClean="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i</a:t>
            </a:r>
            <a:r>
              <a:rPr lang="en-US" altLang="zh-CN" sz="2400" dirty="0" smtClean="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 is </a:t>
            </a:r>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the </a:t>
            </a:r>
            <a:r>
              <a:rPr lang="en-US" altLang="zh-CN" sz="2400" i="1" dirty="0" err="1">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i</a:t>
            </a:r>
            <a:r>
              <a:rPr lang="en-US" altLang="zh-CN" sz="2400" dirty="0" err="1">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-th</a:t>
            </a:r>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 point in the cluster</a:t>
            </a:r>
          </a:p>
          <a:p>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Radius: R</a:t>
            </a:r>
          </a:p>
          <a:p>
            <a:pPr lvl="1"/>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Average distance from member objects to the centroid</a:t>
            </a:r>
          </a:p>
          <a:p>
            <a:pPr lvl="1"/>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The square root of average distance from any point of the cluster to its centroid</a:t>
            </a:r>
          </a:p>
          <a:p>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Diameter: D</a:t>
            </a:r>
          </a:p>
          <a:p>
            <a:pPr lvl="1"/>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Average pairwise distance within a cluster</a:t>
            </a:r>
          </a:p>
          <a:p>
            <a:pPr lvl="1"/>
            <a:r>
              <a:rPr lang="en-US" altLang="zh-CN" sz="2400" dirty="0">
                <a:solidFill>
                  <a:schemeClr val="bg1">
                    <a:lumMod val="50000"/>
                  </a:schemeClr>
                </a:solidFill>
                <a:ea typeface="SimSun" panose="02010600030101010101" pitchFamily="2" charset="-122"/>
                <a:cs typeface="Tahoma" panose="020B0604030504040204" pitchFamily="34" charset="0"/>
                <a:sym typeface="Symbol" panose="05050102010706020507" pitchFamily="18" charset="2"/>
              </a:rPr>
              <a:t>The square root of average mean squared distance between all pairs of points in the cluster</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44</a:t>
            </a:fld>
            <a:endParaRPr lang="en-US">
              <a:solidFill>
                <a:schemeClr val="bg1">
                  <a:lumMod val="50000"/>
                </a:schemeClr>
              </a:solidFill>
            </a:endParaRPr>
          </a:p>
        </p:txBody>
      </p:sp>
      <p:grpSp>
        <p:nvGrpSpPr>
          <p:cNvPr id="6" name="Group 46"/>
          <p:cNvGrpSpPr>
            <a:grpSpLocks/>
          </p:cNvGrpSpPr>
          <p:nvPr/>
        </p:nvGrpSpPr>
        <p:grpSpPr bwMode="auto">
          <a:xfrm>
            <a:off x="5038725" y="1618773"/>
            <a:ext cx="1066800" cy="838200"/>
            <a:chOff x="7924800" y="304800"/>
            <a:chExt cx="1066800" cy="838200"/>
          </a:xfrm>
        </p:grpSpPr>
        <p:grpSp>
          <p:nvGrpSpPr>
            <p:cNvPr id="7" name="Group 39"/>
            <p:cNvGrpSpPr>
              <a:grpSpLocks/>
            </p:cNvGrpSpPr>
            <p:nvPr/>
          </p:nvGrpSpPr>
          <p:grpSpPr bwMode="auto">
            <a:xfrm>
              <a:off x="7924800" y="304800"/>
              <a:ext cx="1066800" cy="838200"/>
              <a:chOff x="7924800" y="304800"/>
              <a:chExt cx="1066800" cy="838200"/>
            </a:xfrm>
          </p:grpSpPr>
          <p:sp>
            <p:nvSpPr>
              <p:cNvPr id="9" name="Oval 8"/>
              <p:cNvSpPr/>
              <p:nvPr/>
            </p:nvSpPr>
            <p:spPr bwMode="auto">
              <a:xfrm>
                <a:off x="7924800" y="304800"/>
                <a:ext cx="1066800" cy="838200"/>
              </a:xfrm>
              <a:prstGeom prst="ellipse">
                <a:avLst/>
              </a:prstGeom>
              <a:ln>
                <a:solidFill>
                  <a:schemeClr val="tx2">
                    <a:lumMod val="60000"/>
                    <a:lumOff val="40000"/>
                  </a:schemeClr>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914400" fontAlgn="base">
                  <a:spcBef>
                    <a:spcPct val="0"/>
                  </a:spcBef>
                  <a:spcAft>
                    <a:spcPct val="0"/>
                  </a:spcAft>
                  <a:defRPr/>
                </a:pPr>
                <a:endParaRPr lang="zh-CN" altLang="zh-CN" sz="1800" b="1">
                  <a:solidFill>
                    <a:schemeClr val="bg1">
                      <a:lumMod val="50000"/>
                    </a:schemeClr>
                  </a:solidFill>
                  <a:effectLst>
                    <a:outerShdw blurRad="38100" dist="38100" dir="2700000" algn="tl">
                      <a:srgbClr val="C0C0C0"/>
                    </a:outerShdw>
                  </a:effectLst>
                </a:endParaRPr>
              </a:p>
            </p:txBody>
          </p:sp>
          <p:sp>
            <p:nvSpPr>
              <p:cNvPr id="10" name="Oval 15"/>
              <p:cNvSpPr>
                <a:spLocks noChangeArrowheads="1"/>
              </p:cNvSpPr>
              <p:nvPr/>
            </p:nvSpPr>
            <p:spPr bwMode="auto">
              <a:xfrm>
                <a:off x="83058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1" name="Oval 19"/>
              <p:cNvSpPr>
                <a:spLocks noChangeArrowheads="1"/>
              </p:cNvSpPr>
              <p:nvPr/>
            </p:nvSpPr>
            <p:spPr bwMode="auto">
              <a:xfrm>
                <a:off x="84582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2" name="Oval 20"/>
              <p:cNvSpPr>
                <a:spLocks noChangeArrowheads="1"/>
              </p:cNvSpPr>
              <p:nvPr/>
            </p:nvSpPr>
            <p:spPr bwMode="auto">
              <a:xfrm>
                <a:off x="86106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3" name="Oval 21"/>
              <p:cNvSpPr>
                <a:spLocks noChangeArrowheads="1"/>
              </p:cNvSpPr>
              <p:nvPr/>
            </p:nvSpPr>
            <p:spPr bwMode="auto">
              <a:xfrm>
                <a:off x="8458200" y="762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4" name="Oval 22"/>
              <p:cNvSpPr>
                <a:spLocks noChangeArrowheads="1"/>
              </p:cNvSpPr>
              <p:nvPr/>
            </p:nvSpPr>
            <p:spPr bwMode="auto">
              <a:xfrm>
                <a:off x="86106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5" name="Oval 23"/>
              <p:cNvSpPr>
                <a:spLocks noChangeArrowheads="1"/>
              </p:cNvSpPr>
              <p:nvPr/>
            </p:nvSpPr>
            <p:spPr bwMode="auto">
              <a:xfrm>
                <a:off x="81534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6" name="Oval 24"/>
              <p:cNvSpPr>
                <a:spLocks noChangeArrowheads="1"/>
              </p:cNvSpPr>
              <p:nvPr/>
            </p:nvSpPr>
            <p:spPr bwMode="auto">
              <a:xfrm>
                <a:off x="8305800" y="3810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7" name="Oval 25"/>
              <p:cNvSpPr>
                <a:spLocks noChangeArrowheads="1"/>
              </p:cNvSpPr>
              <p:nvPr/>
            </p:nvSpPr>
            <p:spPr bwMode="auto">
              <a:xfrm>
                <a:off x="80010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18" name="Oval 26"/>
              <p:cNvSpPr>
                <a:spLocks noChangeArrowheads="1"/>
              </p:cNvSpPr>
              <p:nvPr/>
            </p:nvSpPr>
            <p:spPr bwMode="auto">
              <a:xfrm>
                <a:off x="8458200" y="533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chemeClr val="bg1">
                      <a:lumMod val="50000"/>
                    </a:schemeClr>
                  </a:solidFill>
                  <a:ea typeface="SimSun" panose="02010600030101010101" pitchFamily="2" charset="-122"/>
                </a:endParaRPr>
              </a:p>
            </p:txBody>
          </p:sp>
          <p:sp>
            <p:nvSpPr>
              <p:cNvPr id="19" name="Oval 27"/>
              <p:cNvSpPr>
                <a:spLocks noChangeArrowheads="1"/>
              </p:cNvSpPr>
              <p:nvPr/>
            </p:nvSpPr>
            <p:spPr bwMode="auto">
              <a:xfrm>
                <a:off x="81534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0" name="Oval 28"/>
              <p:cNvSpPr>
                <a:spLocks noChangeArrowheads="1"/>
              </p:cNvSpPr>
              <p:nvPr/>
            </p:nvSpPr>
            <p:spPr bwMode="auto">
              <a:xfrm>
                <a:off x="83058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1" name="Oval 29"/>
              <p:cNvSpPr>
                <a:spLocks noChangeArrowheads="1"/>
              </p:cNvSpPr>
              <p:nvPr/>
            </p:nvSpPr>
            <p:spPr bwMode="auto">
              <a:xfrm>
                <a:off x="8610600" y="9144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2" name="Oval 30"/>
              <p:cNvSpPr>
                <a:spLocks noChangeArrowheads="1"/>
              </p:cNvSpPr>
              <p:nvPr/>
            </p:nvSpPr>
            <p:spPr bwMode="auto">
              <a:xfrm>
                <a:off x="8763000" y="8382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3" name="Oval 31"/>
              <p:cNvSpPr>
                <a:spLocks noChangeArrowheads="1"/>
              </p:cNvSpPr>
              <p:nvPr/>
            </p:nvSpPr>
            <p:spPr bwMode="auto">
              <a:xfrm>
                <a:off x="8839200" y="609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4" name="Oval 32"/>
              <p:cNvSpPr>
                <a:spLocks noChangeArrowheads="1"/>
              </p:cNvSpPr>
              <p:nvPr/>
            </p:nvSpPr>
            <p:spPr bwMode="auto">
              <a:xfrm>
                <a:off x="8686800" y="6858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sp>
            <p:nvSpPr>
              <p:cNvPr id="25" name="Oval 37"/>
              <p:cNvSpPr>
                <a:spLocks noChangeArrowheads="1"/>
              </p:cNvSpPr>
              <p:nvPr/>
            </p:nvSpPr>
            <p:spPr bwMode="auto">
              <a:xfrm>
                <a:off x="8229600" y="990600"/>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chemeClr val="bg1">
                      <a:lumMod val="50000"/>
                    </a:schemeClr>
                  </a:solidFill>
                  <a:ea typeface="SimSun" panose="02010600030101010101" pitchFamily="2" charset="-122"/>
                </a:endParaRPr>
              </a:p>
            </p:txBody>
          </p:sp>
        </p:grpSp>
        <p:sp>
          <p:nvSpPr>
            <p:cNvPr id="8" name="TextBox 44"/>
            <p:cNvSpPr txBox="1">
              <a:spLocks noChangeArrowheads="1"/>
            </p:cNvSpPr>
            <p:nvPr/>
          </p:nvSpPr>
          <p:spPr bwMode="auto">
            <a:xfrm flipH="1">
              <a:off x="8435340" y="591979"/>
              <a:ext cx="457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000" dirty="0">
                  <a:solidFill>
                    <a:schemeClr val="bg1">
                      <a:lumMod val="50000"/>
                    </a:schemeClr>
                  </a:solidFill>
                  <a:ea typeface="SimSun" panose="02010600030101010101" pitchFamily="2" charset="-122"/>
                </a:rPr>
                <a:t>X</a:t>
              </a:r>
            </a:p>
          </p:txBody>
        </p:sp>
      </p:grpSp>
      <p:graphicFrame>
        <p:nvGraphicFramePr>
          <p:cNvPr id="26" name="Object 25"/>
          <p:cNvGraphicFramePr>
            <a:graphicFrameLocks noChangeAspect="1"/>
          </p:cNvGraphicFramePr>
          <p:nvPr>
            <p:extLst>
              <p:ext uri="{D42A27DB-BD31-4B8C-83A1-F6EECF244321}">
                <p14:modId xmlns:p14="http://schemas.microsoft.com/office/powerpoint/2010/main" val="1166768981"/>
              </p:ext>
            </p:extLst>
          </p:nvPr>
        </p:nvGraphicFramePr>
        <p:xfrm>
          <a:off x="6213475" y="1937861"/>
          <a:ext cx="1365250" cy="1038225"/>
        </p:xfrm>
        <a:graphic>
          <a:graphicData uri="http://schemas.openxmlformats.org/presentationml/2006/ole">
            <mc:AlternateContent xmlns:mc="http://schemas.openxmlformats.org/markup-compatibility/2006">
              <mc:Choice xmlns:v="urn:schemas-microsoft-com:vml" Requires="v">
                <p:oleObj spid="_x0000_s69731" name="Equation" r:id="rId3" imgW="672840" imgH="609480" progId="Equation.DSMT4">
                  <p:embed/>
                </p:oleObj>
              </mc:Choice>
              <mc:Fallback>
                <p:oleObj name="Equation" r:id="rId3" imgW="672840" imgH="609480" progId="Equation.DSMT4">
                  <p:embed/>
                  <p:pic>
                    <p:nvPicPr>
                      <p:cNvPr id="0" name=""/>
                      <p:cNvPicPr/>
                      <p:nvPr/>
                    </p:nvPicPr>
                    <p:blipFill>
                      <a:blip r:embed="rId4"/>
                      <a:stretch>
                        <a:fillRect/>
                      </a:stretch>
                    </p:blipFill>
                    <p:spPr>
                      <a:xfrm>
                        <a:off x="6213475" y="1937861"/>
                        <a:ext cx="1365250" cy="1038225"/>
                      </a:xfrm>
                      <a:prstGeom prst="rect">
                        <a:avLst/>
                      </a:prstGeom>
                    </p:spPr>
                  </p:pic>
                </p:oleObj>
              </mc:Fallback>
            </mc:AlternateContent>
          </a:graphicData>
        </a:graphic>
      </p:graphicFrame>
      <p:graphicFrame>
        <p:nvGraphicFramePr>
          <p:cNvPr id="27" name="Object 26"/>
          <p:cNvGraphicFramePr>
            <a:graphicFrameLocks noChangeAspect="1"/>
          </p:cNvGraphicFramePr>
          <p:nvPr>
            <p:extLst>
              <p:ext uri="{D42A27DB-BD31-4B8C-83A1-F6EECF244321}">
                <p14:modId xmlns:p14="http://schemas.microsoft.com/office/powerpoint/2010/main" val="1213082910"/>
              </p:ext>
            </p:extLst>
          </p:nvPr>
        </p:nvGraphicFramePr>
        <p:xfrm>
          <a:off x="6215203" y="3313746"/>
          <a:ext cx="2424112" cy="1125537"/>
        </p:xfrm>
        <a:graphic>
          <a:graphicData uri="http://schemas.openxmlformats.org/presentationml/2006/ole">
            <mc:AlternateContent xmlns:mc="http://schemas.openxmlformats.org/markup-compatibility/2006">
              <mc:Choice xmlns:v="urn:schemas-microsoft-com:vml" Requires="v">
                <p:oleObj spid="_x0000_s69732" name="Equation" r:id="rId5" imgW="1193760" imgH="660240" progId="Equation.DSMT4">
                  <p:embed/>
                </p:oleObj>
              </mc:Choice>
              <mc:Fallback>
                <p:oleObj name="Equation" r:id="rId5" imgW="1193760" imgH="660240" progId="Equation.DSMT4">
                  <p:embed/>
                  <p:pic>
                    <p:nvPicPr>
                      <p:cNvPr id="0" name=""/>
                      <p:cNvPicPr/>
                      <p:nvPr/>
                    </p:nvPicPr>
                    <p:blipFill>
                      <a:blip r:embed="rId6"/>
                      <a:stretch>
                        <a:fillRect/>
                      </a:stretch>
                    </p:blipFill>
                    <p:spPr>
                      <a:xfrm>
                        <a:off x="6215203" y="3313746"/>
                        <a:ext cx="2424112" cy="1125537"/>
                      </a:xfrm>
                      <a:prstGeom prst="rect">
                        <a:avLst/>
                      </a:prstGeom>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74723752"/>
              </p:ext>
            </p:extLst>
          </p:nvPr>
        </p:nvGraphicFramePr>
        <p:xfrm>
          <a:off x="6213475" y="4893153"/>
          <a:ext cx="2439484" cy="1044499"/>
        </p:xfrm>
        <a:graphic>
          <a:graphicData uri="http://schemas.openxmlformats.org/presentationml/2006/ole">
            <mc:AlternateContent xmlns:mc="http://schemas.openxmlformats.org/markup-compatibility/2006">
              <mc:Choice xmlns:v="urn:schemas-microsoft-com:vml" Requires="v">
                <p:oleObj spid="_x0000_s69733" name="Equation" r:id="rId7" imgW="1371600" imgH="698400" progId="Equation.DSMT4">
                  <p:embed/>
                </p:oleObj>
              </mc:Choice>
              <mc:Fallback>
                <p:oleObj name="Equation" r:id="rId7" imgW="1371600" imgH="698400" progId="Equation.DSMT4">
                  <p:embed/>
                  <p:pic>
                    <p:nvPicPr>
                      <p:cNvPr id="0" name=""/>
                      <p:cNvPicPr/>
                      <p:nvPr/>
                    </p:nvPicPr>
                    <p:blipFill>
                      <a:blip r:embed="rId8"/>
                      <a:stretch>
                        <a:fillRect/>
                      </a:stretch>
                    </p:blipFill>
                    <p:spPr>
                      <a:xfrm>
                        <a:off x="6213475" y="4893153"/>
                        <a:ext cx="2439484" cy="1044499"/>
                      </a:xfrm>
                      <a:prstGeom prst="rect">
                        <a:avLst/>
                      </a:prstGeom>
                    </p:spPr>
                  </p:pic>
                </p:oleObj>
              </mc:Fallback>
            </mc:AlternateContent>
          </a:graphicData>
        </a:graphic>
      </p:graphicFrame>
    </p:spTree>
    <p:extLst>
      <p:ext uri="{BB962C8B-B14F-4D97-AF65-F5344CB8AC3E}">
        <p14:creationId xmlns:p14="http://schemas.microsoft.com/office/powerpoint/2010/main" val="14776567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The CF Tree Structure in BIRCH</a:t>
            </a:r>
            <a:endParaRPr lang="en-US" dirty="0">
              <a:solidFill>
                <a:schemeClr val="bg1">
                  <a:lumMod val="50000"/>
                </a:schemeClr>
              </a:solidFill>
            </a:endParaRPr>
          </a:p>
        </p:txBody>
      </p:sp>
      <p:sp>
        <p:nvSpPr>
          <p:cNvPr id="3" name="Content Placeholder 2"/>
          <p:cNvSpPr>
            <a:spLocks noGrp="1"/>
          </p:cNvSpPr>
          <p:nvPr>
            <p:ph idx="1"/>
          </p:nvPr>
        </p:nvSpPr>
        <p:spPr>
          <a:xfrm>
            <a:off x="199962" y="1600200"/>
            <a:ext cx="3502323" cy="5121275"/>
          </a:xfrm>
        </p:spPr>
        <p:txBody>
          <a:bodyPr>
            <a:normAutofit fontScale="77500" lnSpcReduction="20000"/>
          </a:bodyPr>
          <a:lstStyle/>
          <a:p>
            <a:r>
              <a:rPr lang="en-US" altLang="zh-CN" sz="2400" dirty="0">
                <a:solidFill>
                  <a:schemeClr val="bg1">
                    <a:lumMod val="50000"/>
                  </a:schemeClr>
                </a:solidFill>
                <a:ea typeface="SimSun" panose="02010600030101010101" pitchFamily="2" charset="-122"/>
              </a:rPr>
              <a:t>Incremental insertion of new points (similar to B+-tree)</a:t>
            </a:r>
          </a:p>
          <a:p>
            <a:r>
              <a:rPr lang="en-US" altLang="zh-CN" sz="2400" dirty="0">
                <a:solidFill>
                  <a:schemeClr val="bg1">
                    <a:lumMod val="50000"/>
                  </a:schemeClr>
                </a:solidFill>
                <a:ea typeface="SimSun" panose="02010600030101010101" pitchFamily="2" charset="-122"/>
              </a:rPr>
              <a:t>For each point in the input</a:t>
            </a:r>
          </a:p>
          <a:p>
            <a:pPr lvl="1"/>
            <a:r>
              <a:rPr lang="en-US" altLang="zh-CN" sz="2400" dirty="0">
                <a:solidFill>
                  <a:schemeClr val="bg1">
                    <a:lumMod val="50000"/>
                  </a:schemeClr>
                </a:solidFill>
                <a:ea typeface="SimSun" panose="02010600030101010101" pitchFamily="2" charset="-122"/>
              </a:rPr>
              <a:t>Find closest leaf entry</a:t>
            </a:r>
          </a:p>
          <a:p>
            <a:pPr lvl="1"/>
            <a:r>
              <a:rPr lang="en-US" altLang="zh-CN" sz="2400" dirty="0">
                <a:solidFill>
                  <a:schemeClr val="bg1">
                    <a:lumMod val="50000"/>
                  </a:schemeClr>
                </a:solidFill>
                <a:ea typeface="SimSun" panose="02010600030101010101" pitchFamily="2" charset="-122"/>
              </a:rPr>
              <a:t>Add point to leaf entry and update CF </a:t>
            </a:r>
          </a:p>
          <a:p>
            <a:pPr lvl="1"/>
            <a:r>
              <a:rPr lang="en-US" altLang="zh-CN" sz="2400" dirty="0">
                <a:solidFill>
                  <a:schemeClr val="bg1">
                    <a:lumMod val="50000"/>
                  </a:schemeClr>
                </a:solidFill>
                <a:ea typeface="SimSun" panose="02010600030101010101" pitchFamily="2" charset="-122"/>
              </a:rPr>
              <a:t>If entry diameter &gt; </a:t>
            </a:r>
            <a:r>
              <a:rPr lang="en-US" altLang="zh-CN" sz="2400" dirty="0" err="1">
                <a:solidFill>
                  <a:schemeClr val="bg1">
                    <a:lumMod val="50000"/>
                  </a:schemeClr>
                </a:solidFill>
                <a:ea typeface="SimSun" panose="02010600030101010101" pitchFamily="2" charset="-122"/>
              </a:rPr>
              <a:t>max_diameter</a:t>
            </a:r>
            <a:endParaRPr lang="en-US" altLang="zh-CN" sz="2400" dirty="0">
              <a:solidFill>
                <a:schemeClr val="bg1">
                  <a:lumMod val="50000"/>
                </a:schemeClr>
              </a:solidFill>
              <a:ea typeface="SimSun" panose="02010600030101010101" pitchFamily="2" charset="-122"/>
            </a:endParaRPr>
          </a:p>
          <a:p>
            <a:pPr lvl="2"/>
            <a:r>
              <a:rPr lang="en-US" altLang="zh-CN" dirty="0">
                <a:solidFill>
                  <a:schemeClr val="bg1">
                    <a:lumMod val="50000"/>
                  </a:schemeClr>
                </a:solidFill>
                <a:ea typeface="SimSun" panose="02010600030101010101" pitchFamily="2" charset="-122"/>
              </a:rPr>
              <a:t>split leaf, and possibly parents</a:t>
            </a:r>
          </a:p>
          <a:p>
            <a:r>
              <a:rPr lang="en-US" altLang="ko-KR" sz="2400" dirty="0">
                <a:solidFill>
                  <a:schemeClr val="bg1">
                    <a:lumMod val="50000"/>
                  </a:schemeClr>
                </a:solidFill>
                <a:ea typeface="Gulim" panose="020B0600000101010101" pitchFamily="34" charset="-127"/>
              </a:rPr>
              <a:t>A CF tree has two parameters</a:t>
            </a:r>
          </a:p>
          <a:p>
            <a:pPr lvl="1"/>
            <a:r>
              <a:rPr lang="en-US" altLang="ko-KR" sz="2400" dirty="0">
                <a:solidFill>
                  <a:schemeClr val="bg1">
                    <a:lumMod val="50000"/>
                  </a:schemeClr>
                </a:solidFill>
                <a:ea typeface="Gulim" panose="020B0600000101010101" pitchFamily="34" charset="-127"/>
              </a:rPr>
              <a:t>Branching factor: Maximum number of children</a:t>
            </a:r>
          </a:p>
          <a:p>
            <a:pPr lvl="1"/>
            <a:r>
              <a:rPr lang="en-US" altLang="ko-KR" sz="2400" dirty="0">
                <a:solidFill>
                  <a:schemeClr val="bg1">
                    <a:lumMod val="50000"/>
                  </a:schemeClr>
                </a:solidFill>
                <a:ea typeface="Gulim" panose="020B0600000101010101" pitchFamily="34" charset="-127"/>
              </a:rPr>
              <a:t>Maximum diameter of sub-clusters stored at the leaf </a:t>
            </a:r>
            <a:r>
              <a:rPr lang="en-US" altLang="ko-KR" sz="2400" dirty="0" smtClean="0">
                <a:solidFill>
                  <a:schemeClr val="bg1">
                    <a:lumMod val="50000"/>
                  </a:schemeClr>
                </a:solidFill>
                <a:ea typeface="Gulim" panose="020B0600000101010101" pitchFamily="34" charset="-127"/>
              </a:rPr>
              <a:t>nodes</a:t>
            </a:r>
            <a:endParaRPr lang="en-US" altLang="ko-KR" sz="2400" dirty="0">
              <a:solidFill>
                <a:schemeClr val="bg1">
                  <a:lumMod val="50000"/>
                </a:schemeClr>
              </a:solidFill>
              <a:ea typeface="Gulim" panose="020B0600000101010101" pitchFamily="34" charset="-127"/>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45</a:t>
            </a:fld>
            <a:endParaRPr lang="en-US">
              <a:solidFill>
                <a:schemeClr val="bg1">
                  <a:lumMod val="50000"/>
                </a:schemeClr>
              </a:solidFill>
            </a:endParaRPr>
          </a:p>
        </p:txBody>
      </p:sp>
      <p:grpSp>
        <p:nvGrpSpPr>
          <p:cNvPr id="5" name="Group 4"/>
          <p:cNvGrpSpPr/>
          <p:nvPr/>
        </p:nvGrpSpPr>
        <p:grpSpPr>
          <a:xfrm>
            <a:off x="3451992" y="1600200"/>
            <a:ext cx="5692008" cy="4226326"/>
            <a:chOff x="1752602" y="918074"/>
            <a:chExt cx="8686798" cy="5781176"/>
          </a:xfrm>
        </p:grpSpPr>
        <p:grpSp>
          <p:nvGrpSpPr>
            <p:cNvPr id="6" name="Group 3"/>
            <p:cNvGrpSpPr>
              <a:grpSpLocks/>
            </p:cNvGrpSpPr>
            <p:nvPr/>
          </p:nvGrpSpPr>
          <p:grpSpPr bwMode="auto">
            <a:xfrm>
              <a:off x="3352800" y="1295400"/>
              <a:ext cx="4953000" cy="914400"/>
              <a:chOff x="1152" y="816"/>
              <a:chExt cx="3120" cy="576"/>
            </a:xfrm>
          </p:grpSpPr>
          <p:sp>
            <p:nvSpPr>
              <p:cNvPr id="73" name="Line 4"/>
              <p:cNvSpPr>
                <a:spLocks noChangeShapeType="1"/>
              </p:cNvSpPr>
              <p:nvPr/>
            </p:nvSpPr>
            <p:spPr bwMode="auto">
              <a:xfrm>
                <a:off x="2187"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74" name="Rectangle 5"/>
              <p:cNvSpPr>
                <a:spLocks noChangeArrowheads="1"/>
              </p:cNvSpPr>
              <p:nvPr/>
            </p:nvSpPr>
            <p:spPr bwMode="auto">
              <a:xfrm>
                <a:off x="1156" y="820"/>
                <a:ext cx="3016" cy="56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75" name="Line 6"/>
              <p:cNvSpPr>
                <a:spLocks noChangeShapeType="1"/>
              </p:cNvSpPr>
              <p:nvPr/>
            </p:nvSpPr>
            <p:spPr bwMode="auto">
              <a:xfrm>
                <a:off x="16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76" name="Line 7"/>
              <p:cNvSpPr>
                <a:spLocks noChangeShapeType="1"/>
              </p:cNvSpPr>
              <p:nvPr/>
            </p:nvSpPr>
            <p:spPr bwMode="auto">
              <a:xfrm>
                <a:off x="3570"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77" name="Line 8"/>
              <p:cNvSpPr>
                <a:spLocks noChangeShapeType="1"/>
              </p:cNvSpPr>
              <p:nvPr/>
            </p:nvSpPr>
            <p:spPr bwMode="auto">
              <a:xfrm>
                <a:off x="2708" y="816"/>
                <a:ext cx="0" cy="57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78" name="Line 9"/>
              <p:cNvSpPr>
                <a:spLocks noChangeShapeType="1"/>
              </p:cNvSpPr>
              <p:nvPr/>
            </p:nvSpPr>
            <p:spPr bwMode="auto">
              <a:xfrm>
                <a:off x="1152" y="1104"/>
                <a:ext cx="172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79" name="Line 10"/>
              <p:cNvSpPr>
                <a:spLocks noChangeShapeType="1"/>
              </p:cNvSpPr>
              <p:nvPr/>
            </p:nvSpPr>
            <p:spPr bwMode="auto">
              <a:xfrm>
                <a:off x="3408" y="1104"/>
                <a:ext cx="768"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80" name="Rectangle 11"/>
              <p:cNvSpPr>
                <a:spLocks noChangeArrowheads="1"/>
              </p:cNvSpPr>
              <p:nvPr/>
            </p:nvSpPr>
            <p:spPr bwMode="auto">
              <a:xfrm>
                <a:off x="1200"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1</a:t>
                </a:r>
              </a:p>
            </p:txBody>
          </p:sp>
          <p:sp>
            <p:nvSpPr>
              <p:cNvPr id="81" name="Rectangle 12"/>
              <p:cNvSpPr>
                <a:spLocks noChangeArrowheads="1"/>
              </p:cNvSpPr>
              <p:nvPr/>
            </p:nvSpPr>
            <p:spPr bwMode="auto">
              <a:xfrm>
                <a:off x="1200"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1</a:t>
                </a:r>
              </a:p>
            </p:txBody>
          </p:sp>
          <p:sp>
            <p:nvSpPr>
              <p:cNvPr id="82" name="Rectangle 13"/>
              <p:cNvSpPr>
                <a:spLocks noChangeArrowheads="1"/>
              </p:cNvSpPr>
              <p:nvPr/>
            </p:nvSpPr>
            <p:spPr bwMode="auto">
              <a:xfrm>
                <a:off x="2208"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3</a:t>
                </a:r>
              </a:p>
            </p:txBody>
          </p:sp>
          <p:sp>
            <p:nvSpPr>
              <p:cNvPr id="83" name="Rectangle 14"/>
              <p:cNvSpPr>
                <a:spLocks noChangeArrowheads="1"/>
              </p:cNvSpPr>
              <p:nvPr/>
            </p:nvSpPr>
            <p:spPr bwMode="auto">
              <a:xfrm>
                <a:off x="2208"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3</a:t>
                </a:r>
              </a:p>
            </p:txBody>
          </p:sp>
          <p:sp>
            <p:nvSpPr>
              <p:cNvPr id="84" name="Rectangle 15"/>
              <p:cNvSpPr>
                <a:spLocks noChangeArrowheads="1"/>
              </p:cNvSpPr>
              <p:nvPr/>
            </p:nvSpPr>
            <p:spPr bwMode="auto">
              <a:xfrm>
                <a:off x="1728"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2</a:t>
                </a:r>
              </a:p>
            </p:txBody>
          </p:sp>
          <p:sp>
            <p:nvSpPr>
              <p:cNvPr id="85" name="Rectangle 16"/>
              <p:cNvSpPr>
                <a:spLocks noChangeArrowheads="1"/>
              </p:cNvSpPr>
              <p:nvPr/>
            </p:nvSpPr>
            <p:spPr bwMode="auto">
              <a:xfrm>
                <a:off x="1728"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2</a:t>
                </a:r>
              </a:p>
            </p:txBody>
          </p:sp>
          <p:sp>
            <p:nvSpPr>
              <p:cNvPr id="86" name="Rectangle 17"/>
              <p:cNvSpPr>
                <a:spLocks noChangeArrowheads="1"/>
              </p:cNvSpPr>
              <p:nvPr/>
            </p:nvSpPr>
            <p:spPr bwMode="auto">
              <a:xfrm>
                <a:off x="3696" y="816"/>
                <a:ext cx="432"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6</a:t>
                </a:r>
              </a:p>
            </p:txBody>
          </p:sp>
          <p:sp>
            <p:nvSpPr>
              <p:cNvPr id="87" name="Rectangle 18"/>
              <p:cNvSpPr>
                <a:spLocks noChangeArrowheads="1"/>
              </p:cNvSpPr>
              <p:nvPr/>
            </p:nvSpPr>
            <p:spPr bwMode="auto">
              <a:xfrm>
                <a:off x="3696" y="1152"/>
                <a:ext cx="576"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6</a:t>
                </a:r>
              </a:p>
            </p:txBody>
          </p:sp>
        </p:grpSp>
        <p:sp>
          <p:nvSpPr>
            <p:cNvPr id="7" name="Line 19"/>
            <p:cNvSpPr>
              <a:spLocks noChangeShapeType="1"/>
            </p:cNvSpPr>
            <p:nvPr/>
          </p:nvSpPr>
          <p:spPr bwMode="auto">
            <a:xfrm>
              <a:off x="4081463"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8" name="Rectangle 20"/>
            <p:cNvSpPr>
              <a:spLocks noChangeArrowheads="1"/>
            </p:cNvSpPr>
            <p:nvPr/>
          </p:nvSpPr>
          <p:spPr bwMode="auto">
            <a:xfrm>
              <a:off x="2444750" y="3282950"/>
              <a:ext cx="4787900" cy="9017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9" name="Line 21"/>
            <p:cNvSpPr>
              <a:spLocks noChangeShapeType="1"/>
            </p:cNvSpPr>
            <p:nvPr/>
          </p:nvSpPr>
          <p:spPr bwMode="auto">
            <a:xfrm>
              <a:off x="326072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10" name="Line 22"/>
            <p:cNvSpPr>
              <a:spLocks noChangeShapeType="1"/>
            </p:cNvSpPr>
            <p:nvPr/>
          </p:nvSpPr>
          <p:spPr bwMode="auto">
            <a:xfrm>
              <a:off x="6276975"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11" name="Line 23"/>
            <p:cNvSpPr>
              <a:spLocks noChangeShapeType="1"/>
            </p:cNvSpPr>
            <p:nvPr/>
          </p:nvSpPr>
          <p:spPr bwMode="auto">
            <a:xfrm>
              <a:off x="4908550" y="3276600"/>
              <a:ext cx="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12" name="Line 24"/>
            <p:cNvSpPr>
              <a:spLocks noChangeShapeType="1"/>
            </p:cNvSpPr>
            <p:nvPr/>
          </p:nvSpPr>
          <p:spPr bwMode="auto">
            <a:xfrm>
              <a:off x="2438400" y="3733800"/>
              <a:ext cx="2743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13" name="Line 25"/>
            <p:cNvSpPr>
              <a:spLocks noChangeShapeType="1"/>
            </p:cNvSpPr>
            <p:nvPr/>
          </p:nvSpPr>
          <p:spPr bwMode="auto">
            <a:xfrm>
              <a:off x="6019800" y="3733800"/>
              <a:ext cx="1219200" cy="0"/>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14" name="Rectangle 26"/>
            <p:cNvSpPr>
              <a:spLocks noChangeArrowheads="1"/>
            </p:cNvSpPr>
            <p:nvPr/>
          </p:nvSpPr>
          <p:spPr bwMode="auto">
            <a:xfrm>
              <a:off x="25146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chemeClr val="bg1">
                      <a:lumMod val="50000"/>
                    </a:schemeClr>
                  </a:solidFill>
                  <a:latin typeface="Corbel" charset="0"/>
                  <a:ea typeface="Corbel" charset="0"/>
                  <a:cs typeface="Corbel" charset="0"/>
                </a:rPr>
                <a:t>CF</a:t>
              </a:r>
              <a:r>
                <a:rPr lang="en-US" altLang="zh-CN" sz="1100" baseline="-25000" dirty="0">
                  <a:solidFill>
                    <a:schemeClr val="bg1">
                      <a:lumMod val="50000"/>
                    </a:schemeClr>
                  </a:solidFill>
                  <a:latin typeface="Corbel" charset="0"/>
                  <a:ea typeface="Corbel" charset="0"/>
                  <a:cs typeface="Corbel" charset="0"/>
                </a:rPr>
                <a:t>1</a:t>
              </a:r>
            </a:p>
          </p:txBody>
        </p:sp>
        <p:sp>
          <p:nvSpPr>
            <p:cNvPr id="15" name="Rectangle 27"/>
            <p:cNvSpPr>
              <a:spLocks noChangeArrowheads="1"/>
            </p:cNvSpPr>
            <p:nvPr/>
          </p:nvSpPr>
          <p:spPr bwMode="auto">
            <a:xfrm>
              <a:off x="25146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1</a:t>
              </a:r>
            </a:p>
          </p:txBody>
        </p:sp>
        <p:sp>
          <p:nvSpPr>
            <p:cNvPr id="16" name="Rectangle 28"/>
            <p:cNvSpPr>
              <a:spLocks noChangeArrowheads="1"/>
            </p:cNvSpPr>
            <p:nvPr/>
          </p:nvSpPr>
          <p:spPr bwMode="auto">
            <a:xfrm>
              <a:off x="41148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3</a:t>
              </a:r>
            </a:p>
          </p:txBody>
        </p:sp>
        <p:sp>
          <p:nvSpPr>
            <p:cNvPr id="17" name="Rectangle 29"/>
            <p:cNvSpPr>
              <a:spLocks noChangeArrowheads="1"/>
            </p:cNvSpPr>
            <p:nvPr/>
          </p:nvSpPr>
          <p:spPr bwMode="auto">
            <a:xfrm>
              <a:off x="41148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3</a:t>
              </a:r>
            </a:p>
          </p:txBody>
        </p:sp>
        <p:sp>
          <p:nvSpPr>
            <p:cNvPr id="18" name="Rectangle 30"/>
            <p:cNvSpPr>
              <a:spLocks noChangeArrowheads="1"/>
            </p:cNvSpPr>
            <p:nvPr/>
          </p:nvSpPr>
          <p:spPr bwMode="auto">
            <a:xfrm>
              <a:off x="33528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2</a:t>
              </a:r>
            </a:p>
          </p:txBody>
        </p:sp>
        <p:sp>
          <p:nvSpPr>
            <p:cNvPr id="19" name="Rectangle 31"/>
            <p:cNvSpPr>
              <a:spLocks noChangeArrowheads="1"/>
            </p:cNvSpPr>
            <p:nvPr/>
          </p:nvSpPr>
          <p:spPr bwMode="auto">
            <a:xfrm>
              <a:off x="33528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2</a:t>
              </a:r>
            </a:p>
          </p:txBody>
        </p:sp>
        <p:sp>
          <p:nvSpPr>
            <p:cNvPr id="20" name="Rectangle 32"/>
            <p:cNvSpPr>
              <a:spLocks noChangeArrowheads="1"/>
            </p:cNvSpPr>
            <p:nvPr/>
          </p:nvSpPr>
          <p:spPr bwMode="auto">
            <a:xfrm>
              <a:off x="6477000" y="32766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5</a:t>
              </a:r>
            </a:p>
          </p:txBody>
        </p:sp>
        <p:sp>
          <p:nvSpPr>
            <p:cNvPr id="21" name="Rectangle 33"/>
            <p:cNvSpPr>
              <a:spLocks noChangeArrowheads="1"/>
            </p:cNvSpPr>
            <p:nvPr/>
          </p:nvSpPr>
          <p:spPr bwMode="auto">
            <a:xfrm>
              <a:off x="6477000" y="3810001"/>
              <a:ext cx="9144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child</a:t>
              </a:r>
              <a:r>
                <a:rPr lang="en-US" altLang="zh-CN" sz="1100" baseline="-25000">
                  <a:solidFill>
                    <a:schemeClr val="bg1">
                      <a:lumMod val="50000"/>
                    </a:schemeClr>
                  </a:solidFill>
                  <a:latin typeface="Corbel" charset="0"/>
                  <a:ea typeface="Corbel" charset="0"/>
                  <a:cs typeface="Corbel" charset="0"/>
                </a:rPr>
                <a:t>5</a:t>
              </a:r>
            </a:p>
          </p:txBody>
        </p:sp>
        <p:sp>
          <p:nvSpPr>
            <p:cNvPr id="22" name="Line 34"/>
            <p:cNvSpPr>
              <a:spLocks noChangeShapeType="1"/>
            </p:cNvSpPr>
            <p:nvPr/>
          </p:nvSpPr>
          <p:spPr bwMode="auto">
            <a:xfrm flipH="1">
              <a:off x="2819400" y="2209800"/>
              <a:ext cx="990600" cy="1066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23" name="Line 35"/>
            <p:cNvSpPr>
              <a:spLocks noChangeShapeType="1"/>
            </p:cNvSpPr>
            <p:nvPr/>
          </p:nvSpPr>
          <p:spPr bwMode="auto">
            <a:xfrm>
              <a:off x="4572000" y="2209800"/>
              <a:ext cx="41910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24" name="Line 36"/>
            <p:cNvSpPr>
              <a:spLocks noChangeShapeType="1"/>
            </p:cNvSpPr>
            <p:nvPr/>
          </p:nvSpPr>
          <p:spPr bwMode="auto">
            <a:xfrm>
              <a:off x="5257800" y="2209800"/>
              <a:ext cx="5029200" cy="990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25" name="Rectangle 37"/>
            <p:cNvSpPr>
              <a:spLocks noChangeArrowheads="1"/>
            </p:cNvSpPr>
            <p:nvPr/>
          </p:nvSpPr>
          <p:spPr bwMode="auto">
            <a:xfrm>
              <a:off x="18351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26" name="Rectangle 38"/>
            <p:cNvSpPr>
              <a:spLocks noChangeArrowheads="1"/>
            </p:cNvSpPr>
            <p:nvPr/>
          </p:nvSpPr>
          <p:spPr bwMode="auto">
            <a:xfrm>
              <a:off x="25146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1</a:t>
              </a:r>
            </a:p>
          </p:txBody>
        </p:sp>
        <p:sp>
          <p:nvSpPr>
            <p:cNvPr id="27" name="Line 39"/>
            <p:cNvSpPr>
              <a:spLocks noChangeShapeType="1"/>
            </p:cNvSpPr>
            <p:nvPr/>
          </p:nvSpPr>
          <p:spPr bwMode="auto">
            <a:xfrm>
              <a:off x="2514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28" name="Rectangle 40"/>
            <p:cNvSpPr>
              <a:spLocks noChangeArrowheads="1"/>
            </p:cNvSpPr>
            <p:nvPr/>
          </p:nvSpPr>
          <p:spPr bwMode="auto">
            <a:xfrm>
              <a:off x="31242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2</a:t>
              </a:r>
            </a:p>
          </p:txBody>
        </p:sp>
        <p:sp>
          <p:nvSpPr>
            <p:cNvPr id="29" name="Line 41"/>
            <p:cNvSpPr>
              <a:spLocks noChangeShapeType="1"/>
            </p:cNvSpPr>
            <p:nvPr/>
          </p:nvSpPr>
          <p:spPr bwMode="auto">
            <a:xfrm>
              <a:off x="3124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30" name="Rectangle 42"/>
            <p:cNvSpPr>
              <a:spLocks noChangeArrowheads="1"/>
            </p:cNvSpPr>
            <p:nvPr/>
          </p:nvSpPr>
          <p:spPr bwMode="auto">
            <a:xfrm>
              <a:off x="4343401"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6</a:t>
              </a:r>
            </a:p>
          </p:txBody>
        </p:sp>
        <p:sp>
          <p:nvSpPr>
            <p:cNvPr id="31" name="Line 43"/>
            <p:cNvSpPr>
              <a:spLocks noChangeShapeType="1"/>
            </p:cNvSpPr>
            <p:nvPr/>
          </p:nvSpPr>
          <p:spPr bwMode="auto">
            <a:xfrm>
              <a:off x="4343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32" name="Line 44"/>
            <p:cNvSpPr>
              <a:spLocks noChangeShapeType="1"/>
            </p:cNvSpPr>
            <p:nvPr/>
          </p:nvSpPr>
          <p:spPr bwMode="auto">
            <a:xfrm>
              <a:off x="3733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33" name="Line 45"/>
            <p:cNvSpPr>
              <a:spLocks noChangeShapeType="1"/>
            </p:cNvSpPr>
            <p:nvPr/>
          </p:nvSpPr>
          <p:spPr bwMode="auto">
            <a:xfrm>
              <a:off x="4953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34" name="Line 46"/>
            <p:cNvSpPr>
              <a:spLocks noChangeShapeType="1"/>
            </p:cNvSpPr>
            <p:nvPr/>
          </p:nvSpPr>
          <p:spPr bwMode="auto">
            <a:xfrm>
              <a:off x="38862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35" name="Rectangle 47"/>
            <p:cNvSpPr>
              <a:spLocks noChangeArrowheads="1"/>
            </p:cNvSpPr>
            <p:nvPr/>
          </p:nvSpPr>
          <p:spPr bwMode="auto">
            <a:xfrm>
              <a:off x="1752602" y="5105400"/>
              <a:ext cx="838199"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dirty="0" err="1">
                  <a:solidFill>
                    <a:schemeClr val="bg1">
                      <a:lumMod val="50000"/>
                    </a:schemeClr>
                  </a:solidFill>
                  <a:latin typeface="Corbel" charset="0"/>
                  <a:ea typeface="Corbel" charset="0"/>
                  <a:cs typeface="Corbel" charset="0"/>
                </a:rPr>
                <a:t>prev</a:t>
              </a:r>
              <a:endParaRPr lang="en-US" altLang="zh-CN" sz="1200" dirty="0">
                <a:solidFill>
                  <a:schemeClr val="bg1">
                    <a:lumMod val="50000"/>
                  </a:schemeClr>
                </a:solidFill>
                <a:latin typeface="Corbel" charset="0"/>
                <a:ea typeface="Corbel" charset="0"/>
                <a:cs typeface="Corbel" charset="0"/>
              </a:endParaRPr>
            </a:p>
          </p:txBody>
        </p:sp>
        <p:sp>
          <p:nvSpPr>
            <p:cNvPr id="36" name="Rectangle 48"/>
            <p:cNvSpPr>
              <a:spLocks noChangeArrowheads="1"/>
            </p:cNvSpPr>
            <p:nvPr/>
          </p:nvSpPr>
          <p:spPr bwMode="auto">
            <a:xfrm>
              <a:off x="4870451" y="5105400"/>
              <a:ext cx="768350"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dirty="0">
                  <a:solidFill>
                    <a:schemeClr val="bg1">
                      <a:lumMod val="50000"/>
                    </a:schemeClr>
                  </a:solidFill>
                  <a:latin typeface="Corbel" charset="0"/>
                  <a:ea typeface="Corbel" charset="0"/>
                  <a:cs typeface="Corbel" charset="0"/>
                </a:rPr>
                <a:t>next</a:t>
              </a:r>
            </a:p>
          </p:txBody>
        </p:sp>
        <p:sp>
          <p:nvSpPr>
            <p:cNvPr id="37" name="Line 49"/>
            <p:cNvSpPr>
              <a:spLocks noChangeShapeType="1"/>
            </p:cNvSpPr>
            <p:nvPr/>
          </p:nvSpPr>
          <p:spPr bwMode="auto">
            <a:xfrm flipH="1">
              <a:off x="2438400" y="4191000"/>
              <a:ext cx="3810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38" name="Rectangle 50"/>
            <p:cNvSpPr>
              <a:spLocks noChangeArrowheads="1"/>
            </p:cNvSpPr>
            <p:nvPr/>
          </p:nvSpPr>
          <p:spPr bwMode="auto">
            <a:xfrm>
              <a:off x="6254750" y="5035550"/>
              <a:ext cx="3797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39" name="Rectangle 51"/>
            <p:cNvSpPr>
              <a:spLocks noChangeArrowheads="1"/>
            </p:cNvSpPr>
            <p:nvPr/>
          </p:nvSpPr>
          <p:spPr bwMode="auto">
            <a:xfrm>
              <a:off x="69342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1</a:t>
              </a:r>
            </a:p>
          </p:txBody>
        </p:sp>
        <p:sp>
          <p:nvSpPr>
            <p:cNvPr id="40" name="Line 52"/>
            <p:cNvSpPr>
              <a:spLocks noChangeShapeType="1"/>
            </p:cNvSpPr>
            <p:nvPr/>
          </p:nvSpPr>
          <p:spPr bwMode="auto">
            <a:xfrm>
              <a:off x="69342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41" name="Rectangle 53"/>
            <p:cNvSpPr>
              <a:spLocks noChangeArrowheads="1"/>
            </p:cNvSpPr>
            <p:nvPr/>
          </p:nvSpPr>
          <p:spPr bwMode="auto">
            <a:xfrm>
              <a:off x="7543801"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2</a:t>
              </a:r>
            </a:p>
          </p:txBody>
        </p:sp>
        <p:sp>
          <p:nvSpPr>
            <p:cNvPr id="42" name="Line 54"/>
            <p:cNvSpPr>
              <a:spLocks noChangeShapeType="1"/>
            </p:cNvSpPr>
            <p:nvPr/>
          </p:nvSpPr>
          <p:spPr bwMode="auto">
            <a:xfrm>
              <a:off x="75438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43" name="Rectangle 55"/>
            <p:cNvSpPr>
              <a:spLocks noChangeArrowheads="1"/>
            </p:cNvSpPr>
            <p:nvPr/>
          </p:nvSpPr>
          <p:spPr bwMode="auto">
            <a:xfrm>
              <a:off x="8763000" y="5105400"/>
              <a:ext cx="6858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a:solidFill>
                    <a:schemeClr val="bg1">
                      <a:lumMod val="50000"/>
                    </a:schemeClr>
                  </a:solidFill>
                  <a:latin typeface="Corbel" charset="0"/>
                  <a:ea typeface="Corbel" charset="0"/>
                  <a:cs typeface="Corbel" charset="0"/>
                </a:rPr>
                <a:t>CF</a:t>
              </a:r>
              <a:r>
                <a:rPr lang="en-US" altLang="zh-CN" sz="1100" baseline="-25000">
                  <a:solidFill>
                    <a:schemeClr val="bg1">
                      <a:lumMod val="50000"/>
                    </a:schemeClr>
                  </a:solidFill>
                  <a:latin typeface="Corbel" charset="0"/>
                  <a:ea typeface="Corbel" charset="0"/>
                  <a:cs typeface="Corbel" charset="0"/>
                </a:rPr>
                <a:t>4</a:t>
              </a:r>
            </a:p>
          </p:txBody>
        </p:sp>
        <p:sp>
          <p:nvSpPr>
            <p:cNvPr id="44" name="Line 56"/>
            <p:cNvSpPr>
              <a:spLocks noChangeShapeType="1"/>
            </p:cNvSpPr>
            <p:nvPr/>
          </p:nvSpPr>
          <p:spPr bwMode="auto">
            <a:xfrm>
              <a:off x="87630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45" name="Line 57"/>
            <p:cNvSpPr>
              <a:spLocks noChangeShapeType="1"/>
            </p:cNvSpPr>
            <p:nvPr/>
          </p:nvSpPr>
          <p:spPr bwMode="auto">
            <a:xfrm>
              <a:off x="81534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46" name="Line 58"/>
            <p:cNvSpPr>
              <a:spLocks noChangeShapeType="1"/>
            </p:cNvSpPr>
            <p:nvPr/>
          </p:nvSpPr>
          <p:spPr bwMode="auto">
            <a:xfrm>
              <a:off x="9372600" y="50292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47" name="Line 59"/>
            <p:cNvSpPr>
              <a:spLocks noChangeShapeType="1"/>
            </p:cNvSpPr>
            <p:nvPr/>
          </p:nvSpPr>
          <p:spPr bwMode="auto">
            <a:xfrm>
              <a:off x="8305800" y="53340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48" name="Rectangle 60"/>
            <p:cNvSpPr>
              <a:spLocks noChangeArrowheads="1"/>
            </p:cNvSpPr>
            <p:nvPr/>
          </p:nvSpPr>
          <p:spPr bwMode="auto">
            <a:xfrm>
              <a:off x="6242049" y="5105400"/>
              <a:ext cx="768352"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a:solidFill>
                    <a:schemeClr val="bg1">
                      <a:lumMod val="50000"/>
                    </a:schemeClr>
                  </a:solidFill>
                  <a:latin typeface="Corbel" charset="0"/>
                  <a:ea typeface="Corbel" charset="0"/>
                  <a:cs typeface="Corbel" charset="0"/>
                </a:rPr>
                <a:t>prev</a:t>
              </a:r>
            </a:p>
          </p:txBody>
        </p:sp>
        <p:sp>
          <p:nvSpPr>
            <p:cNvPr id="49" name="Rectangle 61"/>
            <p:cNvSpPr>
              <a:spLocks noChangeArrowheads="1"/>
            </p:cNvSpPr>
            <p:nvPr/>
          </p:nvSpPr>
          <p:spPr bwMode="auto">
            <a:xfrm>
              <a:off x="9296401" y="5105400"/>
              <a:ext cx="761998" cy="379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200" dirty="0">
                  <a:solidFill>
                    <a:schemeClr val="bg1">
                      <a:lumMod val="50000"/>
                    </a:schemeClr>
                  </a:solidFill>
                  <a:latin typeface="Corbel" charset="0"/>
                  <a:ea typeface="Corbel" charset="0"/>
                  <a:cs typeface="Corbel" charset="0"/>
                </a:rPr>
                <a:t>next</a:t>
              </a:r>
            </a:p>
          </p:txBody>
        </p:sp>
        <p:sp>
          <p:nvSpPr>
            <p:cNvPr id="50" name="Line 62"/>
            <p:cNvSpPr>
              <a:spLocks noChangeShapeType="1"/>
            </p:cNvSpPr>
            <p:nvPr/>
          </p:nvSpPr>
          <p:spPr bwMode="auto">
            <a:xfrm>
              <a:off x="3657600" y="4191000"/>
              <a:ext cx="4800600" cy="8382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1" name="Line 63"/>
            <p:cNvSpPr>
              <a:spLocks noChangeShapeType="1"/>
            </p:cNvSpPr>
            <p:nvPr/>
          </p:nvSpPr>
          <p:spPr bwMode="auto">
            <a:xfrm flipH="1">
              <a:off x="5638800" y="51816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2" name="Line 64"/>
            <p:cNvSpPr>
              <a:spLocks noChangeShapeType="1"/>
            </p:cNvSpPr>
            <p:nvPr/>
          </p:nvSpPr>
          <p:spPr bwMode="auto">
            <a:xfrm>
              <a:off x="5638800" y="5486400"/>
              <a:ext cx="6096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3" name="Line 65"/>
            <p:cNvSpPr>
              <a:spLocks noChangeShapeType="1"/>
            </p:cNvSpPr>
            <p:nvPr/>
          </p:nvSpPr>
          <p:spPr bwMode="auto">
            <a:xfrm>
              <a:off x="10058400" y="55626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4" name="Line 66"/>
            <p:cNvSpPr>
              <a:spLocks noChangeShapeType="1"/>
            </p:cNvSpPr>
            <p:nvPr/>
          </p:nvSpPr>
          <p:spPr bwMode="auto">
            <a:xfrm flipH="1">
              <a:off x="10058400" y="5334000"/>
              <a:ext cx="3810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5" name="Rectangle 67"/>
            <p:cNvSpPr>
              <a:spLocks noChangeArrowheads="1"/>
            </p:cNvSpPr>
            <p:nvPr/>
          </p:nvSpPr>
          <p:spPr bwMode="auto">
            <a:xfrm>
              <a:off x="2156016" y="1335427"/>
              <a:ext cx="1066800" cy="70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chemeClr val="bg1">
                      <a:lumMod val="50000"/>
                    </a:schemeClr>
                  </a:solidFill>
                  <a:latin typeface="Corbel" charset="0"/>
                  <a:ea typeface="Corbel" charset="0"/>
                  <a:cs typeface="Corbel" charset="0"/>
                </a:rPr>
                <a:t>B = 7</a:t>
              </a:r>
            </a:p>
            <a:p>
              <a:pPr defTabSz="914400" fontAlgn="base">
                <a:spcBef>
                  <a:spcPct val="50000"/>
                </a:spcBef>
                <a:spcAft>
                  <a:spcPct val="0"/>
                </a:spcAft>
                <a:buClrTx/>
                <a:buSzTx/>
                <a:buNone/>
              </a:pPr>
              <a:r>
                <a:rPr lang="en-US" altLang="zh-CN" sz="1100" dirty="0">
                  <a:solidFill>
                    <a:schemeClr val="bg1">
                      <a:lumMod val="50000"/>
                    </a:schemeClr>
                  </a:solidFill>
                  <a:latin typeface="Corbel" charset="0"/>
                  <a:ea typeface="Corbel" charset="0"/>
                  <a:cs typeface="Corbel" charset="0"/>
                </a:rPr>
                <a:t>L = 6</a:t>
              </a:r>
            </a:p>
          </p:txBody>
        </p:sp>
        <p:sp>
          <p:nvSpPr>
            <p:cNvPr id="56" name="Line 68"/>
            <p:cNvSpPr>
              <a:spLocks noChangeShapeType="1"/>
            </p:cNvSpPr>
            <p:nvPr/>
          </p:nvSpPr>
          <p:spPr bwMode="auto">
            <a:xfrm>
              <a:off x="5486400" y="37338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7" name="Line 69"/>
            <p:cNvSpPr>
              <a:spLocks noChangeShapeType="1"/>
            </p:cNvSpPr>
            <p:nvPr/>
          </p:nvSpPr>
          <p:spPr bwMode="auto">
            <a:xfrm>
              <a:off x="6400800" y="1752600"/>
              <a:ext cx="3048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8" name="Line 70"/>
            <p:cNvSpPr>
              <a:spLocks noChangeShapeType="1"/>
            </p:cNvSpPr>
            <p:nvPr/>
          </p:nvSpPr>
          <p:spPr bwMode="auto">
            <a:xfrm>
              <a:off x="8915400" y="3733800"/>
              <a:ext cx="838200" cy="0"/>
            </a:xfrm>
            <a:prstGeom prst="line">
              <a:avLst/>
            </a:prstGeom>
            <a:noFill/>
            <a:ln w="254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sp>
          <p:nvSpPr>
            <p:cNvPr id="59" name="Rectangle 71"/>
            <p:cNvSpPr>
              <a:spLocks noChangeArrowheads="1"/>
            </p:cNvSpPr>
            <p:nvPr/>
          </p:nvSpPr>
          <p:spPr bwMode="auto">
            <a:xfrm>
              <a:off x="3275914" y="918074"/>
              <a:ext cx="990600"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chemeClr val="bg1">
                      <a:lumMod val="50000"/>
                    </a:schemeClr>
                  </a:solidFill>
                  <a:latin typeface="Corbel" charset="0"/>
                  <a:ea typeface="Corbel" charset="0"/>
                  <a:cs typeface="Corbel" charset="0"/>
                </a:rPr>
                <a:t>Root</a:t>
              </a:r>
            </a:p>
          </p:txBody>
        </p:sp>
        <p:sp>
          <p:nvSpPr>
            <p:cNvPr id="60" name="Rectangle 72"/>
            <p:cNvSpPr>
              <a:spLocks noChangeArrowheads="1"/>
            </p:cNvSpPr>
            <p:nvPr/>
          </p:nvSpPr>
          <p:spPr bwMode="auto">
            <a:xfrm>
              <a:off x="3330678" y="2868214"/>
              <a:ext cx="1981201"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chemeClr val="bg1">
                      <a:lumMod val="50000"/>
                    </a:schemeClr>
                  </a:solidFill>
                  <a:latin typeface="Corbel" charset="0"/>
                  <a:ea typeface="Corbel" charset="0"/>
                  <a:cs typeface="Corbel" charset="0"/>
                </a:rPr>
                <a:t>Non-leaf node</a:t>
              </a:r>
            </a:p>
          </p:txBody>
        </p:sp>
        <p:sp>
          <p:nvSpPr>
            <p:cNvPr id="61" name="Rectangle 73"/>
            <p:cNvSpPr>
              <a:spLocks noChangeArrowheads="1"/>
            </p:cNvSpPr>
            <p:nvPr/>
          </p:nvSpPr>
          <p:spPr bwMode="auto">
            <a:xfrm>
              <a:off x="3351670" y="4608611"/>
              <a:ext cx="1447801"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chemeClr val="bg1">
                      <a:lumMod val="50000"/>
                    </a:schemeClr>
                  </a:solidFill>
                  <a:latin typeface="Corbel" charset="0"/>
                  <a:ea typeface="Corbel" charset="0"/>
                  <a:cs typeface="Corbel" charset="0"/>
                </a:rPr>
                <a:t>Leaf node</a:t>
              </a:r>
            </a:p>
          </p:txBody>
        </p:sp>
        <p:sp>
          <p:nvSpPr>
            <p:cNvPr id="62" name="Rectangle 74"/>
            <p:cNvSpPr>
              <a:spLocks noChangeArrowheads="1"/>
            </p:cNvSpPr>
            <p:nvPr/>
          </p:nvSpPr>
          <p:spPr bwMode="auto">
            <a:xfrm>
              <a:off x="8254994" y="4620815"/>
              <a:ext cx="1447801" cy="358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100" dirty="0">
                  <a:solidFill>
                    <a:schemeClr val="bg1">
                      <a:lumMod val="50000"/>
                    </a:schemeClr>
                  </a:solidFill>
                  <a:latin typeface="Corbel" charset="0"/>
                  <a:ea typeface="Corbel" charset="0"/>
                  <a:cs typeface="Corbel" charset="0"/>
                </a:rPr>
                <a:t>Leaf node</a:t>
              </a:r>
            </a:p>
          </p:txBody>
        </p:sp>
        <p:grpSp>
          <p:nvGrpSpPr>
            <p:cNvPr id="63" name="Group 75"/>
            <p:cNvGrpSpPr>
              <a:grpSpLocks/>
            </p:cNvGrpSpPr>
            <p:nvPr/>
          </p:nvGrpSpPr>
          <p:grpSpPr bwMode="auto">
            <a:xfrm>
              <a:off x="2444750" y="5949950"/>
              <a:ext cx="749300" cy="749300"/>
              <a:chOff x="580" y="3748"/>
              <a:chExt cx="472" cy="472"/>
            </a:xfrm>
          </p:grpSpPr>
          <p:sp>
            <p:nvSpPr>
              <p:cNvPr id="65" name="Oval 76"/>
              <p:cNvSpPr>
                <a:spLocks noChangeArrowheads="1"/>
              </p:cNvSpPr>
              <p:nvPr/>
            </p:nvSpPr>
            <p:spPr bwMode="auto">
              <a:xfrm>
                <a:off x="724" y="3892"/>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66" name="Oval 77"/>
              <p:cNvSpPr>
                <a:spLocks noChangeArrowheads="1"/>
              </p:cNvSpPr>
              <p:nvPr/>
            </p:nvSpPr>
            <p:spPr bwMode="auto">
              <a:xfrm>
                <a:off x="820" y="3988"/>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67" name="Oval 78"/>
              <p:cNvSpPr>
                <a:spLocks noChangeArrowheads="1"/>
              </p:cNvSpPr>
              <p:nvPr/>
            </p:nvSpPr>
            <p:spPr bwMode="auto">
              <a:xfrm>
                <a:off x="820" y="3892"/>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68" name="Oval 79"/>
              <p:cNvSpPr>
                <a:spLocks noChangeArrowheads="1"/>
              </p:cNvSpPr>
              <p:nvPr/>
            </p:nvSpPr>
            <p:spPr bwMode="auto">
              <a:xfrm>
                <a:off x="676" y="4084"/>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69" name="Oval 80"/>
              <p:cNvSpPr>
                <a:spLocks noChangeArrowheads="1"/>
              </p:cNvSpPr>
              <p:nvPr/>
            </p:nvSpPr>
            <p:spPr bwMode="auto">
              <a:xfrm>
                <a:off x="676" y="3988"/>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70" name="Oval 81"/>
              <p:cNvSpPr>
                <a:spLocks noChangeArrowheads="1"/>
              </p:cNvSpPr>
              <p:nvPr/>
            </p:nvSpPr>
            <p:spPr bwMode="auto">
              <a:xfrm>
                <a:off x="772" y="4036"/>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71" name="Oval 82"/>
              <p:cNvSpPr>
                <a:spLocks noChangeArrowheads="1"/>
              </p:cNvSpPr>
              <p:nvPr/>
            </p:nvSpPr>
            <p:spPr bwMode="auto">
              <a:xfrm>
                <a:off x="916" y="4084"/>
                <a:ext cx="40" cy="40"/>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sp>
            <p:nvSpPr>
              <p:cNvPr id="72" name="Oval 83"/>
              <p:cNvSpPr>
                <a:spLocks noChangeArrowheads="1"/>
              </p:cNvSpPr>
              <p:nvPr/>
            </p:nvSpPr>
            <p:spPr bwMode="auto">
              <a:xfrm>
                <a:off x="580" y="3748"/>
                <a:ext cx="472" cy="47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100">
                  <a:solidFill>
                    <a:schemeClr val="bg1">
                      <a:lumMod val="50000"/>
                    </a:schemeClr>
                  </a:solidFill>
                  <a:latin typeface="Corbel" charset="0"/>
                  <a:ea typeface="Corbel" charset="0"/>
                  <a:cs typeface="Corbel" charset="0"/>
                </a:endParaRPr>
              </a:p>
            </p:txBody>
          </p:sp>
        </p:grpSp>
        <p:sp>
          <p:nvSpPr>
            <p:cNvPr id="64" name="Line 84"/>
            <p:cNvSpPr>
              <a:spLocks noChangeShapeType="1"/>
            </p:cNvSpPr>
            <p:nvPr/>
          </p:nvSpPr>
          <p:spPr bwMode="auto">
            <a:xfrm>
              <a:off x="2819400" y="5715000"/>
              <a:ext cx="0" cy="152400"/>
            </a:xfrm>
            <a:prstGeom prst="line">
              <a:avLst/>
            </a:prstGeom>
            <a:noFill/>
            <a:ln w="38100" cmpd="dbl">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100">
                <a:solidFill>
                  <a:schemeClr val="bg1">
                    <a:lumMod val="50000"/>
                  </a:schemeClr>
                </a:solidFill>
                <a:latin typeface="Corbel" charset="0"/>
                <a:ea typeface="Corbel" charset="0"/>
                <a:cs typeface="Corbel" charset="0"/>
              </a:endParaRPr>
            </a:p>
          </p:txBody>
        </p:sp>
      </p:grpSp>
      <p:sp>
        <p:nvSpPr>
          <p:cNvPr id="88" name="Rectangle 3"/>
          <p:cNvSpPr txBox="1">
            <a:spLocks noChangeArrowheads="1"/>
          </p:cNvSpPr>
          <p:nvPr/>
        </p:nvSpPr>
        <p:spPr>
          <a:xfrm>
            <a:off x="4618820" y="5278524"/>
            <a:ext cx="4385511" cy="1579476"/>
          </a:xfrm>
          <a:prstGeom prst="rect">
            <a:avLst/>
          </a:prstGeom>
        </p:spPr>
        <p:txBody>
          <a:bodyPr vert="horz" lIns="91438" tIns="45719" rIns="91438" bIns="45719" rtlCol="0">
            <a:noAutofit/>
          </a:bodyPr>
          <a:lstStyle>
            <a:lvl1pPr marL="285744" indent="-285744" algn="l" defTabSz="914377"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517512" indent="-317492" algn="l" defTabSz="914377"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684196" indent="-300031" algn="l" defTabSz="914377"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858817" indent="-292093" algn="l" defTabSz="914377"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025500" indent="-276218" algn="l" defTabSz="914377"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buNone/>
            </a:pPr>
            <a:r>
              <a:rPr lang="en-US" altLang="ko-KR" sz="2000" dirty="0" smtClean="0">
                <a:solidFill>
                  <a:schemeClr val="bg1">
                    <a:lumMod val="50000"/>
                  </a:schemeClr>
                </a:solidFill>
                <a:latin typeface="Corbel" charset="0"/>
                <a:ea typeface="Corbel" charset="0"/>
                <a:cs typeface="Corbel" charset="0"/>
              </a:rPr>
              <a:t>A </a:t>
            </a:r>
            <a:r>
              <a:rPr lang="en-US" altLang="ko-KR" sz="2000" dirty="0">
                <a:solidFill>
                  <a:schemeClr val="bg1">
                    <a:lumMod val="50000"/>
                  </a:schemeClr>
                </a:solidFill>
                <a:latin typeface="Corbel" charset="0"/>
                <a:ea typeface="Corbel" charset="0"/>
                <a:cs typeface="Corbel" charset="0"/>
              </a:rPr>
              <a:t>CF </a:t>
            </a:r>
            <a:r>
              <a:rPr lang="en-US" altLang="ko-KR" sz="2000" dirty="0" smtClean="0">
                <a:solidFill>
                  <a:schemeClr val="bg1">
                    <a:lumMod val="50000"/>
                  </a:schemeClr>
                </a:solidFill>
                <a:latin typeface="Corbel" charset="0"/>
                <a:ea typeface="Corbel" charset="0"/>
                <a:cs typeface="Corbel" charset="0"/>
              </a:rPr>
              <a:t>tree: A </a:t>
            </a:r>
            <a:r>
              <a:rPr lang="en-US" altLang="ko-KR" sz="2000" dirty="0">
                <a:solidFill>
                  <a:schemeClr val="bg1">
                    <a:lumMod val="50000"/>
                  </a:schemeClr>
                </a:solidFill>
                <a:latin typeface="Corbel" charset="0"/>
                <a:ea typeface="Corbel" charset="0"/>
                <a:cs typeface="Corbel" charset="0"/>
              </a:rPr>
              <a:t>height-balanced tree that stores the clustering </a:t>
            </a:r>
            <a:r>
              <a:rPr lang="en-US" altLang="ko-KR" sz="2000" dirty="0" smtClean="0">
                <a:solidFill>
                  <a:schemeClr val="bg1">
                    <a:lumMod val="50000"/>
                  </a:schemeClr>
                </a:solidFill>
                <a:latin typeface="Corbel" charset="0"/>
                <a:ea typeface="Corbel" charset="0"/>
                <a:cs typeface="Corbel" charset="0"/>
              </a:rPr>
              <a:t>features (CFs) </a:t>
            </a:r>
          </a:p>
          <a:p>
            <a:pPr marL="0" indent="0">
              <a:buNone/>
            </a:pPr>
            <a:r>
              <a:rPr lang="en-US" altLang="ko-KR" sz="2000" dirty="0" smtClean="0">
                <a:solidFill>
                  <a:schemeClr val="bg1">
                    <a:lumMod val="50000"/>
                  </a:schemeClr>
                </a:solidFill>
                <a:latin typeface="Corbel" charset="0"/>
                <a:ea typeface="Corbel" charset="0"/>
                <a:cs typeface="Corbel" charset="0"/>
              </a:rPr>
              <a:t>The </a:t>
            </a:r>
            <a:r>
              <a:rPr lang="en-US" altLang="ko-KR" sz="2000" dirty="0">
                <a:solidFill>
                  <a:schemeClr val="bg1">
                    <a:lumMod val="50000"/>
                  </a:schemeClr>
                </a:solidFill>
                <a:latin typeface="Corbel" charset="0"/>
                <a:ea typeface="Corbel" charset="0"/>
                <a:cs typeface="Corbel" charset="0"/>
              </a:rPr>
              <a:t>non-leaf nodes store sums of the CFs of their children</a:t>
            </a:r>
          </a:p>
        </p:txBody>
      </p:sp>
    </p:spTree>
    <p:extLst>
      <p:ext uri="{BB962C8B-B14F-4D97-AF65-F5344CB8AC3E}">
        <p14:creationId xmlns:p14="http://schemas.microsoft.com/office/powerpoint/2010/main" val="1476876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lumMod val="50000"/>
                  </a:schemeClr>
                </a:solidFill>
              </a:rPr>
              <a:t>BIRCH: A Scalable and Flexible Clustering Method</a:t>
            </a:r>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spcAft>
                <a:spcPts val="300"/>
              </a:spcAft>
            </a:pPr>
            <a:r>
              <a:rPr lang="en-US" altLang="zh-CN" sz="2400" dirty="0">
                <a:solidFill>
                  <a:schemeClr val="bg1">
                    <a:lumMod val="50000"/>
                  </a:schemeClr>
                </a:solidFill>
                <a:ea typeface="SimSun" panose="02010600030101010101" pitchFamily="2" charset="-122"/>
              </a:rPr>
              <a:t>An integration of agglomerative clustering with other (flexible) clustering methods</a:t>
            </a:r>
          </a:p>
          <a:p>
            <a:pPr lvl="1">
              <a:spcAft>
                <a:spcPts val="300"/>
              </a:spcAft>
            </a:pPr>
            <a:r>
              <a:rPr lang="en-US" altLang="zh-CN" sz="2400" dirty="0">
                <a:solidFill>
                  <a:schemeClr val="bg1">
                    <a:lumMod val="50000"/>
                  </a:schemeClr>
                </a:solidFill>
                <a:ea typeface="SimSun" panose="02010600030101010101" pitchFamily="2" charset="-122"/>
              </a:rPr>
              <a:t>Low-level micro-clustering </a:t>
            </a:r>
          </a:p>
          <a:p>
            <a:pPr lvl="2">
              <a:spcAft>
                <a:spcPts val="300"/>
              </a:spcAft>
            </a:pPr>
            <a:r>
              <a:rPr lang="en-US" altLang="zh-CN" dirty="0">
                <a:solidFill>
                  <a:schemeClr val="bg1">
                    <a:lumMod val="50000"/>
                  </a:schemeClr>
                </a:solidFill>
                <a:ea typeface="SimSun" panose="02010600030101010101" pitchFamily="2" charset="-122"/>
              </a:rPr>
              <a:t>Exploring CP-feature and BIRCH tree structure</a:t>
            </a:r>
          </a:p>
          <a:p>
            <a:pPr lvl="2">
              <a:spcAft>
                <a:spcPts val="300"/>
              </a:spcAft>
            </a:pPr>
            <a:r>
              <a:rPr lang="en-US" altLang="zh-CN" dirty="0">
                <a:solidFill>
                  <a:schemeClr val="bg1">
                    <a:lumMod val="50000"/>
                  </a:schemeClr>
                </a:solidFill>
                <a:ea typeface="SimSun" panose="02010600030101010101" pitchFamily="2" charset="-122"/>
              </a:rPr>
              <a:t>Preserving the inherent clustering structure of the data</a:t>
            </a:r>
          </a:p>
          <a:p>
            <a:pPr lvl="1">
              <a:spcAft>
                <a:spcPts val="300"/>
              </a:spcAft>
            </a:pPr>
            <a:r>
              <a:rPr lang="en-US" altLang="zh-CN" sz="2400" dirty="0">
                <a:solidFill>
                  <a:schemeClr val="bg1">
                    <a:lumMod val="50000"/>
                  </a:schemeClr>
                </a:solidFill>
                <a:ea typeface="SimSun" panose="02010600030101010101" pitchFamily="2" charset="-122"/>
              </a:rPr>
              <a:t>Higher-level macro-clustering</a:t>
            </a:r>
          </a:p>
          <a:p>
            <a:pPr lvl="2">
              <a:spcAft>
                <a:spcPts val="300"/>
              </a:spcAft>
            </a:pPr>
            <a:r>
              <a:rPr lang="en-US" altLang="zh-CN" dirty="0">
                <a:solidFill>
                  <a:schemeClr val="bg1">
                    <a:lumMod val="50000"/>
                  </a:schemeClr>
                </a:solidFill>
                <a:ea typeface="SimSun" panose="02010600030101010101" pitchFamily="2" charset="-122"/>
              </a:rPr>
              <a:t>Provide sufficient flexibility for integration with other clustering methods</a:t>
            </a:r>
          </a:p>
          <a:p>
            <a:pPr>
              <a:spcAft>
                <a:spcPts val="300"/>
              </a:spcAft>
            </a:pPr>
            <a:r>
              <a:rPr lang="en-US" altLang="zh-CN" sz="2400" dirty="0">
                <a:solidFill>
                  <a:schemeClr val="bg1">
                    <a:lumMod val="50000"/>
                  </a:schemeClr>
                </a:solidFill>
                <a:ea typeface="SimSun" panose="02010600030101010101" pitchFamily="2" charset="-122"/>
              </a:rPr>
              <a:t>Impact to many other clustering methods and applications</a:t>
            </a:r>
          </a:p>
          <a:p>
            <a:pPr>
              <a:spcAft>
                <a:spcPts val="300"/>
              </a:spcAft>
            </a:pPr>
            <a:r>
              <a:rPr lang="en-US" altLang="zh-CN" sz="2400" dirty="0">
                <a:solidFill>
                  <a:schemeClr val="bg1">
                    <a:lumMod val="50000"/>
                  </a:schemeClr>
                </a:solidFill>
                <a:ea typeface="SimSun" panose="02010600030101010101" pitchFamily="2" charset="-122"/>
              </a:rPr>
              <a:t>Concerns</a:t>
            </a:r>
          </a:p>
          <a:p>
            <a:pPr lvl="1">
              <a:spcAft>
                <a:spcPts val="300"/>
              </a:spcAft>
            </a:pPr>
            <a:r>
              <a:rPr lang="en-US" altLang="zh-CN" sz="2400" dirty="0">
                <a:solidFill>
                  <a:schemeClr val="bg1">
                    <a:lumMod val="50000"/>
                  </a:schemeClr>
                </a:solidFill>
                <a:ea typeface="SimSun" panose="02010600030101010101" pitchFamily="2" charset="-122"/>
              </a:rPr>
              <a:t>Sensitive to insertion order of data points</a:t>
            </a:r>
          </a:p>
          <a:p>
            <a:pPr lvl="1">
              <a:spcAft>
                <a:spcPts val="300"/>
              </a:spcAft>
            </a:pPr>
            <a:r>
              <a:rPr lang="en-US" altLang="zh-CN" sz="2400" dirty="0">
                <a:solidFill>
                  <a:schemeClr val="bg1">
                    <a:lumMod val="50000"/>
                  </a:schemeClr>
                </a:solidFill>
                <a:ea typeface="SimSun" panose="02010600030101010101" pitchFamily="2" charset="-122"/>
              </a:rPr>
              <a:t>Due to the fixed size of leaf nodes, clusters may not be so natural</a:t>
            </a:r>
          </a:p>
          <a:p>
            <a:pPr lvl="1">
              <a:spcAft>
                <a:spcPts val="300"/>
              </a:spcAft>
            </a:pPr>
            <a:r>
              <a:rPr lang="en-US" altLang="zh-CN" sz="2400" dirty="0">
                <a:solidFill>
                  <a:schemeClr val="bg1">
                    <a:lumMod val="50000"/>
                  </a:schemeClr>
                </a:solidFill>
                <a:ea typeface="SimSun" panose="02010600030101010101" pitchFamily="2" charset="-122"/>
              </a:rPr>
              <a:t>Clusters tend to be spherical given the radius and diameter </a:t>
            </a:r>
            <a:r>
              <a:rPr lang="en-US" altLang="zh-CN" sz="2400" dirty="0" smtClean="0">
                <a:solidFill>
                  <a:schemeClr val="bg1">
                    <a:lumMod val="50000"/>
                  </a:schemeClr>
                </a:solidFill>
                <a:ea typeface="SimSun" panose="02010600030101010101" pitchFamily="2" charset="-122"/>
              </a:rPr>
              <a:t>measures</a:t>
            </a:r>
            <a:endParaRPr lang="en-US" altLang="zh-CN" sz="2400" dirty="0">
              <a:solidFill>
                <a:schemeClr val="bg1">
                  <a:lumMod val="50000"/>
                </a:schemeClr>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46</a:t>
            </a:fld>
            <a:endParaRPr lang="en-US">
              <a:solidFill>
                <a:schemeClr val="bg1">
                  <a:lumMod val="50000"/>
                </a:schemeClr>
              </a:solidFill>
            </a:endParaRPr>
          </a:p>
        </p:txBody>
      </p:sp>
    </p:spTree>
    <p:extLst>
      <p:ext uri="{BB962C8B-B14F-4D97-AF65-F5344CB8AC3E}">
        <p14:creationId xmlns:p14="http://schemas.microsoft.com/office/powerpoint/2010/main" val="1246738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latin typeface="Corbel" charset="0"/>
                <a:ea typeface="Corbel" charset="0"/>
                <a:cs typeface="Corbel" charset="0"/>
              </a:rPr>
              <a:t>CURE: Clustering Using Representatives</a:t>
            </a:r>
            <a:endParaRPr lang="en-US" dirty="0">
              <a:solidFill>
                <a:schemeClr val="bg1">
                  <a:lumMod val="50000"/>
                </a:schemeClr>
              </a:solidFill>
              <a:latin typeface="Corbel" charset="0"/>
              <a:ea typeface="Corbel" charset="0"/>
              <a:cs typeface="Corbel" charset="0"/>
            </a:endParaRPr>
          </a:p>
        </p:txBody>
      </p:sp>
      <p:sp>
        <p:nvSpPr>
          <p:cNvPr id="3" name="Content Placeholder 2"/>
          <p:cNvSpPr>
            <a:spLocks noGrp="1"/>
          </p:cNvSpPr>
          <p:nvPr>
            <p:ph idx="1"/>
          </p:nvPr>
        </p:nvSpPr>
        <p:spPr/>
        <p:txBody>
          <a:bodyPr>
            <a:normAutofit/>
          </a:bodyPr>
          <a:lstStyle/>
          <a:p>
            <a:pPr>
              <a:spcBef>
                <a:spcPts val="300"/>
              </a:spcBef>
            </a:pPr>
            <a:r>
              <a:rPr lang="en-US" sz="1800" b="1" dirty="0">
                <a:solidFill>
                  <a:schemeClr val="bg1">
                    <a:lumMod val="50000"/>
                  </a:schemeClr>
                </a:solidFill>
              </a:rPr>
              <a:t>CURE </a:t>
            </a:r>
            <a:r>
              <a:rPr lang="en-US" sz="1800" dirty="0">
                <a:solidFill>
                  <a:schemeClr val="bg1">
                    <a:lumMod val="50000"/>
                  </a:schemeClr>
                </a:solidFill>
              </a:rPr>
              <a:t>(Clustering Using </a:t>
            </a:r>
            <a:r>
              <a:rPr lang="en-US" sz="1800" dirty="0" err="1">
                <a:solidFill>
                  <a:schemeClr val="bg1">
                    <a:lumMod val="50000"/>
                  </a:schemeClr>
                </a:solidFill>
              </a:rPr>
              <a:t>REpresentatives</a:t>
            </a:r>
            <a:r>
              <a:rPr lang="en-US" sz="1800" dirty="0">
                <a:solidFill>
                  <a:schemeClr val="bg1">
                    <a:lumMod val="50000"/>
                  </a:schemeClr>
                </a:solidFill>
              </a:rPr>
              <a:t>) (S. </a:t>
            </a:r>
            <a:r>
              <a:rPr lang="en-US" sz="1800" dirty="0" err="1">
                <a:solidFill>
                  <a:schemeClr val="bg1">
                    <a:lumMod val="50000"/>
                  </a:schemeClr>
                </a:solidFill>
              </a:rPr>
              <a:t>Guha</a:t>
            </a:r>
            <a:r>
              <a:rPr lang="en-US" sz="1800" dirty="0">
                <a:solidFill>
                  <a:schemeClr val="bg1">
                    <a:lumMod val="50000"/>
                  </a:schemeClr>
                </a:solidFill>
              </a:rPr>
              <a:t>, R. </a:t>
            </a:r>
            <a:r>
              <a:rPr lang="en-US" sz="1800" dirty="0" err="1">
                <a:solidFill>
                  <a:schemeClr val="bg1">
                    <a:lumMod val="50000"/>
                  </a:schemeClr>
                </a:solidFill>
              </a:rPr>
              <a:t>Rastogi</a:t>
            </a:r>
            <a:r>
              <a:rPr lang="en-US" sz="1800" dirty="0">
                <a:solidFill>
                  <a:schemeClr val="bg1">
                    <a:lumMod val="50000"/>
                  </a:schemeClr>
                </a:solidFill>
              </a:rPr>
              <a:t>, and K. Shim, 1998)</a:t>
            </a:r>
          </a:p>
          <a:p>
            <a:pPr lvl="1">
              <a:spcBef>
                <a:spcPts val="300"/>
              </a:spcBef>
            </a:pPr>
            <a:r>
              <a:rPr lang="en-US" sz="1800" dirty="0">
                <a:solidFill>
                  <a:schemeClr val="bg1">
                    <a:lumMod val="50000"/>
                  </a:schemeClr>
                </a:solidFill>
              </a:rPr>
              <a:t>Represent a cluster using a set of well-scattered representative points</a:t>
            </a:r>
          </a:p>
          <a:p>
            <a:pPr>
              <a:spcBef>
                <a:spcPts val="300"/>
              </a:spcBef>
            </a:pPr>
            <a:r>
              <a:rPr lang="en-US" sz="1800" dirty="0">
                <a:solidFill>
                  <a:schemeClr val="bg1">
                    <a:lumMod val="50000"/>
                  </a:schemeClr>
                </a:solidFill>
              </a:rPr>
              <a:t>Cluster distance: Minimum distance between the representative points chosen</a:t>
            </a:r>
          </a:p>
          <a:p>
            <a:pPr lvl="1">
              <a:spcBef>
                <a:spcPts val="300"/>
              </a:spcBef>
            </a:pPr>
            <a:r>
              <a:rPr lang="en-US" sz="1800" dirty="0">
                <a:solidFill>
                  <a:schemeClr val="bg1">
                    <a:lumMod val="50000"/>
                  </a:schemeClr>
                </a:solidFill>
              </a:rPr>
              <a:t> This incorporates features of both single link and average link</a:t>
            </a:r>
          </a:p>
          <a:p>
            <a:pPr>
              <a:spcBef>
                <a:spcPts val="300"/>
              </a:spcBef>
            </a:pPr>
            <a:r>
              <a:rPr lang="en-US" sz="1800" dirty="0">
                <a:solidFill>
                  <a:schemeClr val="bg1">
                    <a:lumMod val="50000"/>
                  </a:schemeClr>
                </a:solidFill>
              </a:rPr>
              <a:t>Shrinking factor α: The points are shrunk towards the centroid by a factor α</a:t>
            </a:r>
          </a:p>
          <a:p>
            <a:pPr lvl="1">
              <a:spcBef>
                <a:spcPts val="300"/>
              </a:spcBef>
            </a:pPr>
            <a:r>
              <a:rPr lang="en-US" sz="1800" dirty="0">
                <a:solidFill>
                  <a:schemeClr val="bg1">
                    <a:lumMod val="50000"/>
                  </a:schemeClr>
                </a:solidFill>
              </a:rPr>
              <a:t>Far away points are shrunk more towards the center: More robust to outliers</a:t>
            </a:r>
          </a:p>
          <a:p>
            <a:pPr>
              <a:spcBef>
                <a:spcPts val="300"/>
              </a:spcBef>
            </a:pPr>
            <a:r>
              <a:rPr lang="en-US" sz="1800" dirty="0">
                <a:solidFill>
                  <a:schemeClr val="bg1">
                    <a:lumMod val="50000"/>
                  </a:schemeClr>
                </a:solidFill>
              </a:rPr>
              <a:t>Choosing scattered points helps CURE capture clusters of arbitrary shapes </a:t>
            </a:r>
          </a:p>
          <a:p>
            <a:endParaRPr lang="en-US" sz="24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47</a:t>
            </a:fld>
            <a:endParaRPr lang="en-US">
              <a:solidFill>
                <a:schemeClr val="bg1">
                  <a:lumMod val="50000"/>
                </a:schemeClr>
              </a:solidFill>
            </a:endParaRPr>
          </a:p>
        </p:txBody>
      </p:sp>
      <p:pic>
        <p:nvPicPr>
          <p:cNvPr id="13" name="Picture 12"/>
          <p:cNvPicPr>
            <a:picLocks noChangeAspect="1"/>
          </p:cNvPicPr>
          <p:nvPr/>
        </p:nvPicPr>
        <p:blipFill>
          <a:blip r:embed="rId2"/>
          <a:stretch>
            <a:fillRect/>
          </a:stretch>
        </p:blipFill>
        <p:spPr>
          <a:xfrm>
            <a:off x="61876" y="4184543"/>
            <a:ext cx="3429543" cy="1439029"/>
          </a:xfrm>
          <a:prstGeom prst="rect">
            <a:avLst/>
          </a:prstGeom>
        </p:spPr>
      </p:pic>
      <p:grpSp>
        <p:nvGrpSpPr>
          <p:cNvPr id="14" name="Group 13"/>
          <p:cNvGrpSpPr/>
          <p:nvPr/>
        </p:nvGrpSpPr>
        <p:grpSpPr>
          <a:xfrm>
            <a:off x="3589987" y="4071938"/>
            <a:ext cx="5357812" cy="1876640"/>
            <a:chOff x="5924204" y="4772603"/>
            <a:chExt cx="5966668" cy="2085397"/>
          </a:xfrm>
        </p:grpSpPr>
        <p:pic>
          <p:nvPicPr>
            <p:cNvPr id="15" name="Picture 14"/>
            <p:cNvPicPr>
              <a:picLocks noChangeAspect="1"/>
            </p:cNvPicPr>
            <p:nvPr/>
          </p:nvPicPr>
          <p:blipFill>
            <a:blip r:embed="rId3"/>
            <a:stretch>
              <a:fillRect/>
            </a:stretch>
          </p:blipFill>
          <p:spPr>
            <a:xfrm>
              <a:off x="5924204" y="4772603"/>
              <a:ext cx="858693" cy="2085397"/>
            </a:xfrm>
            <a:prstGeom prst="rect">
              <a:avLst/>
            </a:prstGeom>
          </p:spPr>
        </p:pic>
        <p:pic>
          <p:nvPicPr>
            <p:cNvPr id="16" name="Picture 15"/>
            <p:cNvPicPr>
              <a:picLocks noChangeAspect="1"/>
            </p:cNvPicPr>
            <p:nvPr/>
          </p:nvPicPr>
          <p:blipFill>
            <a:blip r:embed="rId4"/>
            <a:stretch>
              <a:fillRect/>
            </a:stretch>
          </p:blipFill>
          <p:spPr>
            <a:xfrm>
              <a:off x="6985639" y="5243368"/>
              <a:ext cx="1550421" cy="1143866"/>
            </a:xfrm>
            <a:prstGeom prst="rect">
              <a:avLst/>
            </a:prstGeom>
          </p:spPr>
        </p:pic>
        <p:sp>
          <p:nvSpPr>
            <p:cNvPr id="17" name="Right Arrow 16"/>
            <p:cNvSpPr/>
            <p:nvPr/>
          </p:nvSpPr>
          <p:spPr>
            <a:xfrm>
              <a:off x="8808113" y="5621337"/>
              <a:ext cx="369455" cy="387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pic>
          <p:nvPicPr>
            <p:cNvPr id="18" name="내용 개체 틀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338" y="4772603"/>
              <a:ext cx="862747" cy="2084399"/>
            </a:xfrm>
            <a:prstGeom prst="rect">
              <a:avLst/>
            </a:prstGeom>
          </p:spPr>
        </p:pic>
        <p:pic>
          <p:nvPicPr>
            <p:cNvPr id="19" name="그림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39186" y="5243368"/>
              <a:ext cx="1551686" cy="1144800"/>
            </a:xfrm>
            <a:prstGeom prst="rect">
              <a:avLst/>
            </a:prstGeom>
          </p:spPr>
        </p:pic>
      </p:grpSp>
      <p:sp>
        <p:nvSpPr>
          <p:cNvPr id="20" name="TextBox 19"/>
          <p:cNvSpPr txBox="1"/>
          <p:nvPr/>
        </p:nvSpPr>
        <p:spPr>
          <a:xfrm>
            <a:off x="3497425" y="6087368"/>
            <a:ext cx="3013944" cy="307777"/>
          </a:xfrm>
          <a:prstGeom prst="rect">
            <a:avLst/>
          </a:prstGeom>
          <a:solidFill>
            <a:srgbClr val="FFFF00"/>
          </a:solidFill>
        </p:spPr>
        <p:txBody>
          <a:bodyPr wrap="square" rtlCol="0">
            <a:spAutoFit/>
          </a:bodyPr>
          <a:lstStyle/>
          <a:p>
            <a:r>
              <a:rPr lang="en-US" sz="1400" dirty="0" smtClean="0">
                <a:solidFill>
                  <a:schemeClr val="bg1">
                    <a:lumMod val="50000"/>
                  </a:schemeClr>
                </a:solidFill>
              </a:rPr>
              <a:t>Courtesy: </a:t>
            </a:r>
            <a:r>
              <a:rPr lang="en-US" sz="1400" dirty="0" err="1" smtClean="0">
                <a:solidFill>
                  <a:schemeClr val="bg1">
                    <a:lumMod val="50000"/>
                  </a:schemeClr>
                </a:solidFill>
              </a:rPr>
              <a:t>Kyuseok</a:t>
            </a:r>
            <a:r>
              <a:rPr lang="en-US" sz="1400" dirty="0" smtClean="0">
                <a:solidFill>
                  <a:schemeClr val="bg1">
                    <a:lumMod val="50000"/>
                  </a:schemeClr>
                </a:solidFill>
              </a:rPr>
              <a:t> Shim@SNU.KR</a:t>
            </a:r>
            <a:endParaRPr lang="en-US" sz="1400" dirty="0">
              <a:solidFill>
                <a:schemeClr val="bg1">
                  <a:lumMod val="50000"/>
                </a:schemeClr>
              </a:solidFill>
            </a:endParaRPr>
          </a:p>
        </p:txBody>
      </p:sp>
    </p:spTree>
    <p:extLst>
      <p:ext uri="{BB962C8B-B14F-4D97-AF65-F5344CB8AC3E}">
        <p14:creationId xmlns:p14="http://schemas.microsoft.com/office/powerpoint/2010/main" val="9347147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CHAMELEON: Hierarchical Clustering Using Dynamic </a:t>
            </a:r>
            <a:r>
              <a:rPr lang="en-US" altLang="zh-CN" dirty="0" smtClean="0">
                <a:ea typeface="SimSun" panose="02010600030101010101" pitchFamily="2" charset="-122"/>
              </a:rPr>
              <a:t>Modeling</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10000"/>
          </a:bodyPr>
          <a:lstStyle/>
          <a:p>
            <a:pPr marL="457200" indent="-457200">
              <a:spcAft>
                <a:spcPts val="600"/>
              </a:spcAft>
            </a:pPr>
            <a:r>
              <a:rPr lang="en-US" altLang="zh-CN" sz="2400" dirty="0">
                <a:ea typeface="SimSun" panose="02010600030101010101" pitchFamily="2" charset="-122"/>
              </a:rPr>
              <a:t>CHAMELEON: A graph partitioning approach (G. </a:t>
            </a:r>
            <a:r>
              <a:rPr lang="en-US" altLang="zh-CN" sz="2400" dirty="0" err="1">
                <a:ea typeface="SimSun" panose="02010600030101010101" pitchFamily="2" charset="-122"/>
              </a:rPr>
              <a:t>Karypis</a:t>
            </a:r>
            <a:r>
              <a:rPr lang="en-US" altLang="zh-CN" sz="2400" dirty="0">
                <a:ea typeface="SimSun" panose="02010600030101010101" pitchFamily="2" charset="-122"/>
              </a:rPr>
              <a:t>, E. H. Han, and V. Kumar, 1999) </a:t>
            </a:r>
          </a:p>
          <a:p>
            <a:pPr marL="457200" indent="-457200">
              <a:spcAft>
                <a:spcPts val="600"/>
              </a:spcAft>
            </a:pPr>
            <a:r>
              <a:rPr lang="en-US" altLang="zh-CN" sz="2400" dirty="0">
                <a:ea typeface="SimSun" panose="02010600030101010101" pitchFamily="2" charset="-122"/>
              </a:rPr>
              <a:t>Measures the similarity based on a dynamic model</a:t>
            </a:r>
          </a:p>
          <a:p>
            <a:pPr marL="914400" lvl="1" indent="-457200">
              <a:spcAft>
                <a:spcPts val="600"/>
              </a:spcAft>
            </a:pPr>
            <a:r>
              <a:rPr lang="en-US" altLang="zh-CN" sz="2400" dirty="0">
                <a:ea typeface="SimSun" panose="02010600030101010101" pitchFamily="2" charset="-122"/>
              </a:rPr>
              <a:t>Two clusters are merged only if the </a:t>
            </a:r>
            <a:r>
              <a:rPr lang="en-US" altLang="zh-CN" sz="2400" i="1" dirty="0">
                <a:solidFill>
                  <a:srgbClr val="FF0000"/>
                </a:solidFill>
                <a:ea typeface="SimSun" panose="02010600030101010101" pitchFamily="2" charset="-122"/>
              </a:rPr>
              <a:t>interconnectivity</a:t>
            </a:r>
            <a:r>
              <a:rPr lang="en-US" altLang="zh-CN" sz="2400" dirty="0">
                <a:solidFill>
                  <a:schemeClr val="hlink"/>
                </a:solidFill>
                <a:ea typeface="SimSun" panose="02010600030101010101" pitchFamily="2" charset="-122"/>
              </a:rPr>
              <a:t> </a:t>
            </a:r>
            <a:r>
              <a:rPr lang="en-US" altLang="zh-CN" sz="2400" dirty="0">
                <a:ea typeface="SimSun" panose="02010600030101010101" pitchFamily="2" charset="-122"/>
              </a:rPr>
              <a:t>and </a:t>
            </a:r>
            <a:r>
              <a:rPr lang="en-US" altLang="zh-CN" sz="2400" i="1" dirty="0">
                <a:solidFill>
                  <a:srgbClr val="FF0000"/>
                </a:solidFill>
                <a:ea typeface="SimSun" panose="02010600030101010101" pitchFamily="2" charset="-122"/>
              </a:rPr>
              <a:t>closeness (proximity)</a:t>
            </a:r>
            <a:r>
              <a:rPr lang="en-US" altLang="zh-CN" sz="2400" dirty="0">
                <a:solidFill>
                  <a:srgbClr val="FF0000"/>
                </a:solidFill>
                <a:ea typeface="SimSun" panose="02010600030101010101" pitchFamily="2" charset="-122"/>
              </a:rPr>
              <a:t> </a:t>
            </a:r>
            <a:r>
              <a:rPr lang="en-US" altLang="zh-CN" sz="2400" dirty="0">
                <a:ea typeface="SimSun" panose="02010600030101010101" pitchFamily="2" charset="-122"/>
              </a:rPr>
              <a:t>between two clusters are high </a:t>
            </a:r>
            <a:r>
              <a:rPr lang="en-US" altLang="zh-CN" sz="2400" i="1" dirty="0">
                <a:ea typeface="SimSun" panose="02010600030101010101" pitchFamily="2" charset="-122"/>
              </a:rPr>
              <a:t>relative to</a:t>
            </a:r>
            <a:r>
              <a:rPr lang="en-US" altLang="zh-CN" sz="2400" dirty="0">
                <a:ea typeface="SimSun" panose="02010600030101010101" pitchFamily="2" charset="-122"/>
              </a:rPr>
              <a:t> the internal interconnectivity of the clusters and closeness of items within the clusters </a:t>
            </a:r>
          </a:p>
          <a:p>
            <a:pPr marL="457200" indent="-457200">
              <a:spcAft>
                <a:spcPts val="600"/>
              </a:spcAft>
            </a:pPr>
            <a:r>
              <a:rPr lang="en-US" altLang="zh-CN" sz="2400" dirty="0">
                <a:ea typeface="SimSun" panose="02010600030101010101" pitchFamily="2" charset="-122"/>
              </a:rPr>
              <a:t>A graph-based, two-phase algorithm</a:t>
            </a:r>
          </a:p>
          <a:p>
            <a:pPr marL="914400" lvl="1" indent="-457200">
              <a:spcAft>
                <a:spcPts val="600"/>
              </a:spcAft>
              <a:buSzTx/>
              <a:buFont typeface="Wingdings" panose="05000000000000000000" pitchFamily="2" charset="2"/>
              <a:buAutoNum type="arabicPeriod"/>
            </a:pPr>
            <a:r>
              <a:rPr lang="en-US" altLang="zh-CN" sz="2400" dirty="0">
                <a:ea typeface="SimSun" panose="02010600030101010101" pitchFamily="2" charset="-122"/>
              </a:rPr>
              <a:t>Use a graph-partitioning algorithm: Cluster objects into a large number of relatively small sub-clusters</a:t>
            </a:r>
          </a:p>
          <a:p>
            <a:pPr marL="914400" lvl="1" indent="-457200">
              <a:spcAft>
                <a:spcPts val="600"/>
              </a:spcAft>
              <a:buSzTx/>
              <a:buFont typeface="Wingdings" panose="05000000000000000000" pitchFamily="2" charset="2"/>
              <a:buAutoNum type="arabicPeriod"/>
            </a:pPr>
            <a:r>
              <a:rPr lang="en-US" altLang="zh-CN" sz="2400" dirty="0">
                <a:ea typeface="SimSun" panose="02010600030101010101" pitchFamily="2" charset="-122"/>
              </a:rPr>
              <a:t>Use an agglomerative hierarchical clustering algorithm:  Find the genuine clusters by repeatedly combining these </a:t>
            </a:r>
            <a:r>
              <a:rPr lang="en-US" altLang="zh-CN" sz="2400" dirty="0" smtClean="0">
                <a:ea typeface="SimSun" panose="02010600030101010101" pitchFamily="2" charset="-122"/>
              </a:rPr>
              <a:t>sub-clusters</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48</a:t>
            </a:fld>
            <a:endParaRPr lang="en-US"/>
          </a:p>
        </p:txBody>
      </p:sp>
    </p:spTree>
    <p:extLst>
      <p:ext uri="{BB962C8B-B14F-4D97-AF65-F5344CB8AC3E}">
        <p14:creationId xmlns:p14="http://schemas.microsoft.com/office/powerpoint/2010/main" val="908345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Overall Framework of CHAMELEON</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49</a:t>
            </a:fld>
            <a:endParaRPr lang="en-US"/>
          </a:p>
        </p:txBody>
      </p:sp>
      <p:grpSp>
        <p:nvGrpSpPr>
          <p:cNvPr id="272" name="Group 271"/>
          <p:cNvGrpSpPr/>
          <p:nvPr/>
        </p:nvGrpSpPr>
        <p:grpSpPr>
          <a:xfrm>
            <a:off x="107156" y="1778228"/>
            <a:ext cx="8929688" cy="4578122"/>
            <a:chOff x="1600200" y="1524000"/>
            <a:chExt cx="9906000" cy="5729197"/>
          </a:xfrm>
        </p:grpSpPr>
        <p:sp>
          <p:nvSpPr>
            <p:cNvPr id="273" name="Oval 159"/>
            <p:cNvSpPr>
              <a:spLocks noChangeArrowheads="1"/>
            </p:cNvSpPr>
            <p:nvPr/>
          </p:nvSpPr>
          <p:spPr bwMode="auto">
            <a:xfrm>
              <a:off x="7543800" y="41148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74" name="AutoShape 211"/>
            <p:cNvSpPr>
              <a:spLocks noChangeArrowheads="1"/>
            </p:cNvSpPr>
            <p:nvPr/>
          </p:nvSpPr>
          <p:spPr bwMode="auto">
            <a:xfrm>
              <a:off x="1600200" y="1828800"/>
              <a:ext cx="685800" cy="1066800"/>
            </a:xfrm>
            <a:prstGeom prst="flowChartMagneticDisk">
              <a:avLst/>
            </a:prstGeom>
            <a:solidFill>
              <a:srgbClr val="FFFFFF"/>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75" name="Line 212"/>
            <p:cNvSpPr>
              <a:spLocks noChangeShapeType="1"/>
            </p:cNvSpPr>
            <p:nvPr/>
          </p:nvSpPr>
          <p:spPr bwMode="auto">
            <a:xfrm>
              <a:off x="2362200" y="23622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76" name="Text Box 213"/>
            <p:cNvSpPr txBox="1">
              <a:spLocks noChangeArrowheads="1"/>
            </p:cNvSpPr>
            <p:nvPr/>
          </p:nvSpPr>
          <p:spPr bwMode="auto">
            <a:xfrm>
              <a:off x="2286000" y="1524000"/>
              <a:ext cx="1885950" cy="789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Construct (K-NN)</a:t>
              </a:r>
            </a:p>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Sparse Graph</a:t>
              </a:r>
            </a:p>
          </p:txBody>
        </p:sp>
        <p:sp>
          <p:nvSpPr>
            <p:cNvPr id="277" name="Line 214"/>
            <p:cNvSpPr>
              <a:spLocks noChangeShapeType="1"/>
            </p:cNvSpPr>
            <p:nvPr/>
          </p:nvSpPr>
          <p:spPr bwMode="auto">
            <a:xfrm>
              <a:off x="6477000" y="24384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78" name="Text Box 215"/>
            <p:cNvSpPr txBox="1">
              <a:spLocks noChangeArrowheads="1"/>
            </p:cNvSpPr>
            <p:nvPr/>
          </p:nvSpPr>
          <p:spPr bwMode="auto">
            <a:xfrm>
              <a:off x="6464300" y="1828799"/>
              <a:ext cx="1143000" cy="65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Partition the Graph</a:t>
              </a:r>
            </a:p>
          </p:txBody>
        </p:sp>
        <p:sp>
          <p:nvSpPr>
            <p:cNvPr id="279" name="Text Box 218"/>
            <p:cNvSpPr txBox="1">
              <a:spLocks noChangeArrowheads="1"/>
            </p:cNvSpPr>
            <p:nvPr/>
          </p:nvSpPr>
          <p:spPr bwMode="auto">
            <a:xfrm>
              <a:off x="8610601" y="4267200"/>
              <a:ext cx="1752600" cy="3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Merge Partition</a:t>
              </a:r>
            </a:p>
          </p:txBody>
        </p:sp>
        <p:sp>
          <p:nvSpPr>
            <p:cNvPr id="280" name="Line 219"/>
            <p:cNvSpPr>
              <a:spLocks noChangeShapeType="1"/>
            </p:cNvSpPr>
            <p:nvPr/>
          </p:nvSpPr>
          <p:spPr bwMode="auto">
            <a:xfrm>
              <a:off x="9753600" y="2438400"/>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81" name="Line 220"/>
            <p:cNvSpPr>
              <a:spLocks noChangeShapeType="1"/>
            </p:cNvSpPr>
            <p:nvPr/>
          </p:nvSpPr>
          <p:spPr bwMode="auto">
            <a:xfrm>
              <a:off x="10287000" y="2438400"/>
              <a:ext cx="0" cy="2286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82" name="Line 221"/>
            <p:cNvSpPr>
              <a:spLocks noChangeShapeType="1"/>
            </p:cNvSpPr>
            <p:nvPr/>
          </p:nvSpPr>
          <p:spPr bwMode="auto">
            <a:xfrm flipH="1">
              <a:off x="8305800" y="4648200"/>
              <a:ext cx="1981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83" name="Text Box 222"/>
            <p:cNvSpPr txBox="1">
              <a:spLocks noChangeArrowheads="1"/>
            </p:cNvSpPr>
            <p:nvPr/>
          </p:nvSpPr>
          <p:spPr bwMode="auto">
            <a:xfrm>
              <a:off x="4953000" y="5715000"/>
              <a:ext cx="1752600" cy="3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Final Clusters</a:t>
              </a:r>
            </a:p>
          </p:txBody>
        </p:sp>
        <p:sp>
          <p:nvSpPr>
            <p:cNvPr id="284" name="Text Box 224"/>
            <p:cNvSpPr txBox="1">
              <a:spLocks noChangeArrowheads="1"/>
            </p:cNvSpPr>
            <p:nvPr/>
          </p:nvSpPr>
          <p:spPr bwMode="auto">
            <a:xfrm>
              <a:off x="1600200" y="3048000"/>
              <a:ext cx="1752600" cy="385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400" b="1" dirty="0">
                  <a:solidFill>
                    <a:srgbClr val="000000"/>
                  </a:solidFill>
                  <a:latin typeface="Corbel" charset="0"/>
                  <a:ea typeface="Corbel" charset="0"/>
                  <a:cs typeface="Corbel" charset="0"/>
                </a:rPr>
                <a:t>Data Set</a:t>
              </a:r>
            </a:p>
          </p:txBody>
        </p:sp>
        <p:grpSp>
          <p:nvGrpSpPr>
            <p:cNvPr id="285" name="Group 271"/>
            <p:cNvGrpSpPr>
              <a:grpSpLocks/>
            </p:cNvGrpSpPr>
            <p:nvPr/>
          </p:nvGrpSpPr>
          <p:grpSpPr bwMode="auto">
            <a:xfrm>
              <a:off x="7543800" y="1536700"/>
              <a:ext cx="2057400" cy="2184400"/>
              <a:chOff x="6019800" y="1536700"/>
              <a:chExt cx="2057400" cy="2184400"/>
            </a:xfrm>
          </p:grpSpPr>
          <p:sp>
            <p:nvSpPr>
              <p:cNvPr id="465" name="Oval 74"/>
              <p:cNvSpPr>
                <a:spLocks noChangeArrowheads="1"/>
              </p:cNvSpPr>
              <p:nvPr/>
            </p:nvSpPr>
            <p:spPr bwMode="auto">
              <a:xfrm>
                <a:off x="6248400" y="24384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grpSp>
            <p:nvGrpSpPr>
              <p:cNvPr id="466" name="Group 75"/>
              <p:cNvGrpSpPr>
                <a:grpSpLocks/>
              </p:cNvGrpSpPr>
              <p:nvPr/>
            </p:nvGrpSpPr>
            <p:grpSpPr bwMode="auto">
              <a:xfrm>
                <a:off x="6553200" y="1905000"/>
                <a:ext cx="292100" cy="533400"/>
                <a:chOff x="4128" y="1200"/>
                <a:chExt cx="184" cy="336"/>
              </a:xfrm>
            </p:grpSpPr>
            <p:sp>
              <p:nvSpPr>
                <p:cNvPr id="530" name="Oval 76"/>
                <p:cNvSpPr>
                  <a:spLocks noChangeArrowheads="1"/>
                </p:cNvSpPr>
                <p:nvPr/>
              </p:nvSpPr>
              <p:spPr bwMode="auto">
                <a:xfrm>
                  <a:off x="4224" y="1200"/>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1" name="Oval 77"/>
                <p:cNvSpPr>
                  <a:spLocks noChangeArrowheads="1"/>
                </p:cNvSpPr>
                <p:nvPr/>
              </p:nvSpPr>
              <p:spPr bwMode="auto">
                <a:xfrm>
                  <a:off x="4128" y="1296"/>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2" name="Oval 78"/>
                <p:cNvSpPr>
                  <a:spLocks noChangeArrowheads="1"/>
                </p:cNvSpPr>
                <p:nvPr/>
              </p:nvSpPr>
              <p:spPr bwMode="auto">
                <a:xfrm>
                  <a:off x="4272" y="1400"/>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3" name="Line 79"/>
                <p:cNvSpPr>
                  <a:spLocks noChangeShapeType="1"/>
                </p:cNvSpPr>
                <p:nvPr/>
              </p:nvSpPr>
              <p:spPr bwMode="auto">
                <a:xfrm flipV="1">
                  <a:off x="4176" y="1200"/>
                  <a:ext cx="96" cy="96"/>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4" name="Line 80"/>
                <p:cNvSpPr>
                  <a:spLocks noChangeShapeType="1"/>
                </p:cNvSpPr>
                <p:nvPr/>
              </p:nvSpPr>
              <p:spPr bwMode="auto">
                <a:xfrm>
                  <a:off x="4128" y="1344"/>
                  <a:ext cx="144"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5" name="Line 81"/>
                <p:cNvSpPr>
                  <a:spLocks noChangeShapeType="1"/>
                </p:cNvSpPr>
                <p:nvPr/>
              </p:nvSpPr>
              <p:spPr bwMode="auto">
                <a:xfrm>
                  <a:off x="4272" y="1248"/>
                  <a:ext cx="0"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6" name="Oval 82"/>
                <p:cNvSpPr>
                  <a:spLocks noChangeArrowheads="1"/>
                </p:cNvSpPr>
                <p:nvPr/>
              </p:nvSpPr>
              <p:spPr bwMode="auto">
                <a:xfrm>
                  <a:off x="4136" y="1496"/>
                  <a:ext cx="40" cy="40"/>
                </a:xfrm>
                <a:prstGeom prst="ellipse">
                  <a:avLst/>
                </a:prstGeom>
                <a:solidFill>
                  <a:srgbClr val="00FF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37" name="Line 83"/>
                <p:cNvSpPr>
                  <a:spLocks noChangeShapeType="1"/>
                </p:cNvSpPr>
                <p:nvPr/>
              </p:nvSpPr>
              <p:spPr bwMode="auto">
                <a:xfrm>
                  <a:off x="4128" y="1344"/>
                  <a:ext cx="48" cy="192"/>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38" name="Line 84"/>
                <p:cNvSpPr>
                  <a:spLocks noChangeShapeType="1"/>
                </p:cNvSpPr>
                <p:nvPr/>
              </p:nvSpPr>
              <p:spPr bwMode="auto">
                <a:xfrm flipH="1">
                  <a:off x="4176" y="1440"/>
                  <a:ext cx="96" cy="48"/>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sp>
            <p:nvSpPr>
              <p:cNvPr id="467" name="Oval 85"/>
              <p:cNvSpPr>
                <a:spLocks noChangeArrowheads="1"/>
              </p:cNvSpPr>
              <p:nvPr/>
            </p:nvSpPr>
            <p:spPr bwMode="auto">
              <a:xfrm>
                <a:off x="6337300" y="26797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68" name="Oval 86"/>
              <p:cNvSpPr>
                <a:spLocks noChangeArrowheads="1"/>
              </p:cNvSpPr>
              <p:nvPr/>
            </p:nvSpPr>
            <p:spPr bwMode="auto">
              <a:xfrm>
                <a:off x="6019800" y="2667000"/>
                <a:ext cx="63500" cy="63500"/>
              </a:xfrm>
              <a:prstGeom prst="ellipse">
                <a:avLst/>
              </a:prstGeom>
              <a:solidFill>
                <a:schemeClr val="accent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69" name="Oval 87"/>
              <p:cNvSpPr>
                <a:spLocks noChangeArrowheads="1"/>
              </p:cNvSpPr>
              <p:nvPr/>
            </p:nvSpPr>
            <p:spPr bwMode="auto">
              <a:xfrm>
                <a:off x="6705600" y="26797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0" name="Oval 88"/>
              <p:cNvSpPr>
                <a:spLocks noChangeArrowheads="1"/>
              </p:cNvSpPr>
              <p:nvPr/>
            </p:nvSpPr>
            <p:spPr bwMode="auto">
              <a:xfrm>
                <a:off x="64897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1" name="Oval 89"/>
              <p:cNvSpPr>
                <a:spLocks noChangeArrowheads="1"/>
              </p:cNvSpPr>
              <p:nvPr/>
            </p:nvSpPr>
            <p:spPr bwMode="auto">
              <a:xfrm>
                <a:off x="65532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2" name="Oval 90"/>
              <p:cNvSpPr>
                <a:spLocks noChangeArrowheads="1"/>
              </p:cNvSpPr>
              <p:nvPr/>
            </p:nvSpPr>
            <p:spPr bwMode="auto">
              <a:xfrm>
                <a:off x="6870700" y="31242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3" name="Line 91"/>
              <p:cNvSpPr>
                <a:spLocks noChangeShapeType="1"/>
              </p:cNvSpPr>
              <p:nvPr/>
            </p:nvSpPr>
            <p:spPr bwMode="auto">
              <a:xfrm>
                <a:off x="6248400" y="2438400"/>
                <a:ext cx="152400" cy="3048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74" name="Line 92"/>
              <p:cNvSpPr>
                <a:spLocks noChangeShapeType="1"/>
              </p:cNvSpPr>
              <p:nvPr/>
            </p:nvSpPr>
            <p:spPr bwMode="auto">
              <a:xfrm flipH="1">
                <a:off x="6019800" y="2438400"/>
                <a:ext cx="228600" cy="2286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75" name="Line 93"/>
              <p:cNvSpPr>
                <a:spLocks noChangeShapeType="1"/>
              </p:cNvSpPr>
              <p:nvPr/>
            </p:nvSpPr>
            <p:spPr bwMode="auto">
              <a:xfrm>
                <a:off x="6019800" y="2667000"/>
                <a:ext cx="381000" cy="7620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76" name="Oval 94"/>
              <p:cNvSpPr>
                <a:spLocks noChangeArrowheads="1"/>
              </p:cNvSpPr>
              <p:nvPr/>
            </p:nvSpPr>
            <p:spPr bwMode="auto">
              <a:xfrm>
                <a:off x="7086600" y="29718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7" name="Oval 95"/>
              <p:cNvSpPr>
                <a:spLocks noChangeArrowheads="1"/>
              </p:cNvSpPr>
              <p:nvPr/>
            </p:nvSpPr>
            <p:spPr bwMode="auto">
              <a:xfrm>
                <a:off x="7099300" y="3289300"/>
                <a:ext cx="63500" cy="6350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8" name="Oval 96"/>
              <p:cNvSpPr>
                <a:spLocks noChangeArrowheads="1"/>
              </p:cNvSpPr>
              <p:nvPr/>
            </p:nvSpPr>
            <p:spPr bwMode="auto">
              <a:xfrm>
                <a:off x="7251700" y="16764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79" name="Oval 97"/>
              <p:cNvSpPr>
                <a:spLocks noChangeArrowheads="1"/>
              </p:cNvSpPr>
              <p:nvPr/>
            </p:nvSpPr>
            <p:spPr bwMode="auto">
              <a:xfrm>
                <a:off x="7086600" y="23336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0" name="Oval 98"/>
              <p:cNvSpPr>
                <a:spLocks noChangeArrowheads="1"/>
              </p:cNvSpPr>
              <p:nvPr/>
            </p:nvSpPr>
            <p:spPr bwMode="auto">
              <a:xfrm>
                <a:off x="7467600" y="15367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1" name="Oval 99"/>
              <p:cNvSpPr>
                <a:spLocks noChangeArrowheads="1"/>
              </p:cNvSpPr>
              <p:nvPr/>
            </p:nvSpPr>
            <p:spPr bwMode="auto">
              <a:xfrm>
                <a:off x="7467600" y="18288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2" name="Oval 100"/>
              <p:cNvSpPr>
                <a:spLocks noChangeArrowheads="1"/>
              </p:cNvSpPr>
              <p:nvPr/>
            </p:nvSpPr>
            <p:spPr bwMode="auto">
              <a:xfrm>
                <a:off x="7315200" y="1905000"/>
                <a:ext cx="63500" cy="63500"/>
              </a:xfrm>
              <a:prstGeom prst="ellipse">
                <a:avLst/>
              </a:prstGeom>
              <a:solidFill>
                <a:srgbClr val="FFFF00"/>
              </a:solidFill>
              <a:ln w="12700">
                <a:solidFill>
                  <a:srgbClr val="FF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3" name="Oval 101"/>
              <p:cNvSpPr>
                <a:spLocks noChangeArrowheads="1"/>
              </p:cNvSpPr>
              <p:nvPr/>
            </p:nvSpPr>
            <p:spPr bwMode="auto">
              <a:xfrm>
                <a:off x="7315200" y="22574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4" name="Oval 102"/>
              <p:cNvSpPr>
                <a:spLocks noChangeArrowheads="1"/>
              </p:cNvSpPr>
              <p:nvPr/>
            </p:nvSpPr>
            <p:spPr bwMode="auto">
              <a:xfrm>
                <a:off x="7239000" y="24860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5" name="Oval 103"/>
              <p:cNvSpPr>
                <a:spLocks noChangeArrowheads="1"/>
              </p:cNvSpPr>
              <p:nvPr/>
            </p:nvSpPr>
            <p:spPr bwMode="auto">
              <a:xfrm>
                <a:off x="7391400" y="24987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6" name="Oval 104"/>
              <p:cNvSpPr>
                <a:spLocks noChangeArrowheads="1"/>
              </p:cNvSpPr>
              <p:nvPr/>
            </p:nvSpPr>
            <p:spPr bwMode="auto">
              <a:xfrm>
                <a:off x="7315200" y="2638425"/>
                <a:ext cx="74613" cy="762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87" name="Line 105"/>
              <p:cNvSpPr>
                <a:spLocks noChangeShapeType="1"/>
              </p:cNvSpPr>
              <p:nvPr/>
            </p:nvSpPr>
            <p:spPr bwMode="auto">
              <a:xfrm flipV="1">
                <a:off x="7315200" y="16002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88" name="Line 106"/>
              <p:cNvSpPr>
                <a:spLocks noChangeShapeType="1"/>
              </p:cNvSpPr>
              <p:nvPr/>
            </p:nvSpPr>
            <p:spPr bwMode="auto">
              <a:xfrm>
                <a:off x="7315200" y="1676400"/>
                <a:ext cx="152400" cy="1524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89" name="Line 107"/>
              <p:cNvSpPr>
                <a:spLocks noChangeShapeType="1"/>
              </p:cNvSpPr>
              <p:nvPr/>
            </p:nvSpPr>
            <p:spPr bwMode="auto">
              <a:xfrm>
                <a:off x="7315200" y="16764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0" name="Line 108"/>
              <p:cNvSpPr>
                <a:spLocks noChangeShapeType="1"/>
              </p:cNvSpPr>
              <p:nvPr/>
            </p:nvSpPr>
            <p:spPr bwMode="auto">
              <a:xfrm flipV="1">
                <a:off x="7315200" y="1828800"/>
                <a:ext cx="152400" cy="762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1" name="Line 109"/>
              <p:cNvSpPr>
                <a:spLocks noChangeShapeType="1"/>
              </p:cNvSpPr>
              <p:nvPr/>
            </p:nvSpPr>
            <p:spPr bwMode="auto">
              <a:xfrm>
                <a:off x="7288213" y="2498725"/>
                <a:ext cx="114300" cy="1588"/>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2" name="Line 110"/>
              <p:cNvSpPr>
                <a:spLocks noChangeShapeType="1"/>
              </p:cNvSpPr>
              <p:nvPr/>
            </p:nvSpPr>
            <p:spPr bwMode="auto">
              <a:xfrm>
                <a:off x="7269163" y="2468563"/>
                <a:ext cx="57150" cy="182562"/>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3" name="Line 111"/>
              <p:cNvSpPr>
                <a:spLocks noChangeShapeType="1"/>
              </p:cNvSpPr>
              <p:nvPr/>
            </p:nvSpPr>
            <p:spPr bwMode="auto">
              <a:xfrm flipV="1">
                <a:off x="7345363" y="2559050"/>
                <a:ext cx="57150" cy="9207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94" name="Oval 112"/>
              <p:cNvSpPr>
                <a:spLocks noChangeArrowheads="1"/>
              </p:cNvSpPr>
              <p:nvPr/>
            </p:nvSpPr>
            <p:spPr bwMode="auto">
              <a:xfrm>
                <a:off x="7785100" y="22987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5" name="Oval 113"/>
              <p:cNvSpPr>
                <a:spLocks noChangeArrowheads="1"/>
              </p:cNvSpPr>
              <p:nvPr/>
            </p:nvSpPr>
            <p:spPr bwMode="auto">
              <a:xfrm>
                <a:off x="8013700" y="2374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6" name="Oval 114"/>
              <p:cNvSpPr>
                <a:spLocks noChangeArrowheads="1"/>
              </p:cNvSpPr>
              <p:nvPr/>
            </p:nvSpPr>
            <p:spPr bwMode="auto">
              <a:xfrm>
                <a:off x="7696200" y="29718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7" name="Oval 115"/>
              <p:cNvSpPr>
                <a:spLocks noChangeArrowheads="1"/>
              </p:cNvSpPr>
              <p:nvPr/>
            </p:nvSpPr>
            <p:spPr bwMode="auto">
              <a:xfrm>
                <a:off x="75565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8" name="Oval 116"/>
              <p:cNvSpPr>
                <a:spLocks noChangeArrowheads="1"/>
              </p:cNvSpPr>
              <p:nvPr/>
            </p:nvSpPr>
            <p:spPr bwMode="auto">
              <a:xfrm>
                <a:off x="7848600" y="3200400"/>
                <a:ext cx="63500" cy="63500"/>
              </a:xfrm>
              <a:prstGeom prst="ellipse">
                <a:avLst/>
              </a:prstGeom>
              <a:solidFill>
                <a:srgbClr val="99CC00"/>
              </a:solidFill>
              <a:ln w="12700">
                <a:solidFill>
                  <a:srgbClr val="99CC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99" name="Oval 117"/>
              <p:cNvSpPr>
                <a:spLocks noChangeArrowheads="1"/>
              </p:cNvSpPr>
              <p:nvPr/>
            </p:nvSpPr>
            <p:spPr bwMode="auto">
              <a:xfrm>
                <a:off x="7696200" y="34417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0" name="Oval 118"/>
              <p:cNvSpPr>
                <a:spLocks noChangeArrowheads="1"/>
              </p:cNvSpPr>
              <p:nvPr/>
            </p:nvSpPr>
            <p:spPr bwMode="auto">
              <a:xfrm>
                <a:off x="7937500" y="2133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1" name="Oval 119"/>
              <p:cNvSpPr>
                <a:spLocks noChangeArrowheads="1"/>
              </p:cNvSpPr>
              <p:nvPr/>
            </p:nvSpPr>
            <p:spPr bwMode="auto">
              <a:xfrm>
                <a:off x="7620000" y="35941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2" name="Oval 120"/>
              <p:cNvSpPr>
                <a:spLocks noChangeArrowheads="1"/>
              </p:cNvSpPr>
              <p:nvPr/>
            </p:nvSpPr>
            <p:spPr bwMode="auto">
              <a:xfrm>
                <a:off x="7480300" y="35052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3" name="Oval 121"/>
              <p:cNvSpPr>
                <a:spLocks noChangeArrowheads="1"/>
              </p:cNvSpPr>
              <p:nvPr/>
            </p:nvSpPr>
            <p:spPr bwMode="auto">
              <a:xfrm>
                <a:off x="7404100" y="3657600"/>
                <a:ext cx="63500" cy="63500"/>
              </a:xfrm>
              <a:prstGeom prst="ellipse">
                <a:avLst/>
              </a:prstGeom>
              <a:solidFill>
                <a:srgbClr val="FF9900"/>
              </a:solidFill>
              <a:ln w="12700">
                <a:solidFill>
                  <a:srgbClr val="FF99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504" name="Line 122"/>
              <p:cNvSpPr>
                <a:spLocks noChangeShapeType="1"/>
              </p:cNvSpPr>
              <p:nvPr/>
            </p:nvSpPr>
            <p:spPr bwMode="auto">
              <a:xfrm>
                <a:off x="7848600" y="23622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5" name="Line 123"/>
              <p:cNvSpPr>
                <a:spLocks noChangeShapeType="1"/>
              </p:cNvSpPr>
              <p:nvPr/>
            </p:nvSpPr>
            <p:spPr bwMode="auto">
              <a:xfrm>
                <a:off x="8001000" y="2133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6" name="Line 124"/>
              <p:cNvSpPr>
                <a:spLocks noChangeShapeType="1"/>
              </p:cNvSpPr>
              <p:nvPr/>
            </p:nvSpPr>
            <p:spPr bwMode="auto">
              <a:xfrm flipH="1">
                <a:off x="74676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7" name="Line 125"/>
              <p:cNvSpPr>
                <a:spLocks noChangeShapeType="1"/>
              </p:cNvSpPr>
              <p:nvPr/>
            </p:nvSpPr>
            <p:spPr bwMode="auto">
              <a:xfrm>
                <a:off x="6781800" y="2743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8" name="Line 126"/>
              <p:cNvSpPr>
                <a:spLocks noChangeShapeType="1"/>
              </p:cNvSpPr>
              <p:nvPr/>
            </p:nvSpPr>
            <p:spPr bwMode="auto">
              <a:xfrm>
                <a:off x="6705600" y="27432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09" name="Line 127"/>
              <p:cNvSpPr>
                <a:spLocks noChangeShapeType="1"/>
              </p:cNvSpPr>
              <p:nvPr/>
            </p:nvSpPr>
            <p:spPr bwMode="auto">
              <a:xfrm>
                <a:off x="6858000" y="31242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0" name="Line 128"/>
              <p:cNvSpPr>
                <a:spLocks noChangeShapeType="1"/>
              </p:cNvSpPr>
              <p:nvPr/>
            </p:nvSpPr>
            <p:spPr bwMode="auto">
              <a:xfrm flipV="1">
                <a:off x="6858000" y="3048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1" name="Line 129"/>
              <p:cNvSpPr>
                <a:spLocks noChangeShapeType="1"/>
              </p:cNvSpPr>
              <p:nvPr/>
            </p:nvSpPr>
            <p:spPr bwMode="auto">
              <a:xfrm flipH="1">
                <a:off x="6553200" y="2743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2" name="Line 130"/>
              <p:cNvSpPr>
                <a:spLocks noChangeShapeType="1"/>
              </p:cNvSpPr>
              <p:nvPr/>
            </p:nvSpPr>
            <p:spPr bwMode="auto">
              <a:xfrm>
                <a:off x="6553200" y="30480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3" name="Line 131"/>
              <p:cNvSpPr>
                <a:spLocks noChangeShapeType="1"/>
              </p:cNvSpPr>
              <p:nvPr/>
            </p:nvSpPr>
            <p:spPr bwMode="auto">
              <a:xfrm>
                <a:off x="6553200" y="33528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4" name="Line 132"/>
              <p:cNvSpPr>
                <a:spLocks noChangeShapeType="1"/>
              </p:cNvSpPr>
              <p:nvPr/>
            </p:nvSpPr>
            <p:spPr bwMode="auto">
              <a:xfrm flipV="1">
                <a:off x="6553200" y="32004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5" name="Line 133"/>
              <p:cNvSpPr>
                <a:spLocks noChangeShapeType="1"/>
              </p:cNvSpPr>
              <p:nvPr/>
            </p:nvSpPr>
            <p:spPr bwMode="auto">
              <a:xfrm>
                <a:off x="6553200" y="29718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6" name="Line 216"/>
              <p:cNvSpPr>
                <a:spLocks noChangeShapeType="1"/>
              </p:cNvSpPr>
              <p:nvPr/>
            </p:nvSpPr>
            <p:spPr bwMode="auto">
              <a:xfrm flipV="1">
                <a:off x="7097713" y="2270125"/>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7" name="Line 217"/>
              <p:cNvSpPr>
                <a:spLocks noChangeShapeType="1"/>
              </p:cNvSpPr>
              <p:nvPr/>
            </p:nvSpPr>
            <p:spPr bwMode="auto">
              <a:xfrm>
                <a:off x="7097713" y="2346325"/>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8" name="Line 239"/>
              <p:cNvSpPr>
                <a:spLocks noChangeShapeType="1"/>
              </p:cNvSpPr>
              <p:nvPr/>
            </p:nvSpPr>
            <p:spPr bwMode="auto">
              <a:xfrm>
                <a:off x="7467600" y="1600200"/>
                <a:ext cx="0" cy="2286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19" name="Line 240"/>
              <p:cNvSpPr>
                <a:spLocks noChangeShapeType="1"/>
              </p:cNvSpPr>
              <p:nvPr/>
            </p:nvSpPr>
            <p:spPr bwMode="auto">
              <a:xfrm flipV="1">
                <a:off x="7315200" y="22860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0" name="Line 241"/>
              <p:cNvSpPr>
                <a:spLocks noChangeShapeType="1"/>
              </p:cNvSpPr>
              <p:nvPr/>
            </p:nvSpPr>
            <p:spPr bwMode="auto">
              <a:xfrm>
                <a:off x="7315200" y="2286000"/>
                <a:ext cx="762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1" name="Line 242"/>
              <p:cNvSpPr>
                <a:spLocks noChangeShapeType="1"/>
              </p:cNvSpPr>
              <p:nvPr/>
            </p:nvSpPr>
            <p:spPr bwMode="auto">
              <a:xfrm flipV="1">
                <a:off x="7848600" y="2133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2" name="Line 243"/>
              <p:cNvSpPr>
                <a:spLocks noChangeShapeType="1"/>
              </p:cNvSpPr>
              <p:nvPr/>
            </p:nvSpPr>
            <p:spPr bwMode="auto">
              <a:xfrm>
                <a:off x="7086600" y="29718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3" name="Line 244"/>
              <p:cNvSpPr>
                <a:spLocks noChangeShapeType="1"/>
              </p:cNvSpPr>
              <p:nvPr/>
            </p:nvSpPr>
            <p:spPr bwMode="auto">
              <a:xfrm flipH="1">
                <a:off x="7620000" y="2971800"/>
                <a:ext cx="762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4" name="Line 245"/>
              <p:cNvSpPr>
                <a:spLocks noChangeShapeType="1"/>
              </p:cNvSpPr>
              <p:nvPr/>
            </p:nvSpPr>
            <p:spPr bwMode="auto">
              <a:xfrm>
                <a:off x="7620000" y="3200400"/>
                <a:ext cx="228600" cy="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5" name="Line 246"/>
              <p:cNvSpPr>
                <a:spLocks noChangeShapeType="1"/>
              </p:cNvSpPr>
              <p:nvPr/>
            </p:nvSpPr>
            <p:spPr bwMode="auto">
              <a:xfrm>
                <a:off x="7696200" y="2971800"/>
                <a:ext cx="152400" cy="22860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6" name="Line 247"/>
              <p:cNvSpPr>
                <a:spLocks noChangeShapeType="1"/>
              </p:cNvSpPr>
              <p:nvPr/>
            </p:nvSpPr>
            <p:spPr bwMode="auto">
              <a:xfrm>
                <a:off x="7543800" y="35052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7" name="Line 248"/>
              <p:cNvSpPr>
                <a:spLocks noChangeShapeType="1"/>
              </p:cNvSpPr>
              <p:nvPr/>
            </p:nvSpPr>
            <p:spPr bwMode="auto">
              <a:xfrm>
                <a:off x="7467600" y="3657600"/>
                <a:ext cx="152400" cy="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8" name="Line 249"/>
              <p:cNvSpPr>
                <a:spLocks noChangeShapeType="1"/>
              </p:cNvSpPr>
              <p:nvPr/>
            </p:nvSpPr>
            <p:spPr bwMode="auto">
              <a:xfrm flipV="1">
                <a:off x="76200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529" name="Line 256"/>
              <p:cNvSpPr>
                <a:spLocks noChangeShapeType="1"/>
              </p:cNvSpPr>
              <p:nvPr/>
            </p:nvSpPr>
            <p:spPr bwMode="auto">
              <a:xfrm flipH="1" flipV="1">
                <a:off x="7543800" y="3505200"/>
                <a:ext cx="76200" cy="152400"/>
              </a:xfrm>
              <a:prstGeom prst="line">
                <a:avLst/>
              </a:prstGeom>
              <a:noFill/>
              <a:ln w="9525">
                <a:solidFill>
                  <a:srgbClr val="FF99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grpSp>
          <p:nvGrpSpPr>
            <p:cNvPr id="286" name="Group 269"/>
            <p:cNvGrpSpPr>
              <a:grpSpLocks/>
            </p:cNvGrpSpPr>
            <p:nvPr/>
          </p:nvGrpSpPr>
          <p:grpSpPr bwMode="auto">
            <a:xfrm>
              <a:off x="5105400" y="3886200"/>
              <a:ext cx="2882900" cy="2273300"/>
              <a:chOff x="3898900" y="4114800"/>
              <a:chExt cx="2882900" cy="2273300"/>
            </a:xfrm>
          </p:grpSpPr>
          <p:sp>
            <p:nvSpPr>
              <p:cNvPr id="381" name="Oval 134"/>
              <p:cNvSpPr>
                <a:spLocks noChangeArrowheads="1"/>
              </p:cNvSpPr>
              <p:nvPr/>
            </p:nvSpPr>
            <p:spPr bwMode="auto">
              <a:xfrm>
                <a:off x="4597400" y="41148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2" name="Oval 135"/>
              <p:cNvSpPr>
                <a:spLocks noChangeArrowheads="1"/>
              </p:cNvSpPr>
              <p:nvPr/>
            </p:nvSpPr>
            <p:spPr bwMode="auto">
              <a:xfrm>
                <a:off x="4432300" y="42799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3" name="Oval 136"/>
              <p:cNvSpPr>
                <a:spLocks noChangeArrowheads="1"/>
              </p:cNvSpPr>
              <p:nvPr/>
            </p:nvSpPr>
            <p:spPr bwMode="auto">
              <a:xfrm>
                <a:off x="4660900" y="44323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4" name="Line 137"/>
              <p:cNvSpPr>
                <a:spLocks noChangeShapeType="1"/>
              </p:cNvSpPr>
              <p:nvPr/>
            </p:nvSpPr>
            <p:spPr bwMode="auto">
              <a:xfrm flipV="1">
                <a:off x="4432300" y="41148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5" name="Line 138"/>
              <p:cNvSpPr>
                <a:spLocks noChangeShapeType="1"/>
              </p:cNvSpPr>
              <p:nvPr/>
            </p:nvSpPr>
            <p:spPr bwMode="auto">
              <a:xfrm>
                <a:off x="4432300" y="4343400"/>
                <a:ext cx="2286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6" name="Line 139"/>
              <p:cNvSpPr>
                <a:spLocks noChangeShapeType="1"/>
              </p:cNvSpPr>
              <p:nvPr/>
            </p:nvSpPr>
            <p:spPr bwMode="auto">
              <a:xfrm>
                <a:off x="4660900" y="4114800"/>
                <a:ext cx="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7" name="Oval 140"/>
              <p:cNvSpPr>
                <a:spLocks noChangeArrowheads="1"/>
              </p:cNvSpPr>
              <p:nvPr/>
            </p:nvSpPr>
            <p:spPr bwMode="auto">
              <a:xfrm>
                <a:off x="4445000" y="45847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8" name="Oval 141"/>
              <p:cNvSpPr>
                <a:spLocks noChangeArrowheads="1"/>
              </p:cNvSpPr>
              <p:nvPr/>
            </p:nvSpPr>
            <p:spPr bwMode="auto">
              <a:xfrm>
                <a:off x="4127500" y="46482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89" name="Line 142"/>
              <p:cNvSpPr>
                <a:spLocks noChangeShapeType="1"/>
              </p:cNvSpPr>
              <p:nvPr/>
            </p:nvSpPr>
            <p:spPr bwMode="auto">
              <a:xfrm flipH="1">
                <a:off x="4127500" y="4343400"/>
                <a:ext cx="3048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0" name="Line 143"/>
              <p:cNvSpPr>
                <a:spLocks noChangeShapeType="1"/>
              </p:cNvSpPr>
              <p:nvPr/>
            </p:nvSpPr>
            <p:spPr bwMode="auto">
              <a:xfrm>
                <a:off x="4432300" y="43434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1" name="Line 144"/>
              <p:cNvSpPr>
                <a:spLocks noChangeShapeType="1"/>
              </p:cNvSpPr>
              <p:nvPr/>
            </p:nvSpPr>
            <p:spPr bwMode="auto">
              <a:xfrm flipH="1">
                <a:off x="4508500" y="4495800"/>
                <a:ext cx="1524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2" name="Oval 145"/>
              <p:cNvSpPr>
                <a:spLocks noChangeArrowheads="1"/>
              </p:cNvSpPr>
              <p:nvPr/>
            </p:nvSpPr>
            <p:spPr bwMode="auto">
              <a:xfrm>
                <a:off x="42164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3" name="Oval 146"/>
              <p:cNvSpPr>
                <a:spLocks noChangeArrowheads="1"/>
              </p:cNvSpPr>
              <p:nvPr/>
            </p:nvSpPr>
            <p:spPr bwMode="auto">
              <a:xfrm>
                <a:off x="3898900" y="48768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4" name="Oval 147"/>
              <p:cNvSpPr>
                <a:spLocks noChangeArrowheads="1"/>
              </p:cNvSpPr>
              <p:nvPr/>
            </p:nvSpPr>
            <p:spPr bwMode="auto">
              <a:xfrm>
                <a:off x="4584700" y="48895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5" name="Oval 148"/>
              <p:cNvSpPr>
                <a:spLocks noChangeArrowheads="1"/>
              </p:cNvSpPr>
              <p:nvPr/>
            </p:nvSpPr>
            <p:spPr bwMode="auto">
              <a:xfrm>
                <a:off x="43688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6" name="Oval 149"/>
              <p:cNvSpPr>
                <a:spLocks noChangeArrowheads="1"/>
              </p:cNvSpPr>
              <p:nvPr/>
            </p:nvSpPr>
            <p:spPr bwMode="auto">
              <a:xfrm>
                <a:off x="4432300" y="54991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7" name="Oval 150"/>
              <p:cNvSpPr>
                <a:spLocks noChangeArrowheads="1"/>
              </p:cNvSpPr>
              <p:nvPr/>
            </p:nvSpPr>
            <p:spPr bwMode="auto">
              <a:xfrm>
                <a:off x="4749800" y="53340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98" name="Line 151"/>
              <p:cNvSpPr>
                <a:spLocks noChangeShapeType="1"/>
              </p:cNvSpPr>
              <p:nvPr/>
            </p:nvSpPr>
            <p:spPr bwMode="auto">
              <a:xfrm>
                <a:off x="4127500" y="46482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99" name="Line 152"/>
              <p:cNvSpPr>
                <a:spLocks noChangeShapeType="1"/>
              </p:cNvSpPr>
              <p:nvPr/>
            </p:nvSpPr>
            <p:spPr bwMode="auto">
              <a:xfrm flipH="1">
                <a:off x="3898900" y="4648200"/>
                <a:ext cx="2286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00" name="Line 153"/>
              <p:cNvSpPr>
                <a:spLocks noChangeShapeType="1"/>
              </p:cNvSpPr>
              <p:nvPr/>
            </p:nvSpPr>
            <p:spPr bwMode="auto">
              <a:xfrm>
                <a:off x="3898900" y="4876800"/>
                <a:ext cx="381000" cy="762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01" name="Line 154"/>
              <p:cNvSpPr>
                <a:spLocks noChangeShapeType="1"/>
              </p:cNvSpPr>
              <p:nvPr/>
            </p:nvSpPr>
            <p:spPr bwMode="auto">
              <a:xfrm flipV="1">
                <a:off x="4279900" y="4572000"/>
                <a:ext cx="2286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02" name="Oval 155"/>
              <p:cNvSpPr>
                <a:spLocks noChangeArrowheads="1"/>
              </p:cNvSpPr>
              <p:nvPr/>
            </p:nvSpPr>
            <p:spPr bwMode="auto">
              <a:xfrm>
                <a:off x="4965700" y="51816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3" name="Oval 156"/>
              <p:cNvSpPr>
                <a:spLocks noChangeArrowheads="1"/>
              </p:cNvSpPr>
              <p:nvPr/>
            </p:nvSpPr>
            <p:spPr bwMode="auto">
              <a:xfrm>
                <a:off x="5029200" y="5486400"/>
                <a:ext cx="63500" cy="63500"/>
              </a:xfrm>
              <a:prstGeom prst="ellipse">
                <a:avLst/>
              </a:prstGeom>
              <a:solidFill>
                <a:srgbClr val="FF0000"/>
              </a:solidFill>
              <a:ln w="12700">
                <a:solidFill>
                  <a:srgbClr val="FF00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4" name="Oval 157"/>
              <p:cNvSpPr>
                <a:spLocks noChangeArrowheads="1"/>
              </p:cNvSpPr>
              <p:nvPr/>
            </p:nvSpPr>
            <p:spPr bwMode="auto">
              <a:xfrm>
                <a:off x="6032500" y="41910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5" name="Oval 158"/>
              <p:cNvSpPr>
                <a:spLocks noChangeArrowheads="1"/>
              </p:cNvSpPr>
              <p:nvPr/>
            </p:nvSpPr>
            <p:spPr bwMode="auto">
              <a:xfrm>
                <a:off x="5638800" y="48768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6" name="Oval 160"/>
              <p:cNvSpPr>
                <a:spLocks noChangeArrowheads="1"/>
              </p:cNvSpPr>
              <p:nvPr/>
            </p:nvSpPr>
            <p:spPr bwMode="auto">
              <a:xfrm>
                <a:off x="6248400" y="43434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7" name="Oval 161"/>
              <p:cNvSpPr>
                <a:spLocks noChangeArrowheads="1"/>
              </p:cNvSpPr>
              <p:nvPr/>
            </p:nvSpPr>
            <p:spPr bwMode="auto">
              <a:xfrm>
                <a:off x="6096000" y="4419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8" name="Oval 162"/>
              <p:cNvSpPr>
                <a:spLocks noChangeArrowheads="1"/>
              </p:cNvSpPr>
              <p:nvPr/>
            </p:nvSpPr>
            <p:spPr bwMode="auto">
              <a:xfrm>
                <a:off x="5867400" y="4800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09" name="Oval 163"/>
              <p:cNvSpPr>
                <a:spLocks noChangeArrowheads="1"/>
              </p:cNvSpPr>
              <p:nvPr/>
            </p:nvSpPr>
            <p:spPr bwMode="auto">
              <a:xfrm>
                <a:off x="5791200" y="50292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10" name="Oval 164"/>
              <p:cNvSpPr>
                <a:spLocks noChangeArrowheads="1"/>
              </p:cNvSpPr>
              <p:nvPr/>
            </p:nvSpPr>
            <p:spPr bwMode="auto">
              <a:xfrm>
                <a:off x="5943600" y="50419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11" name="Oval 165"/>
              <p:cNvSpPr>
                <a:spLocks noChangeArrowheads="1"/>
              </p:cNvSpPr>
              <p:nvPr/>
            </p:nvSpPr>
            <p:spPr bwMode="auto">
              <a:xfrm>
                <a:off x="5803900" y="51816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12" name="Line 166"/>
              <p:cNvSpPr>
                <a:spLocks noChangeShapeType="1"/>
              </p:cNvSpPr>
              <p:nvPr/>
            </p:nvSpPr>
            <p:spPr bwMode="auto">
              <a:xfrm flipV="1">
                <a:off x="5715000" y="4191000"/>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3" name="Line 167"/>
              <p:cNvSpPr>
                <a:spLocks noChangeShapeType="1"/>
              </p:cNvSpPr>
              <p:nvPr/>
            </p:nvSpPr>
            <p:spPr bwMode="auto">
              <a:xfrm flipV="1">
                <a:off x="6096000" y="41148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4" name="Line 168"/>
              <p:cNvSpPr>
                <a:spLocks noChangeShapeType="1"/>
              </p:cNvSpPr>
              <p:nvPr/>
            </p:nvSpPr>
            <p:spPr bwMode="auto">
              <a:xfrm>
                <a:off x="6096000" y="41910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5" name="Line 169"/>
              <p:cNvSpPr>
                <a:spLocks noChangeShapeType="1"/>
              </p:cNvSpPr>
              <p:nvPr/>
            </p:nvSpPr>
            <p:spPr bwMode="auto">
              <a:xfrm>
                <a:off x="6096000" y="41910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6" name="Line 170"/>
              <p:cNvSpPr>
                <a:spLocks noChangeShapeType="1"/>
              </p:cNvSpPr>
              <p:nvPr/>
            </p:nvSpPr>
            <p:spPr bwMode="auto">
              <a:xfrm flipV="1">
                <a:off x="6096000" y="43434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7" name="Line 171"/>
              <p:cNvSpPr>
                <a:spLocks noChangeShapeType="1"/>
              </p:cNvSpPr>
              <p:nvPr/>
            </p:nvSpPr>
            <p:spPr bwMode="auto">
              <a:xfrm>
                <a:off x="5867400" y="48006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8" name="Line 172"/>
              <p:cNvSpPr>
                <a:spLocks noChangeShapeType="1"/>
              </p:cNvSpPr>
              <p:nvPr/>
            </p:nvSpPr>
            <p:spPr bwMode="auto">
              <a:xfrm>
                <a:off x="5791200" y="50292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19" name="Line 173"/>
              <p:cNvSpPr>
                <a:spLocks noChangeShapeType="1"/>
              </p:cNvSpPr>
              <p:nvPr/>
            </p:nvSpPr>
            <p:spPr bwMode="auto">
              <a:xfrm flipV="1">
                <a:off x="5867400" y="5105400"/>
                <a:ext cx="762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20" name="Oval 174"/>
              <p:cNvSpPr>
                <a:spLocks noChangeArrowheads="1"/>
              </p:cNvSpPr>
              <p:nvPr/>
            </p:nvSpPr>
            <p:spPr bwMode="auto">
              <a:xfrm>
                <a:off x="6489700" y="48895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1" name="Oval 175"/>
              <p:cNvSpPr>
                <a:spLocks noChangeArrowheads="1"/>
              </p:cNvSpPr>
              <p:nvPr/>
            </p:nvSpPr>
            <p:spPr bwMode="auto">
              <a:xfrm>
                <a:off x="6718300" y="49657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2" name="Oval 176"/>
              <p:cNvSpPr>
                <a:spLocks noChangeArrowheads="1"/>
              </p:cNvSpPr>
              <p:nvPr/>
            </p:nvSpPr>
            <p:spPr bwMode="auto">
              <a:xfrm>
                <a:off x="5715000" y="56388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3" name="Oval 177"/>
              <p:cNvSpPr>
                <a:spLocks noChangeArrowheads="1"/>
              </p:cNvSpPr>
              <p:nvPr/>
            </p:nvSpPr>
            <p:spPr bwMode="auto">
              <a:xfrm>
                <a:off x="5638800" y="57912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4" name="Oval 178"/>
              <p:cNvSpPr>
                <a:spLocks noChangeArrowheads="1"/>
              </p:cNvSpPr>
              <p:nvPr/>
            </p:nvSpPr>
            <p:spPr bwMode="auto">
              <a:xfrm>
                <a:off x="5867400" y="58674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5" name="Oval 179"/>
              <p:cNvSpPr>
                <a:spLocks noChangeArrowheads="1"/>
              </p:cNvSpPr>
              <p:nvPr/>
            </p:nvSpPr>
            <p:spPr bwMode="auto">
              <a:xfrm>
                <a:off x="5715000" y="60960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6" name="Oval 180"/>
              <p:cNvSpPr>
                <a:spLocks noChangeArrowheads="1"/>
              </p:cNvSpPr>
              <p:nvPr/>
            </p:nvSpPr>
            <p:spPr bwMode="auto">
              <a:xfrm>
                <a:off x="6642100" y="4724400"/>
                <a:ext cx="63500" cy="63500"/>
              </a:xfrm>
              <a:prstGeom prst="ellipse">
                <a:avLst/>
              </a:prstGeom>
              <a:solidFill>
                <a:schemeClr val="tx2"/>
              </a:solidFill>
              <a:ln w="12700">
                <a:solidFill>
                  <a:schemeClr val="tx2"/>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7" name="Oval 181"/>
              <p:cNvSpPr>
                <a:spLocks noChangeArrowheads="1"/>
              </p:cNvSpPr>
              <p:nvPr/>
            </p:nvSpPr>
            <p:spPr bwMode="auto">
              <a:xfrm>
                <a:off x="5638800" y="62611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8" name="Oval 182"/>
              <p:cNvSpPr>
                <a:spLocks noChangeArrowheads="1"/>
              </p:cNvSpPr>
              <p:nvPr/>
            </p:nvSpPr>
            <p:spPr bwMode="auto">
              <a:xfrm>
                <a:off x="5499100" y="61722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29" name="Oval 183"/>
              <p:cNvSpPr>
                <a:spLocks noChangeArrowheads="1"/>
              </p:cNvSpPr>
              <p:nvPr/>
            </p:nvSpPr>
            <p:spPr bwMode="auto">
              <a:xfrm>
                <a:off x="5486400" y="6324600"/>
                <a:ext cx="63500" cy="63500"/>
              </a:xfrm>
              <a:prstGeom prst="ellipse">
                <a:avLst/>
              </a:prstGeom>
              <a:solidFill>
                <a:srgbClr val="00FF00"/>
              </a:solidFill>
              <a:ln w="12700">
                <a:solidFill>
                  <a:srgbClr val="00FF00"/>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430" name="Line 184"/>
              <p:cNvSpPr>
                <a:spLocks noChangeShapeType="1"/>
              </p:cNvSpPr>
              <p:nvPr/>
            </p:nvSpPr>
            <p:spPr bwMode="auto">
              <a:xfrm>
                <a:off x="6553200" y="4953000"/>
                <a:ext cx="2286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1" name="Line 185"/>
              <p:cNvSpPr>
                <a:spLocks noChangeShapeType="1"/>
              </p:cNvSpPr>
              <p:nvPr/>
            </p:nvSpPr>
            <p:spPr bwMode="auto">
              <a:xfrm>
                <a:off x="6705600" y="4724400"/>
                <a:ext cx="762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2" name="Line 186"/>
              <p:cNvSpPr>
                <a:spLocks noChangeShapeType="1"/>
              </p:cNvSpPr>
              <p:nvPr/>
            </p:nvSpPr>
            <p:spPr bwMode="auto">
              <a:xfrm>
                <a:off x="6248400" y="4343400"/>
                <a:ext cx="4572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3" name="Line 187"/>
              <p:cNvSpPr>
                <a:spLocks noChangeShapeType="1"/>
              </p:cNvSpPr>
              <p:nvPr/>
            </p:nvSpPr>
            <p:spPr bwMode="auto">
              <a:xfrm>
                <a:off x="6096000" y="4419600"/>
                <a:ext cx="609600" cy="304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4" name="Line 188"/>
              <p:cNvSpPr>
                <a:spLocks noChangeShapeType="1"/>
              </p:cNvSpPr>
              <p:nvPr/>
            </p:nvSpPr>
            <p:spPr bwMode="auto">
              <a:xfrm>
                <a:off x="5638800" y="58674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5" name="Line 189"/>
              <p:cNvSpPr>
                <a:spLocks noChangeShapeType="1"/>
              </p:cNvSpPr>
              <p:nvPr/>
            </p:nvSpPr>
            <p:spPr bwMode="auto">
              <a:xfrm flipH="1">
                <a:off x="5562600" y="5791200"/>
                <a:ext cx="76200" cy="3810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6" name="Line 190"/>
              <p:cNvSpPr>
                <a:spLocks noChangeShapeType="1"/>
              </p:cNvSpPr>
              <p:nvPr/>
            </p:nvSpPr>
            <p:spPr bwMode="auto">
              <a:xfrm>
                <a:off x="5638800" y="5791200"/>
                <a:ext cx="762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7" name="Line 191"/>
              <p:cNvSpPr>
                <a:spLocks noChangeShapeType="1"/>
              </p:cNvSpPr>
              <p:nvPr/>
            </p:nvSpPr>
            <p:spPr bwMode="auto">
              <a:xfrm flipH="1">
                <a:off x="5715000" y="5867400"/>
                <a:ext cx="152400" cy="3048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8" name="Line 192"/>
              <p:cNvSpPr>
                <a:spLocks noChangeShapeType="1"/>
              </p:cNvSpPr>
              <p:nvPr/>
            </p:nvSpPr>
            <p:spPr bwMode="auto">
              <a:xfrm>
                <a:off x="5562600" y="6172200"/>
                <a:ext cx="1524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39" name="Line 193"/>
              <p:cNvSpPr>
                <a:spLocks noChangeShapeType="1"/>
              </p:cNvSpPr>
              <p:nvPr/>
            </p:nvSpPr>
            <p:spPr bwMode="auto">
              <a:xfrm flipH="1">
                <a:off x="5486400" y="6172200"/>
                <a:ext cx="762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0" name="Line 194"/>
              <p:cNvSpPr>
                <a:spLocks noChangeShapeType="1"/>
              </p:cNvSpPr>
              <p:nvPr/>
            </p:nvSpPr>
            <p:spPr bwMode="auto">
              <a:xfrm flipH="1">
                <a:off x="5638800" y="60960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1" name="Line 195"/>
              <p:cNvSpPr>
                <a:spLocks noChangeShapeType="1"/>
              </p:cNvSpPr>
              <p:nvPr/>
            </p:nvSpPr>
            <p:spPr bwMode="auto">
              <a:xfrm>
                <a:off x="5486400" y="6324600"/>
                <a:ext cx="228600" cy="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2" name="Line 196"/>
              <p:cNvSpPr>
                <a:spLocks noChangeShapeType="1"/>
              </p:cNvSpPr>
              <p:nvPr/>
            </p:nvSpPr>
            <p:spPr bwMode="auto">
              <a:xfrm>
                <a:off x="4508500" y="4572000"/>
                <a:ext cx="762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3" name="Line 197"/>
              <p:cNvSpPr>
                <a:spLocks noChangeShapeType="1"/>
              </p:cNvSpPr>
              <p:nvPr/>
            </p:nvSpPr>
            <p:spPr bwMode="auto">
              <a:xfrm>
                <a:off x="4660900" y="4953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4" name="Line 198"/>
              <p:cNvSpPr>
                <a:spLocks noChangeShapeType="1"/>
              </p:cNvSpPr>
              <p:nvPr/>
            </p:nvSpPr>
            <p:spPr bwMode="auto">
              <a:xfrm>
                <a:off x="4584700" y="4953000"/>
                <a:ext cx="152400" cy="3810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5" name="Line 199"/>
              <p:cNvSpPr>
                <a:spLocks noChangeShapeType="1"/>
              </p:cNvSpPr>
              <p:nvPr/>
            </p:nvSpPr>
            <p:spPr bwMode="auto">
              <a:xfrm>
                <a:off x="4737100" y="5334000"/>
                <a:ext cx="3048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6" name="Line 200"/>
              <p:cNvSpPr>
                <a:spLocks noChangeShapeType="1"/>
              </p:cNvSpPr>
              <p:nvPr/>
            </p:nvSpPr>
            <p:spPr bwMode="auto">
              <a:xfrm flipV="1">
                <a:off x="4737100" y="5257800"/>
                <a:ext cx="2286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7" name="Line 201"/>
              <p:cNvSpPr>
                <a:spLocks noChangeShapeType="1"/>
              </p:cNvSpPr>
              <p:nvPr/>
            </p:nvSpPr>
            <p:spPr bwMode="auto">
              <a:xfrm>
                <a:off x="42799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8" name="Line 202"/>
              <p:cNvSpPr>
                <a:spLocks noChangeShapeType="1"/>
              </p:cNvSpPr>
              <p:nvPr/>
            </p:nvSpPr>
            <p:spPr bwMode="auto">
              <a:xfrm flipH="1">
                <a:off x="4432300" y="4953000"/>
                <a:ext cx="152400" cy="3048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49" name="Line 203"/>
              <p:cNvSpPr>
                <a:spLocks noChangeShapeType="1"/>
              </p:cNvSpPr>
              <p:nvPr/>
            </p:nvSpPr>
            <p:spPr bwMode="auto">
              <a:xfrm>
                <a:off x="44323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0" name="Line 204"/>
              <p:cNvSpPr>
                <a:spLocks noChangeShapeType="1"/>
              </p:cNvSpPr>
              <p:nvPr/>
            </p:nvSpPr>
            <p:spPr bwMode="auto">
              <a:xfrm>
                <a:off x="4432300" y="5562600"/>
                <a:ext cx="609600"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1" name="Line 205"/>
              <p:cNvSpPr>
                <a:spLocks noChangeShapeType="1"/>
              </p:cNvSpPr>
              <p:nvPr/>
            </p:nvSpPr>
            <p:spPr bwMode="auto">
              <a:xfrm flipV="1">
                <a:off x="4432300" y="5410200"/>
                <a:ext cx="304800" cy="1524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2" name="Line 206"/>
              <p:cNvSpPr>
                <a:spLocks noChangeShapeType="1"/>
              </p:cNvSpPr>
              <p:nvPr/>
            </p:nvSpPr>
            <p:spPr bwMode="auto">
              <a:xfrm>
                <a:off x="5562600" y="6172200"/>
                <a:ext cx="152400" cy="1524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3" name="Line 207"/>
              <p:cNvSpPr>
                <a:spLocks noChangeShapeType="1"/>
              </p:cNvSpPr>
              <p:nvPr/>
            </p:nvSpPr>
            <p:spPr bwMode="auto">
              <a:xfrm flipV="1">
                <a:off x="6019800" y="4953000"/>
                <a:ext cx="533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4" name="Line 208"/>
              <p:cNvSpPr>
                <a:spLocks noChangeShapeType="1"/>
              </p:cNvSpPr>
              <p:nvPr/>
            </p:nvSpPr>
            <p:spPr bwMode="auto">
              <a:xfrm>
                <a:off x="4432300" y="5181600"/>
                <a:ext cx="38100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5" name="Line 209"/>
              <p:cNvSpPr>
                <a:spLocks noChangeShapeType="1"/>
              </p:cNvSpPr>
              <p:nvPr/>
            </p:nvSpPr>
            <p:spPr bwMode="auto">
              <a:xfrm flipH="1">
                <a:off x="5867400" y="4419600"/>
                <a:ext cx="228600" cy="381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6" name="Line 250"/>
              <p:cNvSpPr>
                <a:spLocks noChangeShapeType="1"/>
              </p:cNvSpPr>
              <p:nvPr/>
            </p:nvSpPr>
            <p:spPr bwMode="auto">
              <a:xfrm>
                <a:off x="6248400" y="4114800"/>
                <a:ext cx="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7" name="Line 251"/>
              <p:cNvSpPr>
                <a:spLocks noChangeShapeType="1"/>
              </p:cNvSpPr>
              <p:nvPr/>
            </p:nvSpPr>
            <p:spPr bwMode="auto">
              <a:xfrm flipV="1">
                <a:off x="5715000" y="48006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8" name="Line 252"/>
              <p:cNvSpPr>
                <a:spLocks noChangeShapeType="1"/>
              </p:cNvSpPr>
              <p:nvPr/>
            </p:nvSpPr>
            <p:spPr bwMode="auto">
              <a:xfrm>
                <a:off x="5791200" y="5029200"/>
                <a:ext cx="152400" cy="762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59" name="Line 253"/>
              <p:cNvSpPr>
                <a:spLocks noChangeShapeType="1"/>
              </p:cNvSpPr>
              <p:nvPr/>
            </p:nvSpPr>
            <p:spPr bwMode="auto">
              <a:xfrm>
                <a:off x="5638800" y="4876800"/>
                <a:ext cx="1524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0" name="Line 254"/>
              <p:cNvSpPr>
                <a:spLocks noChangeShapeType="1"/>
              </p:cNvSpPr>
              <p:nvPr/>
            </p:nvSpPr>
            <p:spPr bwMode="auto">
              <a:xfrm flipV="1">
                <a:off x="5791200" y="4876800"/>
                <a:ext cx="76200" cy="1524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1" name="Line 255"/>
              <p:cNvSpPr>
                <a:spLocks noChangeShapeType="1"/>
              </p:cNvSpPr>
              <p:nvPr/>
            </p:nvSpPr>
            <p:spPr bwMode="auto">
              <a:xfrm flipV="1">
                <a:off x="5029200" y="5257800"/>
                <a:ext cx="0" cy="228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2" name="Line 257"/>
              <p:cNvSpPr>
                <a:spLocks noChangeShapeType="1"/>
              </p:cNvSpPr>
              <p:nvPr/>
            </p:nvSpPr>
            <p:spPr bwMode="auto">
              <a:xfrm flipV="1">
                <a:off x="6553200" y="4724400"/>
                <a:ext cx="152400" cy="2286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3" name="Line 258"/>
              <p:cNvSpPr>
                <a:spLocks noChangeShapeType="1"/>
              </p:cNvSpPr>
              <p:nvPr/>
            </p:nvSpPr>
            <p:spPr bwMode="auto">
              <a:xfrm flipH="1">
                <a:off x="5638800" y="5638800"/>
                <a:ext cx="762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464" name="Line 259"/>
              <p:cNvSpPr>
                <a:spLocks noChangeShapeType="1"/>
              </p:cNvSpPr>
              <p:nvPr/>
            </p:nvSpPr>
            <p:spPr bwMode="auto">
              <a:xfrm>
                <a:off x="5715000" y="5638800"/>
                <a:ext cx="152400" cy="228600"/>
              </a:xfrm>
              <a:prstGeom prst="line">
                <a:avLst/>
              </a:prstGeom>
              <a:noFill/>
              <a:ln w="9525">
                <a:solidFill>
                  <a:srgbClr val="00FF00"/>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grpSp>
          <p:nvGrpSpPr>
            <p:cNvPr id="287" name="Group 270"/>
            <p:cNvGrpSpPr>
              <a:grpSpLocks/>
            </p:cNvGrpSpPr>
            <p:nvPr/>
          </p:nvGrpSpPr>
          <p:grpSpPr bwMode="auto">
            <a:xfrm>
              <a:off x="3429000" y="1689100"/>
              <a:ext cx="2895600" cy="2336800"/>
              <a:chOff x="1905000" y="1689100"/>
              <a:chExt cx="2895600" cy="2336800"/>
            </a:xfrm>
          </p:grpSpPr>
          <p:sp>
            <p:nvSpPr>
              <p:cNvPr id="290" name="Oval 3"/>
              <p:cNvSpPr>
                <a:spLocks noChangeArrowheads="1"/>
              </p:cNvSpPr>
              <p:nvPr/>
            </p:nvSpPr>
            <p:spPr bwMode="auto">
              <a:xfrm>
                <a:off x="2603500" y="1752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1" name="Oval 4"/>
              <p:cNvSpPr>
                <a:spLocks noChangeArrowheads="1"/>
              </p:cNvSpPr>
              <p:nvPr/>
            </p:nvSpPr>
            <p:spPr bwMode="auto">
              <a:xfrm>
                <a:off x="2438400" y="19177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2" name="Oval 5"/>
              <p:cNvSpPr>
                <a:spLocks noChangeArrowheads="1"/>
              </p:cNvSpPr>
              <p:nvPr/>
            </p:nvSpPr>
            <p:spPr bwMode="auto">
              <a:xfrm>
                <a:off x="2667000" y="20701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3" name="Line 6"/>
              <p:cNvSpPr>
                <a:spLocks noChangeShapeType="1"/>
              </p:cNvSpPr>
              <p:nvPr/>
            </p:nvSpPr>
            <p:spPr bwMode="auto">
              <a:xfrm flipV="1">
                <a:off x="2438400" y="1752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4" name="Oval 7"/>
              <p:cNvSpPr>
                <a:spLocks noChangeArrowheads="1"/>
              </p:cNvSpPr>
              <p:nvPr/>
            </p:nvSpPr>
            <p:spPr bwMode="auto">
              <a:xfrm>
                <a:off x="2451100" y="22225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5" name="Oval 8"/>
              <p:cNvSpPr>
                <a:spLocks noChangeArrowheads="1"/>
              </p:cNvSpPr>
              <p:nvPr/>
            </p:nvSpPr>
            <p:spPr bwMode="auto">
              <a:xfrm>
                <a:off x="2133600" y="2286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296" name="Line 9"/>
              <p:cNvSpPr>
                <a:spLocks noChangeShapeType="1"/>
              </p:cNvSpPr>
              <p:nvPr/>
            </p:nvSpPr>
            <p:spPr bwMode="auto">
              <a:xfrm flipH="1">
                <a:off x="2133600" y="19812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7" name="Line 10"/>
              <p:cNvSpPr>
                <a:spLocks noChangeShapeType="1"/>
              </p:cNvSpPr>
              <p:nvPr/>
            </p:nvSpPr>
            <p:spPr bwMode="auto">
              <a:xfrm>
                <a:off x="2438400" y="1981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8" name="Line 11"/>
              <p:cNvSpPr>
                <a:spLocks noChangeShapeType="1"/>
              </p:cNvSpPr>
              <p:nvPr/>
            </p:nvSpPr>
            <p:spPr bwMode="auto">
              <a:xfrm flipH="1">
                <a:off x="2514600" y="2133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299" name="Oval 12"/>
              <p:cNvSpPr>
                <a:spLocks noChangeArrowheads="1"/>
              </p:cNvSpPr>
              <p:nvPr/>
            </p:nvSpPr>
            <p:spPr bwMode="auto">
              <a:xfrm>
                <a:off x="2222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0" name="Oval 13"/>
              <p:cNvSpPr>
                <a:spLocks noChangeArrowheads="1"/>
              </p:cNvSpPr>
              <p:nvPr/>
            </p:nvSpPr>
            <p:spPr bwMode="auto">
              <a:xfrm>
                <a:off x="19050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1" name="Oval 14"/>
              <p:cNvSpPr>
                <a:spLocks noChangeArrowheads="1"/>
              </p:cNvSpPr>
              <p:nvPr/>
            </p:nvSpPr>
            <p:spPr bwMode="auto">
              <a:xfrm>
                <a:off x="25908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2" name="Oval 15"/>
              <p:cNvSpPr>
                <a:spLocks noChangeArrowheads="1"/>
              </p:cNvSpPr>
              <p:nvPr/>
            </p:nvSpPr>
            <p:spPr bwMode="auto">
              <a:xfrm>
                <a:off x="23749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3" name="Oval 16"/>
              <p:cNvSpPr>
                <a:spLocks noChangeArrowheads="1"/>
              </p:cNvSpPr>
              <p:nvPr/>
            </p:nvSpPr>
            <p:spPr bwMode="auto">
              <a:xfrm>
                <a:off x="24384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4" name="Oval 17"/>
              <p:cNvSpPr>
                <a:spLocks noChangeArrowheads="1"/>
              </p:cNvSpPr>
              <p:nvPr/>
            </p:nvSpPr>
            <p:spPr bwMode="auto">
              <a:xfrm>
                <a:off x="2755900" y="2971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05" name="Line 18"/>
              <p:cNvSpPr>
                <a:spLocks noChangeShapeType="1"/>
              </p:cNvSpPr>
              <p:nvPr/>
            </p:nvSpPr>
            <p:spPr bwMode="auto">
              <a:xfrm>
                <a:off x="2133600" y="2286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6" name="Line 19"/>
              <p:cNvSpPr>
                <a:spLocks noChangeShapeType="1"/>
              </p:cNvSpPr>
              <p:nvPr/>
            </p:nvSpPr>
            <p:spPr bwMode="auto">
              <a:xfrm flipH="1">
                <a:off x="1905000" y="2286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7" name="Line 20"/>
              <p:cNvSpPr>
                <a:spLocks noChangeShapeType="1"/>
              </p:cNvSpPr>
              <p:nvPr/>
            </p:nvSpPr>
            <p:spPr bwMode="auto">
              <a:xfrm>
                <a:off x="1905000" y="2514600"/>
                <a:ext cx="3810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8" name="Line 21"/>
              <p:cNvSpPr>
                <a:spLocks noChangeShapeType="1"/>
              </p:cNvSpPr>
              <p:nvPr/>
            </p:nvSpPr>
            <p:spPr bwMode="auto">
              <a:xfrm flipV="1">
                <a:off x="2286000" y="2209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09" name="Oval 22"/>
              <p:cNvSpPr>
                <a:spLocks noChangeArrowheads="1"/>
              </p:cNvSpPr>
              <p:nvPr/>
            </p:nvSpPr>
            <p:spPr bwMode="auto">
              <a:xfrm>
                <a:off x="29718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0" name="Oval 23"/>
              <p:cNvSpPr>
                <a:spLocks noChangeArrowheads="1"/>
              </p:cNvSpPr>
              <p:nvPr/>
            </p:nvSpPr>
            <p:spPr bwMode="auto">
              <a:xfrm>
                <a:off x="3048000" y="3136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1" name="Oval 24"/>
              <p:cNvSpPr>
                <a:spLocks noChangeArrowheads="1"/>
              </p:cNvSpPr>
              <p:nvPr/>
            </p:nvSpPr>
            <p:spPr bwMode="auto">
              <a:xfrm>
                <a:off x="4051300" y="1828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2" name="Oval 25"/>
              <p:cNvSpPr>
                <a:spLocks noChangeArrowheads="1"/>
              </p:cNvSpPr>
              <p:nvPr/>
            </p:nvSpPr>
            <p:spPr bwMode="auto">
              <a:xfrm>
                <a:off x="3657600" y="2514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3" name="Oval 26"/>
              <p:cNvSpPr>
                <a:spLocks noChangeArrowheads="1"/>
              </p:cNvSpPr>
              <p:nvPr/>
            </p:nvSpPr>
            <p:spPr bwMode="auto">
              <a:xfrm>
                <a:off x="4267200" y="16891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4" name="Oval 27"/>
              <p:cNvSpPr>
                <a:spLocks noChangeArrowheads="1"/>
              </p:cNvSpPr>
              <p:nvPr/>
            </p:nvSpPr>
            <p:spPr bwMode="auto">
              <a:xfrm>
                <a:off x="4267200" y="1981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5" name="Oval 28"/>
              <p:cNvSpPr>
                <a:spLocks noChangeArrowheads="1"/>
              </p:cNvSpPr>
              <p:nvPr/>
            </p:nvSpPr>
            <p:spPr bwMode="auto">
              <a:xfrm>
                <a:off x="4114800" y="2057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6" name="Oval 29"/>
              <p:cNvSpPr>
                <a:spLocks noChangeArrowheads="1"/>
              </p:cNvSpPr>
              <p:nvPr/>
            </p:nvSpPr>
            <p:spPr bwMode="auto">
              <a:xfrm>
                <a:off x="3822700" y="2438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7" name="Oval 30"/>
              <p:cNvSpPr>
                <a:spLocks noChangeArrowheads="1"/>
              </p:cNvSpPr>
              <p:nvPr/>
            </p:nvSpPr>
            <p:spPr bwMode="auto">
              <a:xfrm>
                <a:off x="3810000" y="2667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8" name="Oval 31"/>
              <p:cNvSpPr>
                <a:spLocks noChangeArrowheads="1"/>
              </p:cNvSpPr>
              <p:nvPr/>
            </p:nvSpPr>
            <p:spPr bwMode="auto">
              <a:xfrm>
                <a:off x="3975100" y="2743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19" name="Oval 32"/>
              <p:cNvSpPr>
                <a:spLocks noChangeArrowheads="1"/>
              </p:cNvSpPr>
              <p:nvPr/>
            </p:nvSpPr>
            <p:spPr bwMode="auto">
              <a:xfrm>
                <a:off x="3886200" y="2819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20" name="Line 33"/>
              <p:cNvSpPr>
                <a:spLocks noChangeShapeType="1"/>
              </p:cNvSpPr>
              <p:nvPr/>
            </p:nvSpPr>
            <p:spPr bwMode="auto">
              <a:xfrm flipV="1">
                <a:off x="3048000" y="2514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1" name="Line 34"/>
              <p:cNvSpPr>
                <a:spLocks noChangeShapeType="1"/>
              </p:cNvSpPr>
              <p:nvPr/>
            </p:nvSpPr>
            <p:spPr bwMode="auto">
              <a:xfrm flipV="1">
                <a:off x="3733800" y="1828800"/>
                <a:ext cx="381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2" name="Line 35"/>
              <p:cNvSpPr>
                <a:spLocks noChangeShapeType="1"/>
              </p:cNvSpPr>
              <p:nvPr/>
            </p:nvSpPr>
            <p:spPr bwMode="auto">
              <a:xfrm flipV="1">
                <a:off x="4114800" y="17526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3" name="Line 36"/>
              <p:cNvSpPr>
                <a:spLocks noChangeShapeType="1"/>
              </p:cNvSpPr>
              <p:nvPr/>
            </p:nvSpPr>
            <p:spPr bwMode="auto">
              <a:xfrm>
                <a:off x="4114800" y="1828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4" name="Line 37"/>
              <p:cNvSpPr>
                <a:spLocks noChangeShapeType="1"/>
              </p:cNvSpPr>
              <p:nvPr/>
            </p:nvSpPr>
            <p:spPr bwMode="auto">
              <a:xfrm>
                <a:off x="4114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5" name="Line 38"/>
              <p:cNvSpPr>
                <a:spLocks noChangeShapeType="1"/>
              </p:cNvSpPr>
              <p:nvPr/>
            </p:nvSpPr>
            <p:spPr bwMode="auto">
              <a:xfrm flipV="1">
                <a:off x="4114800" y="1981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6" name="Line 39"/>
              <p:cNvSpPr>
                <a:spLocks noChangeShapeType="1"/>
              </p:cNvSpPr>
              <p:nvPr/>
            </p:nvSpPr>
            <p:spPr bwMode="auto">
              <a:xfrm>
                <a:off x="3810000" y="2667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27" name="Oval 40"/>
              <p:cNvSpPr>
                <a:spLocks noChangeArrowheads="1"/>
              </p:cNvSpPr>
              <p:nvPr/>
            </p:nvSpPr>
            <p:spPr bwMode="auto">
              <a:xfrm>
                <a:off x="4508500" y="25273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28" name="Oval 41"/>
              <p:cNvSpPr>
                <a:spLocks noChangeArrowheads="1"/>
              </p:cNvSpPr>
              <p:nvPr/>
            </p:nvSpPr>
            <p:spPr bwMode="auto">
              <a:xfrm>
                <a:off x="4737100" y="26035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29" name="Oval 42"/>
              <p:cNvSpPr>
                <a:spLocks noChangeArrowheads="1"/>
              </p:cNvSpPr>
              <p:nvPr/>
            </p:nvSpPr>
            <p:spPr bwMode="auto">
              <a:xfrm>
                <a:off x="3670300" y="32766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0" name="Oval 43"/>
              <p:cNvSpPr>
                <a:spLocks noChangeArrowheads="1"/>
              </p:cNvSpPr>
              <p:nvPr/>
            </p:nvSpPr>
            <p:spPr bwMode="auto">
              <a:xfrm>
                <a:off x="3581400" y="3429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1" name="Oval 44"/>
              <p:cNvSpPr>
                <a:spLocks noChangeArrowheads="1"/>
              </p:cNvSpPr>
              <p:nvPr/>
            </p:nvSpPr>
            <p:spPr bwMode="auto">
              <a:xfrm>
                <a:off x="3810000" y="3505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2" name="Oval 45"/>
              <p:cNvSpPr>
                <a:spLocks noChangeArrowheads="1"/>
              </p:cNvSpPr>
              <p:nvPr/>
            </p:nvSpPr>
            <p:spPr bwMode="auto">
              <a:xfrm>
                <a:off x="3657600" y="37338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3" name="Oval 46"/>
              <p:cNvSpPr>
                <a:spLocks noChangeArrowheads="1"/>
              </p:cNvSpPr>
              <p:nvPr/>
            </p:nvSpPr>
            <p:spPr bwMode="auto">
              <a:xfrm>
                <a:off x="4660900" y="23622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4" name="Oval 47"/>
              <p:cNvSpPr>
                <a:spLocks noChangeArrowheads="1"/>
              </p:cNvSpPr>
              <p:nvPr/>
            </p:nvSpPr>
            <p:spPr bwMode="auto">
              <a:xfrm>
                <a:off x="3581400" y="38989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5" name="Oval 48"/>
              <p:cNvSpPr>
                <a:spLocks noChangeArrowheads="1"/>
              </p:cNvSpPr>
              <p:nvPr/>
            </p:nvSpPr>
            <p:spPr bwMode="auto">
              <a:xfrm>
                <a:off x="3441700" y="38100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6" name="Oval 49"/>
              <p:cNvSpPr>
                <a:spLocks noChangeArrowheads="1"/>
              </p:cNvSpPr>
              <p:nvPr/>
            </p:nvSpPr>
            <p:spPr bwMode="auto">
              <a:xfrm>
                <a:off x="3365500" y="3962400"/>
                <a:ext cx="63500" cy="63500"/>
              </a:xfrm>
              <a:prstGeom prst="ellipse">
                <a:avLst/>
              </a:prstGeom>
              <a:solidFill>
                <a:schemeClr val="tx1"/>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600">
                  <a:solidFill>
                    <a:srgbClr val="000000"/>
                  </a:solidFill>
                  <a:latin typeface="Corbel" charset="0"/>
                  <a:ea typeface="Corbel" charset="0"/>
                  <a:cs typeface="Corbel" charset="0"/>
                </a:endParaRPr>
              </a:p>
            </p:txBody>
          </p:sp>
          <p:sp>
            <p:nvSpPr>
              <p:cNvPr id="337" name="Line 50"/>
              <p:cNvSpPr>
                <a:spLocks noChangeShapeType="1"/>
              </p:cNvSpPr>
              <p:nvPr/>
            </p:nvSpPr>
            <p:spPr bwMode="auto">
              <a:xfrm>
                <a:off x="4572000" y="25908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38" name="Line 51"/>
              <p:cNvSpPr>
                <a:spLocks noChangeShapeType="1"/>
              </p:cNvSpPr>
              <p:nvPr/>
            </p:nvSpPr>
            <p:spPr bwMode="auto">
              <a:xfrm>
                <a:off x="4724400" y="23622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39" name="Line 52"/>
              <p:cNvSpPr>
                <a:spLocks noChangeShapeType="1"/>
              </p:cNvSpPr>
              <p:nvPr/>
            </p:nvSpPr>
            <p:spPr bwMode="auto">
              <a:xfrm>
                <a:off x="4267200" y="1981200"/>
                <a:ext cx="457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0" name="Line 53"/>
              <p:cNvSpPr>
                <a:spLocks noChangeShapeType="1"/>
              </p:cNvSpPr>
              <p:nvPr/>
            </p:nvSpPr>
            <p:spPr bwMode="auto">
              <a:xfrm>
                <a:off x="4114800" y="20574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1" name="Line 54"/>
              <p:cNvSpPr>
                <a:spLocks noChangeShapeType="1"/>
              </p:cNvSpPr>
              <p:nvPr/>
            </p:nvSpPr>
            <p:spPr bwMode="auto">
              <a:xfrm flipV="1">
                <a:off x="3048000" y="2667000"/>
                <a:ext cx="7620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2" name="Line 55"/>
              <p:cNvSpPr>
                <a:spLocks noChangeShapeType="1"/>
              </p:cNvSpPr>
              <p:nvPr/>
            </p:nvSpPr>
            <p:spPr bwMode="auto">
              <a:xfrm>
                <a:off x="3048000" y="32004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3" name="Line 56"/>
              <p:cNvSpPr>
                <a:spLocks noChangeShapeType="1"/>
              </p:cNvSpPr>
              <p:nvPr/>
            </p:nvSpPr>
            <p:spPr bwMode="auto">
              <a:xfrm flipH="1">
                <a:off x="3505200" y="3429000"/>
                <a:ext cx="762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4" name="Line 57"/>
              <p:cNvSpPr>
                <a:spLocks noChangeShapeType="1"/>
              </p:cNvSpPr>
              <p:nvPr/>
            </p:nvSpPr>
            <p:spPr bwMode="auto">
              <a:xfrm>
                <a:off x="3581400" y="34290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5" name="Line 58"/>
              <p:cNvSpPr>
                <a:spLocks noChangeShapeType="1"/>
              </p:cNvSpPr>
              <p:nvPr/>
            </p:nvSpPr>
            <p:spPr bwMode="auto">
              <a:xfrm flipH="1">
                <a:off x="3657600" y="35052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6" name="Line 59"/>
              <p:cNvSpPr>
                <a:spLocks noChangeShapeType="1"/>
              </p:cNvSpPr>
              <p:nvPr/>
            </p:nvSpPr>
            <p:spPr bwMode="auto">
              <a:xfrm>
                <a:off x="3505200" y="38100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7" name="Line 60"/>
              <p:cNvSpPr>
                <a:spLocks noChangeShapeType="1"/>
              </p:cNvSpPr>
              <p:nvPr/>
            </p:nvSpPr>
            <p:spPr bwMode="auto">
              <a:xfrm flipH="1">
                <a:off x="34290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8" name="Line 61"/>
              <p:cNvSpPr>
                <a:spLocks noChangeShapeType="1"/>
              </p:cNvSpPr>
              <p:nvPr/>
            </p:nvSpPr>
            <p:spPr bwMode="auto">
              <a:xfrm>
                <a:off x="2514600" y="22098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49" name="Line 62"/>
              <p:cNvSpPr>
                <a:spLocks noChangeShapeType="1"/>
              </p:cNvSpPr>
              <p:nvPr/>
            </p:nvSpPr>
            <p:spPr bwMode="auto">
              <a:xfrm>
                <a:off x="2667000" y="2590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0" name="Line 63"/>
              <p:cNvSpPr>
                <a:spLocks noChangeShapeType="1"/>
              </p:cNvSpPr>
              <p:nvPr/>
            </p:nvSpPr>
            <p:spPr bwMode="auto">
              <a:xfrm>
                <a:off x="2590800" y="2590800"/>
                <a:ext cx="152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1" name="Line 64"/>
              <p:cNvSpPr>
                <a:spLocks noChangeShapeType="1"/>
              </p:cNvSpPr>
              <p:nvPr/>
            </p:nvSpPr>
            <p:spPr bwMode="auto">
              <a:xfrm>
                <a:off x="2743200" y="29718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2" name="Line 65"/>
              <p:cNvSpPr>
                <a:spLocks noChangeShapeType="1"/>
              </p:cNvSpPr>
              <p:nvPr/>
            </p:nvSpPr>
            <p:spPr bwMode="auto">
              <a:xfrm flipV="1">
                <a:off x="2743200" y="28956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3" name="Line 66"/>
              <p:cNvSpPr>
                <a:spLocks noChangeShapeType="1"/>
              </p:cNvSpPr>
              <p:nvPr/>
            </p:nvSpPr>
            <p:spPr bwMode="auto">
              <a:xfrm>
                <a:off x="22860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4" name="Line 67"/>
              <p:cNvSpPr>
                <a:spLocks noChangeShapeType="1"/>
              </p:cNvSpPr>
              <p:nvPr/>
            </p:nvSpPr>
            <p:spPr bwMode="auto">
              <a:xfrm flipH="1">
                <a:off x="2438400" y="25908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5" name="Line 68"/>
              <p:cNvSpPr>
                <a:spLocks noChangeShapeType="1"/>
              </p:cNvSpPr>
              <p:nvPr/>
            </p:nvSpPr>
            <p:spPr bwMode="auto">
              <a:xfrm>
                <a:off x="2438400" y="2895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6" name="Line 69"/>
              <p:cNvSpPr>
                <a:spLocks noChangeShapeType="1"/>
              </p:cNvSpPr>
              <p:nvPr/>
            </p:nvSpPr>
            <p:spPr bwMode="auto">
              <a:xfrm>
                <a:off x="2438400" y="32004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7" name="Line 70"/>
              <p:cNvSpPr>
                <a:spLocks noChangeShapeType="1"/>
              </p:cNvSpPr>
              <p:nvPr/>
            </p:nvSpPr>
            <p:spPr bwMode="auto">
              <a:xfrm flipV="1">
                <a:off x="2438400" y="3048000"/>
                <a:ext cx="3048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8" name="Line 71"/>
              <p:cNvSpPr>
                <a:spLocks noChangeShapeType="1"/>
              </p:cNvSpPr>
              <p:nvPr/>
            </p:nvSpPr>
            <p:spPr bwMode="auto">
              <a:xfrm flipV="1">
                <a:off x="4038600" y="2590800"/>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59" name="Line 72"/>
              <p:cNvSpPr>
                <a:spLocks noChangeShapeType="1"/>
              </p:cNvSpPr>
              <p:nvPr/>
            </p:nvSpPr>
            <p:spPr bwMode="auto">
              <a:xfrm>
                <a:off x="2438400" y="28194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0" name="Line 73"/>
              <p:cNvSpPr>
                <a:spLocks noChangeShapeType="1"/>
              </p:cNvSpPr>
              <p:nvPr/>
            </p:nvSpPr>
            <p:spPr bwMode="auto">
              <a:xfrm flipH="1">
                <a:off x="3886200" y="20574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1" name="Line 223"/>
              <p:cNvSpPr>
                <a:spLocks noChangeShapeType="1"/>
              </p:cNvSpPr>
              <p:nvPr/>
            </p:nvSpPr>
            <p:spPr bwMode="auto">
              <a:xfrm>
                <a:off x="2667000" y="1752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2" name="Line 225"/>
              <p:cNvSpPr>
                <a:spLocks noChangeShapeType="1"/>
              </p:cNvSpPr>
              <p:nvPr/>
            </p:nvSpPr>
            <p:spPr bwMode="auto">
              <a:xfrm>
                <a:off x="2514600" y="19812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3" name="Line 226"/>
              <p:cNvSpPr>
                <a:spLocks noChangeShapeType="1"/>
              </p:cNvSpPr>
              <p:nvPr/>
            </p:nvSpPr>
            <p:spPr bwMode="auto">
              <a:xfrm flipH="1">
                <a:off x="2590800" y="2133600"/>
                <a:ext cx="76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4" name="Line 227"/>
              <p:cNvSpPr>
                <a:spLocks noChangeShapeType="1"/>
              </p:cNvSpPr>
              <p:nvPr/>
            </p:nvSpPr>
            <p:spPr bwMode="auto">
              <a:xfrm>
                <a:off x="2667000" y="2057400"/>
                <a:ext cx="304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5" name="Line 228"/>
              <p:cNvSpPr>
                <a:spLocks noChangeShapeType="1"/>
              </p:cNvSpPr>
              <p:nvPr/>
            </p:nvSpPr>
            <p:spPr bwMode="auto">
              <a:xfrm>
                <a:off x="2971800" y="2819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6" name="Line 229"/>
              <p:cNvSpPr>
                <a:spLocks noChangeShapeType="1"/>
              </p:cNvSpPr>
              <p:nvPr/>
            </p:nvSpPr>
            <p:spPr bwMode="auto">
              <a:xfrm>
                <a:off x="3657600" y="2514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7" name="Line 230"/>
              <p:cNvSpPr>
                <a:spLocks noChangeShapeType="1"/>
              </p:cNvSpPr>
              <p:nvPr/>
            </p:nvSpPr>
            <p:spPr bwMode="auto">
              <a:xfrm flipH="1">
                <a:off x="3810000" y="24384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8" name="Line 231"/>
              <p:cNvSpPr>
                <a:spLocks noChangeShapeType="1"/>
              </p:cNvSpPr>
              <p:nvPr/>
            </p:nvSpPr>
            <p:spPr bwMode="auto">
              <a:xfrm>
                <a:off x="3810000" y="26670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69" name="Line 232"/>
              <p:cNvSpPr>
                <a:spLocks noChangeShapeType="1"/>
              </p:cNvSpPr>
              <p:nvPr/>
            </p:nvSpPr>
            <p:spPr bwMode="auto">
              <a:xfrm>
                <a:off x="3886200" y="24384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0" name="Line 233"/>
              <p:cNvSpPr>
                <a:spLocks noChangeShapeType="1"/>
              </p:cNvSpPr>
              <p:nvPr/>
            </p:nvSpPr>
            <p:spPr bwMode="auto">
              <a:xfrm flipV="1">
                <a:off x="3886200" y="27432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1" name="Line 234"/>
              <p:cNvSpPr>
                <a:spLocks noChangeShapeType="1"/>
              </p:cNvSpPr>
              <p:nvPr/>
            </p:nvSpPr>
            <p:spPr bwMode="auto">
              <a:xfrm flipH="1">
                <a:off x="3733800" y="28194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2" name="Line 235"/>
              <p:cNvSpPr>
                <a:spLocks noChangeShapeType="1"/>
              </p:cNvSpPr>
              <p:nvPr/>
            </p:nvSpPr>
            <p:spPr bwMode="auto">
              <a:xfrm flipH="1">
                <a:off x="3581400" y="32766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3" name="Line 236"/>
              <p:cNvSpPr>
                <a:spLocks noChangeShapeType="1"/>
              </p:cNvSpPr>
              <p:nvPr/>
            </p:nvSpPr>
            <p:spPr bwMode="auto">
              <a:xfrm>
                <a:off x="3733800" y="3276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4" name="Line 237"/>
              <p:cNvSpPr>
                <a:spLocks noChangeShapeType="1"/>
              </p:cNvSpPr>
              <p:nvPr/>
            </p:nvSpPr>
            <p:spPr bwMode="auto">
              <a:xfrm flipH="1">
                <a:off x="35814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5" name="Line 238"/>
              <p:cNvSpPr>
                <a:spLocks noChangeShapeType="1"/>
              </p:cNvSpPr>
              <p:nvPr/>
            </p:nvSpPr>
            <p:spPr bwMode="auto">
              <a:xfrm>
                <a:off x="3505200" y="3810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6" name="Line 260"/>
              <p:cNvSpPr>
                <a:spLocks noChangeShapeType="1"/>
              </p:cNvSpPr>
              <p:nvPr/>
            </p:nvSpPr>
            <p:spPr bwMode="auto">
              <a:xfrm flipH="1">
                <a:off x="3733800" y="2438400"/>
                <a:ext cx="1524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7" name="Line 261"/>
              <p:cNvSpPr>
                <a:spLocks noChangeShapeType="1"/>
              </p:cNvSpPr>
              <p:nvPr/>
            </p:nvSpPr>
            <p:spPr bwMode="auto">
              <a:xfrm flipH="1">
                <a:off x="4572000" y="2362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8" name="Line 262"/>
              <p:cNvSpPr>
                <a:spLocks noChangeShapeType="1"/>
              </p:cNvSpPr>
              <p:nvPr/>
            </p:nvSpPr>
            <p:spPr bwMode="auto">
              <a:xfrm>
                <a:off x="3581400" y="3429000"/>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79" name="Line 263"/>
              <p:cNvSpPr>
                <a:spLocks noChangeShapeType="1"/>
              </p:cNvSpPr>
              <p:nvPr/>
            </p:nvSpPr>
            <p:spPr bwMode="auto">
              <a:xfrm>
                <a:off x="3429000" y="39624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sp>
            <p:nvSpPr>
              <p:cNvPr id="380" name="Line 264"/>
              <p:cNvSpPr>
                <a:spLocks noChangeShapeType="1"/>
              </p:cNvSpPr>
              <p:nvPr/>
            </p:nvSpPr>
            <p:spPr bwMode="auto">
              <a:xfrm flipV="1">
                <a:off x="4267200" y="1752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914400" fontAlgn="base">
                  <a:spcBef>
                    <a:spcPct val="0"/>
                  </a:spcBef>
                  <a:spcAft>
                    <a:spcPct val="0"/>
                  </a:spcAft>
                </a:pPr>
                <a:endParaRPr lang="en-US" sz="1600">
                  <a:solidFill>
                    <a:srgbClr val="000000"/>
                  </a:solidFill>
                  <a:latin typeface="Corbel" charset="0"/>
                  <a:ea typeface="Corbel" charset="0"/>
                  <a:cs typeface="Corbel" charset="0"/>
                </a:endParaRPr>
              </a:p>
            </p:txBody>
          </p:sp>
        </p:grpSp>
        <p:sp>
          <p:nvSpPr>
            <p:cNvPr id="288" name="Text Box 265"/>
            <p:cNvSpPr txBox="1">
              <a:spLocks noChangeArrowheads="1"/>
            </p:cNvSpPr>
            <p:nvPr/>
          </p:nvSpPr>
          <p:spPr bwMode="auto">
            <a:xfrm>
              <a:off x="1676400" y="3733801"/>
              <a:ext cx="2743200" cy="15021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1714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dirty="0">
                  <a:solidFill>
                    <a:srgbClr val="000000"/>
                  </a:solidFill>
                  <a:latin typeface="Corbel" charset="0"/>
                  <a:ea typeface="Corbel" charset="0"/>
                  <a:cs typeface="Corbel" charset="0"/>
                </a:rPr>
                <a:t>K-NN </a:t>
              </a:r>
              <a:r>
                <a:rPr lang="en-US" altLang="zh-CN" sz="1800" b="1" dirty="0" smtClean="0">
                  <a:solidFill>
                    <a:srgbClr val="000000"/>
                  </a:solidFill>
                  <a:latin typeface="Corbel" charset="0"/>
                  <a:ea typeface="Corbel" charset="0"/>
                  <a:cs typeface="Corbel" charset="0"/>
                </a:rPr>
                <a:t>Graph:  </a:t>
              </a:r>
              <a:r>
                <a:rPr lang="en-US" altLang="zh-CN" sz="1800" dirty="0" smtClean="0">
                  <a:solidFill>
                    <a:srgbClr val="000000"/>
                  </a:solidFill>
                  <a:latin typeface="Corbel" charset="0"/>
                  <a:ea typeface="Corbel" charset="0"/>
                  <a:cs typeface="Corbel" charset="0"/>
                </a:rPr>
                <a:t>Points</a:t>
              </a:r>
              <a:r>
                <a:rPr lang="en-US" altLang="zh-CN" sz="1800" b="1" dirty="0" smtClean="0">
                  <a:solidFill>
                    <a:srgbClr val="000000"/>
                  </a:solidFill>
                  <a:latin typeface="Corbel" charset="0"/>
                  <a:ea typeface="Corbel" charset="0"/>
                  <a:cs typeface="Corbel" charset="0"/>
                </a:rPr>
                <a:t> </a:t>
              </a:r>
              <a:r>
                <a:rPr lang="en-US" altLang="zh-CN" sz="1800" dirty="0" smtClean="0">
                  <a:solidFill>
                    <a:srgbClr val="000000"/>
                  </a:solidFill>
                  <a:latin typeface="Corbel" charset="0"/>
                  <a:ea typeface="Corbel" charset="0"/>
                  <a:cs typeface="Corbel" charset="0"/>
                </a:rPr>
                <a:t>p </a:t>
              </a:r>
              <a:r>
                <a:rPr lang="en-US" altLang="zh-CN" sz="1800" dirty="0">
                  <a:solidFill>
                    <a:srgbClr val="000000"/>
                  </a:solidFill>
                  <a:latin typeface="Corbel" charset="0"/>
                  <a:ea typeface="Corbel" charset="0"/>
                  <a:cs typeface="Corbel" charset="0"/>
                </a:rPr>
                <a:t>and q are connected if q is among the </a:t>
              </a:r>
              <a:r>
                <a:rPr lang="en-US" altLang="zh-CN" sz="1800" dirty="0" smtClean="0">
                  <a:solidFill>
                    <a:srgbClr val="000000"/>
                  </a:solidFill>
                  <a:latin typeface="Corbel" charset="0"/>
                  <a:ea typeface="Corbel" charset="0"/>
                  <a:cs typeface="Corbel" charset="0"/>
                </a:rPr>
                <a:t>top-k </a:t>
              </a:r>
              <a:r>
                <a:rPr lang="en-US" altLang="zh-CN" sz="1800" dirty="0">
                  <a:solidFill>
                    <a:srgbClr val="000000"/>
                  </a:solidFill>
                  <a:latin typeface="Corbel" charset="0"/>
                  <a:ea typeface="Corbel" charset="0"/>
                  <a:cs typeface="Corbel" charset="0"/>
                </a:rPr>
                <a:t>closest neighbors of p</a:t>
              </a:r>
            </a:p>
          </p:txBody>
        </p:sp>
        <p:sp>
          <p:nvSpPr>
            <p:cNvPr id="289" name="Text Box 266"/>
            <p:cNvSpPr txBox="1">
              <a:spLocks noChangeArrowheads="1"/>
            </p:cNvSpPr>
            <p:nvPr/>
          </p:nvSpPr>
          <p:spPr bwMode="auto">
            <a:xfrm>
              <a:off x="8229600" y="4884459"/>
              <a:ext cx="3276600" cy="2368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None/>
              </a:pPr>
              <a:r>
                <a:rPr lang="en-US" altLang="zh-CN" sz="1800" b="1" dirty="0">
                  <a:solidFill>
                    <a:srgbClr val="000000"/>
                  </a:solidFill>
                  <a:latin typeface="Corbel" charset="0"/>
                  <a:ea typeface="Corbel" charset="0"/>
                  <a:cs typeface="Corbel" charset="0"/>
                </a:rPr>
                <a:t>Relative interconnectivity:  </a:t>
              </a:r>
              <a:r>
                <a:rPr lang="en-US" altLang="zh-CN" sz="1800" dirty="0">
                  <a:solidFill>
                    <a:srgbClr val="000000"/>
                  </a:solidFill>
                  <a:latin typeface="Corbel" charset="0"/>
                  <a:ea typeface="Corbel" charset="0"/>
                  <a:cs typeface="Corbel" charset="0"/>
                </a:rPr>
                <a:t>connectivity of c</a:t>
              </a:r>
              <a:r>
                <a:rPr lang="en-US" altLang="zh-CN" sz="1800" baseline="-25000" dirty="0">
                  <a:solidFill>
                    <a:srgbClr val="000000"/>
                  </a:solidFill>
                  <a:latin typeface="Corbel" charset="0"/>
                  <a:ea typeface="Corbel" charset="0"/>
                  <a:cs typeface="Corbel" charset="0"/>
                </a:rPr>
                <a:t>1</a:t>
              </a:r>
              <a:r>
                <a:rPr lang="en-US" altLang="zh-CN" sz="1800" dirty="0">
                  <a:solidFill>
                    <a:srgbClr val="000000"/>
                  </a:solidFill>
                  <a:latin typeface="Corbel" charset="0"/>
                  <a:ea typeface="Corbel" charset="0"/>
                  <a:cs typeface="Corbel" charset="0"/>
                </a:rPr>
                <a:t> and c</a:t>
              </a:r>
              <a:r>
                <a:rPr lang="en-US" altLang="zh-CN" sz="1800" baseline="-25000" dirty="0">
                  <a:solidFill>
                    <a:srgbClr val="000000"/>
                  </a:solidFill>
                  <a:latin typeface="Corbel" charset="0"/>
                  <a:ea typeface="Corbel" charset="0"/>
                  <a:cs typeface="Corbel" charset="0"/>
                </a:rPr>
                <a:t>2</a:t>
              </a:r>
              <a:r>
                <a:rPr lang="en-US" altLang="zh-CN" sz="1800" dirty="0">
                  <a:solidFill>
                    <a:srgbClr val="000000"/>
                  </a:solidFill>
                  <a:latin typeface="Corbel" charset="0"/>
                  <a:ea typeface="Corbel" charset="0"/>
                  <a:cs typeface="Corbel" charset="0"/>
                </a:rPr>
                <a:t> over internal connectivity</a:t>
              </a:r>
            </a:p>
            <a:p>
              <a:pPr defTabSz="914400" fontAlgn="base">
                <a:spcBef>
                  <a:spcPct val="50000"/>
                </a:spcBef>
                <a:spcAft>
                  <a:spcPct val="0"/>
                </a:spcAft>
                <a:buClrTx/>
                <a:buSzTx/>
                <a:buNone/>
              </a:pPr>
              <a:r>
                <a:rPr lang="en-US" altLang="zh-CN" sz="1800" b="1" dirty="0">
                  <a:solidFill>
                    <a:srgbClr val="000000"/>
                  </a:solidFill>
                  <a:latin typeface="Corbel" charset="0"/>
                  <a:ea typeface="Corbel" charset="0"/>
                  <a:cs typeface="Corbel" charset="0"/>
                </a:rPr>
                <a:t>Relative closeness: </a:t>
              </a:r>
              <a:r>
                <a:rPr lang="en-US" altLang="zh-CN" sz="1800" dirty="0">
                  <a:solidFill>
                    <a:srgbClr val="000000"/>
                  </a:solidFill>
                  <a:latin typeface="Corbel" charset="0"/>
                  <a:ea typeface="Corbel" charset="0"/>
                  <a:cs typeface="Corbel" charset="0"/>
                </a:rPr>
                <a:t>closeness of c</a:t>
              </a:r>
              <a:r>
                <a:rPr lang="en-US" altLang="zh-CN" sz="1800" baseline="-25000" dirty="0">
                  <a:solidFill>
                    <a:srgbClr val="000000"/>
                  </a:solidFill>
                  <a:latin typeface="Corbel" charset="0"/>
                  <a:ea typeface="Corbel" charset="0"/>
                  <a:cs typeface="Corbel" charset="0"/>
                </a:rPr>
                <a:t>1</a:t>
              </a:r>
              <a:r>
                <a:rPr lang="en-US" altLang="zh-CN" sz="1800" dirty="0">
                  <a:solidFill>
                    <a:srgbClr val="000000"/>
                  </a:solidFill>
                  <a:latin typeface="Corbel" charset="0"/>
                  <a:ea typeface="Corbel" charset="0"/>
                  <a:cs typeface="Corbel" charset="0"/>
                </a:rPr>
                <a:t> and c</a:t>
              </a:r>
              <a:r>
                <a:rPr lang="en-US" altLang="zh-CN" sz="1800" baseline="-25000" dirty="0">
                  <a:solidFill>
                    <a:srgbClr val="000000"/>
                  </a:solidFill>
                  <a:latin typeface="Corbel" charset="0"/>
                  <a:ea typeface="Corbel" charset="0"/>
                  <a:cs typeface="Corbel" charset="0"/>
                </a:rPr>
                <a:t>2</a:t>
              </a:r>
              <a:r>
                <a:rPr lang="en-US" altLang="zh-CN" sz="1800" dirty="0">
                  <a:solidFill>
                    <a:srgbClr val="000000"/>
                  </a:solidFill>
                  <a:latin typeface="Corbel" charset="0"/>
                  <a:ea typeface="Corbel" charset="0"/>
                  <a:cs typeface="Corbel" charset="0"/>
                </a:rPr>
                <a:t> over internal closeness</a:t>
              </a:r>
            </a:p>
          </p:txBody>
        </p:sp>
      </p:grpSp>
    </p:spTree>
    <p:extLst>
      <p:ext uri="{BB962C8B-B14F-4D97-AF65-F5344CB8AC3E}">
        <p14:creationId xmlns:p14="http://schemas.microsoft.com/office/powerpoint/2010/main" val="10358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Cluster Analysis</a:t>
            </a:r>
            <a:r>
              <a:rPr lang="en-US" altLang="en-US" dirty="0"/>
              <a:t>: Applications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en-US" sz="2400" dirty="0"/>
              <a:t>A key intermediate step for other data mining tasks</a:t>
            </a:r>
          </a:p>
          <a:p>
            <a:pPr lvl="1"/>
            <a:r>
              <a:rPr lang="en-US" altLang="en-US" sz="2400" dirty="0"/>
              <a:t>Generating a compact summary of data for classification, pattern discovery, hypothesis generation and testing, etc.</a:t>
            </a:r>
          </a:p>
          <a:p>
            <a:pPr lvl="1"/>
            <a:r>
              <a:rPr lang="en-US" altLang="en-US" sz="2400" dirty="0"/>
              <a:t>Outlier detection: </a:t>
            </a:r>
            <a:r>
              <a:rPr lang="en-US" altLang="zh-CN" sz="2400" dirty="0">
                <a:ea typeface="SimSun" panose="02010600030101010101" pitchFamily="2" charset="-122"/>
              </a:rPr>
              <a:t>Outliers—those “far away” from any cluster</a:t>
            </a:r>
            <a:endParaRPr lang="en-US" altLang="en-US" sz="2400" dirty="0"/>
          </a:p>
          <a:p>
            <a:r>
              <a:rPr lang="en-US" altLang="en-US" sz="2400" dirty="0"/>
              <a:t>Data summarization, compression, and reduction</a:t>
            </a:r>
          </a:p>
          <a:p>
            <a:pPr lvl="1">
              <a:lnSpc>
                <a:spcPct val="110000"/>
              </a:lnSpc>
            </a:pPr>
            <a:r>
              <a:rPr lang="en-US" altLang="zh-CN" sz="2400" dirty="0">
                <a:ea typeface="SimSun" panose="02010600030101010101" pitchFamily="2" charset="-122"/>
              </a:rPr>
              <a:t>Ex. Image processing: Vector quantization</a:t>
            </a:r>
            <a:endParaRPr lang="en-US" altLang="en-US" sz="2400" dirty="0"/>
          </a:p>
          <a:p>
            <a:r>
              <a:rPr lang="en-US" altLang="en-US" sz="2400" dirty="0"/>
              <a:t>Collaborative filtering, recommendation systems, or customer segmentation</a:t>
            </a:r>
          </a:p>
          <a:p>
            <a:pPr lvl="1"/>
            <a:r>
              <a:rPr lang="en-US" altLang="en-US" sz="2400" dirty="0"/>
              <a:t>Find like-minded users or similar products</a:t>
            </a:r>
          </a:p>
          <a:p>
            <a:r>
              <a:rPr lang="en-US" altLang="en-US" sz="2400" dirty="0"/>
              <a:t>Dynamic trend detection</a:t>
            </a:r>
          </a:p>
          <a:p>
            <a:pPr lvl="1"/>
            <a:r>
              <a:rPr lang="en-US" altLang="en-US" sz="2400" dirty="0"/>
              <a:t>Clustering stream data and detecting trends and patterns</a:t>
            </a:r>
          </a:p>
          <a:p>
            <a:pPr>
              <a:lnSpc>
                <a:spcPct val="110000"/>
              </a:lnSpc>
            </a:pPr>
            <a:r>
              <a:rPr lang="en-US" altLang="zh-CN" sz="2400" dirty="0">
                <a:ea typeface="SimSun" panose="02010600030101010101" pitchFamily="2" charset="-122"/>
              </a:rPr>
              <a:t>Multimedia data analysis, biological data analysis and social network analysis</a:t>
            </a:r>
          </a:p>
          <a:p>
            <a:pPr lvl="1">
              <a:lnSpc>
                <a:spcPct val="110000"/>
              </a:lnSpc>
            </a:pPr>
            <a:r>
              <a:rPr lang="en-US" altLang="zh-CN" sz="2400" dirty="0">
                <a:ea typeface="SimSun" panose="02010600030101010101" pitchFamily="2" charset="-122"/>
              </a:rPr>
              <a:t>Ex. Clustering images or video/audio clips, gene/protein sequences, etc.</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a:t>
            </a:fld>
            <a:endParaRPr lang="en-US"/>
          </a:p>
        </p:txBody>
      </p:sp>
    </p:spTree>
    <p:extLst>
      <p:ext uri="{BB962C8B-B14F-4D97-AF65-F5344CB8AC3E}">
        <p14:creationId xmlns:p14="http://schemas.microsoft.com/office/powerpoint/2010/main" val="1478222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KNN Graphs and Interconnectivity</a:t>
            </a:r>
            <a:endParaRPr lang="en-US" dirty="0"/>
          </a:p>
        </p:txBody>
      </p:sp>
      <p:sp>
        <p:nvSpPr>
          <p:cNvPr id="3" name="Content Placeholder 2"/>
          <p:cNvSpPr>
            <a:spLocks noGrp="1"/>
          </p:cNvSpPr>
          <p:nvPr>
            <p:ph idx="1"/>
          </p:nvPr>
        </p:nvSpPr>
        <p:spPr/>
        <p:txBody>
          <a:bodyPr>
            <a:normAutofit fontScale="92500" lnSpcReduction="20000"/>
          </a:bodyPr>
          <a:lstStyle/>
          <a:p>
            <a:pPr>
              <a:spcAft>
                <a:spcPts val="600"/>
              </a:spcAft>
            </a:pPr>
            <a:r>
              <a:rPr lang="en-US" altLang="zh-CN" sz="2400" dirty="0">
                <a:ea typeface="SimSun" panose="02010600030101010101" pitchFamily="2" charset="-122"/>
              </a:rPr>
              <a:t>K-nearest neighbor (KNN) graphs from an original data in 2D:</a:t>
            </a:r>
          </a:p>
          <a:p>
            <a:pPr>
              <a:spcAft>
                <a:spcPts val="600"/>
              </a:spcAft>
            </a:pPr>
            <a:endParaRPr lang="en-US" altLang="zh-CN" sz="2400" i="1" dirty="0">
              <a:ea typeface="SimSun" panose="02010600030101010101" pitchFamily="2" charset="-122"/>
            </a:endParaRPr>
          </a:p>
          <a:p>
            <a:pPr>
              <a:spcAft>
                <a:spcPts val="600"/>
              </a:spcAft>
            </a:pPr>
            <a:endParaRPr lang="en-US" altLang="zh-CN" sz="2400" i="1" dirty="0">
              <a:ea typeface="SimSun" panose="02010600030101010101" pitchFamily="2" charset="-122"/>
            </a:endParaRPr>
          </a:p>
          <a:p>
            <a:pPr>
              <a:spcAft>
                <a:spcPts val="600"/>
              </a:spcAft>
            </a:pPr>
            <a:endParaRPr lang="en-US" altLang="zh-CN" sz="2400" i="1" dirty="0">
              <a:ea typeface="SimSun" panose="02010600030101010101" pitchFamily="2" charset="-122"/>
            </a:endParaRPr>
          </a:p>
          <a:p>
            <a:pPr marL="0" indent="0">
              <a:spcAft>
                <a:spcPts val="600"/>
              </a:spcAft>
              <a:buNone/>
            </a:pPr>
            <a:endParaRPr lang="en-US" altLang="zh-CN" sz="2400" i="1" dirty="0">
              <a:ea typeface="SimSun" panose="02010600030101010101" pitchFamily="2" charset="-122"/>
            </a:endParaRPr>
          </a:p>
          <a:p>
            <a:pPr>
              <a:spcAft>
                <a:spcPts val="600"/>
              </a:spcAft>
            </a:pPr>
            <a:r>
              <a:rPr lang="en-US" altLang="zh-CN" sz="2400" i="1" dirty="0">
                <a:ea typeface="SimSun" panose="02010600030101010101" pitchFamily="2" charset="-122"/>
              </a:rPr>
              <a:t>EC</a:t>
            </a:r>
            <a:r>
              <a:rPr lang="en-US" altLang="zh-CN" sz="2400" i="1" baseline="-25000" dirty="0">
                <a:ea typeface="SimSun" panose="02010600030101010101" pitchFamily="2" charset="-122"/>
              </a:rPr>
              <a:t>{Ci ,</a:t>
            </a:r>
            <a:r>
              <a:rPr lang="en-US" altLang="zh-CN" sz="2400" i="1" baseline="-25000" dirty="0" err="1">
                <a:ea typeface="SimSun" panose="02010600030101010101" pitchFamily="2" charset="-122"/>
              </a:rPr>
              <a:t>Cj</a:t>
            </a:r>
            <a:r>
              <a:rPr lang="en-US" altLang="zh-CN" sz="2400" i="1" baseline="-25000" dirty="0">
                <a:ea typeface="SimSun" panose="02010600030101010101" pitchFamily="2" charset="-122"/>
              </a:rPr>
              <a:t> } :</a:t>
            </a:r>
            <a:r>
              <a:rPr lang="en-US" altLang="zh-CN" sz="2400" dirty="0">
                <a:ea typeface="SimSun" panose="02010600030101010101" pitchFamily="2" charset="-122"/>
              </a:rPr>
              <a:t>The absolute interconnectivity between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and </a:t>
            </a:r>
            <a:r>
              <a:rPr lang="en-US" altLang="zh-CN" sz="2400" i="1" dirty="0" err="1">
                <a:ea typeface="SimSun" panose="02010600030101010101" pitchFamily="2" charset="-122"/>
              </a:rPr>
              <a:t>C</a:t>
            </a:r>
            <a:r>
              <a:rPr lang="en-US" altLang="zh-CN" sz="2400" i="1" baseline="-25000" dirty="0" err="1">
                <a:ea typeface="SimSun" panose="02010600030101010101" pitchFamily="2" charset="-122"/>
              </a:rPr>
              <a:t>j</a:t>
            </a:r>
            <a:r>
              <a:rPr lang="en-US" altLang="zh-CN" sz="2400" i="1" dirty="0">
                <a:ea typeface="SimSun" panose="02010600030101010101" pitchFamily="2" charset="-122"/>
              </a:rPr>
              <a:t>: </a:t>
            </a:r>
          </a:p>
          <a:p>
            <a:pPr lvl="1">
              <a:spcAft>
                <a:spcPts val="600"/>
              </a:spcAft>
            </a:pPr>
            <a:r>
              <a:rPr lang="en-US" altLang="zh-CN" sz="2400" i="1" dirty="0">
                <a:ea typeface="SimSun" panose="02010600030101010101" pitchFamily="2" charset="-122"/>
              </a:rPr>
              <a:t>The sum </a:t>
            </a:r>
            <a:r>
              <a:rPr lang="en-US" altLang="zh-CN" sz="2400" dirty="0">
                <a:ea typeface="SimSun" panose="02010600030101010101" pitchFamily="2" charset="-122"/>
              </a:rPr>
              <a:t>of the weight of the edges that connect vertices in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to vertices in </a:t>
            </a:r>
            <a:r>
              <a:rPr lang="en-US" altLang="zh-CN" sz="2400" i="1" dirty="0" err="1">
                <a:ea typeface="SimSun" panose="02010600030101010101" pitchFamily="2" charset="-122"/>
              </a:rPr>
              <a:t>C</a:t>
            </a:r>
            <a:r>
              <a:rPr lang="en-US" altLang="zh-CN" sz="2400" i="1" baseline="-25000" dirty="0" err="1">
                <a:ea typeface="SimSun" panose="02010600030101010101" pitchFamily="2" charset="-122"/>
              </a:rPr>
              <a:t>j</a:t>
            </a:r>
            <a:r>
              <a:rPr lang="en-US" altLang="zh-CN" sz="2400" i="1" dirty="0">
                <a:ea typeface="SimSun" panose="02010600030101010101" pitchFamily="2" charset="-122"/>
              </a:rPr>
              <a:t> </a:t>
            </a:r>
          </a:p>
          <a:p>
            <a:pPr>
              <a:spcAft>
                <a:spcPts val="600"/>
              </a:spcAft>
            </a:pPr>
            <a:r>
              <a:rPr lang="en-US" altLang="zh-CN" sz="2400" dirty="0">
                <a:ea typeface="SimSun" panose="02010600030101010101" pitchFamily="2" charset="-122"/>
              </a:rPr>
              <a:t>Internal interconnectivity of a cluster </a:t>
            </a:r>
            <a:r>
              <a:rPr lang="en-US" altLang="zh-CN" sz="2400" i="1" dirty="0">
                <a:ea typeface="SimSun" panose="02010600030101010101" pitchFamily="2" charset="-122"/>
              </a:rPr>
              <a:t>C</a:t>
            </a:r>
            <a:r>
              <a:rPr lang="en-US" altLang="zh-CN" sz="2400" i="1" baseline="-25000" dirty="0">
                <a:ea typeface="SimSun" panose="02010600030101010101" pitchFamily="2" charset="-122"/>
              </a:rPr>
              <a:t>i</a:t>
            </a:r>
            <a:r>
              <a:rPr lang="en-US" altLang="zh-CN" sz="2400" i="1" dirty="0">
                <a:ea typeface="SimSun" panose="02010600030101010101" pitchFamily="2" charset="-122"/>
              </a:rPr>
              <a:t> </a:t>
            </a:r>
            <a:r>
              <a:rPr lang="en-US" altLang="zh-CN" sz="2400" dirty="0">
                <a:ea typeface="SimSun" panose="02010600030101010101" pitchFamily="2" charset="-122"/>
              </a:rPr>
              <a:t>:</a:t>
            </a:r>
            <a:r>
              <a:rPr lang="en-US" altLang="zh-CN" sz="2400" i="1" dirty="0">
                <a:ea typeface="SimSun" panose="02010600030101010101" pitchFamily="2" charset="-122"/>
              </a:rPr>
              <a:t> The size of its min-cut bisector </a:t>
            </a:r>
            <a:r>
              <a:rPr lang="en-US" altLang="zh-CN" sz="2400" i="1" dirty="0" err="1">
                <a:ea typeface="SimSun" panose="02010600030101010101" pitchFamily="2" charset="-122"/>
              </a:rPr>
              <a:t>EC</a:t>
            </a:r>
            <a:r>
              <a:rPr lang="en-US" altLang="zh-CN" sz="2400" i="1" baseline="-25000" dirty="0" err="1">
                <a:ea typeface="SimSun" panose="02010600030101010101" pitchFamily="2" charset="-122"/>
              </a:rPr>
              <a:t>Ci</a:t>
            </a:r>
            <a:r>
              <a:rPr lang="en-US" altLang="zh-CN" sz="2400" i="1" dirty="0">
                <a:ea typeface="SimSun" panose="02010600030101010101" pitchFamily="2" charset="-122"/>
              </a:rPr>
              <a:t> (i.e., the weighted sum </a:t>
            </a:r>
            <a:r>
              <a:rPr lang="en-US" altLang="zh-CN" sz="2400" dirty="0">
                <a:ea typeface="SimSun" panose="02010600030101010101" pitchFamily="2" charset="-122"/>
              </a:rPr>
              <a:t>of edges that partition the graph into two roughly equal parts)</a:t>
            </a:r>
          </a:p>
          <a:p>
            <a:pPr>
              <a:spcAft>
                <a:spcPts val="600"/>
              </a:spcAft>
            </a:pPr>
            <a:r>
              <a:rPr lang="en-US" altLang="zh-CN" sz="2400" dirty="0">
                <a:ea typeface="SimSun" panose="02010600030101010101" pitchFamily="2" charset="-122"/>
              </a:rPr>
              <a:t>Relative Interconnectivity (RI): </a:t>
            </a:r>
            <a:endParaRPr lang="zh-CN" altLang="en-US"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50</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831" y="1935362"/>
            <a:ext cx="7026338" cy="1631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837" y="5669745"/>
            <a:ext cx="2762918" cy="79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493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Relative Closeness &amp; Merge of Sub-Clusters</a:t>
            </a:r>
            <a:endParaRPr lang="en-US" dirty="0"/>
          </a:p>
        </p:txBody>
      </p:sp>
      <p:sp>
        <p:nvSpPr>
          <p:cNvPr id="3" name="Content Placeholder 2"/>
          <p:cNvSpPr>
            <a:spLocks noGrp="1"/>
          </p:cNvSpPr>
          <p:nvPr>
            <p:ph idx="1"/>
          </p:nvPr>
        </p:nvSpPr>
        <p:spPr/>
        <p:txBody>
          <a:bodyPr>
            <a:normAutofit fontScale="92500" lnSpcReduction="20000"/>
          </a:bodyPr>
          <a:lstStyle/>
          <a:p>
            <a:pPr>
              <a:spcAft>
                <a:spcPts val="600"/>
              </a:spcAft>
              <a:defRPr/>
            </a:pPr>
            <a:r>
              <a:rPr lang="en-US" altLang="zh-CN" sz="2400" b="1" dirty="0">
                <a:ea typeface="SimSun" pitchFamily="2" charset="-122"/>
              </a:rPr>
              <a:t>Relative closeness </a:t>
            </a:r>
            <a:r>
              <a:rPr lang="en-US" altLang="zh-CN" sz="2400" dirty="0">
                <a:ea typeface="SimSun" pitchFamily="2" charset="-122"/>
              </a:rPr>
              <a:t>between a pair of clusters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 The absolute closeness </a:t>
            </a:r>
            <a:r>
              <a:rPr lang="en-US" altLang="zh-CN" sz="2400" dirty="0">
                <a:ea typeface="SimSun" pitchFamily="2" charset="-122"/>
              </a:rPr>
              <a:t>between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normalized </a:t>
            </a:r>
            <a:r>
              <a:rPr lang="en-US" altLang="zh-CN" sz="2400" i="1" dirty="0" err="1">
                <a:ea typeface="SimSun" pitchFamily="2" charset="-122"/>
              </a:rPr>
              <a:t>w.r.t</a:t>
            </a:r>
            <a:r>
              <a:rPr lang="en-US" altLang="zh-CN" sz="2400" i="1" dirty="0">
                <a:ea typeface="SimSun" pitchFamily="2" charset="-122"/>
              </a:rPr>
              <a:t>. the internal closeness of the two clusters 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a:t>
            </a:r>
          </a:p>
          <a:p>
            <a:pPr>
              <a:spcAft>
                <a:spcPts val="600"/>
              </a:spcAft>
              <a:defRPr/>
            </a:pPr>
            <a:endParaRPr lang="en-US" altLang="zh-CN" sz="2400" i="1" dirty="0">
              <a:ea typeface="SimSun" pitchFamily="2" charset="-122"/>
            </a:endParaRPr>
          </a:p>
          <a:p>
            <a:pPr marL="0" indent="0">
              <a:spcAft>
                <a:spcPts val="600"/>
              </a:spcAft>
              <a:buNone/>
              <a:defRPr/>
            </a:pPr>
            <a:endParaRPr lang="en-US" altLang="zh-CN" sz="2400" i="1" dirty="0">
              <a:ea typeface="SimSun" pitchFamily="2" charset="-122"/>
            </a:endParaRPr>
          </a:p>
          <a:p>
            <a:pPr lvl="1">
              <a:spcAft>
                <a:spcPts val="600"/>
              </a:spcAft>
              <a:defRPr/>
            </a:pPr>
            <a:r>
              <a:rPr lang="en-US" altLang="zh-CN" sz="2400" dirty="0">
                <a:ea typeface="SimSun" pitchFamily="2" charset="-122"/>
              </a:rPr>
              <a:t> where            </a:t>
            </a:r>
            <a:r>
              <a:rPr lang="en-US" altLang="zh-CN" sz="2400" dirty="0" smtClean="0">
                <a:ea typeface="SimSun" pitchFamily="2" charset="-122"/>
              </a:rPr>
              <a:t>and </a:t>
            </a:r>
            <a:r>
              <a:rPr lang="en-US" altLang="zh-CN" sz="2400" i="1" dirty="0" smtClean="0">
                <a:ea typeface="SimSun" pitchFamily="2" charset="-122"/>
              </a:rPr>
              <a:t>           </a:t>
            </a:r>
            <a:r>
              <a:rPr lang="zh-CN" altLang="en-US" sz="2400" i="1" dirty="0" smtClean="0">
                <a:ea typeface="SimSun" pitchFamily="2" charset="-122"/>
              </a:rPr>
              <a:t> </a:t>
            </a:r>
            <a:r>
              <a:rPr lang="en-US" altLang="zh-CN" sz="2400" dirty="0" smtClean="0">
                <a:ea typeface="SimSun" pitchFamily="2" charset="-122"/>
              </a:rPr>
              <a:t>are </a:t>
            </a:r>
            <a:r>
              <a:rPr lang="en-US" altLang="zh-CN" sz="2400" dirty="0">
                <a:ea typeface="SimSun" pitchFamily="2" charset="-122"/>
              </a:rPr>
              <a:t>the average weights of the edges that belong to the min-cut bisector of clusters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and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 </a:t>
            </a:r>
            <a:r>
              <a:rPr lang="en-US" altLang="zh-CN" sz="2400" dirty="0">
                <a:ea typeface="SimSun" pitchFamily="2" charset="-122"/>
              </a:rPr>
              <a:t>respectively, and   </a:t>
            </a:r>
            <a:r>
              <a:rPr lang="en-US" altLang="zh-CN" sz="2400" i="1" dirty="0">
                <a:ea typeface="SimSun" pitchFamily="2" charset="-122"/>
              </a:rPr>
              <a:t>               </a:t>
            </a:r>
            <a:r>
              <a:rPr lang="en-US" altLang="zh-CN" sz="2400" dirty="0">
                <a:ea typeface="SimSun" pitchFamily="2" charset="-122"/>
              </a:rPr>
              <a:t>is the average weight of the edges that connect vertices in </a:t>
            </a:r>
            <a:r>
              <a:rPr lang="en-US" altLang="zh-CN" sz="2400" i="1" dirty="0">
                <a:ea typeface="SimSun" pitchFamily="2" charset="-122"/>
              </a:rPr>
              <a:t>C</a:t>
            </a:r>
            <a:r>
              <a:rPr lang="en-US" altLang="zh-CN" sz="2400" i="1" baseline="-25000" dirty="0">
                <a:ea typeface="SimSun" pitchFamily="2" charset="-122"/>
              </a:rPr>
              <a:t>i</a:t>
            </a:r>
            <a:r>
              <a:rPr lang="en-US" altLang="zh-CN" sz="2400" i="1" dirty="0">
                <a:ea typeface="SimSun" pitchFamily="2" charset="-122"/>
              </a:rPr>
              <a:t> to vertices in </a:t>
            </a:r>
            <a:r>
              <a:rPr lang="en-US" altLang="zh-CN" sz="2400" i="1" dirty="0" err="1">
                <a:ea typeface="SimSun" pitchFamily="2" charset="-122"/>
              </a:rPr>
              <a:t>C</a:t>
            </a:r>
            <a:r>
              <a:rPr lang="en-US" altLang="zh-CN" sz="2400" i="1" baseline="-25000" dirty="0" err="1">
                <a:ea typeface="SimSun" pitchFamily="2" charset="-122"/>
              </a:rPr>
              <a:t>j</a:t>
            </a:r>
            <a:r>
              <a:rPr lang="en-US" altLang="zh-CN" sz="2400" i="1" dirty="0">
                <a:ea typeface="SimSun" pitchFamily="2" charset="-122"/>
              </a:rPr>
              <a:t> </a:t>
            </a:r>
          </a:p>
          <a:p>
            <a:pPr>
              <a:spcAft>
                <a:spcPts val="600"/>
              </a:spcAft>
              <a:defRPr/>
            </a:pPr>
            <a:r>
              <a:rPr lang="en-US" altLang="zh-CN" sz="2400" b="1" dirty="0">
                <a:ea typeface="SimSun" pitchFamily="2" charset="-122"/>
              </a:rPr>
              <a:t>Merge Sub-Clusters: </a:t>
            </a:r>
            <a:r>
              <a:rPr lang="en-US" altLang="zh-CN" sz="2400" dirty="0">
                <a:ea typeface="SimSun" pitchFamily="2" charset="-122"/>
              </a:rPr>
              <a:t> </a:t>
            </a:r>
          </a:p>
          <a:p>
            <a:pPr lvl="1">
              <a:spcAft>
                <a:spcPts val="600"/>
              </a:spcAft>
              <a:defRPr/>
            </a:pPr>
            <a:r>
              <a:rPr lang="en-US" altLang="zh-CN" sz="2400" dirty="0">
                <a:ea typeface="SimSun" pitchFamily="2" charset="-122"/>
              </a:rPr>
              <a:t>Merges only those pairs of clusters whose RI and RC are both above some user-specified thresholds </a:t>
            </a:r>
            <a:endParaRPr lang="en-US" altLang="zh-CN" sz="2400" i="1" dirty="0">
              <a:ea typeface="SimSun" pitchFamily="2" charset="-122"/>
            </a:endParaRPr>
          </a:p>
          <a:p>
            <a:pPr lvl="1">
              <a:spcAft>
                <a:spcPts val="600"/>
              </a:spcAft>
              <a:defRPr/>
            </a:pPr>
            <a:r>
              <a:rPr lang="en-US" altLang="zh-CN" sz="2400" dirty="0">
                <a:ea typeface="SimSun" pitchFamily="2" charset="-122"/>
              </a:rPr>
              <a:t>Merge those maximizing the function that combines RI and RC</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51</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360" y="2515956"/>
            <a:ext cx="4036840" cy="81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2248" y="3349119"/>
            <a:ext cx="502461" cy="32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349119"/>
            <a:ext cx="64167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0735" y="3939892"/>
            <a:ext cx="854075" cy="2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601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CHAMELEON: Clustering Complex Objects</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52</a:t>
            </a:fld>
            <a:endParaRPr lang="en-US"/>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8374" y="1888074"/>
            <a:ext cx="5718429" cy="3997840"/>
          </a:xfrm>
          <a:prstGeom prst="rect">
            <a:avLst/>
          </a:prstGeom>
        </p:spPr>
      </p:pic>
      <p:sp>
        <p:nvSpPr>
          <p:cNvPr id="6" name="Rectangle 5"/>
          <p:cNvSpPr/>
          <p:nvPr/>
        </p:nvSpPr>
        <p:spPr>
          <a:xfrm>
            <a:off x="6006803" y="3320148"/>
            <a:ext cx="2851447" cy="923330"/>
          </a:xfrm>
          <a:prstGeom prst="rect">
            <a:avLst/>
          </a:prstGeom>
        </p:spPr>
        <p:txBody>
          <a:bodyPr wrap="square">
            <a:spAutoFit/>
          </a:bodyPr>
          <a:lstStyle/>
          <a:p>
            <a:r>
              <a:rPr lang="en-US" altLang="zh-CN">
                <a:ea typeface="SimSun" panose="02010600030101010101" pitchFamily="2" charset="-122"/>
              </a:rPr>
              <a:t>CHAMELEON is capable to generate quality clusters at clustering complex objects</a:t>
            </a:r>
            <a:endParaRPr lang="en-US" sz="1600" dirty="0"/>
          </a:p>
        </p:txBody>
      </p:sp>
    </p:spTree>
    <p:extLst>
      <p:ext uri="{BB962C8B-B14F-4D97-AF65-F5344CB8AC3E}">
        <p14:creationId xmlns:p14="http://schemas.microsoft.com/office/powerpoint/2010/main" val="965991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Probabilistic Hierarchical Clustering</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pPr>
              <a:lnSpc>
                <a:spcPct val="110000"/>
              </a:lnSpc>
            </a:pPr>
            <a:r>
              <a:rPr lang="en-US" altLang="zh-CN" sz="2400" dirty="0">
                <a:solidFill>
                  <a:schemeClr val="bg1">
                    <a:lumMod val="50000"/>
                  </a:schemeClr>
                </a:solidFill>
                <a:ea typeface="SimSun" panose="02010600030101010101" pitchFamily="2" charset="-122"/>
              </a:rPr>
              <a:t>Algorithmic hierarchical clustering</a:t>
            </a:r>
          </a:p>
          <a:p>
            <a:pPr lvl="1">
              <a:lnSpc>
                <a:spcPct val="110000"/>
              </a:lnSpc>
            </a:pPr>
            <a:r>
              <a:rPr lang="en-US" altLang="zh-CN" sz="2400" dirty="0">
                <a:solidFill>
                  <a:schemeClr val="bg1">
                    <a:lumMod val="50000"/>
                  </a:schemeClr>
                </a:solidFill>
                <a:ea typeface="SimSun" panose="02010600030101010101" pitchFamily="2" charset="-122"/>
              </a:rPr>
              <a:t>Nontrivial to choose a good distance measure </a:t>
            </a:r>
          </a:p>
          <a:p>
            <a:pPr lvl="1">
              <a:lnSpc>
                <a:spcPct val="110000"/>
              </a:lnSpc>
            </a:pPr>
            <a:r>
              <a:rPr lang="en-US" altLang="zh-CN" sz="2400" dirty="0">
                <a:solidFill>
                  <a:schemeClr val="bg1">
                    <a:lumMod val="50000"/>
                  </a:schemeClr>
                </a:solidFill>
                <a:ea typeface="SimSun" panose="02010600030101010101" pitchFamily="2" charset="-122"/>
              </a:rPr>
              <a:t>Hard to handle missing attribute values</a:t>
            </a:r>
          </a:p>
          <a:p>
            <a:pPr lvl="1">
              <a:lnSpc>
                <a:spcPct val="110000"/>
              </a:lnSpc>
            </a:pPr>
            <a:r>
              <a:rPr lang="en-US" altLang="zh-CN" sz="2400" dirty="0">
                <a:solidFill>
                  <a:schemeClr val="bg1">
                    <a:lumMod val="50000"/>
                  </a:schemeClr>
                </a:solidFill>
                <a:ea typeface="SimSun" panose="02010600030101010101" pitchFamily="2" charset="-122"/>
              </a:rPr>
              <a:t>Optimization goal not clear: heuristic, local search</a:t>
            </a:r>
          </a:p>
          <a:p>
            <a:pPr>
              <a:lnSpc>
                <a:spcPct val="110000"/>
              </a:lnSpc>
            </a:pPr>
            <a:r>
              <a:rPr lang="en-US" altLang="zh-CN" sz="2400" dirty="0">
                <a:solidFill>
                  <a:schemeClr val="bg1">
                    <a:lumMod val="50000"/>
                  </a:schemeClr>
                </a:solidFill>
                <a:ea typeface="SimSun" panose="02010600030101010101" pitchFamily="2" charset="-122"/>
              </a:rPr>
              <a:t>Probabilistic hierarchical clustering</a:t>
            </a:r>
          </a:p>
          <a:p>
            <a:pPr lvl="1">
              <a:lnSpc>
                <a:spcPct val="110000"/>
              </a:lnSpc>
            </a:pPr>
            <a:r>
              <a:rPr lang="en-US" altLang="zh-CN" sz="2400" dirty="0">
                <a:solidFill>
                  <a:schemeClr val="bg1">
                    <a:lumMod val="50000"/>
                  </a:schemeClr>
                </a:solidFill>
                <a:ea typeface="SimSun" panose="02010600030101010101" pitchFamily="2" charset="-122"/>
              </a:rPr>
              <a:t>Use probabilistic models to measure distances between clusters</a:t>
            </a:r>
          </a:p>
          <a:p>
            <a:pPr lvl="1">
              <a:lnSpc>
                <a:spcPct val="110000"/>
              </a:lnSpc>
            </a:pPr>
            <a:r>
              <a:rPr lang="en-US" altLang="zh-CN" sz="2400" dirty="0">
                <a:solidFill>
                  <a:schemeClr val="bg1">
                    <a:lumMod val="50000"/>
                  </a:schemeClr>
                </a:solidFill>
                <a:ea typeface="SimSun" panose="02010600030101010101" pitchFamily="2" charset="-122"/>
              </a:rPr>
              <a:t>Generative model: Regard the set of data objects to be clustered as a sample of the underlying data generation mechanism to be analyzed</a:t>
            </a:r>
          </a:p>
          <a:p>
            <a:pPr lvl="1">
              <a:lnSpc>
                <a:spcPct val="110000"/>
              </a:lnSpc>
            </a:pPr>
            <a:r>
              <a:rPr lang="en-US" altLang="zh-CN" sz="2400" dirty="0">
                <a:solidFill>
                  <a:schemeClr val="bg1">
                    <a:lumMod val="50000"/>
                  </a:schemeClr>
                </a:solidFill>
                <a:ea typeface="SimSun" panose="02010600030101010101" pitchFamily="2" charset="-122"/>
              </a:rPr>
              <a:t>Easy to understand, same efficiency as algorithmic agglomerative clustering method, can handle partially observed data</a:t>
            </a:r>
          </a:p>
          <a:p>
            <a:pPr>
              <a:lnSpc>
                <a:spcPct val="110000"/>
              </a:lnSpc>
            </a:pPr>
            <a:r>
              <a:rPr lang="en-US" altLang="zh-CN" sz="2400" dirty="0">
                <a:solidFill>
                  <a:schemeClr val="bg1">
                    <a:lumMod val="50000"/>
                  </a:schemeClr>
                </a:solidFill>
                <a:ea typeface="SimSun" panose="02010600030101010101" pitchFamily="2" charset="-122"/>
              </a:rPr>
              <a:t>In practice, assume the generative models adopt common distribution functions, e.g., Gaussian distribution or Bernoulli distribution, governed by </a:t>
            </a:r>
            <a:r>
              <a:rPr lang="en-US" altLang="zh-CN" sz="2400" dirty="0" smtClean="0">
                <a:solidFill>
                  <a:schemeClr val="bg1">
                    <a:lumMod val="50000"/>
                  </a:schemeClr>
                </a:solidFill>
                <a:ea typeface="SimSun" panose="02010600030101010101" pitchFamily="2" charset="-122"/>
              </a:rPr>
              <a:t>parameters</a:t>
            </a:r>
            <a:endParaRPr lang="en-US" altLang="zh-CN" sz="2400" dirty="0">
              <a:solidFill>
                <a:schemeClr val="bg1">
                  <a:lumMod val="50000"/>
                </a:schemeClr>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53</a:t>
            </a:fld>
            <a:endParaRPr lang="en-US">
              <a:solidFill>
                <a:schemeClr val="bg1">
                  <a:lumMod val="50000"/>
                </a:schemeClr>
              </a:solidFill>
            </a:endParaRPr>
          </a:p>
        </p:txBody>
      </p:sp>
    </p:spTree>
    <p:extLst>
      <p:ext uri="{BB962C8B-B14F-4D97-AF65-F5344CB8AC3E}">
        <p14:creationId xmlns:p14="http://schemas.microsoft.com/office/powerpoint/2010/main" val="4402817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Generative Model</a:t>
            </a:r>
            <a:endParaRPr lang="en-US" dirty="0">
              <a:solidFill>
                <a:schemeClr val="bg1">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altLang="zh-CN" dirty="0">
                <a:solidFill>
                  <a:schemeClr val="bg1">
                    <a:lumMod val="50000"/>
                  </a:schemeClr>
                </a:solidFill>
                <a:ea typeface="SimSun" panose="02010600030101010101" pitchFamily="2" charset="-122"/>
              </a:rPr>
              <a:t>Given a set of 1-D points </a:t>
            </a:r>
            <a:r>
              <a:rPr lang="en-US" altLang="zh-CN" i="1" dirty="0">
                <a:solidFill>
                  <a:schemeClr val="bg1">
                    <a:lumMod val="50000"/>
                  </a:schemeClr>
                </a:solidFill>
                <a:ea typeface="SimSun" panose="02010600030101010101" pitchFamily="2" charset="-122"/>
              </a:rPr>
              <a:t>X</a:t>
            </a:r>
            <a:r>
              <a:rPr lang="en-US" altLang="zh-CN" dirty="0">
                <a:solidFill>
                  <a:schemeClr val="bg1">
                    <a:lumMod val="50000"/>
                  </a:schemeClr>
                </a:solidFill>
                <a:ea typeface="SimSun" panose="02010600030101010101" pitchFamily="2" charset="-122"/>
              </a:rPr>
              <a:t> = {</a:t>
            </a:r>
            <a:r>
              <a:rPr lang="en-US" altLang="zh-CN" i="1" dirty="0">
                <a:solidFill>
                  <a:schemeClr val="bg1">
                    <a:lumMod val="50000"/>
                  </a:schemeClr>
                </a:solidFill>
                <a:ea typeface="SimSun" panose="02010600030101010101" pitchFamily="2" charset="-122"/>
              </a:rPr>
              <a:t>x</a:t>
            </a:r>
            <a:r>
              <a:rPr lang="en-US" altLang="zh-CN" i="1" baseline="-25000" dirty="0">
                <a:solidFill>
                  <a:schemeClr val="bg1">
                    <a:lumMod val="50000"/>
                  </a:schemeClr>
                </a:solidFill>
                <a:ea typeface="SimSun" panose="02010600030101010101" pitchFamily="2" charset="-122"/>
              </a:rPr>
              <a:t>1</a:t>
            </a:r>
            <a:r>
              <a:rPr lang="en-US" altLang="zh-CN" i="1" dirty="0">
                <a:solidFill>
                  <a:schemeClr val="bg1">
                    <a:lumMod val="50000"/>
                  </a:schemeClr>
                </a:solidFill>
                <a:ea typeface="SimSun" panose="02010600030101010101" pitchFamily="2" charset="-122"/>
              </a:rPr>
              <a:t>, …, </a:t>
            </a:r>
            <a:r>
              <a:rPr lang="en-US" altLang="zh-CN" i="1" dirty="0" err="1">
                <a:solidFill>
                  <a:schemeClr val="bg1">
                    <a:lumMod val="50000"/>
                  </a:schemeClr>
                </a:solidFill>
                <a:ea typeface="SimSun" panose="02010600030101010101" pitchFamily="2" charset="-122"/>
              </a:rPr>
              <a:t>x</a:t>
            </a:r>
            <a:r>
              <a:rPr lang="en-US" altLang="zh-CN" i="1" baseline="-25000" dirty="0" err="1">
                <a:solidFill>
                  <a:schemeClr val="bg1">
                    <a:lumMod val="50000"/>
                  </a:schemeClr>
                </a:solidFill>
                <a:ea typeface="SimSun" panose="02010600030101010101" pitchFamily="2" charset="-122"/>
              </a:rPr>
              <a:t>n</a:t>
            </a:r>
            <a:r>
              <a:rPr lang="en-US" altLang="zh-CN" dirty="0">
                <a:solidFill>
                  <a:schemeClr val="bg1">
                    <a:lumMod val="50000"/>
                  </a:schemeClr>
                </a:solidFill>
                <a:ea typeface="SimSun" panose="02010600030101010101" pitchFamily="2" charset="-122"/>
              </a:rPr>
              <a:t>} for clustering analysis &amp; assuming they are generated by a Gaussian distribution:</a:t>
            </a:r>
          </a:p>
          <a:p>
            <a:endParaRPr lang="en-US" altLang="zh-CN" dirty="0">
              <a:solidFill>
                <a:schemeClr val="bg1">
                  <a:lumMod val="50000"/>
                </a:schemeClr>
              </a:solidFill>
              <a:ea typeface="SimSun" panose="02010600030101010101" pitchFamily="2" charset="-122"/>
            </a:endParaRPr>
          </a:p>
          <a:p>
            <a:endParaRPr lang="en-US" altLang="zh-CN" dirty="0">
              <a:solidFill>
                <a:schemeClr val="bg1">
                  <a:lumMod val="50000"/>
                </a:schemeClr>
              </a:solidFill>
              <a:ea typeface="SimSun" panose="02010600030101010101" pitchFamily="2" charset="-122"/>
            </a:endParaRPr>
          </a:p>
          <a:p>
            <a:r>
              <a:rPr lang="en-US" altLang="zh-CN" dirty="0">
                <a:solidFill>
                  <a:schemeClr val="bg1">
                    <a:lumMod val="50000"/>
                  </a:schemeClr>
                </a:solidFill>
                <a:ea typeface="SimSun" panose="02010600030101010101" pitchFamily="2" charset="-122"/>
              </a:rPr>
              <a:t>The probability that a point </a:t>
            </a:r>
            <a:r>
              <a:rPr lang="en-US" altLang="zh-CN" i="1" dirty="0">
                <a:solidFill>
                  <a:schemeClr val="bg1">
                    <a:lumMod val="50000"/>
                  </a:schemeClr>
                </a:solidFill>
                <a:ea typeface="SimSun" panose="02010600030101010101" pitchFamily="2" charset="-122"/>
              </a:rPr>
              <a:t>x</a:t>
            </a:r>
            <a:r>
              <a:rPr lang="en-US" altLang="zh-CN" i="1" baseline="-25000" dirty="0">
                <a:solidFill>
                  <a:schemeClr val="bg1">
                    <a:lumMod val="50000"/>
                  </a:schemeClr>
                </a:solidFill>
                <a:ea typeface="SimSun" panose="02010600030101010101" pitchFamily="2" charset="-122"/>
              </a:rPr>
              <a:t>i</a:t>
            </a:r>
            <a:r>
              <a:rPr lang="en-US" altLang="zh-CN" dirty="0">
                <a:solidFill>
                  <a:schemeClr val="bg1">
                    <a:lumMod val="50000"/>
                  </a:schemeClr>
                </a:solidFill>
                <a:ea typeface="SimSun" panose="02010600030101010101" pitchFamily="2" charset="-122"/>
              </a:rPr>
              <a:t> ∈ </a:t>
            </a:r>
            <a:r>
              <a:rPr lang="en-US" altLang="zh-CN" i="1" dirty="0">
                <a:solidFill>
                  <a:schemeClr val="bg1">
                    <a:lumMod val="50000"/>
                  </a:schemeClr>
                </a:solidFill>
                <a:ea typeface="SimSun" panose="02010600030101010101" pitchFamily="2" charset="-122"/>
              </a:rPr>
              <a:t>X</a:t>
            </a:r>
            <a:r>
              <a:rPr lang="en-US" altLang="zh-CN" dirty="0">
                <a:solidFill>
                  <a:schemeClr val="bg1">
                    <a:lumMod val="50000"/>
                  </a:schemeClr>
                </a:solidFill>
                <a:ea typeface="SimSun" panose="02010600030101010101" pitchFamily="2" charset="-122"/>
              </a:rPr>
              <a:t> is generated by the model: </a:t>
            </a:r>
          </a:p>
          <a:p>
            <a:endParaRPr lang="zh-CN" altLang="en-US" dirty="0" smtClean="0">
              <a:solidFill>
                <a:schemeClr val="bg1">
                  <a:lumMod val="50000"/>
                </a:schemeClr>
              </a:solidFill>
              <a:ea typeface="SimSun" panose="02010600030101010101" pitchFamily="2" charset="-122"/>
            </a:endParaRPr>
          </a:p>
          <a:p>
            <a:endParaRPr lang="en-US" altLang="zh-CN" dirty="0">
              <a:solidFill>
                <a:schemeClr val="bg1">
                  <a:lumMod val="50000"/>
                </a:schemeClr>
              </a:solidFill>
              <a:ea typeface="SimSun" panose="02010600030101010101" pitchFamily="2" charset="-122"/>
            </a:endParaRPr>
          </a:p>
          <a:p>
            <a:r>
              <a:rPr lang="en-US" altLang="zh-CN" dirty="0">
                <a:solidFill>
                  <a:schemeClr val="bg1">
                    <a:lumMod val="50000"/>
                  </a:schemeClr>
                </a:solidFill>
                <a:ea typeface="SimSun" panose="02010600030101010101" pitchFamily="2" charset="-122"/>
              </a:rPr>
              <a:t>The likelihood that </a:t>
            </a:r>
            <a:r>
              <a:rPr lang="en-US" altLang="zh-CN" i="1" dirty="0">
                <a:solidFill>
                  <a:schemeClr val="bg1">
                    <a:lumMod val="50000"/>
                  </a:schemeClr>
                </a:solidFill>
                <a:ea typeface="SimSun" panose="02010600030101010101" pitchFamily="2" charset="-122"/>
              </a:rPr>
              <a:t>X</a:t>
            </a:r>
            <a:r>
              <a:rPr lang="en-US" altLang="zh-CN" dirty="0">
                <a:solidFill>
                  <a:schemeClr val="bg1">
                    <a:lumMod val="50000"/>
                  </a:schemeClr>
                </a:solidFill>
                <a:ea typeface="SimSun" panose="02010600030101010101" pitchFamily="2" charset="-122"/>
              </a:rPr>
              <a:t> is generated by the model:</a:t>
            </a:r>
          </a:p>
          <a:p>
            <a:endParaRPr lang="en-US" altLang="zh-CN" dirty="0">
              <a:solidFill>
                <a:schemeClr val="bg1">
                  <a:lumMod val="50000"/>
                </a:schemeClr>
              </a:solidFill>
              <a:ea typeface="SimSun" panose="02010600030101010101" pitchFamily="2" charset="-122"/>
            </a:endParaRPr>
          </a:p>
          <a:p>
            <a:endParaRPr lang="en-US" altLang="zh-CN" dirty="0">
              <a:solidFill>
                <a:schemeClr val="bg1">
                  <a:lumMod val="50000"/>
                </a:schemeClr>
              </a:solidFill>
              <a:ea typeface="SimSun" panose="02010600030101010101" pitchFamily="2" charset="-122"/>
            </a:endParaRPr>
          </a:p>
          <a:p>
            <a:r>
              <a:rPr lang="en-US" altLang="zh-CN" dirty="0">
                <a:solidFill>
                  <a:schemeClr val="bg1">
                    <a:lumMod val="50000"/>
                  </a:schemeClr>
                </a:solidFill>
                <a:ea typeface="SimSun" panose="02010600030101010101" pitchFamily="2" charset="-122"/>
              </a:rPr>
              <a:t>The task of learning the generative model: find the parameters μ and σ</a:t>
            </a:r>
            <a:r>
              <a:rPr lang="en-US" altLang="zh-CN" baseline="30000" dirty="0">
                <a:solidFill>
                  <a:schemeClr val="bg1">
                    <a:lumMod val="50000"/>
                  </a:schemeClr>
                </a:solidFill>
                <a:ea typeface="SimSun" panose="02010600030101010101" pitchFamily="2" charset="-122"/>
              </a:rPr>
              <a:t>2</a:t>
            </a:r>
            <a:r>
              <a:rPr lang="en-US" altLang="zh-CN" dirty="0">
                <a:solidFill>
                  <a:schemeClr val="bg1">
                    <a:lumMod val="50000"/>
                  </a:schemeClr>
                </a:solidFill>
                <a:ea typeface="SimSun" panose="02010600030101010101" pitchFamily="2" charset="-122"/>
              </a:rPr>
              <a:t> such that</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54</a:t>
            </a:fld>
            <a:endParaRPr lang="en-US">
              <a:solidFill>
                <a:schemeClr val="bg1">
                  <a:lumMod val="50000"/>
                </a:schemeClr>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2142791"/>
            <a:ext cx="3124200"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194843"/>
            <a:ext cx="36576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1894" y="4259595"/>
            <a:ext cx="5177632" cy="648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7"/>
          <p:cNvGrpSpPr/>
          <p:nvPr/>
        </p:nvGrpSpPr>
        <p:grpSpPr>
          <a:xfrm>
            <a:off x="1637506" y="5266405"/>
            <a:ext cx="6095999" cy="902731"/>
            <a:chOff x="4572001" y="5105401"/>
            <a:chExt cx="6095999" cy="902731"/>
          </a:xfrm>
        </p:grpSpPr>
        <p:sp>
          <p:nvSpPr>
            <p:cNvPr id="9" name="Text Box 8"/>
            <p:cNvSpPr txBox="1">
              <a:spLocks noChangeArrowheads="1"/>
            </p:cNvSpPr>
            <p:nvPr/>
          </p:nvSpPr>
          <p:spPr bwMode="auto">
            <a:xfrm>
              <a:off x="8077200" y="5105401"/>
              <a:ext cx="2590800" cy="366713"/>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50000"/>
                </a:spcBef>
                <a:spcAft>
                  <a:spcPct val="0"/>
                </a:spcAft>
                <a:buClrTx/>
                <a:buSzTx/>
                <a:buNone/>
              </a:pPr>
              <a:r>
                <a:rPr lang="en-US" altLang="zh-CN" sz="1800" dirty="0">
                  <a:solidFill>
                    <a:schemeClr val="bg1">
                      <a:lumMod val="50000"/>
                    </a:schemeClr>
                  </a:solidFill>
                  <a:latin typeface="Corbel" charset="0"/>
                  <a:ea typeface="Corbel" charset="0"/>
                  <a:cs typeface="Corbel" charset="0"/>
                </a:rPr>
                <a:t>the maximum likelihood</a:t>
              </a:r>
            </a:p>
          </p:txBody>
        </p:sp>
        <p:pic>
          <p:nvPicPr>
            <p:cNvPr id="1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1" y="5638800"/>
              <a:ext cx="4873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9"/>
            <p:cNvSpPr txBox="1">
              <a:spLocks noChangeArrowheads="1"/>
            </p:cNvSpPr>
            <p:nvPr/>
          </p:nvSpPr>
          <p:spPr bwMode="auto">
            <a:xfrm>
              <a:off x="6165410" y="5638800"/>
              <a:ext cx="3359590" cy="369332"/>
            </a:xfrm>
            <a:prstGeom prst="rect">
              <a:avLst/>
            </a:prstGeom>
            <a:solidFill>
              <a:schemeClr val="accent2">
                <a:alpha val="2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50000"/>
                </a:spcBef>
                <a:spcAft>
                  <a:spcPct val="0"/>
                </a:spcAft>
                <a:buClrTx/>
                <a:buSzTx/>
                <a:buNone/>
              </a:pPr>
              <a:endParaRPr lang="zh-CN" altLang="zh-CN" sz="1800">
                <a:solidFill>
                  <a:schemeClr val="bg1">
                    <a:lumMod val="50000"/>
                  </a:schemeClr>
                </a:solidFill>
                <a:latin typeface="Corbel" charset="0"/>
                <a:ea typeface="Corbel" charset="0"/>
                <a:cs typeface="Corbel" charset="0"/>
              </a:endParaRPr>
            </a:p>
          </p:txBody>
        </p:sp>
        <p:sp>
          <p:nvSpPr>
            <p:cNvPr id="12" name="Line 10"/>
            <p:cNvSpPr>
              <a:spLocks noChangeShapeType="1"/>
            </p:cNvSpPr>
            <p:nvPr/>
          </p:nvSpPr>
          <p:spPr bwMode="auto">
            <a:xfrm flipH="1">
              <a:off x="7620000" y="5334000"/>
              <a:ext cx="457200" cy="2286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grpSp>
    </p:spTree>
    <p:extLst>
      <p:ext uri="{BB962C8B-B14F-4D97-AF65-F5344CB8AC3E}">
        <p14:creationId xmlns:p14="http://schemas.microsoft.com/office/powerpoint/2010/main" val="17341074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File:Gaussian 2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5557" y="3490143"/>
            <a:ext cx="4308443" cy="3231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http://home.dei.polimi.it/matteucc/Clustering/tutorial_html/images/image06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3693" y="1694270"/>
            <a:ext cx="4024314" cy="2012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Gaussian Distribution</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55</a:t>
            </a:fld>
            <a:endParaRPr lang="en-US">
              <a:solidFill>
                <a:schemeClr val="bg1">
                  <a:lumMod val="50000"/>
                </a:schemeClr>
              </a:solidFill>
            </a:endParaRPr>
          </a:p>
        </p:txBody>
      </p:sp>
      <p:pic>
        <p:nvPicPr>
          <p:cNvPr id="5" name="Picture 6" descr="File:Planche de Galt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30" y="1794454"/>
            <a:ext cx="33528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9"/>
          <p:cNvSpPr txBox="1">
            <a:spLocks noChangeArrowheads="1"/>
          </p:cNvSpPr>
          <p:nvPr/>
        </p:nvSpPr>
        <p:spPr bwMode="auto">
          <a:xfrm>
            <a:off x="3611830" y="2248844"/>
            <a:ext cx="122372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2000" dirty="0">
                <a:solidFill>
                  <a:schemeClr val="bg1">
                    <a:lumMod val="50000"/>
                  </a:schemeClr>
                </a:solidFill>
                <a:latin typeface="Corbel" charset="0"/>
                <a:ea typeface="Corbel" charset="0"/>
                <a:cs typeface="Corbel" charset="0"/>
              </a:rPr>
              <a:t>Bean machine: drop ball with pins</a:t>
            </a:r>
            <a:endParaRPr lang="zh-CN" altLang="en-US" sz="2000" dirty="0">
              <a:solidFill>
                <a:schemeClr val="bg1">
                  <a:lumMod val="50000"/>
                </a:schemeClr>
              </a:solidFill>
              <a:latin typeface="Corbel" charset="0"/>
              <a:ea typeface="Corbel" charset="0"/>
              <a:cs typeface="Corbel" charset="0"/>
            </a:endParaRPr>
          </a:p>
        </p:txBody>
      </p:sp>
      <p:pic>
        <p:nvPicPr>
          <p:cNvPr id="8" name="Picture 2" descr="File:Normal Distribution PDF.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865" y="4821446"/>
            <a:ext cx="3110966" cy="19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0"/>
          <p:cNvSpPr txBox="1">
            <a:spLocks noChangeArrowheads="1"/>
          </p:cNvSpPr>
          <p:nvPr/>
        </p:nvSpPr>
        <p:spPr bwMode="auto">
          <a:xfrm>
            <a:off x="3611830" y="5749540"/>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600" dirty="0">
                <a:solidFill>
                  <a:schemeClr val="bg1">
                    <a:lumMod val="50000"/>
                  </a:schemeClr>
                </a:solidFill>
                <a:latin typeface="Corbel" charset="0"/>
                <a:ea typeface="Corbel" charset="0"/>
                <a:cs typeface="Corbel" charset="0"/>
              </a:rPr>
              <a:t>1-d Gaussian</a:t>
            </a:r>
            <a:endParaRPr lang="zh-CN" altLang="en-US" sz="1600" dirty="0">
              <a:solidFill>
                <a:schemeClr val="bg1">
                  <a:lumMod val="50000"/>
                </a:schemeClr>
              </a:solidFill>
              <a:latin typeface="Corbel" charset="0"/>
              <a:ea typeface="Corbel" charset="0"/>
              <a:cs typeface="Corbel" charset="0"/>
            </a:endParaRPr>
          </a:p>
        </p:txBody>
      </p:sp>
      <p:sp>
        <p:nvSpPr>
          <p:cNvPr id="11" name="TextBox 11"/>
          <p:cNvSpPr txBox="1">
            <a:spLocks noChangeArrowheads="1"/>
          </p:cNvSpPr>
          <p:nvPr/>
        </p:nvSpPr>
        <p:spPr bwMode="auto">
          <a:xfrm>
            <a:off x="4340257" y="4403489"/>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zh-CN" sz="1600">
                <a:solidFill>
                  <a:schemeClr val="bg1">
                    <a:lumMod val="50000"/>
                  </a:schemeClr>
                </a:solidFill>
                <a:latin typeface="Corbel" charset="0"/>
                <a:ea typeface="Corbel" charset="0"/>
                <a:cs typeface="Corbel" charset="0"/>
              </a:rPr>
              <a:t>2-d Gaussian</a:t>
            </a:r>
            <a:endParaRPr lang="zh-CN" altLang="en-US" sz="1600" dirty="0">
              <a:solidFill>
                <a:schemeClr val="bg1">
                  <a:lumMod val="50000"/>
                </a:schemeClr>
              </a:solidFill>
              <a:latin typeface="Corbel" charset="0"/>
              <a:ea typeface="Corbel" charset="0"/>
              <a:cs typeface="Corbel" charset="0"/>
            </a:endParaRPr>
          </a:p>
        </p:txBody>
      </p:sp>
    </p:spTree>
    <p:extLst>
      <p:ext uri="{BB962C8B-B14F-4D97-AF65-F5344CB8AC3E}">
        <p14:creationId xmlns:p14="http://schemas.microsoft.com/office/powerpoint/2010/main" val="1644061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A Probabilistic Hierarchical Clustering Algorithm</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036814"/>
          </a:xfrm>
        </p:spPr>
        <p:txBody>
          <a:bodyPr>
            <a:normAutofit fontScale="92500" lnSpcReduction="10000"/>
          </a:bodyPr>
          <a:lstStyle/>
          <a:p>
            <a:r>
              <a:rPr lang="en-US" altLang="zh-CN" sz="2400" dirty="0">
                <a:solidFill>
                  <a:schemeClr val="bg1">
                    <a:lumMod val="50000"/>
                  </a:schemeClr>
                </a:solidFill>
                <a:ea typeface="SimSun" panose="02010600030101010101" pitchFamily="2" charset="-122"/>
              </a:rPr>
              <a:t>For a set of objects partitioned into </a:t>
            </a:r>
            <a:r>
              <a:rPr lang="en-US" altLang="zh-CN" sz="2400" i="1" dirty="0">
                <a:solidFill>
                  <a:schemeClr val="bg1">
                    <a:lumMod val="50000"/>
                  </a:schemeClr>
                </a:solidFill>
                <a:ea typeface="SimSun" panose="02010600030101010101" pitchFamily="2" charset="-122"/>
              </a:rPr>
              <a:t>m</a:t>
            </a:r>
            <a:r>
              <a:rPr lang="en-US" altLang="zh-CN" sz="2400" dirty="0">
                <a:solidFill>
                  <a:schemeClr val="bg1">
                    <a:lumMod val="50000"/>
                  </a:schemeClr>
                </a:solidFill>
                <a:ea typeface="SimSun" panose="02010600030101010101" pitchFamily="2" charset="-122"/>
              </a:rPr>
              <a:t> clusters </a:t>
            </a:r>
            <a:r>
              <a:rPr lang="en-US" altLang="zh-CN" sz="2400" i="1" dirty="0">
                <a:solidFill>
                  <a:schemeClr val="bg1">
                    <a:lumMod val="50000"/>
                  </a:schemeClr>
                </a:solidFill>
                <a:ea typeface="SimSun" panose="02010600030101010101" pitchFamily="2" charset="-122"/>
              </a:rPr>
              <a:t>C</a:t>
            </a:r>
            <a:r>
              <a:rPr lang="en-US" altLang="zh-CN" sz="2400" i="1" baseline="-25000" dirty="0">
                <a:solidFill>
                  <a:schemeClr val="bg1">
                    <a:lumMod val="50000"/>
                  </a:schemeClr>
                </a:solidFill>
                <a:ea typeface="SimSun" panose="02010600030101010101" pitchFamily="2" charset="-122"/>
              </a:rPr>
              <a:t>1</a:t>
            </a:r>
            <a:r>
              <a:rPr lang="en-US" altLang="zh-CN" sz="2400" i="1" dirty="0">
                <a:solidFill>
                  <a:schemeClr val="bg1">
                    <a:lumMod val="50000"/>
                  </a:schemeClr>
                </a:solidFill>
                <a:ea typeface="SimSun" panose="02010600030101010101" pitchFamily="2" charset="-122"/>
              </a:rPr>
              <a:t>, . . . ,C</a:t>
            </a:r>
            <a:r>
              <a:rPr lang="en-US" altLang="zh-CN" sz="2400" i="1" baseline="-25000" dirty="0">
                <a:solidFill>
                  <a:schemeClr val="bg1">
                    <a:lumMod val="50000"/>
                  </a:schemeClr>
                </a:solidFill>
                <a:ea typeface="SimSun" panose="02010600030101010101" pitchFamily="2" charset="-122"/>
              </a:rPr>
              <a:t>m</a:t>
            </a:r>
            <a:r>
              <a:rPr lang="en-US" altLang="zh-CN" sz="2400" dirty="0">
                <a:solidFill>
                  <a:schemeClr val="bg1">
                    <a:lumMod val="50000"/>
                  </a:schemeClr>
                </a:solidFill>
                <a:ea typeface="SimSun" panose="02010600030101010101" pitchFamily="2" charset="-122"/>
              </a:rPr>
              <a:t>, the quality can be measured by, </a:t>
            </a:r>
          </a:p>
          <a:p>
            <a:endParaRPr lang="en-US" altLang="zh-CN" sz="2400" dirty="0">
              <a:solidFill>
                <a:schemeClr val="bg1">
                  <a:lumMod val="50000"/>
                </a:schemeClr>
              </a:solidFill>
              <a:ea typeface="SimSun" panose="02010600030101010101" pitchFamily="2" charset="-122"/>
            </a:endParaRPr>
          </a:p>
          <a:p>
            <a:pPr lvl="2">
              <a:buNone/>
            </a:pPr>
            <a:r>
              <a:rPr lang="en-US" altLang="zh-CN" dirty="0">
                <a:solidFill>
                  <a:schemeClr val="bg1">
                    <a:lumMod val="50000"/>
                  </a:schemeClr>
                </a:solidFill>
                <a:ea typeface="SimSun" panose="02010600030101010101" pitchFamily="2" charset="-122"/>
              </a:rPr>
              <a:t>where </a:t>
            </a:r>
            <a:r>
              <a:rPr lang="en-US" altLang="zh-CN" i="1" dirty="0">
                <a:solidFill>
                  <a:schemeClr val="bg1">
                    <a:lumMod val="50000"/>
                  </a:schemeClr>
                </a:solidFill>
                <a:ea typeface="SimSun" panose="02010600030101010101" pitchFamily="2" charset="-122"/>
              </a:rPr>
              <a:t>P</a:t>
            </a:r>
            <a:r>
              <a:rPr lang="en-US" altLang="zh-CN" dirty="0">
                <a:solidFill>
                  <a:schemeClr val="bg1">
                    <a:lumMod val="50000"/>
                  </a:schemeClr>
                </a:solidFill>
                <a:ea typeface="SimSun" panose="02010600030101010101" pitchFamily="2" charset="-122"/>
              </a:rPr>
              <a:t>() is the maximum likelihood</a:t>
            </a:r>
          </a:p>
          <a:p>
            <a:r>
              <a:rPr lang="en-US" altLang="zh-CN" sz="2400" dirty="0">
                <a:solidFill>
                  <a:schemeClr val="bg1">
                    <a:lumMod val="50000"/>
                  </a:schemeClr>
                </a:solidFill>
                <a:ea typeface="SimSun" panose="02010600030101010101" pitchFamily="2" charset="-122"/>
              </a:rPr>
              <a:t>If we merge two clusters C</a:t>
            </a:r>
            <a:r>
              <a:rPr lang="en-US" altLang="zh-CN" sz="2400" baseline="-25000" dirty="0">
                <a:solidFill>
                  <a:schemeClr val="bg1">
                    <a:lumMod val="50000"/>
                  </a:schemeClr>
                </a:solidFill>
                <a:ea typeface="SimSun" panose="02010600030101010101" pitchFamily="2" charset="-122"/>
              </a:rPr>
              <a:t>j1</a:t>
            </a:r>
            <a:r>
              <a:rPr lang="en-US" altLang="zh-CN" sz="2400" dirty="0">
                <a:solidFill>
                  <a:schemeClr val="bg1">
                    <a:lumMod val="50000"/>
                  </a:schemeClr>
                </a:solidFill>
                <a:ea typeface="SimSun" panose="02010600030101010101" pitchFamily="2" charset="-122"/>
              </a:rPr>
              <a:t> and C</a:t>
            </a:r>
            <a:r>
              <a:rPr lang="en-US" altLang="zh-CN" sz="2400" baseline="-25000" dirty="0">
                <a:solidFill>
                  <a:schemeClr val="bg1">
                    <a:lumMod val="50000"/>
                  </a:schemeClr>
                </a:solidFill>
                <a:ea typeface="SimSun" panose="02010600030101010101" pitchFamily="2" charset="-122"/>
              </a:rPr>
              <a:t>j2 </a:t>
            </a:r>
            <a:r>
              <a:rPr lang="en-US" altLang="zh-CN" sz="2400" dirty="0">
                <a:solidFill>
                  <a:schemeClr val="bg1">
                    <a:lumMod val="50000"/>
                  </a:schemeClr>
                </a:solidFill>
                <a:ea typeface="SimSun" panose="02010600030101010101" pitchFamily="2" charset="-122"/>
              </a:rPr>
              <a:t>into a cluster C</a:t>
            </a:r>
            <a:r>
              <a:rPr lang="en-US" altLang="zh-CN" sz="2400" baseline="-25000" dirty="0">
                <a:solidFill>
                  <a:schemeClr val="bg1">
                    <a:lumMod val="50000"/>
                  </a:schemeClr>
                </a:solidFill>
                <a:ea typeface="SimSun" panose="02010600030101010101" pitchFamily="2" charset="-122"/>
              </a:rPr>
              <a:t>j1</a:t>
            </a:r>
            <a:r>
              <a:rPr lang="en-US" altLang="zh-CN" sz="2400" dirty="0">
                <a:solidFill>
                  <a:schemeClr val="bg1">
                    <a:lumMod val="50000"/>
                  </a:schemeClr>
                </a:solidFill>
                <a:ea typeface="SimSun" panose="02010600030101010101" pitchFamily="2" charset="-122"/>
              </a:rPr>
              <a:t>∪C</a:t>
            </a:r>
            <a:r>
              <a:rPr lang="en-US" altLang="zh-CN" sz="2400" baseline="-25000" dirty="0">
                <a:solidFill>
                  <a:schemeClr val="bg1">
                    <a:lumMod val="50000"/>
                  </a:schemeClr>
                </a:solidFill>
                <a:ea typeface="SimSun" panose="02010600030101010101" pitchFamily="2" charset="-122"/>
              </a:rPr>
              <a:t>j2</a:t>
            </a:r>
            <a:r>
              <a:rPr lang="en-US" altLang="zh-CN" sz="2400" dirty="0">
                <a:solidFill>
                  <a:schemeClr val="bg1">
                    <a:lumMod val="50000"/>
                  </a:schemeClr>
                </a:solidFill>
                <a:ea typeface="SimSun" panose="02010600030101010101" pitchFamily="2" charset="-122"/>
              </a:rPr>
              <a:t>, the change in quality of the overall clustering is</a:t>
            </a:r>
          </a:p>
          <a:p>
            <a:endParaRPr lang="en-US" altLang="zh-CN" sz="2400" dirty="0">
              <a:solidFill>
                <a:schemeClr val="bg1">
                  <a:lumMod val="50000"/>
                </a:schemeClr>
              </a:solidFill>
              <a:ea typeface="SimSun" panose="02010600030101010101" pitchFamily="2" charset="-122"/>
            </a:endParaRPr>
          </a:p>
          <a:p>
            <a:endParaRPr lang="en-US" altLang="zh-CN" sz="2400" dirty="0">
              <a:solidFill>
                <a:schemeClr val="bg1">
                  <a:lumMod val="50000"/>
                </a:schemeClr>
              </a:solidFill>
              <a:ea typeface="SimSun" panose="02010600030101010101" pitchFamily="2" charset="-122"/>
            </a:endParaRPr>
          </a:p>
          <a:p>
            <a:endParaRPr lang="en-US" altLang="zh-CN" sz="2400" dirty="0">
              <a:solidFill>
                <a:schemeClr val="bg1">
                  <a:lumMod val="50000"/>
                </a:schemeClr>
              </a:solidFill>
              <a:ea typeface="SimSun" panose="02010600030101010101" pitchFamily="2" charset="-122"/>
            </a:endParaRPr>
          </a:p>
          <a:p>
            <a:r>
              <a:rPr lang="en-US" altLang="zh-CN" sz="2400" dirty="0">
                <a:solidFill>
                  <a:schemeClr val="bg1">
                    <a:lumMod val="50000"/>
                  </a:schemeClr>
                </a:solidFill>
                <a:ea typeface="SimSun" panose="02010600030101010101" pitchFamily="2" charset="-122"/>
              </a:rPr>
              <a:t>Distance between clusters </a:t>
            </a:r>
            <a:r>
              <a:rPr lang="en-US" altLang="zh-CN" sz="2400" i="1" dirty="0">
                <a:solidFill>
                  <a:schemeClr val="bg1">
                    <a:lumMod val="50000"/>
                  </a:schemeClr>
                </a:solidFill>
                <a:ea typeface="SimSun" panose="02010600030101010101" pitchFamily="2" charset="-122"/>
              </a:rPr>
              <a:t>C</a:t>
            </a:r>
            <a:r>
              <a:rPr lang="en-US" altLang="zh-CN" sz="2400" i="1" baseline="-25000" dirty="0">
                <a:solidFill>
                  <a:schemeClr val="bg1">
                    <a:lumMod val="50000"/>
                  </a:schemeClr>
                </a:solidFill>
                <a:ea typeface="SimSun" panose="02010600030101010101" pitchFamily="2" charset="-122"/>
              </a:rPr>
              <a:t>1</a:t>
            </a:r>
            <a:r>
              <a:rPr lang="en-US" altLang="zh-CN" sz="2400" dirty="0">
                <a:solidFill>
                  <a:schemeClr val="bg1">
                    <a:lumMod val="50000"/>
                  </a:schemeClr>
                </a:solidFill>
                <a:ea typeface="SimSun" panose="02010600030101010101" pitchFamily="2" charset="-122"/>
              </a:rPr>
              <a:t> and </a:t>
            </a:r>
            <a:r>
              <a:rPr lang="en-US" altLang="zh-CN" sz="2400" i="1" dirty="0">
                <a:solidFill>
                  <a:schemeClr val="bg1">
                    <a:lumMod val="50000"/>
                  </a:schemeClr>
                </a:solidFill>
                <a:ea typeface="SimSun" panose="02010600030101010101" pitchFamily="2" charset="-122"/>
              </a:rPr>
              <a:t>C</a:t>
            </a:r>
            <a:r>
              <a:rPr lang="en-US" altLang="zh-CN" sz="2400" i="1" baseline="-25000" dirty="0">
                <a:solidFill>
                  <a:schemeClr val="bg1">
                    <a:lumMod val="50000"/>
                  </a:schemeClr>
                </a:solidFill>
                <a:ea typeface="SimSun" panose="02010600030101010101" pitchFamily="2" charset="-122"/>
              </a:rPr>
              <a:t>2</a:t>
            </a:r>
            <a:r>
              <a:rPr lang="en-US" altLang="zh-CN" sz="2400" dirty="0">
                <a:solidFill>
                  <a:schemeClr val="bg1">
                    <a:lumMod val="50000"/>
                  </a:schemeClr>
                </a:solidFill>
                <a:ea typeface="SimSun" panose="02010600030101010101" pitchFamily="2" charset="-122"/>
              </a:rPr>
              <a:t>:</a:t>
            </a:r>
          </a:p>
          <a:p>
            <a:pPr marL="0" indent="0">
              <a:buNone/>
            </a:pPr>
            <a:endParaRPr lang="zh-CN" altLang="en-US" sz="2400" dirty="0" smtClean="0">
              <a:solidFill>
                <a:schemeClr val="bg1">
                  <a:lumMod val="50000"/>
                </a:schemeClr>
              </a:solidFill>
              <a:ea typeface="SimSun" panose="02010600030101010101" pitchFamily="2" charset="-122"/>
            </a:endParaRPr>
          </a:p>
          <a:p>
            <a:pPr marL="0" indent="0">
              <a:buNone/>
            </a:pPr>
            <a:endParaRPr lang="en-US" altLang="zh-CN" sz="2400" dirty="0">
              <a:solidFill>
                <a:schemeClr val="bg1">
                  <a:lumMod val="50000"/>
                </a:schemeClr>
              </a:solidFill>
              <a:ea typeface="SimSun" panose="02010600030101010101" pitchFamily="2" charset="-122"/>
            </a:endParaRPr>
          </a:p>
          <a:p>
            <a:r>
              <a:rPr lang="en-US" altLang="zh-CN" sz="2400" dirty="0">
                <a:solidFill>
                  <a:schemeClr val="bg1">
                    <a:lumMod val="50000"/>
                  </a:schemeClr>
                </a:solidFill>
                <a:ea typeface="SimSun" panose="02010600030101010101" pitchFamily="2" charset="-122"/>
              </a:rPr>
              <a:t>If </a:t>
            </a:r>
            <a:r>
              <a:rPr lang="en-US" altLang="zh-CN" sz="2400" dirty="0" err="1">
                <a:solidFill>
                  <a:schemeClr val="bg1">
                    <a:lumMod val="50000"/>
                  </a:schemeClr>
                </a:solidFill>
                <a:ea typeface="SimSun" panose="02010600030101010101" pitchFamily="2" charset="-122"/>
              </a:rPr>
              <a:t>dist</a:t>
            </a:r>
            <a:r>
              <a:rPr lang="en-US" altLang="zh-CN" sz="2400" dirty="0">
                <a:solidFill>
                  <a:schemeClr val="bg1">
                    <a:lumMod val="50000"/>
                  </a:schemeClr>
                </a:solidFill>
                <a:ea typeface="SimSun" panose="02010600030101010101" pitchFamily="2" charset="-122"/>
              </a:rPr>
              <a:t>(C</a:t>
            </a:r>
            <a:r>
              <a:rPr lang="en-US" altLang="zh-CN" sz="2400" baseline="-25000" dirty="0">
                <a:solidFill>
                  <a:schemeClr val="bg1">
                    <a:lumMod val="50000"/>
                  </a:schemeClr>
                </a:solidFill>
                <a:ea typeface="SimSun" panose="02010600030101010101" pitchFamily="2" charset="-122"/>
              </a:rPr>
              <a:t>i</a:t>
            </a:r>
            <a:r>
              <a:rPr lang="en-US" altLang="zh-CN" sz="2400" dirty="0">
                <a:solidFill>
                  <a:schemeClr val="bg1">
                    <a:lumMod val="50000"/>
                  </a:schemeClr>
                </a:solidFill>
                <a:ea typeface="SimSun" panose="02010600030101010101" pitchFamily="2" charset="-122"/>
              </a:rPr>
              <a:t>, </a:t>
            </a:r>
            <a:r>
              <a:rPr lang="en-US" altLang="zh-CN" sz="2400" dirty="0" err="1">
                <a:solidFill>
                  <a:schemeClr val="bg1">
                    <a:lumMod val="50000"/>
                  </a:schemeClr>
                </a:solidFill>
                <a:ea typeface="SimSun" panose="02010600030101010101" pitchFamily="2" charset="-122"/>
              </a:rPr>
              <a:t>C</a:t>
            </a:r>
            <a:r>
              <a:rPr lang="en-US" altLang="zh-CN" sz="2400" baseline="-25000" dirty="0" err="1">
                <a:solidFill>
                  <a:schemeClr val="bg1">
                    <a:lumMod val="50000"/>
                  </a:schemeClr>
                </a:solidFill>
                <a:ea typeface="SimSun" panose="02010600030101010101" pitchFamily="2" charset="-122"/>
              </a:rPr>
              <a:t>j</a:t>
            </a:r>
            <a:r>
              <a:rPr lang="en-US" altLang="zh-CN" sz="2400" dirty="0">
                <a:solidFill>
                  <a:schemeClr val="bg1">
                    <a:lumMod val="50000"/>
                  </a:schemeClr>
                </a:solidFill>
                <a:ea typeface="SimSun" panose="02010600030101010101" pitchFamily="2" charset="-122"/>
              </a:rPr>
              <a:t>) &lt; 0, merge C</a:t>
            </a:r>
            <a:r>
              <a:rPr lang="en-US" altLang="zh-CN" sz="2400" baseline="-25000" dirty="0">
                <a:solidFill>
                  <a:schemeClr val="bg1">
                    <a:lumMod val="50000"/>
                  </a:schemeClr>
                </a:solidFill>
                <a:ea typeface="SimSun" panose="02010600030101010101" pitchFamily="2" charset="-122"/>
              </a:rPr>
              <a:t>i </a:t>
            </a:r>
            <a:r>
              <a:rPr lang="en-US" altLang="zh-CN" sz="2400" dirty="0">
                <a:solidFill>
                  <a:schemeClr val="bg1">
                    <a:lumMod val="50000"/>
                  </a:schemeClr>
                </a:solidFill>
                <a:ea typeface="SimSun" panose="02010600030101010101" pitchFamily="2" charset="-122"/>
              </a:rPr>
              <a:t>and </a:t>
            </a:r>
            <a:r>
              <a:rPr lang="en-US" altLang="zh-CN" sz="2400" dirty="0" err="1">
                <a:solidFill>
                  <a:schemeClr val="bg1">
                    <a:lumMod val="50000"/>
                  </a:schemeClr>
                </a:solidFill>
                <a:ea typeface="SimSun" panose="02010600030101010101" pitchFamily="2" charset="-122"/>
              </a:rPr>
              <a:t>C</a:t>
            </a:r>
            <a:r>
              <a:rPr lang="en-US" altLang="zh-CN" sz="2400" baseline="-25000" dirty="0" err="1">
                <a:solidFill>
                  <a:schemeClr val="bg1">
                    <a:lumMod val="50000"/>
                  </a:schemeClr>
                </a:solidFill>
                <a:ea typeface="SimSun" panose="02010600030101010101" pitchFamily="2" charset="-122"/>
              </a:rPr>
              <a:t>j</a:t>
            </a:r>
            <a:endParaRPr lang="en-US" altLang="zh-CN" sz="2400" baseline="-25000" dirty="0">
              <a:solidFill>
                <a:schemeClr val="bg1">
                  <a:lumMod val="50000"/>
                </a:schemeClr>
              </a:solidFill>
              <a:ea typeface="SimSun" panose="02010600030101010101" pitchFamily="2" charset="-122"/>
            </a:endParaRP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56</a:t>
            </a:fld>
            <a:endParaRPr lang="en-US">
              <a:solidFill>
                <a:schemeClr val="bg1">
                  <a:lumMod val="50000"/>
                </a:schemeClr>
              </a:solidFill>
            </a:endParaRP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519" y="5158860"/>
            <a:ext cx="32543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0894" y="2035583"/>
            <a:ext cx="2624137" cy="57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673074"/>
            <a:ext cx="5859047" cy="105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noChangeArrowheads="1"/>
          </p:cNvPicPr>
          <p:nvPr/>
        </p:nvPicPr>
        <p:blipFill>
          <a:blip r:embed="rId5"/>
          <a:srcRect/>
          <a:stretch>
            <a:fillRect/>
          </a:stretch>
        </p:blipFill>
        <p:spPr bwMode="auto">
          <a:xfrm>
            <a:off x="5237811" y="4200776"/>
            <a:ext cx="3820464" cy="2436238"/>
          </a:xfrm>
          <a:prstGeom prst="rect">
            <a:avLst/>
          </a:prstGeom>
          <a:ln>
            <a:noFill/>
            <a:headEnd/>
            <a:tailEnd/>
          </a:ln>
        </p:spPr>
        <p:style>
          <a:lnRef idx="2">
            <a:schemeClr val="accent3">
              <a:shade val="50000"/>
            </a:schemeClr>
          </a:lnRef>
          <a:fillRef idx="1">
            <a:schemeClr val="accent3"/>
          </a:fillRef>
          <a:effectRef idx="0">
            <a:schemeClr val="accent3"/>
          </a:effectRef>
          <a:fontRef idx="minor">
            <a:schemeClr val="lt1"/>
          </a:fontRef>
        </p:style>
      </p:pic>
    </p:spTree>
    <p:extLst>
      <p:ext uri="{BB962C8B-B14F-4D97-AF65-F5344CB8AC3E}">
        <p14:creationId xmlns:p14="http://schemas.microsoft.com/office/powerpoint/2010/main" val="68099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dirty="0" smtClean="0"/>
              <a:t>Hierarchical Methods</a:t>
            </a:r>
          </a:p>
          <a:p>
            <a:r>
              <a:rPr lang="en-US" altLang="zh-CN" b="1" dirty="0" smtClean="0"/>
              <a:t>Density- and Grid-Based Methods</a:t>
            </a:r>
          </a:p>
          <a:p>
            <a:r>
              <a:rPr lang="en-US" altLang="zh-CN"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57</a:t>
            </a:fld>
            <a:endParaRPr lang="en-US"/>
          </a:p>
        </p:txBody>
      </p:sp>
    </p:spTree>
    <p:extLst>
      <p:ext uri="{BB962C8B-B14F-4D97-AF65-F5344CB8AC3E}">
        <p14:creationId xmlns:p14="http://schemas.microsoft.com/office/powerpoint/2010/main" val="1173673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kern="0" dirty="0"/>
              <a:t>Density-Based and Grid-Based Clustering Methods</a:t>
            </a:r>
            <a:endParaRPr lang="en-US" dirty="0"/>
          </a:p>
        </p:txBody>
      </p:sp>
      <p:sp>
        <p:nvSpPr>
          <p:cNvPr id="3" name="Content Placeholder 2"/>
          <p:cNvSpPr>
            <a:spLocks noGrp="1"/>
          </p:cNvSpPr>
          <p:nvPr>
            <p:ph idx="1"/>
          </p:nvPr>
        </p:nvSpPr>
        <p:spPr/>
        <p:txBody>
          <a:bodyPr>
            <a:normAutofit fontScale="85000" lnSpcReduction="10000"/>
          </a:bodyPr>
          <a:lstStyle/>
          <a:p>
            <a:pPr defTabSz="1219110">
              <a:spcBef>
                <a:spcPts val="1200"/>
              </a:spcBef>
              <a:spcAft>
                <a:spcPts val="600"/>
              </a:spcAft>
            </a:pPr>
            <a:r>
              <a:rPr lang="en-US" altLang="zh-CN" dirty="0">
                <a:solidFill>
                  <a:srgbClr val="000000"/>
                </a:solidFill>
              </a:rPr>
              <a:t>Density-Based Clustering</a:t>
            </a:r>
          </a:p>
          <a:p>
            <a:pPr lvl="1" defTabSz="1219110">
              <a:spcBef>
                <a:spcPts val="1200"/>
              </a:spcBef>
              <a:spcAft>
                <a:spcPts val="600"/>
              </a:spcAft>
            </a:pPr>
            <a:r>
              <a:rPr lang="en-US" altLang="zh-CN" dirty="0">
                <a:solidFill>
                  <a:srgbClr val="000000"/>
                </a:solidFill>
              </a:rPr>
              <a:t>Basic Concepts</a:t>
            </a:r>
            <a:endParaRPr lang="en-US" dirty="0">
              <a:solidFill>
                <a:prstClr val="black"/>
              </a:solidFill>
            </a:endParaRPr>
          </a:p>
          <a:p>
            <a:pPr lvl="1" defTabSz="1219110">
              <a:spcBef>
                <a:spcPts val="1200"/>
              </a:spcBef>
              <a:spcAft>
                <a:spcPts val="600"/>
              </a:spcAft>
            </a:pPr>
            <a:r>
              <a:rPr lang="en-US" altLang="zh-CN" dirty="0">
                <a:solidFill>
                  <a:prstClr val="black"/>
                </a:solidFill>
              </a:rPr>
              <a:t>DBSCAN: A </a:t>
            </a:r>
            <a:r>
              <a:rPr lang="en-US" altLang="zh-CN" dirty="0">
                <a:solidFill>
                  <a:srgbClr val="000000"/>
                </a:solidFill>
              </a:rPr>
              <a:t>Density-Based Clustering Algorithm</a:t>
            </a:r>
            <a:endParaRPr lang="en-US" dirty="0">
              <a:solidFill>
                <a:prstClr val="black"/>
              </a:solidFill>
            </a:endParaRPr>
          </a:p>
          <a:p>
            <a:pPr lvl="1" defTabSz="1219110">
              <a:spcBef>
                <a:spcPts val="1200"/>
              </a:spcBef>
              <a:spcAft>
                <a:spcPts val="600"/>
              </a:spcAft>
            </a:pPr>
            <a:r>
              <a:rPr lang="en-US" altLang="zh-CN" dirty="0">
                <a:solidFill>
                  <a:prstClr val="black"/>
                </a:solidFill>
              </a:rPr>
              <a:t>OPTICS: </a:t>
            </a:r>
            <a:r>
              <a:rPr lang="en-US" altLang="zh-CN" dirty="0">
                <a:solidFill>
                  <a:srgbClr val="000000"/>
                </a:solidFill>
              </a:rPr>
              <a:t>Ordering Points To Identify Clustering Structure</a:t>
            </a:r>
            <a:endParaRPr lang="en-US" dirty="0">
              <a:solidFill>
                <a:prstClr val="black"/>
              </a:solidFill>
            </a:endParaRPr>
          </a:p>
          <a:p>
            <a:pPr defTabSz="1219110">
              <a:spcBef>
                <a:spcPts val="1200"/>
              </a:spcBef>
              <a:spcAft>
                <a:spcPts val="600"/>
              </a:spcAft>
            </a:pPr>
            <a:r>
              <a:rPr lang="en-US" altLang="zh-CN" dirty="0">
                <a:solidFill>
                  <a:srgbClr val="000000"/>
                </a:solidFill>
              </a:rPr>
              <a:t>Grid-Based Clustering Methods </a:t>
            </a:r>
            <a:endParaRPr lang="en-US" dirty="0">
              <a:solidFill>
                <a:prstClr val="black"/>
              </a:solidFill>
            </a:endParaRPr>
          </a:p>
          <a:p>
            <a:pPr lvl="1">
              <a:spcBef>
                <a:spcPts val="1200"/>
              </a:spcBef>
              <a:spcAft>
                <a:spcPts val="600"/>
              </a:spcAft>
            </a:pPr>
            <a:r>
              <a:rPr lang="en-US" altLang="zh-CN" dirty="0">
                <a:solidFill>
                  <a:srgbClr val="000000"/>
                </a:solidFill>
              </a:rPr>
              <a:t>Basic Concepts</a:t>
            </a:r>
            <a:endParaRPr lang="en-US" dirty="0">
              <a:solidFill>
                <a:prstClr val="black"/>
              </a:solidFill>
            </a:endParaRPr>
          </a:p>
          <a:p>
            <a:pPr lvl="1">
              <a:spcBef>
                <a:spcPts val="1200"/>
              </a:spcBef>
              <a:spcAft>
                <a:spcPts val="600"/>
              </a:spcAft>
            </a:pPr>
            <a:r>
              <a:rPr lang="en-US" altLang="zh-CN" dirty="0">
                <a:solidFill>
                  <a:srgbClr val="000000"/>
                </a:solidFill>
              </a:rPr>
              <a:t>STING: A Statistical Information Grid Approach</a:t>
            </a:r>
            <a:endParaRPr lang="en-US" dirty="0">
              <a:solidFill>
                <a:prstClr val="black"/>
              </a:solidFill>
            </a:endParaRPr>
          </a:p>
          <a:p>
            <a:pPr lvl="1">
              <a:spcBef>
                <a:spcPts val="1200"/>
              </a:spcBef>
              <a:spcAft>
                <a:spcPts val="600"/>
              </a:spcAft>
            </a:pPr>
            <a:r>
              <a:rPr lang="en-US" altLang="zh-CN" dirty="0">
                <a:solidFill>
                  <a:srgbClr val="000000"/>
                </a:solidFill>
              </a:rPr>
              <a:t>CLIQUE: Grid-Based Subspace </a:t>
            </a:r>
            <a:r>
              <a:rPr lang="en-US" altLang="zh-CN" dirty="0" smtClean="0">
                <a:solidFill>
                  <a:srgbClr val="000000"/>
                </a:solidFill>
              </a:rPr>
              <a:t>Clustering</a:t>
            </a:r>
            <a:endParaRPr lang="en-US" altLang="zh-CN" dirty="0">
              <a:solidFill>
                <a:prstClr val="black"/>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58</a:t>
            </a:fld>
            <a:endParaRPr lang="en-US"/>
          </a:p>
        </p:txBody>
      </p:sp>
    </p:spTree>
    <p:extLst>
      <p:ext uri="{BB962C8B-B14F-4D97-AF65-F5344CB8AC3E}">
        <p14:creationId xmlns:p14="http://schemas.microsoft.com/office/powerpoint/2010/main" val="1213462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Density-Based Clustering Methods</a:t>
            </a:r>
            <a:endParaRPr lang="en-US" dirty="0"/>
          </a:p>
        </p:txBody>
      </p:sp>
      <p:sp>
        <p:nvSpPr>
          <p:cNvPr id="3" name="Content Placeholder 2"/>
          <p:cNvSpPr>
            <a:spLocks noGrp="1"/>
          </p:cNvSpPr>
          <p:nvPr>
            <p:ph idx="1"/>
          </p:nvPr>
        </p:nvSpPr>
        <p:spPr/>
        <p:txBody>
          <a:bodyPr>
            <a:normAutofit fontScale="85000" lnSpcReduction="20000"/>
          </a:bodyPr>
          <a:lstStyle/>
          <a:p>
            <a:pPr>
              <a:spcBef>
                <a:spcPct val="50000"/>
              </a:spcBef>
            </a:pPr>
            <a:r>
              <a:rPr lang="en-US" altLang="zh-CN" dirty="0">
                <a:ea typeface="SimSun" panose="02010600030101010101" pitchFamily="2" charset="-122"/>
              </a:rPr>
              <a:t>Clustering based on density (a local cluster criterion), such as density-connected points</a:t>
            </a:r>
          </a:p>
          <a:p>
            <a:pPr>
              <a:lnSpc>
                <a:spcPct val="50000"/>
              </a:lnSpc>
              <a:spcBef>
                <a:spcPct val="50000"/>
              </a:spcBef>
            </a:pPr>
            <a:r>
              <a:rPr lang="en-US" altLang="zh-CN" dirty="0">
                <a:ea typeface="SimSun" panose="02010600030101010101" pitchFamily="2" charset="-122"/>
              </a:rPr>
              <a:t>Major features:</a:t>
            </a:r>
          </a:p>
          <a:p>
            <a:pPr lvl="1">
              <a:lnSpc>
                <a:spcPct val="50000"/>
              </a:lnSpc>
              <a:spcBef>
                <a:spcPct val="50000"/>
              </a:spcBef>
            </a:pPr>
            <a:r>
              <a:rPr lang="en-US" altLang="zh-CN" dirty="0">
                <a:ea typeface="SimSun" panose="02010600030101010101" pitchFamily="2" charset="-122"/>
              </a:rPr>
              <a:t>Discover clusters of arbitrary shape</a:t>
            </a:r>
          </a:p>
          <a:p>
            <a:pPr lvl="1">
              <a:lnSpc>
                <a:spcPct val="50000"/>
              </a:lnSpc>
              <a:spcBef>
                <a:spcPct val="50000"/>
              </a:spcBef>
            </a:pPr>
            <a:r>
              <a:rPr lang="en-US" altLang="zh-CN" dirty="0">
                <a:ea typeface="SimSun" panose="02010600030101010101" pitchFamily="2" charset="-122"/>
              </a:rPr>
              <a:t>Handle noise</a:t>
            </a:r>
          </a:p>
          <a:p>
            <a:pPr lvl="1">
              <a:lnSpc>
                <a:spcPct val="50000"/>
              </a:lnSpc>
              <a:spcBef>
                <a:spcPct val="50000"/>
              </a:spcBef>
            </a:pPr>
            <a:r>
              <a:rPr lang="en-US" altLang="zh-CN" dirty="0">
                <a:ea typeface="SimSun" panose="02010600030101010101" pitchFamily="2" charset="-122"/>
              </a:rPr>
              <a:t>One scan (only examine the local region to justify density)</a:t>
            </a:r>
          </a:p>
          <a:p>
            <a:pPr lvl="1">
              <a:lnSpc>
                <a:spcPct val="50000"/>
              </a:lnSpc>
              <a:spcBef>
                <a:spcPct val="50000"/>
              </a:spcBef>
            </a:pPr>
            <a:r>
              <a:rPr lang="en-US" altLang="zh-CN" dirty="0">
                <a:ea typeface="SimSun" panose="02010600030101010101" pitchFamily="2" charset="-122"/>
              </a:rPr>
              <a:t>Need density parameters as termination condition</a:t>
            </a:r>
          </a:p>
          <a:p>
            <a:pPr>
              <a:lnSpc>
                <a:spcPct val="90000"/>
              </a:lnSpc>
              <a:spcBef>
                <a:spcPct val="50000"/>
              </a:spcBef>
            </a:pPr>
            <a:r>
              <a:rPr lang="en-US" altLang="zh-CN" dirty="0">
                <a:ea typeface="SimSun" panose="02010600030101010101" pitchFamily="2" charset="-122"/>
              </a:rPr>
              <a:t>Several interesting studies:</a:t>
            </a:r>
          </a:p>
          <a:p>
            <a:pPr lvl="1"/>
            <a:r>
              <a:rPr lang="en-US" altLang="zh-CN" b="1" u="sng" dirty="0">
                <a:ea typeface="SimSun" panose="02010600030101010101" pitchFamily="2" charset="-122"/>
              </a:rPr>
              <a:t>DBSCAN:</a:t>
            </a:r>
            <a:r>
              <a:rPr lang="en-US" altLang="zh-CN" b="1" dirty="0">
                <a:ea typeface="SimSun" panose="02010600030101010101" pitchFamily="2" charset="-122"/>
              </a:rPr>
              <a:t> Ester, et al. (KDD</a:t>
            </a:r>
            <a:r>
              <a:rPr lang="en-US" altLang="zh-CN" b="1" dirty="0">
                <a:latin typeface="Times New Roman" panose="02020603050405020304" pitchFamily="18" charset="0"/>
                <a:ea typeface="SimSun" panose="02010600030101010101" pitchFamily="2" charset="-122"/>
              </a:rPr>
              <a:t>’</a:t>
            </a:r>
            <a:r>
              <a:rPr lang="en-US" altLang="zh-CN" b="1" dirty="0">
                <a:ea typeface="SimSun" panose="02010600030101010101" pitchFamily="2" charset="-122"/>
              </a:rPr>
              <a:t>96)</a:t>
            </a:r>
          </a:p>
          <a:p>
            <a:pPr lvl="1"/>
            <a:r>
              <a:rPr lang="en-US" altLang="zh-CN" u="sng" dirty="0">
                <a:ea typeface="SimSun" panose="02010600030101010101" pitchFamily="2" charset="-122"/>
              </a:rPr>
              <a:t>OPTICS</a:t>
            </a:r>
            <a:r>
              <a:rPr lang="en-US" altLang="zh-CN" dirty="0">
                <a:ea typeface="SimSun" panose="02010600030101010101" pitchFamily="2" charset="-122"/>
              </a:rPr>
              <a:t>: </a:t>
            </a:r>
            <a:r>
              <a:rPr lang="en-US" altLang="zh-CN" dirty="0" err="1">
                <a:ea typeface="SimSun" panose="02010600030101010101" pitchFamily="2" charset="-122"/>
              </a:rPr>
              <a:t>Ankerst</a:t>
            </a:r>
            <a:r>
              <a:rPr lang="en-US" altLang="zh-CN" dirty="0">
                <a:ea typeface="SimSun" panose="02010600030101010101" pitchFamily="2" charset="-122"/>
              </a:rPr>
              <a:t>, et al (SIGMOD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99)</a:t>
            </a:r>
          </a:p>
          <a:p>
            <a:pPr lvl="1"/>
            <a:r>
              <a:rPr lang="en-US" altLang="zh-CN" u="sng" dirty="0">
                <a:ea typeface="SimSun" panose="02010600030101010101" pitchFamily="2" charset="-122"/>
              </a:rPr>
              <a:t>DENCLUE</a:t>
            </a:r>
            <a:r>
              <a:rPr lang="en-US" altLang="zh-CN" dirty="0">
                <a:ea typeface="SimSun" panose="02010600030101010101" pitchFamily="2" charset="-122"/>
              </a:rPr>
              <a:t>: </a:t>
            </a:r>
            <a:r>
              <a:rPr lang="en-US" altLang="zh-CN" dirty="0" err="1">
                <a:ea typeface="SimSun" panose="02010600030101010101" pitchFamily="2" charset="-122"/>
              </a:rPr>
              <a:t>Hinneburg</a:t>
            </a:r>
            <a:r>
              <a:rPr lang="en-US" altLang="zh-CN" dirty="0">
                <a:ea typeface="SimSun" panose="02010600030101010101" pitchFamily="2" charset="-122"/>
              </a:rPr>
              <a:t> &amp; D. </a:t>
            </a:r>
            <a:r>
              <a:rPr lang="en-US" altLang="zh-CN" dirty="0" err="1">
                <a:ea typeface="SimSun" panose="02010600030101010101" pitchFamily="2" charset="-122"/>
              </a:rPr>
              <a:t>Keim</a:t>
            </a:r>
            <a:r>
              <a:rPr lang="en-US" altLang="zh-CN" dirty="0">
                <a:ea typeface="SimSun" panose="02010600030101010101" pitchFamily="2" charset="-122"/>
              </a:rPr>
              <a:t>  (KDD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98)</a:t>
            </a:r>
          </a:p>
          <a:p>
            <a:pPr lvl="1"/>
            <a:r>
              <a:rPr lang="en-US" altLang="zh-CN" u="sng" dirty="0">
                <a:ea typeface="SimSun" panose="02010600030101010101" pitchFamily="2" charset="-122"/>
              </a:rPr>
              <a:t>CLIQUE</a:t>
            </a:r>
            <a:r>
              <a:rPr lang="en-US" altLang="zh-CN" dirty="0">
                <a:ea typeface="SimSun" panose="02010600030101010101" pitchFamily="2" charset="-122"/>
              </a:rPr>
              <a:t>: Agrawal, et al. (SIGMOD</a:t>
            </a:r>
            <a:r>
              <a:rPr lang="en-US" altLang="zh-CN" dirty="0">
                <a:latin typeface="Times New Roman" panose="02020603050405020304" pitchFamily="18" charset="0"/>
                <a:ea typeface="SimSun" panose="02010600030101010101" pitchFamily="2" charset="-122"/>
              </a:rPr>
              <a:t>’</a:t>
            </a:r>
            <a:r>
              <a:rPr lang="en-US" altLang="zh-CN" dirty="0">
                <a:ea typeface="SimSun" panose="02010600030101010101" pitchFamily="2" charset="-122"/>
              </a:rPr>
              <a:t>98) (also, grid-based</a:t>
            </a:r>
            <a:r>
              <a:rPr lang="en-US" altLang="zh-CN" dirty="0" smtClean="0">
                <a:ea typeface="SimSun" panose="02010600030101010101" pitchFamily="2" charset="-122"/>
              </a:rPr>
              <a:t>)</a:t>
            </a:r>
            <a:endParaRPr lang="en-US" altLang="zh-CN"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59</a:t>
            </a:fld>
            <a:endParaRPr lang="en-US"/>
          </a:p>
        </p:txBody>
      </p:sp>
    </p:spTree>
    <p:extLst>
      <p:ext uri="{BB962C8B-B14F-4D97-AF65-F5344CB8AC3E}">
        <p14:creationId xmlns:p14="http://schemas.microsoft.com/office/powerpoint/2010/main" val="11138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Considerations for Cluster Analysis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pPr>
              <a:spcAft>
                <a:spcPts val="600"/>
              </a:spcAft>
            </a:pPr>
            <a:r>
              <a:rPr lang="en-US" altLang="zh-CN" sz="2400" b="1" dirty="0">
                <a:ea typeface="SimSun" panose="02010600030101010101" pitchFamily="2" charset="-122"/>
              </a:rPr>
              <a:t>Partitioning criteria</a:t>
            </a:r>
          </a:p>
          <a:p>
            <a:pPr lvl="1">
              <a:spcAft>
                <a:spcPts val="600"/>
              </a:spcAft>
            </a:pPr>
            <a:r>
              <a:rPr lang="en-US" altLang="zh-CN" sz="2400" dirty="0">
                <a:ea typeface="SimSun" panose="02010600030101010101" pitchFamily="2" charset="-122"/>
              </a:rPr>
              <a:t>Single level vs. hierarchical partitioning (often, multi-level hierarchical partitioning is desirable, e.g., grouping topical terms)</a:t>
            </a:r>
          </a:p>
          <a:p>
            <a:pPr>
              <a:spcAft>
                <a:spcPts val="600"/>
              </a:spcAft>
            </a:pPr>
            <a:r>
              <a:rPr lang="en-US" altLang="zh-CN" sz="2400" b="1" dirty="0">
                <a:ea typeface="SimSun" panose="02010600030101010101" pitchFamily="2" charset="-122"/>
              </a:rPr>
              <a:t>Separation of clusters</a:t>
            </a:r>
          </a:p>
          <a:p>
            <a:pPr lvl="1">
              <a:spcAft>
                <a:spcPts val="600"/>
              </a:spcAft>
            </a:pPr>
            <a:r>
              <a:rPr lang="en-US" altLang="zh-CN" sz="2400" dirty="0">
                <a:ea typeface="SimSun" panose="02010600030101010101" pitchFamily="2" charset="-122"/>
              </a:rPr>
              <a:t>Exclusive (e.g., one customer belongs to only one region) vs. non-exclusive (e.g., one document may belong to more than one class)</a:t>
            </a:r>
          </a:p>
          <a:p>
            <a:pPr>
              <a:spcAft>
                <a:spcPts val="600"/>
              </a:spcAft>
            </a:pPr>
            <a:r>
              <a:rPr lang="en-US" altLang="zh-CN" sz="2400" b="1" dirty="0">
                <a:ea typeface="SimSun" panose="02010600030101010101" pitchFamily="2" charset="-122"/>
              </a:rPr>
              <a:t>Similarity measure</a:t>
            </a:r>
          </a:p>
          <a:p>
            <a:pPr lvl="1">
              <a:spcAft>
                <a:spcPts val="600"/>
              </a:spcAft>
            </a:pPr>
            <a:r>
              <a:rPr lang="en-US" altLang="zh-CN" sz="2400" dirty="0">
                <a:ea typeface="SimSun" panose="02010600030101010101" pitchFamily="2" charset="-122"/>
              </a:rPr>
              <a:t>Distance-based (e.g., Euclidean, road network, vector)  vs. connectivity-based (e.g., density or contiguity)</a:t>
            </a:r>
          </a:p>
          <a:p>
            <a:pPr>
              <a:spcAft>
                <a:spcPts val="600"/>
              </a:spcAft>
            </a:pPr>
            <a:r>
              <a:rPr lang="en-US" altLang="zh-CN" sz="2400" b="1" dirty="0">
                <a:ea typeface="SimSun" panose="02010600030101010101" pitchFamily="2" charset="-122"/>
              </a:rPr>
              <a:t>Clustering space</a:t>
            </a:r>
          </a:p>
          <a:p>
            <a:pPr lvl="1">
              <a:spcAft>
                <a:spcPts val="600"/>
              </a:spcAft>
            </a:pPr>
            <a:r>
              <a:rPr lang="en-US" altLang="zh-CN" sz="2400" dirty="0">
                <a:ea typeface="SimSun" panose="02010600030101010101" pitchFamily="2" charset="-122"/>
              </a:rPr>
              <a:t>Full space (often when low dimensional) vs. subspaces (often in high-dimensional clustering)</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a:t>
            </a:fld>
            <a:endParaRPr lang="en-US"/>
          </a:p>
        </p:txBody>
      </p:sp>
    </p:spTree>
    <p:extLst>
      <p:ext uri="{BB962C8B-B14F-4D97-AF65-F5344CB8AC3E}">
        <p14:creationId xmlns:p14="http://schemas.microsoft.com/office/powerpoint/2010/main" val="2421192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DBSCAN: A Density-Based Spatial Clustering Algorithm</a:t>
            </a:r>
            <a:endParaRPr lang="en-US" dirty="0"/>
          </a:p>
        </p:txBody>
      </p:sp>
      <p:sp>
        <p:nvSpPr>
          <p:cNvPr id="3" name="Content Placeholder 2"/>
          <p:cNvSpPr>
            <a:spLocks noGrp="1"/>
          </p:cNvSpPr>
          <p:nvPr>
            <p:ph idx="1"/>
          </p:nvPr>
        </p:nvSpPr>
        <p:spPr>
          <a:xfrm>
            <a:off x="457200" y="1600200"/>
            <a:ext cx="5184653" cy="5121275"/>
          </a:xfrm>
        </p:spPr>
        <p:txBody>
          <a:bodyPr>
            <a:normAutofit fontScale="92500" lnSpcReduction="20000"/>
          </a:bodyPr>
          <a:lstStyle/>
          <a:p>
            <a:r>
              <a:rPr lang="en-US" altLang="zh-CN" sz="2400" dirty="0">
                <a:ea typeface="SimSun" panose="02010600030101010101" pitchFamily="2" charset="-122"/>
              </a:rPr>
              <a:t>DBSCAN (M. Ester, H.-P. </a:t>
            </a:r>
            <a:r>
              <a:rPr lang="en-US" altLang="zh-CN" sz="2400" dirty="0" err="1">
                <a:ea typeface="SimSun" panose="02010600030101010101" pitchFamily="2" charset="-122"/>
              </a:rPr>
              <a:t>Kriegel</a:t>
            </a:r>
            <a:r>
              <a:rPr lang="en-US" altLang="zh-CN" sz="2400" dirty="0">
                <a:ea typeface="SimSun" panose="02010600030101010101" pitchFamily="2" charset="-122"/>
              </a:rPr>
              <a:t>, J. Sander, and X. Xu, KDD’96)</a:t>
            </a:r>
          </a:p>
          <a:p>
            <a:pPr lvl="1"/>
            <a:r>
              <a:rPr lang="en-US" altLang="zh-CN" sz="2400" dirty="0">
                <a:ea typeface="SimSun" panose="02010600030101010101" pitchFamily="2" charset="-122"/>
              </a:rPr>
              <a:t>Discovers clusters of arbitrary shape: </a:t>
            </a:r>
            <a:r>
              <a:rPr lang="en-US" altLang="zh-CN" sz="2400" u="sng" dirty="0">
                <a:ea typeface="SimSun" panose="02010600030101010101" pitchFamily="2" charset="-122"/>
              </a:rPr>
              <a:t>D</a:t>
            </a:r>
            <a:r>
              <a:rPr lang="en-US" altLang="zh-CN" sz="2400" dirty="0">
                <a:ea typeface="SimSun" panose="02010600030101010101" pitchFamily="2" charset="-122"/>
              </a:rPr>
              <a:t>ensity-</a:t>
            </a:r>
            <a:r>
              <a:rPr lang="en-US" altLang="zh-CN" sz="2400" u="sng" dirty="0">
                <a:ea typeface="SimSun" panose="02010600030101010101" pitchFamily="2" charset="-122"/>
              </a:rPr>
              <a:t>B</a:t>
            </a:r>
            <a:r>
              <a:rPr lang="en-US" altLang="zh-CN" sz="2400" dirty="0">
                <a:ea typeface="SimSun" panose="02010600030101010101" pitchFamily="2" charset="-122"/>
              </a:rPr>
              <a:t>ased </a:t>
            </a:r>
            <a:r>
              <a:rPr lang="en-US" altLang="zh-CN" sz="2400" u="sng" dirty="0">
                <a:ea typeface="SimSun" panose="02010600030101010101" pitchFamily="2" charset="-122"/>
              </a:rPr>
              <a:t>S</a:t>
            </a:r>
            <a:r>
              <a:rPr lang="en-US" altLang="zh-CN" sz="2400" dirty="0">
                <a:ea typeface="SimSun" panose="02010600030101010101" pitchFamily="2" charset="-122"/>
              </a:rPr>
              <a:t>patial </a:t>
            </a:r>
            <a:r>
              <a:rPr lang="en-US" altLang="zh-CN" sz="2400" u="sng" dirty="0">
                <a:ea typeface="SimSun" panose="02010600030101010101" pitchFamily="2" charset="-122"/>
              </a:rPr>
              <a:t>C</a:t>
            </a:r>
            <a:r>
              <a:rPr lang="en-US" altLang="zh-CN" sz="2400" dirty="0">
                <a:ea typeface="SimSun" panose="02010600030101010101" pitchFamily="2" charset="-122"/>
              </a:rPr>
              <a:t>lustering of </a:t>
            </a:r>
            <a:r>
              <a:rPr lang="en-US" altLang="zh-CN" sz="2400" u="sng" dirty="0">
                <a:ea typeface="SimSun" panose="02010600030101010101" pitchFamily="2" charset="-122"/>
              </a:rPr>
              <a:t>A</a:t>
            </a:r>
            <a:r>
              <a:rPr lang="en-US" altLang="zh-CN" sz="2400" dirty="0">
                <a:ea typeface="SimSun" panose="02010600030101010101" pitchFamily="2" charset="-122"/>
              </a:rPr>
              <a:t>pplications with </a:t>
            </a:r>
            <a:r>
              <a:rPr lang="en-US" altLang="zh-CN" sz="2400" u="sng" dirty="0">
                <a:ea typeface="SimSun" panose="02010600030101010101" pitchFamily="2" charset="-122"/>
              </a:rPr>
              <a:t>N</a:t>
            </a:r>
            <a:r>
              <a:rPr lang="en-US" altLang="zh-CN" sz="2400" dirty="0">
                <a:ea typeface="SimSun" panose="02010600030101010101" pitchFamily="2" charset="-122"/>
              </a:rPr>
              <a:t>oise </a:t>
            </a:r>
          </a:p>
          <a:p>
            <a:r>
              <a:rPr lang="en-US" altLang="zh-CN" sz="2400" dirty="0">
                <a:ea typeface="SimSun" panose="02010600030101010101" pitchFamily="2" charset="-122"/>
              </a:rPr>
              <a:t>A </a:t>
            </a:r>
            <a:r>
              <a:rPr lang="en-US" altLang="zh-CN" sz="2400" i="1" dirty="0">
                <a:ea typeface="SimSun" panose="02010600030101010101" pitchFamily="2" charset="-122"/>
              </a:rPr>
              <a:t>density-based</a:t>
            </a:r>
            <a:r>
              <a:rPr lang="en-US" altLang="zh-CN" sz="2400" dirty="0">
                <a:ea typeface="SimSun" panose="02010600030101010101" pitchFamily="2" charset="-122"/>
              </a:rPr>
              <a:t> notion of cluster</a:t>
            </a:r>
          </a:p>
          <a:p>
            <a:pPr lvl="1"/>
            <a:r>
              <a:rPr lang="en-US" altLang="zh-CN" sz="2400" dirty="0">
                <a:ea typeface="SimSun" panose="02010600030101010101" pitchFamily="2" charset="-122"/>
              </a:rPr>
              <a:t>A </a:t>
            </a:r>
            <a:r>
              <a:rPr lang="en-US" altLang="zh-CN" sz="2400" i="1" dirty="0">
                <a:ea typeface="SimSun" panose="02010600030101010101" pitchFamily="2" charset="-122"/>
              </a:rPr>
              <a:t>cluster</a:t>
            </a:r>
            <a:r>
              <a:rPr lang="en-US" altLang="zh-CN" sz="2400" dirty="0">
                <a:ea typeface="SimSun" panose="02010600030101010101" pitchFamily="2" charset="-122"/>
              </a:rPr>
              <a:t> is defined as a maximal set of density-connected points</a:t>
            </a:r>
          </a:p>
          <a:p>
            <a:pPr marL="285744" lvl="1" indent="-285744">
              <a:buClr>
                <a:srgbClr val="0000CC"/>
              </a:buClr>
            </a:pPr>
            <a:r>
              <a:rPr lang="en-US" altLang="zh-CN" sz="2400" dirty="0">
                <a:ea typeface="SimSun" panose="02010600030101010101" pitchFamily="2" charset="-122"/>
              </a:rPr>
              <a:t>Two parameters</a:t>
            </a:r>
            <a:r>
              <a:rPr lang="en-US" altLang="zh-CN" sz="2400" i="1" dirty="0">
                <a:ea typeface="SimSun" panose="02010600030101010101" pitchFamily="2" charset="-122"/>
              </a:rPr>
              <a:t>:</a:t>
            </a:r>
          </a:p>
          <a:p>
            <a:pPr lvl="1"/>
            <a:r>
              <a:rPr lang="en-US" altLang="zh-CN" sz="2400" i="1" dirty="0">
                <a:solidFill>
                  <a:srgbClr val="FF0000"/>
                </a:solidFill>
                <a:ea typeface="SimSun" panose="02010600030101010101" pitchFamily="2" charset="-122"/>
              </a:rPr>
              <a:t>Eps </a:t>
            </a:r>
            <a:r>
              <a:rPr lang="en-US" altLang="zh-CN" sz="2400" dirty="0">
                <a:solidFill>
                  <a:srgbClr val="FF0000"/>
                </a:solidFill>
                <a:ea typeface="SimSun" panose="02010600030101010101" pitchFamily="2" charset="-122"/>
              </a:rPr>
              <a:t>(</a:t>
            </a:r>
            <a:r>
              <a:rPr lang="el-GR" altLang="zh-CN" sz="2400" i="1" dirty="0">
                <a:solidFill>
                  <a:srgbClr val="FF0000"/>
                </a:solidFill>
                <a:ea typeface="SimSun" pitchFamily="2" charset="-122"/>
              </a:rPr>
              <a:t>ε</a:t>
            </a:r>
            <a:r>
              <a:rPr lang="en-US" altLang="zh-CN" sz="2400" dirty="0">
                <a:solidFill>
                  <a:srgbClr val="FF0000"/>
                </a:solidFill>
                <a:ea typeface="SimSun" panose="02010600030101010101" pitchFamily="2" charset="-122"/>
              </a:rPr>
              <a:t>)</a:t>
            </a:r>
            <a:r>
              <a:rPr lang="en-US" altLang="zh-CN" sz="2400" dirty="0">
                <a:ea typeface="SimSun" panose="02010600030101010101" pitchFamily="2" charset="-122"/>
              </a:rPr>
              <a:t>: Maximum radius of the neighborhood</a:t>
            </a:r>
          </a:p>
          <a:p>
            <a:pPr lvl="1"/>
            <a:r>
              <a:rPr lang="en-US" altLang="zh-CN" sz="2400" i="1" dirty="0" err="1">
                <a:solidFill>
                  <a:srgbClr val="FF0000"/>
                </a:solidFill>
                <a:ea typeface="SimSun" panose="02010600030101010101" pitchFamily="2" charset="-122"/>
              </a:rPr>
              <a:t>MinPts</a:t>
            </a:r>
            <a:r>
              <a:rPr lang="en-US" altLang="zh-CN" sz="2400" dirty="0">
                <a:ea typeface="SimSun" panose="02010600030101010101" pitchFamily="2" charset="-122"/>
              </a:rPr>
              <a:t>: Minimum number of points in the </a:t>
            </a:r>
            <a:r>
              <a:rPr lang="en-US" altLang="zh-CN" sz="2400" dirty="0" smtClean="0">
                <a:ea typeface="SimSun" panose="02010600030101010101" pitchFamily="2" charset="-122"/>
              </a:rPr>
              <a:t>Eps-neighborhood </a:t>
            </a:r>
            <a:r>
              <a:rPr lang="en-US" altLang="zh-CN" sz="2400" dirty="0">
                <a:ea typeface="SimSun" panose="02010600030101010101" pitchFamily="2" charset="-122"/>
              </a:rPr>
              <a:t>of a point</a:t>
            </a:r>
          </a:p>
          <a:p>
            <a:r>
              <a:rPr lang="en-US" altLang="zh-CN" sz="2400" dirty="0">
                <a:ea typeface="SimSun" panose="02010600030101010101" pitchFamily="2" charset="-122"/>
              </a:rPr>
              <a:t>The Eps(</a:t>
            </a:r>
            <a:r>
              <a:rPr lang="el-GR" altLang="zh-CN" sz="2400" i="1" dirty="0">
                <a:ea typeface="SimSun" pitchFamily="2" charset="-122"/>
              </a:rPr>
              <a:t>ε</a:t>
            </a:r>
            <a:r>
              <a:rPr lang="en-US" altLang="zh-CN" sz="2400" dirty="0">
                <a:ea typeface="SimSun" pitchFamily="2" charset="-122"/>
              </a:rPr>
              <a:t>)-neighborhood of a point </a:t>
            </a:r>
            <a:r>
              <a:rPr lang="en-US" altLang="zh-CN" sz="2400" i="1" dirty="0">
                <a:ea typeface="SimSun" panose="02010600030101010101" pitchFamily="2" charset="-122"/>
              </a:rPr>
              <a:t>q</a:t>
            </a:r>
            <a:r>
              <a:rPr lang="en-US" altLang="zh-CN" sz="2400" dirty="0">
                <a:ea typeface="SimSun" panose="02010600030101010101" pitchFamily="2" charset="-122"/>
              </a:rPr>
              <a:t>: </a:t>
            </a:r>
          </a:p>
          <a:p>
            <a:pPr lvl="1"/>
            <a:r>
              <a:rPr lang="en-US" altLang="zh-CN" sz="2400" i="1" dirty="0" err="1">
                <a:ea typeface="SimSun" panose="02010600030101010101" pitchFamily="2" charset="-122"/>
              </a:rPr>
              <a:t>N</a:t>
            </a:r>
            <a:r>
              <a:rPr lang="en-US" altLang="zh-CN" sz="2400" i="1" baseline="-25000" dirty="0" err="1">
                <a:ea typeface="SimSun" panose="02010600030101010101" pitchFamily="2" charset="-122"/>
              </a:rPr>
              <a:t>Eps</a:t>
            </a:r>
            <a:r>
              <a:rPr lang="en-US" altLang="zh-CN" sz="2400" i="1" dirty="0">
                <a:ea typeface="SimSun" panose="02010600030101010101" pitchFamily="2" charset="-122"/>
              </a:rPr>
              <a:t>(q)</a:t>
            </a:r>
            <a:r>
              <a:rPr lang="en-US" altLang="zh-CN" sz="2400" dirty="0">
                <a:ea typeface="SimSun" panose="02010600030101010101" pitchFamily="2" charset="-122"/>
              </a:rPr>
              <a:t>: {p belongs to D | </a:t>
            </a:r>
            <a:r>
              <a:rPr lang="en-US" altLang="zh-CN" sz="2400" dirty="0" err="1">
                <a:ea typeface="SimSun" panose="02010600030101010101" pitchFamily="2" charset="-122"/>
              </a:rPr>
              <a:t>dist</a:t>
            </a:r>
            <a:r>
              <a:rPr lang="en-US" altLang="zh-CN" sz="2400" dirty="0">
                <a:ea typeface="SimSun" panose="02010600030101010101" pitchFamily="2" charset="-122"/>
              </a:rPr>
              <a:t>(p, q) ≤ Eps}</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60</a:t>
            </a:fld>
            <a:endParaRPr lang="en-US"/>
          </a:p>
        </p:txBody>
      </p:sp>
      <p:grpSp>
        <p:nvGrpSpPr>
          <p:cNvPr id="5" name="Group 50"/>
          <p:cNvGrpSpPr>
            <a:grpSpLocks/>
          </p:cNvGrpSpPr>
          <p:nvPr/>
        </p:nvGrpSpPr>
        <p:grpSpPr bwMode="auto">
          <a:xfrm>
            <a:off x="5931554" y="1842307"/>
            <a:ext cx="2854387" cy="1663700"/>
            <a:chOff x="5264150" y="4648200"/>
            <a:chExt cx="2854387" cy="1663700"/>
          </a:xfrm>
        </p:grpSpPr>
        <p:sp>
          <p:nvSpPr>
            <p:cNvPr id="6" name="Rectangle 2072"/>
            <p:cNvSpPr>
              <a:spLocks noChangeArrowheads="1"/>
            </p:cNvSpPr>
            <p:nvPr/>
          </p:nvSpPr>
          <p:spPr bwMode="auto">
            <a:xfrm>
              <a:off x="6940550" y="5453053"/>
              <a:ext cx="1177987"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Font typeface="Wingdings" panose="05000000000000000000" pitchFamily="2" charset="2"/>
                <a:buNone/>
              </a:pPr>
              <a:r>
                <a:rPr lang="en-US" altLang="zh-CN" sz="1800" dirty="0" err="1">
                  <a:solidFill>
                    <a:srgbClr val="000000"/>
                  </a:solidFill>
                  <a:latin typeface="Corbel" charset="0"/>
                  <a:ea typeface="Corbel" charset="0"/>
                  <a:cs typeface="Corbel" charset="0"/>
                </a:rPr>
                <a:t>MinPts</a:t>
              </a:r>
              <a:r>
                <a:rPr lang="en-US" altLang="zh-CN" sz="1800" dirty="0">
                  <a:solidFill>
                    <a:srgbClr val="000000"/>
                  </a:solidFill>
                  <a:latin typeface="Corbel" charset="0"/>
                  <a:ea typeface="Corbel" charset="0"/>
                  <a:cs typeface="Corbel" charset="0"/>
                </a:rPr>
                <a:t> = 5</a:t>
              </a:r>
            </a:p>
            <a:p>
              <a:pPr defTabSz="914400" fontAlgn="base">
                <a:spcBef>
                  <a:spcPts val="600"/>
                </a:spcBef>
                <a:spcAft>
                  <a:spcPct val="0"/>
                </a:spcAft>
                <a:buClrTx/>
                <a:buSzTx/>
                <a:buFont typeface="Wingdings" panose="05000000000000000000" pitchFamily="2" charset="2"/>
                <a:buNone/>
              </a:pPr>
              <a:r>
                <a:rPr lang="en-US" altLang="zh-CN" sz="1800" dirty="0">
                  <a:solidFill>
                    <a:srgbClr val="000000"/>
                  </a:solidFill>
                  <a:latin typeface="Corbel" charset="0"/>
                  <a:ea typeface="Corbel" charset="0"/>
                  <a:cs typeface="Corbel" charset="0"/>
                </a:rPr>
                <a:t>Eps = 1 cm</a:t>
              </a:r>
            </a:p>
          </p:txBody>
        </p:sp>
        <p:grpSp>
          <p:nvGrpSpPr>
            <p:cNvPr id="7" name="Group 49"/>
            <p:cNvGrpSpPr>
              <a:grpSpLocks/>
            </p:cNvGrpSpPr>
            <p:nvPr/>
          </p:nvGrpSpPr>
          <p:grpSpPr bwMode="auto">
            <a:xfrm>
              <a:off x="5264150" y="4648200"/>
              <a:ext cx="1663700" cy="1663700"/>
              <a:chOff x="5264150" y="4648200"/>
              <a:chExt cx="1663700" cy="1663700"/>
            </a:xfrm>
          </p:grpSpPr>
          <p:sp>
            <p:nvSpPr>
              <p:cNvPr id="8"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9"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0"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1"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2"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6"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2064"/>
              <p:cNvSpPr>
                <a:spLocks noChangeArrowheads="1"/>
              </p:cNvSpPr>
              <p:nvPr/>
            </p:nvSpPr>
            <p:spPr bwMode="auto">
              <a:xfrm>
                <a:off x="6270625" y="52070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2069"/>
              <p:cNvSpPr>
                <a:spLocks noChangeArrowheads="1"/>
              </p:cNvSpPr>
              <p:nvPr/>
            </p:nvSpPr>
            <p:spPr bwMode="auto">
              <a:xfrm>
                <a:off x="5487988" y="52070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Rectangle 2070"/>
              <p:cNvSpPr>
                <a:spLocks noChangeArrowheads="1"/>
              </p:cNvSpPr>
              <p:nvPr/>
            </p:nvSpPr>
            <p:spPr bwMode="auto">
              <a:xfrm>
                <a:off x="6324600" y="49466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p</a:t>
                </a:r>
              </a:p>
            </p:txBody>
          </p:sp>
          <p:sp>
            <p:nvSpPr>
              <p:cNvPr id="25"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Times New Roman" panose="02020603050405020304" pitchFamily="18" charset="0"/>
                  </a:rPr>
                  <a:t>q</a:t>
                </a:r>
              </a:p>
            </p:txBody>
          </p:sp>
          <p:sp>
            <p:nvSpPr>
              <p:cNvPr id="26"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grpSp>
      <p:grpSp>
        <p:nvGrpSpPr>
          <p:cNvPr id="27" name="Group 26"/>
          <p:cNvGrpSpPr/>
          <p:nvPr/>
        </p:nvGrpSpPr>
        <p:grpSpPr>
          <a:xfrm>
            <a:off x="5252138" y="3936731"/>
            <a:ext cx="3786187" cy="2264314"/>
            <a:chOff x="6917739" y="3172479"/>
            <a:chExt cx="4992920" cy="2583982"/>
          </a:xfrm>
        </p:grpSpPr>
        <p:grpSp>
          <p:nvGrpSpPr>
            <p:cNvPr id="28" name="Group 4"/>
            <p:cNvGrpSpPr>
              <a:grpSpLocks/>
            </p:cNvGrpSpPr>
            <p:nvPr/>
          </p:nvGrpSpPr>
          <p:grpSpPr bwMode="auto">
            <a:xfrm>
              <a:off x="6917739" y="3172479"/>
              <a:ext cx="4220989" cy="2566120"/>
              <a:chOff x="672" y="1712"/>
              <a:chExt cx="3849" cy="2224"/>
            </a:xfrm>
          </p:grpSpPr>
          <p:sp>
            <p:nvSpPr>
              <p:cNvPr id="32"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3"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4"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5"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6" name="Oval 9"/>
              <p:cNvSpPr>
                <a:spLocks noChangeArrowheads="1"/>
              </p:cNvSpPr>
              <p:nvPr/>
            </p:nvSpPr>
            <p:spPr bwMode="auto">
              <a:xfrm>
                <a:off x="2246" y="292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7"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8"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39"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0"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1"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2"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3"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4"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5"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6"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7"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8"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9"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0" name="Oval 23"/>
              <p:cNvSpPr>
                <a:spLocks noChangeArrowheads="1"/>
              </p:cNvSpPr>
              <p:nvPr/>
            </p:nvSpPr>
            <p:spPr bwMode="auto">
              <a:xfrm>
                <a:off x="1659" y="2260"/>
                <a:ext cx="608" cy="5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1" name="Oval 24"/>
              <p:cNvSpPr>
                <a:spLocks noChangeArrowheads="1"/>
              </p:cNvSpPr>
              <p:nvPr/>
            </p:nvSpPr>
            <p:spPr bwMode="auto">
              <a:xfrm>
                <a:off x="1802" y="2880"/>
                <a:ext cx="646" cy="62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2" name="Oval 25"/>
              <p:cNvSpPr>
                <a:spLocks noChangeArrowheads="1"/>
              </p:cNvSpPr>
              <p:nvPr/>
            </p:nvSpPr>
            <p:spPr bwMode="auto">
              <a:xfrm>
                <a:off x="2638" y="1712"/>
                <a:ext cx="616" cy="58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3" name="AutoShape 26"/>
              <p:cNvSpPr>
                <a:spLocks/>
              </p:cNvSpPr>
              <p:nvPr/>
            </p:nvSpPr>
            <p:spPr bwMode="auto">
              <a:xfrm>
                <a:off x="912" y="3124"/>
                <a:ext cx="758" cy="274"/>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Core</a:t>
                </a:r>
              </a:p>
            </p:txBody>
          </p:sp>
          <p:sp>
            <p:nvSpPr>
              <p:cNvPr id="54" name="AutoShape 27"/>
              <p:cNvSpPr>
                <a:spLocks/>
              </p:cNvSpPr>
              <p:nvPr/>
            </p:nvSpPr>
            <p:spPr bwMode="auto">
              <a:xfrm>
                <a:off x="672" y="2523"/>
                <a:ext cx="817" cy="274"/>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Border</a:t>
                </a:r>
              </a:p>
            </p:txBody>
          </p:sp>
          <p:sp>
            <p:nvSpPr>
              <p:cNvPr id="55" name="AutoShape 28"/>
              <p:cNvSpPr>
                <a:spLocks/>
              </p:cNvSpPr>
              <p:nvPr/>
            </p:nvSpPr>
            <p:spPr bwMode="auto">
              <a:xfrm>
                <a:off x="3697" y="1921"/>
                <a:ext cx="824" cy="274"/>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Outlier</a:t>
                </a:r>
              </a:p>
            </p:txBody>
          </p:sp>
          <p:sp>
            <p:nvSpPr>
              <p:cNvPr id="56" name="Oval 30"/>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grpSp>
        <p:sp>
          <p:nvSpPr>
            <p:cNvPr id="29" name="TextBox 28"/>
            <p:cNvSpPr txBox="1"/>
            <p:nvPr/>
          </p:nvSpPr>
          <p:spPr>
            <a:xfrm>
              <a:off x="8994472" y="5229620"/>
              <a:ext cx="2916187"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Border point: in cluster but neighborhood is not dense</a:t>
              </a:r>
              <a:endParaRPr lang="en-US" sz="1200" dirty="0">
                <a:solidFill>
                  <a:srgbClr val="000000"/>
                </a:solidFill>
                <a:latin typeface="Corbel" charset="0"/>
                <a:ea typeface="Corbel" charset="0"/>
                <a:cs typeface="Corbel" charset="0"/>
              </a:endParaRPr>
            </a:p>
          </p:txBody>
        </p:sp>
        <p:sp>
          <p:nvSpPr>
            <p:cNvPr id="30" name="TextBox 29"/>
            <p:cNvSpPr txBox="1"/>
            <p:nvPr/>
          </p:nvSpPr>
          <p:spPr>
            <a:xfrm>
              <a:off x="10181357" y="3780647"/>
              <a:ext cx="165883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Outlier/noise: not in a cluster</a:t>
              </a:r>
              <a:endParaRPr lang="en-US" sz="1200" dirty="0">
                <a:solidFill>
                  <a:srgbClr val="000000"/>
                </a:solidFill>
                <a:latin typeface="Corbel" charset="0"/>
                <a:ea typeface="Corbel" charset="0"/>
                <a:cs typeface="Corbel" charset="0"/>
              </a:endParaRPr>
            </a:p>
          </p:txBody>
        </p:sp>
        <p:sp>
          <p:nvSpPr>
            <p:cNvPr id="31" name="TextBox 30"/>
            <p:cNvSpPr txBox="1"/>
            <p:nvPr/>
          </p:nvSpPr>
          <p:spPr>
            <a:xfrm>
              <a:off x="9893397" y="4513329"/>
              <a:ext cx="194679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Core point: dense neighborhood</a:t>
              </a:r>
              <a:endParaRPr lang="en-US" sz="1200" dirty="0">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5721271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DBSCAN: Density-Reachable and Density-Connected</a:t>
            </a:r>
            <a:endParaRPr lang="en-US" dirty="0"/>
          </a:p>
        </p:txBody>
      </p:sp>
      <p:sp>
        <p:nvSpPr>
          <p:cNvPr id="3" name="Content Placeholder 2"/>
          <p:cNvSpPr>
            <a:spLocks noGrp="1"/>
          </p:cNvSpPr>
          <p:nvPr>
            <p:ph idx="1"/>
          </p:nvPr>
        </p:nvSpPr>
        <p:spPr>
          <a:xfrm>
            <a:off x="457200" y="1600200"/>
            <a:ext cx="5886450" cy="5121275"/>
          </a:xfrm>
        </p:spPr>
        <p:txBody>
          <a:bodyPr>
            <a:normAutofit fontScale="92500" lnSpcReduction="10000"/>
          </a:bodyPr>
          <a:lstStyle/>
          <a:p>
            <a:r>
              <a:rPr lang="en-US" altLang="zh-CN" sz="2400" b="1" dirty="0">
                <a:ea typeface="SimSun" panose="02010600030101010101" pitchFamily="2" charset="-122"/>
              </a:rPr>
              <a:t>Directly density-reachable</a:t>
            </a:r>
            <a:r>
              <a:rPr lang="en-US" altLang="zh-CN" sz="2400" dirty="0">
                <a:ea typeface="SimSun" panose="02010600030101010101" pitchFamily="2" charset="-122"/>
              </a:rPr>
              <a:t>:</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directly density-reachable </a:t>
            </a:r>
            <a:r>
              <a:rPr lang="en-US" altLang="zh-CN" sz="2400" dirty="0">
                <a:ea typeface="SimSun" panose="02010600030101010101" pitchFamily="2" charset="-122"/>
              </a:rPr>
              <a:t>from a point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 </a:t>
            </a:r>
            <a:r>
              <a:rPr lang="en-US" altLang="zh-CN" sz="2400" dirty="0">
                <a:ea typeface="SimSun" panose="02010600030101010101" pitchFamily="2" charset="-122"/>
              </a:rPr>
              <a:t>(</a:t>
            </a:r>
            <a:r>
              <a:rPr lang="el-GR" altLang="zh-CN" sz="2400" i="1" dirty="0">
                <a:ea typeface="SimSun" pitchFamily="2" charset="-122"/>
              </a:rPr>
              <a:t>ε</a:t>
            </a:r>
            <a:r>
              <a:rPr lang="en-US" altLang="zh-CN" sz="2400" dirty="0">
                <a:ea typeface="SimSun"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a:t>
            </a:r>
          </a:p>
          <a:p>
            <a:pPr lvl="2"/>
            <a:r>
              <a:rPr lang="en-US" altLang="zh-CN" sz="2200" i="1" dirty="0">
                <a:ea typeface="SimSun" panose="02010600030101010101" pitchFamily="2" charset="-122"/>
              </a:rPr>
              <a:t>p</a:t>
            </a:r>
            <a:r>
              <a:rPr lang="en-US" altLang="zh-CN" sz="2200" dirty="0">
                <a:ea typeface="SimSun" panose="02010600030101010101" pitchFamily="2" charset="-122"/>
              </a:rPr>
              <a:t> belongs to </a:t>
            </a:r>
            <a:r>
              <a:rPr lang="en-US" altLang="zh-CN" sz="2200" i="1" dirty="0" err="1">
                <a:ea typeface="SimSun" panose="02010600030101010101" pitchFamily="2" charset="-122"/>
              </a:rPr>
              <a:t>N</a:t>
            </a:r>
            <a:r>
              <a:rPr lang="en-US" altLang="zh-CN" sz="2200" i="1" baseline="-25000" dirty="0" err="1">
                <a:ea typeface="SimSun" panose="02010600030101010101" pitchFamily="2" charset="-122"/>
              </a:rPr>
              <a:t>Eps</a:t>
            </a:r>
            <a:r>
              <a:rPr lang="en-US" altLang="zh-CN" sz="2200" i="1" dirty="0">
                <a:ea typeface="SimSun" panose="02010600030101010101" pitchFamily="2" charset="-122"/>
              </a:rPr>
              <a:t>(q)</a:t>
            </a:r>
          </a:p>
          <a:p>
            <a:pPr lvl="2"/>
            <a:r>
              <a:rPr lang="en-US" altLang="zh-CN" sz="2200" b="1" dirty="0">
                <a:ea typeface="SimSun" panose="02010600030101010101" pitchFamily="2" charset="-122"/>
              </a:rPr>
              <a:t>core point </a:t>
            </a:r>
            <a:r>
              <a:rPr lang="en-US" altLang="zh-CN" sz="2200" dirty="0">
                <a:ea typeface="SimSun" panose="02010600030101010101" pitchFamily="2" charset="-122"/>
              </a:rPr>
              <a:t>condition: |</a:t>
            </a:r>
            <a:r>
              <a:rPr lang="en-US" altLang="zh-CN" sz="2200" i="1" dirty="0" err="1">
                <a:ea typeface="SimSun" panose="02010600030101010101" pitchFamily="2" charset="-122"/>
              </a:rPr>
              <a:t>N</a:t>
            </a:r>
            <a:r>
              <a:rPr lang="en-US" altLang="zh-CN" sz="2200" i="1" baseline="-25000" dirty="0" err="1">
                <a:ea typeface="SimSun" panose="02010600030101010101" pitchFamily="2" charset="-122"/>
              </a:rPr>
              <a:t>Eps</a:t>
            </a:r>
            <a:r>
              <a:rPr lang="en-US" altLang="zh-CN" sz="2200" i="1" dirty="0">
                <a:ea typeface="SimSun" panose="02010600030101010101" pitchFamily="2" charset="-122"/>
              </a:rPr>
              <a:t> (q)</a:t>
            </a:r>
            <a:r>
              <a:rPr lang="en-US" altLang="zh-CN" sz="2200" dirty="0">
                <a:ea typeface="SimSun" panose="02010600030101010101" pitchFamily="2" charset="-122"/>
              </a:rPr>
              <a:t>| ≥ </a:t>
            </a:r>
            <a:r>
              <a:rPr lang="en-US" altLang="zh-CN" sz="2200" i="1" dirty="0" err="1">
                <a:ea typeface="SimSun" panose="02010600030101010101" pitchFamily="2" charset="-122"/>
              </a:rPr>
              <a:t>MinPts</a:t>
            </a:r>
            <a:r>
              <a:rPr lang="en-US" altLang="zh-CN" sz="2200" dirty="0">
                <a:ea typeface="SimSun" panose="02010600030101010101" pitchFamily="2" charset="-122"/>
              </a:rPr>
              <a:t> </a:t>
            </a:r>
            <a:endParaRPr lang="en-US" altLang="zh-CN" sz="2200" i="1" dirty="0">
              <a:ea typeface="SimSun" panose="02010600030101010101" pitchFamily="2" charset="-122"/>
            </a:endParaRPr>
          </a:p>
          <a:p>
            <a:r>
              <a:rPr lang="en-US" altLang="zh-CN" sz="2400" b="1" dirty="0">
                <a:ea typeface="SimSun" panose="02010600030101010101" pitchFamily="2" charset="-122"/>
              </a:rPr>
              <a:t>Density-reachable</a:t>
            </a:r>
            <a:r>
              <a:rPr lang="en-US" altLang="zh-CN" sz="2400" dirty="0">
                <a:ea typeface="SimSun" panose="02010600030101010101" pitchFamily="2" charset="-122"/>
              </a:rPr>
              <a:t>: </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density-reachable</a:t>
            </a:r>
            <a:r>
              <a:rPr lang="en-US" altLang="zh-CN" sz="2400" dirty="0">
                <a:ea typeface="SimSun" panose="02010600030101010101" pitchFamily="2" charset="-122"/>
              </a:rPr>
              <a:t> from a point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chain of points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a:t>
            </a:r>
            <a:r>
              <a:rPr lang="en-US" altLang="zh-CN" sz="2400" i="1" dirty="0">
                <a:ea typeface="SimSun" panose="02010600030101010101" pitchFamily="2" charset="-122"/>
              </a:rPr>
              <a:t>p</a:t>
            </a:r>
            <a:r>
              <a:rPr lang="en-US" altLang="zh-CN" sz="2400" i="1" baseline="-25000" dirty="0">
                <a:ea typeface="SimSun" panose="02010600030101010101" pitchFamily="2" charset="-122"/>
              </a:rPr>
              <a:t>1</a:t>
            </a:r>
            <a:r>
              <a:rPr lang="en-US" altLang="zh-CN" sz="2400" dirty="0">
                <a:ea typeface="SimSun" panose="02010600030101010101" pitchFamily="2" charset="-122"/>
              </a:rPr>
              <a:t> =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i="1" dirty="0" err="1">
                <a:ea typeface="SimSun" panose="02010600030101010101" pitchFamily="2" charset="-122"/>
              </a:rPr>
              <a:t>p</a:t>
            </a:r>
            <a:r>
              <a:rPr lang="en-US" altLang="zh-CN" sz="2400" i="1" baseline="-25000" dirty="0" err="1">
                <a:ea typeface="SimSun" panose="02010600030101010101" pitchFamily="2" charset="-122"/>
              </a:rPr>
              <a:t>n</a:t>
            </a:r>
            <a:r>
              <a:rPr lang="en-US" altLang="zh-CN" sz="2400" dirty="0">
                <a:ea typeface="SimSun" panose="02010600030101010101" pitchFamily="2" charset="-122"/>
              </a:rPr>
              <a:t> = </a:t>
            </a:r>
            <a:r>
              <a:rPr lang="en-US" altLang="zh-CN" sz="2400" i="1" dirty="0">
                <a:ea typeface="SimSun" panose="02010600030101010101" pitchFamily="2" charset="-122"/>
              </a:rPr>
              <a:t>p</a:t>
            </a:r>
            <a:r>
              <a:rPr lang="en-US" altLang="zh-CN" sz="2400" dirty="0">
                <a:ea typeface="SimSun" panose="02010600030101010101" pitchFamily="2" charset="-122"/>
              </a:rPr>
              <a:t> such that </a:t>
            </a:r>
            <a:r>
              <a:rPr lang="en-US" altLang="zh-CN" sz="2400" i="1" dirty="0">
                <a:ea typeface="SimSun" panose="02010600030101010101" pitchFamily="2" charset="-122"/>
              </a:rPr>
              <a:t>p</a:t>
            </a:r>
            <a:r>
              <a:rPr lang="en-US" altLang="zh-CN" sz="2400" i="1" baseline="-25000" dirty="0">
                <a:ea typeface="SimSun" panose="02010600030101010101" pitchFamily="2" charset="-122"/>
              </a:rPr>
              <a:t>i+1</a:t>
            </a:r>
            <a:r>
              <a:rPr lang="en-US" altLang="zh-CN" sz="2400" dirty="0">
                <a:ea typeface="SimSun" panose="02010600030101010101" pitchFamily="2" charset="-122"/>
              </a:rPr>
              <a:t> is directly density-reachable from </a:t>
            </a:r>
            <a:r>
              <a:rPr lang="en-US" altLang="zh-CN" sz="2400" i="1" dirty="0">
                <a:ea typeface="SimSun" panose="02010600030101010101" pitchFamily="2" charset="-122"/>
              </a:rPr>
              <a:t>p</a:t>
            </a:r>
            <a:r>
              <a:rPr lang="en-US" altLang="zh-CN" sz="2400" i="1" baseline="-25000" dirty="0">
                <a:ea typeface="SimSun" panose="02010600030101010101" pitchFamily="2" charset="-122"/>
              </a:rPr>
              <a:t>i</a:t>
            </a:r>
            <a:r>
              <a:rPr lang="en-US" altLang="zh-CN" sz="2400" dirty="0">
                <a:ea typeface="SimSun" panose="02010600030101010101" pitchFamily="2" charset="-122"/>
              </a:rPr>
              <a:t>	</a:t>
            </a:r>
          </a:p>
          <a:p>
            <a:r>
              <a:rPr lang="en-US" altLang="zh-CN" sz="2400" b="1" dirty="0">
                <a:ea typeface="SimSun" panose="02010600030101010101" pitchFamily="2" charset="-122"/>
              </a:rPr>
              <a:t>Density-connected:</a:t>
            </a:r>
          </a:p>
          <a:p>
            <a:pPr lvl="1"/>
            <a:r>
              <a:rPr lang="en-US" altLang="zh-CN" sz="2400" dirty="0">
                <a:ea typeface="SimSun" panose="02010600030101010101" pitchFamily="2" charset="-122"/>
              </a:rPr>
              <a:t>A point </a:t>
            </a:r>
            <a:r>
              <a:rPr lang="en-US" altLang="zh-CN" sz="2400" i="1" dirty="0">
                <a:ea typeface="SimSun" panose="02010600030101010101" pitchFamily="2" charset="-122"/>
              </a:rPr>
              <a:t>p</a:t>
            </a:r>
            <a:r>
              <a:rPr lang="en-US" altLang="zh-CN" sz="2400" dirty="0">
                <a:ea typeface="SimSun" panose="02010600030101010101" pitchFamily="2" charset="-122"/>
              </a:rPr>
              <a:t> is </a:t>
            </a:r>
            <a:r>
              <a:rPr lang="en-US" altLang="zh-CN" sz="2400" dirty="0">
                <a:solidFill>
                  <a:srgbClr val="FF0000"/>
                </a:solidFill>
                <a:ea typeface="SimSun" panose="02010600030101010101" pitchFamily="2" charset="-122"/>
              </a:rPr>
              <a:t>density-connected</a:t>
            </a:r>
            <a:r>
              <a:rPr lang="en-US" altLang="zh-CN" sz="2400" dirty="0">
                <a:ea typeface="SimSun" panose="02010600030101010101" pitchFamily="2" charset="-122"/>
              </a:rPr>
              <a:t> to a point </a:t>
            </a:r>
            <a:r>
              <a:rPr lang="en-US" altLang="zh-CN" sz="2400" i="1" dirty="0">
                <a:ea typeface="SimSun" panose="02010600030101010101" pitchFamily="2" charset="-122"/>
              </a:rPr>
              <a:t>q</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a:t>
            </a:r>
            <a:r>
              <a:rPr lang="en-US" altLang="zh-CN" sz="2400" dirty="0">
                <a:ea typeface="SimSun" panose="02010600030101010101" pitchFamily="2" charset="-122"/>
              </a:rPr>
              <a:t>, </a:t>
            </a:r>
            <a:r>
              <a:rPr lang="en-US" altLang="zh-CN" sz="2400" i="1" dirty="0" err="1">
                <a:ea typeface="SimSun" panose="02010600030101010101" pitchFamily="2" charset="-122"/>
              </a:rPr>
              <a:t>MinPts</a:t>
            </a:r>
            <a:r>
              <a:rPr lang="en-US" altLang="zh-CN" sz="2400" dirty="0">
                <a:ea typeface="SimSun" panose="02010600030101010101" pitchFamily="2" charset="-122"/>
              </a:rPr>
              <a:t> if there is a point </a:t>
            </a:r>
            <a:r>
              <a:rPr lang="en-US" altLang="zh-CN" sz="2400" i="1" dirty="0">
                <a:ea typeface="SimSun" panose="02010600030101010101" pitchFamily="2" charset="-122"/>
              </a:rPr>
              <a:t>o </a:t>
            </a:r>
            <a:r>
              <a:rPr lang="en-US" altLang="zh-CN" sz="2400" dirty="0">
                <a:ea typeface="SimSun" panose="02010600030101010101" pitchFamily="2" charset="-122"/>
              </a:rPr>
              <a:t>such that both </a:t>
            </a:r>
            <a:r>
              <a:rPr lang="en-US" altLang="zh-CN" sz="2400" i="1" dirty="0">
                <a:ea typeface="SimSun" panose="02010600030101010101" pitchFamily="2" charset="-122"/>
              </a:rPr>
              <a:t>p</a:t>
            </a:r>
            <a:r>
              <a:rPr lang="en-US" altLang="zh-CN" sz="2400" dirty="0">
                <a:ea typeface="SimSun" panose="02010600030101010101" pitchFamily="2" charset="-122"/>
              </a:rPr>
              <a:t> and </a:t>
            </a:r>
            <a:r>
              <a:rPr lang="en-US" altLang="zh-CN" sz="2400" i="1" dirty="0">
                <a:ea typeface="SimSun" panose="02010600030101010101" pitchFamily="2" charset="-122"/>
              </a:rPr>
              <a:t>q</a:t>
            </a:r>
            <a:r>
              <a:rPr lang="en-US" altLang="zh-CN" sz="2400" dirty="0">
                <a:ea typeface="SimSun" panose="02010600030101010101" pitchFamily="2" charset="-122"/>
              </a:rPr>
              <a:t> are density-reachable from </a:t>
            </a:r>
            <a:r>
              <a:rPr lang="en-US" altLang="zh-CN" sz="2400" i="1" dirty="0">
                <a:ea typeface="SimSun" panose="02010600030101010101" pitchFamily="2" charset="-122"/>
              </a:rPr>
              <a:t>o</a:t>
            </a:r>
            <a:r>
              <a:rPr lang="en-US" altLang="zh-CN" sz="2400" dirty="0">
                <a:ea typeface="SimSun" panose="02010600030101010101" pitchFamily="2" charset="-122"/>
              </a:rPr>
              <a:t> </a:t>
            </a:r>
            <a:r>
              <a:rPr lang="en-US" altLang="zh-CN" sz="2400" dirty="0" err="1">
                <a:ea typeface="SimSun" panose="02010600030101010101" pitchFamily="2" charset="-122"/>
              </a:rPr>
              <a:t>w.r.t</a:t>
            </a:r>
            <a:r>
              <a:rPr lang="en-US" altLang="zh-CN" sz="2400" dirty="0">
                <a:ea typeface="SimSun" panose="02010600030101010101" pitchFamily="2" charset="-122"/>
              </a:rPr>
              <a:t>. </a:t>
            </a:r>
            <a:r>
              <a:rPr lang="en-US" altLang="zh-CN" sz="2400" i="1" dirty="0">
                <a:ea typeface="SimSun" panose="02010600030101010101" pitchFamily="2" charset="-122"/>
              </a:rPr>
              <a:t>Eps</a:t>
            </a:r>
            <a:r>
              <a:rPr lang="en-US" altLang="zh-CN" sz="2400" dirty="0">
                <a:ea typeface="SimSun" panose="02010600030101010101" pitchFamily="2" charset="-122"/>
              </a:rPr>
              <a:t> and </a:t>
            </a:r>
            <a:r>
              <a:rPr lang="en-US" altLang="zh-CN" sz="2400" i="1" dirty="0" err="1">
                <a:ea typeface="SimSun" panose="02010600030101010101" pitchFamily="2" charset="-122"/>
              </a:rPr>
              <a:t>MinPts</a:t>
            </a:r>
            <a:endParaRPr lang="en-US" altLang="zh-CN" sz="2400" dirty="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61</a:t>
            </a:fld>
            <a:endParaRPr lang="en-US"/>
          </a:p>
        </p:txBody>
      </p:sp>
      <p:grpSp>
        <p:nvGrpSpPr>
          <p:cNvPr id="5" name="Group 4"/>
          <p:cNvGrpSpPr/>
          <p:nvPr/>
        </p:nvGrpSpPr>
        <p:grpSpPr>
          <a:xfrm>
            <a:off x="6553200" y="3209867"/>
            <a:ext cx="2090737" cy="1663700"/>
            <a:chOff x="7894638" y="1752600"/>
            <a:chExt cx="2090737" cy="1663700"/>
          </a:xfrm>
        </p:grpSpPr>
        <p:sp>
          <p:nvSpPr>
            <p:cNvPr id="6" name="Oval 1028"/>
            <p:cNvSpPr>
              <a:spLocks noChangeArrowheads="1"/>
            </p:cNvSpPr>
            <p:nvPr/>
          </p:nvSpPr>
          <p:spPr bwMode="auto">
            <a:xfrm>
              <a:off x="8543926" y="2459039"/>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 name="Oval 1029"/>
            <p:cNvSpPr>
              <a:spLocks noChangeArrowheads="1"/>
            </p:cNvSpPr>
            <p:nvPr/>
          </p:nvSpPr>
          <p:spPr bwMode="auto">
            <a:xfrm>
              <a:off x="8880476" y="25701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 name="Oval 1030"/>
            <p:cNvSpPr>
              <a:spLocks noChangeArrowheads="1"/>
            </p:cNvSpPr>
            <p:nvPr/>
          </p:nvSpPr>
          <p:spPr bwMode="auto">
            <a:xfrm>
              <a:off x="88804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9" name="Oval 1031"/>
            <p:cNvSpPr>
              <a:spLocks noChangeArrowheads="1"/>
            </p:cNvSpPr>
            <p:nvPr/>
          </p:nvSpPr>
          <p:spPr bwMode="auto">
            <a:xfrm>
              <a:off x="8432801"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0" name="Oval 1032"/>
            <p:cNvSpPr>
              <a:spLocks noChangeArrowheads="1"/>
            </p:cNvSpPr>
            <p:nvPr/>
          </p:nvSpPr>
          <p:spPr bwMode="auto">
            <a:xfrm>
              <a:off x="8656639" y="2682876"/>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1" name="Oval 1033"/>
            <p:cNvSpPr>
              <a:spLocks noChangeArrowheads="1"/>
            </p:cNvSpPr>
            <p:nvPr/>
          </p:nvSpPr>
          <p:spPr bwMode="auto">
            <a:xfrm>
              <a:off x="8656639" y="2905126"/>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2" name="Oval 1034"/>
            <p:cNvSpPr>
              <a:spLocks noChangeArrowheads="1"/>
            </p:cNvSpPr>
            <p:nvPr/>
          </p:nvSpPr>
          <p:spPr bwMode="auto">
            <a:xfrm>
              <a:off x="9067801" y="3048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3" name="Oval 1035"/>
            <p:cNvSpPr>
              <a:spLocks noChangeArrowheads="1"/>
            </p:cNvSpPr>
            <p:nvPr/>
          </p:nvSpPr>
          <p:spPr bwMode="auto">
            <a:xfrm>
              <a:off x="8991601" y="2011363"/>
              <a:ext cx="98425"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4" name="Oval 1036"/>
            <p:cNvSpPr>
              <a:spLocks noChangeArrowheads="1"/>
            </p:cNvSpPr>
            <p:nvPr/>
          </p:nvSpPr>
          <p:spPr bwMode="auto">
            <a:xfrm>
              <a:off x="9661526" y="2682876"/>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5" name="Oval 1037"/>
            <p:cNvSpPr>
              <a:spLocks noChangeArrowheads="1"/>
            </p:cNvSpPr>
            <p:nvPr/>
          </p:nvSpPr>
          <p:spPr bwMode="auto">
            <a:xfrm>
              <a:off x="9439276" y="22352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6" name="Oval 1038"/>
            <p:cNvSpPr>
              <a:spLocks noChangeArrowheads="1"/>
            </p:cNvSpPr>
            <p:nvPr/>
          </p:nvSpPr>
          <p:spPr bwMode="auto">
            <a:xfrm>
              <a:off x="8880476" y="2794001"/>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7" name="Oval 1039"/>
            <p:cNvSpPr>
              <a:spLocks noChangeArrowheads="1"/>
            </p:cNvSpPr>
            <p:nvPr/>
          </p:nvSpPr>
          <p:spPr bwMode="auto">
            <a:xfrm>
              <a:off x="9102726" y="2570163"/>
              <a:ext cx="100013" cy="10001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8" name="Oval 1040"/>
            <p:cNvSpPr>
              <a:spLocks noChangeArrowheads="1"/>
            </p:cNvSpPr>
            <p:nvPr/>
          </p:nvSpPr>
          <p:spPr bwMode="auto">
            <a:xfrm>
              <a:off x="9326563" y="2905126"/>
              <a:ext cx="100012"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9" name="Oval 1041"/>
            <p:cNvSpPr>
              <a:spLocks noChangeArrowheads="1"/>
            </p:cNvSpPr>
            <p:nvPr/>
          </p:nvSpPr>
          <p:spPr bwMode="auto">
            <a:xfrm>
              <a:off x="9885363" y="3017839"/>
              <a:ext cx="100012"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0" name="Oval 1042"/>
            <p:cNvSpPr>
              <a:spLocks noChangeArrowheads="1"/>
            </p:cNvSpPr>
            <p:nvPr/>
          </p:nvSpPr>
          <p:spPr bwMode="auto">
            <a:xfrm>
              <a:off x="8382000" y="2057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1" name="Oval 1043"/>
            <p:cNvSpPr>
              <a:spLocks noChangeArrowheads="1"/>
            </p:cNvSpPr>
            <p:nvPr/>
          </p:nvSpPr>
          <p:spPr bwMode="auto">
            <a:xfrm>
              <a:off x="7894638" y="23114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2" name="Rectangle 1044"/>
            <p:cNvSpPr>
              <a:spLocks noChangeArrowheads="1"/>
            </p:cNvSpPr>
            <p:nvPr/>
          </p:nvSpPr>
          <p:spPr bwMode="auto">
            <a:xfrm>
              <a:off x="9493250" y="20510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p</a:t>
              </a:r>
            </a:p>
          </p:txBody>
        </p:sp>
        <p:sp>
          <p:nvSpPr>
            <p:cNvPr id="23" name="Rectangle 1045"/>
            <p:cNvSpPr>
              <a:spLocks noChangeArrowheads="1"/>
            </p:cNvSpPr>
            <p:nvPr/>
          </p:nvSpPr>
          <p:spPr bwMode="auto">
            <a:xfrm>
              <a:off x="8121650" y="273685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q</a:t>
              </a:r>
            </a:p>
          </p:txBody>
        </p:sp>
        <p:sp>
          <p:nvSpPr>
            <p:cNvPr id="24" name="Oval 1046"/>
            <p:cNvSpPr>
              <a:spLocks noChangeArrowheads="1"/>
            </p:cNvSpPr>
            <p:nvPr/>
          </p:nvSpPr>
          <p:spPr bwMode="auto">
            <a:xfrm>
              <a:off x="8839200" y="17526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5" name="Rectangle 1047"/>
            <p:cNvSpPr>
              <a:spLocks noChangeArrowheads="1"/>
            </p:cNvSpPr>
            <p:nvPr/>
          </p:nvSpPr>
          <p:spPr bwMode="auto">
            <a:xfrm>
              <a:off x="8883650" y="2508250"/>
              <a:ext cx="6096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dirty="0" smtClean="0">
                  <a:solidFill>
                    <a:srgbClr val="000000"/>
                  </a:solidFill>
                  <a:latin typeface="Corbel" charset="0"/>
                  <a:ea typeface="Corbel" charset="0"/>
                  <a:cs typeface="Corbel" charset="0"/>
                </a:rPr>
                <a:t>p</a:t>
              </a:r>
              <a:r>
                <a:rPr lang="en-US" altLang="zh-CN" sz="1800" b="1" i="1" baseline="-25000" dirty="0" smtClean="0">
                  <a:solidFill>
                    <a:srgbClr val="000000"/>
                  </a:solidFill>
                  <a:latin typeface="Corbel" charset="0"/>
                  <a:ea typeface="Corbel" charset="0"/>
                  <a:cs typeface="Corbel" charset="0"/>
                </a:rPr>
                <a:t>2</a:t>
              </a:r>
              <a:endParaRPr lang="en-US" altLang="zh-CN" sz="1800" b="1" i="1" baseline="-25000" dirty="0">
                <a:solidFill>
                  <a:srgbClr val="000000"/>
                </a:solidFill>
                <a:latin typeface="Corbel" charset="0"/>
                <a:ea typeface="Corbel" charset="0"/>
                <a:cs typeface="Corbel" charset="0"/>
              </a:endParaRPr>
            </a:p>
          </p:txBody>
        </p:sp>
        <p:sp>
          <p:nvSpPr>
            <p:cNvPr id="26" name="Line 1048"/>
            <p:cNvSpPr>
              <a:spLocks noChangeShapeType="1"/>
            </p:cNvSpPr>
            <p:nvPr/>
          </p:nvSpPr>
          <p:spPr bwMode="auto">
            <a:xfrm flipH="1">
              <a:off x="9012637" y="2344739"/>
              <a:ext cx="457200" cy="228600"/>
            </a:xfrm>
            <a:prstGeom prst="line">
              <a:avLst/>
            </a:prstGeom>
            <a:noFill/>
            <a:ln w="25400">
              <a:solidFill>
                <a:schemeClr val="tx1"/>
              </a:solidFill>
              <a:round/>
              <a:headEnd type="stealth" w="lg" len="med"/>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27" name="Line 1085"/>
            <p:cNvSpPr>
              <a:spLocks noChangeShapeType="1"/>
            </p:cNvSpPr>
            <p:nvPr/>
          </p:nvSpPr>
          <p:spPr bwMode="auto">
            <a:xfrm flipV="1">
              <a:off x="8458200" y="2667000"/>
              <a:ext cx="457200" cy="304800"/>
            </a:xfrm>
            <a:prstGeom prst="line">
              <a:avLst/>
            </a:prstGeom>
            <a:noFill/>
            <a:ln w="254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grpSp>
      <p:grpSp>
        <p:nvGrpSpPr>
          <p:cNvPr id="28" name="Group 1049"/>
          <p:cNvGrpSpPr>
            <a:grpSpLocks/>
          </p:cNvGrpSpPr>
          <p:nvPr/>
        </p:nvGrpSpPr>
        <p:grpSpPr bwMode="auto">
          <a:xfrm>
            <a:off x="6303169" y="5001675"/>
            <a:ext cx="2863850" cy="1485900"/>
            <a:chOff x="3428" y="2740"/>
            <a:chExt cx="1804" cy="936"/>
          </a:xfrm>
        </p:grpSpPr>
        <p:sp>
          <p:nvSpPr>
            <p:cNvPr id="29" name="Oval 1050"/>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0" name="Oval 1051"/>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1" name="Oval 1052"/>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2" name="Oval 1053"/>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3" name="Oval 1054"/>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4" name="Oval 1055"/>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5" name="Oval 1056"/>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6" name="Oval 1057"/>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7" name="Oval 1058"/>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8" name="Oval 1059"/>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9" name="Oval 1060"/>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0" name="Oval 1061"/>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1" name="Oval 1062"/>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2" name="Oval 1063"/>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3" name="Rectangle 1064"/>
            <p:cNvSpPr>
              <a:spLocks noChangeArrowheads="1"/>
            </p:cNvSpPr>
            <p:nvPr/>
          </p:nvSpPr>
          <p:spPr bwMode="auto">
            <a:xfrm>
              <a:off x="3504"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p</a:t>
              </a:r>
            </a:p>
          </p:txBody>
        </p:sp>
        <p:sp>
          <p:nvSpPr>
            <p:cNvPr id="44" name="Rectangle 1065"/>
            <p:cNvSpPr>
              <a:spLocks noChangeArrowheads="1"/>
            </p:cNvSpPr>
            <p:nvPr/>
          </p:nvSpPr>
          <p:spPr bwMode="auto">
            <a:xfrm>
              <a:off x="4992" y="283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q</a:t>
              </a:r>
            </a:p>
          </p:txBody>
        </p:sp>
        <p:sp>
          <p:nvSpPr>
            <p:cNvPr id="45" name="Oval 1066"/>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6" name="Oval 1067"/>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7" name="Oval 1068"/>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8" name="Oval 1069"/>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49" name="Oval 1070"/>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0" name="Oval 1071"/>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1" name="Oval 1072"/>
            <p:cNvSpPr>
              <a:spLocks noChangeArrowheads="1"/>
            </p:cNvSpPr>
            <p:nvPr/>
          </p:nvSpPr>
          <p:spPr bwMode="auto">
            <a:xfrm>
              <a:off x="3524" y="298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2" name="Oval 1073"/>
            <p:cNvSpPr>
              <a:spLocks noChangeArrowheads="1"/>
            </p:cNvSpPr>
            <p:nvPr/>
          </p:nvSpPr>
          <p:spPr bwMode="auto">
            <a:xfrm>
              <a:off x="3860" y="2932"/>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3" name="Oval 1074"/>
            <p:cNvSpPr>
              <a:spLocks noChangeArrowheads="1"/>
            </p:cNvSpPr>
            <p:nvPr/>
          </p:nvSpPr>
          <p:spPr bwMode="auto">
            <a:xfrm>
              <a:off x="4244" y="2884"/>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4" name="Oval 1075"/>
            <p:cNvSpPr>
              <a:spLocks noChangeArrowheads="1"/>
            </p:cNvSpPr>
            <p:nvPr/>
          </p:nvSpPr>
          <p:spPr bwMode="auto">
            <a:xfrm>
              <a:off x="4484"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5" name="Line 1076"/>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56" name="Line 1077"/>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57" name="Oval 1078"/>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8" name="Oval 1079"/>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59" name="Oval 1080"/>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0" name="Oval 1081"/>
            <p:cNvSpPr>
              <a:spLocks noChangeArrowheads="1"/>
            </p:cNvSpPr>
            <p:nvPr/>
          </p:nvSpPr>
          <p:spPr bwMode="auto">
            <a:xfrm>
              <a:off x="3428" y="2740"/>
              <a:ext cx="696" cy="696"/>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1" name="Line 1082"/>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62" name="Line 1083"/>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rgbClr val="000000"/>
                </a:solidFill>
                <a:latin typeface="Corbel" charset="0"/>
                <a:ea typeface="Corbel" charset="0"/>
                <a:cs typeface="Corbel" charset="0"/>
              </a:endParaRPr>
            </a:p>
          </p:txBody>
        </p:sp>
        <p:sp>
          <p:nvSpPr>
            <p:cNvPr id="63" name="Rectangle 1084"/>
            <p:cNvSpPr>
              <a:spLocks noChangeArrowheads="1"/>
            </p:cNvSpPr>
            <p:nvPr/>
          </p:nvSpPr>
          <p:spPr bwMode="auto">
            <a:xfrm>
              <a:off x="4176" y="3312"/>
              <a:ext cx="24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i="1">
                  <a:solidFill>
                    <a:srgbClr val="000000"/>
                  </a:solidFill>
                  <a:latin typeface="Corbel" charset="0"/>
                  <a:ea typeface="Corbel" charset="0"/>
                  <a:cs typeface="Corbel" charset="0"/>
                </a:rPr>
                <a:t>o</a:t>
              </a:r>
            </a:p>
          </p:txBody>
        </p:sp>
      </p:grpSp>
      <p:grpSp>
        <p:nvGrpSpPr>
          <p:cNvPr id="64" name="Group 50"/>
          <p:cNvGrpSpPr>
            <a:grpSpLocks/>
          </p:cNvGrpSpPr>
          <p:nvPr/>
        </p:nvGrpSpPr>
        <p:grpSpPr bwMode="auto">
          <a:xfrm>
            <a:off x="6200728" y="1600200"/>
            <a:ext cx="2914744" cy="1747780"/>
            <a:chOff x="5264150" y="4648200"/>
            <a:chExt cx="2914744" cy="1747780"/>
          </a:xfrm>
        </p:grpSpPr>
        <p:sp>
          <p:nvSpPr>
            <p:cNvPr id="65" name="Rectangle 2072"/>
            <p:cNvSpPr>
              <a:spLocks noChangeArrowheads="1"/>
            </p:cNvSpPr>
            <p:nvPr/>
          </p:nvSpPr>
          <p:spPr bwMode="auto">
            <a:xfrm>
              <a:off x="6940550" y="5453053"/>
              <a:ext cx="1238344" cy="72391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600"/>
                </a:spcBef>
                <a:spcAft>
                  <a:spcPct val="0"/>
                </a:spcAft>
                <a:buClrTx/>
                <a:buSzTx/>
                <a:buFont typeface="Wingdings" panose="05000000000000000000" pitchFamily="2" charset="2"/>
                <a:buNone/>
              </a:pPr>
              <a:r>
                <a:rPr lang="en-US" altLang="zh-CN" sz="1800" dirty="0" err="1">
                  <a:solidFill>
                    <a:srgbClr val="000000"/>
                  </a:solidFill>
                  <a:latin typeface="Corbel" charset="0"/>
                  <a:ea typeface="Corbel" charset="0"/>
                  <a:cs typeface="Corbel" charset="0"/>
                </a:rPr>
                <a:t>MinPts</a:t>
              </a:r>
              <a:r>
                <a:rPr lang="en-US" altLang="zh-CN" sz="1800" dirty="0">
                  <a:solidFill>
                    <a:srgbClr val="000000"/>
                  </a:solidFill>
                  <a:latin typeface="Corbel" charset="0"/>
                  <a:ea typeface="Corbel" charset="0"/>
                  <a:cs typeface="Corbel" charset="0"/>
                </a:rPr>
                <a:t> = 5</a:t>
              </a:r>
            </a:p>
            <a:p>
              <a:pPr defTabSz="914400" fontAlgn="base">
                <a:spcBef>
                  <a:spcPts val="600"/>
                </a:spcBef>
                <a:spcAft>
                  <a:spcPct val="0"/>
                </a:spcAft>
                <a:buClrTx/>
                <a:buSzTx/>
                <a:buFont typeface="Wingdings" panose="05000000000000000000" pitchFamily="2" charset="2"/>
                <a:buNone/>
              </a:pPr>
              <a:r>
                <a:rPr lang="en-US" altLang="zh-CN" sz="1800" dirty="0">
                  <a:solidFill>
                    <a:srgbClr val="000000"/>
                  </a:solidFill>
                  <a:latin typeface="Corbel" charset="0"/>
                  <a:ea typeface="Corbel" charset="0"/>
                  <a:cs typeface="Corbel" charset="0"/>
                </a:rPr>
                <a:t>Eps = 1 cm</a:t>
              </a:r>
            </a:p>
          </p:txBody>
        </p:sp>
        <p:grpSp>
          <p:nvGrpSpPr>
            <p:cNvPr id="66" name="Group 49"/>
            <p:cNvGrpSpPr>
              <a:grpSpLocks/>
            </p:cNvGrpSpPr>
            <p:nvPr/>
          </p:nvGrpSpPr>
          <p:grpSpPr bwMode="auto">
            <a:xfrm>
              <a:off x="5264150" y="4648200"/>
              <a:ext cx="1663700" cy="1747780"/>
              <a:chOff x="5264150" y="4648200"/>
              <a:chExt cx="1663700" cy="1747780"/>
            </a:xfrm>
          </p:grpSpPr>
          <p:sp>
            <p:nvSpPr>
              <p:cNvPr id="67" name="Oval 2054"/>
              <p:cNvSpPr>
                <a:spLocks noChangeArrowheads="1"/>
              </p:cNvSpPr>
              <p:nvPr/>
            </p:nvSpPr>
            <p:spPr bwMode="auto">
              <a:xfrm>
                <a:off x="5375275" y="54308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8" name="Oval 2055"/>
              <p:cNvSpPr>
                <a:spLocks noChangeArrowheads="1"/>
              </p:cNvSpPr>
              <p:nvPr/>
            </p:nvSpPr>
            <p:spPr bwMode="auto">
              <a:xfrm>
                <a:off x="5711825" y="55419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69" name="Oval 2056"/>
              <p:cNvSpPr>
                <a:spLocks noChangeArrowheads="1"/>
              </p:cNvSpPr>
              <p:nvPr/>
            </p:nvSpPr>
            <p:spPr bwMode="auto">
              <a:xfrm>
                <a:off x="5867400" y="51816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0" name="Oval 2057"/>
              <p:cNvSpPr>
                <a:spLocks noChangeArrowheads="1"/>
              </p:cNvSpPr>
              <p:nvPr/>
            </p:nvSpPr>
            <p:spPr bwMode="auto">
              <a:xfrm>
                <a:off x="5264150"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1" name="Oval 2058"/>
              <p:cNvSpPr>
                <a:spLocks noChangeArrowheads="1"/>
              </p:cNvSpPr>
              <p:nvPr/>
            </p:nvSpPr>
            <p:spPr bwMode="auto">
              <a:xfrm>
                <a:off x="5487988" y="56546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2" name="Oval 2059"/>
              <p:cNvSpPr>
                <a:spLocks noChangeArrowheads="1"/>
              </p:cNvSpPr>
              <p:nvPr/>
            </p:nvSpPr>
            <p:spPr bwMode="auto">
              <a:xfrm>
                <a:off x="5487988" y="5876925"/>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3" name="Oval 2060"/>
              <p:cNvSpPr>
                <a:spLocks noChangeArrowheads="1"/>
              </p:cNvSpPr>
              <p:nvPr/>
            </p:nvSpPr>
            <p:spPr bwMode="auto">
              <a:xfrm>
                <a:off x="5822950" y="5989638"/>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4" name="Oval 2061"/>
              <p:cNvSpPr>
                <a:spLocks noChangeArrowheads="1"/>
              </p:cNvSpPr>
              <p:nvPr/>
            </p:nvSpPr>
            <p:spPr bwMode="auto">
              <a:xfrm>
                <a:off x="5822950" y="464820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5" name="Oval 2062"/>
              <p:cNvSpPr>
                <a:spLocks noChangeArrowheads="1"/>
              </p:cNvSpPr>
              <p:nvPr/>
            </p:nvSpPr>
            <p:spPr bwMode="auto">
              <a:xfrm>
                <a:off x="5822950" y="4983163"/>
                <a:ext cx="98425"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6" name="Oval 2063"/>
              <p:cNvSpPr>
                <a:spLocks noChangeArrowheads="1"/>
              </p:cNvSpPr>
              <p:nvPr/>
            </p:nvSpPr>
            <p:spPr bwMode="auto">
              <a:xfrm>
                <a:off x="6492875" y="5654675"/>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7" name="Oval 2064"/>
              <p:cNvSpPr>
                <a:spLocks noChangeArrowheads="1"/>
              </p:cNvSpPr>
              <p:nvPr/>
            </p:nvSpPr>
            <p:spPr bwMode="auto">
              <a:xfrm>
                <a:off x="6229396" y="5291223"/>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8" name="Oval 2065"/>
              <p:cNvSpPr>
                <a:spLocks noChangeArrowheads="1"/>
              </p:cNvSpPr>
              <p:nvPr/>
            </p:nvSpPr>
            <p:spPr bwMode="auto">
              <a:xfrm>
                <a:off x="5711825" y="5765800"/>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79" name="Oval 2066"/>
              <p:cNvSpPr>
                <a:spLocks noChangeArrowheads="1"/>
              </p:cNvSpPr>
              <p:nvPr/>
            </p:nvSpPr>
            <p:spPr bwMode="auto">
              <a:xfrm>
                <a:off x="5934075" y="5541963"/>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0" name="Oval 2067"/>
              <p:cNvSpPr>
                <a:spLocks noChangeArrowheads="1"/>
              </p:cNvSpPr>
              <p:nvPr/>
            </p:nvSpPr>
            <p:spPr bwMode="auto">
              <a:xfrm>
                <a:off x="6157913" y="5876925"/>
                <a:ext cx="100013" cy="100013"/>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1" name="Oval 2068"/>
              <p:cNvSpPr>
                <a:spLocks noChangeArrowheads="1"/>
              </p:cNvSpPr>
              <p:nvPr/>
            </p:nvSpPr>
            <p:spPr bwMode="auto">
              <a:xfrm>
                <a:off x="6716713" y="5989638"/>
                <a:ext cx="100013"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2" name="Oval 2069"/>
              <p:cNvSpPr>
                <a:spLocks noChangeArrowheads="1"/>
              </p:cNvSpPr>
              <p:nvPr/>
            </p:nvSpPr>
            <p:spPr bwMode="auto">
              <a:xfrm>
                <a:off x="5487988" y="5291080"/>
                <a:ext cx="1104900" cy="11049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83" name="Rectangle 2070"/>
              <p:cNvSpPr>
                <a:spLocks noChangeArrowheads="1"/>
              </p:cNvSpPr>
              <p:nvPr/>
            </p:nvSpPr>
            <p:spPr bwMode="auto">
              <a:xfrm>
                <a:off x="6300787" y="5051325"/>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dirty="0">
                    <a:solidFill>
                      <a:srgbClr val="000000"/>
                    </a:solidFill>
                    <a:latin typeface="Corbel" charset="0"/>
                    <a:ea typeface="Corbel" charset="0"/>
                    <a:cs typeface="Corbel" charset="0"/>
                  </a:rPr>
                  <a:t>p</a:t>
                </a:r>
              </a:p>
            </p:txBody>
          </p:sp>
          <p:sp>
            <p:nvSpPr>
              <p:cNvPr id="84" name="Rectangle 2071"/>
              <p:cNvSpPr>
                <a:spLocks noChangeArrowheads="1"/>
              </p:cNvSpPr>
              <p:nvPr/>
            </p:nvSpPr>
            <p:spPr bwMode="auto">
              <a:xfrm>
                <a:off x="5867400" y="5715000"/>
                <a:ext cx="381000"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a:solidFill>
                      <a:srgbClr val="000000"/>
                    </a:solidFill>
                    <a:latin typeface="Corbel" charset="0"/>
                    <a:ea typeface="Corbel" charset="0"/>
                    <a:cs typeface="Corbel" charset="0"/>
                  </a:rPr>
                  <a:t>q</a:t>
                </a:r>
              </a:p>
            </p:txBody>
          </p:sp>
          <p:sp>
            <p:nvSpPr>
              <p:cNvPr id="85" name="Oval 2065"/>
              <p:cNvSpPr>
                <a:spLocks noChangeArrowheads="1"/>
              </p:cNvSpPr>
              <p:nvPr/>
            </p:nvSpPr>
            <p:spPr bwMode="auto">
              <a:xfrm>
                <a:off x="5997575" y="5768975"/>
                <a:ext cx="98425" cy="98425"/>
              </a:xfrm>
              <a:prstGeom prst="ellipse">
                <a:avLst/>
              </a:prstGeom>
              <a:solidFill>
                <a:srgbClr val="CC3300"/>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grpSp>
      </p:grpSp>
    </p:spTree>
    <p:extLst>
      <p:ext uri="{BB962C8B-B14F-4D97-AF65-F5344CB8AC3E}">
        <p14:creationId xmlns:p14="http://schemas.microsoft.com/office/powerpoint/2010/main" val="14558988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DBSCAN: The Algorithm</a:t>
            </a:r>
            <a:endParaRPr lang="en-US" dirty="0"/>
          </a:p>
        </p:txBody>
      </p:sp>
      <p:sp>
        <p:nvSpPr>
          <p:cNvPr id="3" name="Content Placeholder 2"/>
          <p:cNvSpPr>
            <a:spLocks noGrp="1"/>
          </p:cNvSpPr>
          <p:nvPr>
            <p:ph idx="1"/>
          </p:nvPr>
        </p:nvSpPr>
        <p:spPr>
          <a:xfrm>
            <a:off x="457200" y="1600200"/>
            <a:ext cx="5572125" cy="5121275"/>
          </a:xfrm>
        </p:spPr>
        <p:txBody>
          <a:bodyPr>
            <a:normAutofit fontScale="77500" lnSpcReduction="20000"/>
          </a:bodyPr>
          <a:lstStyle/>
          <a:p>
            <a:r>
              <a:rPr lang="en-US" altLang="zh-CN" b="1" dirty="0">
                <a:ea typeface="SimSun" panose="02010600030101010101" pitchFamily="2" charset="-122"/>
              </a:rPr>
              <a:t>Algorithm</a:t>
            </a:r>
          </a:p>
          <a:p>
            <a:pPr lvl="1"/>
            <a:r>
              <a:rPr lang="en-US" altLang="zh-CN" dirty="0">
                <a:ea typeface="SimSun" panose="02010600030101010101" pitchFamily="2" charset="-122"/>
              </a:rPr>
              <a:t>Arbitrarily select a point </a:t>
            </a:r>
            <a:r>
              <a:rPr lang="en-US" altLang="zh-CN" i="1" dirty="0">
                <a:ea typeface="SimSun" panose="02010600030101010101" pitchFamily="2" charset="-122"/>
              </a:rPr>
              <a:t>p</a:t>
            </a:r>
            <a:endParaRPr lang="en-US" altLang="zh-CN" dirty="0">
              <a:ea typeface="SimSun" panose="02010600030101010101" pitchFamily="2" charset="-122"/>
            </a:endParaRPr>
          </a:p>
          <a:p>
            <a:pPr lvl="1"/>
            <a:r>
              <a:rPr lang="en-US" altLang="zh-CN" dirty="0">
                <a:ea typeface="SimSun" panose="02010600030101010101" pitchFamily="2" charset="-122"/>
              </a:rPr>
              <a:t>Retrieve all points density-reachable </a:t>
            </a:r>
          </a:p>
          <a:p>
            <a:pPr marL="622300" lvl="3" indent="0">
              <a:buNone/>
            </a:pPr>
            <a:r>
              <a:rPr lang="en-US" altLang="zh-CN" sz="2600" dirty="0">
                <a:ea typeface="SimSun" panose="02010600030101010101" pitchFamily="2" charset="-122"/>
              </a:rPr>
              <a:t>from </a:t>
            </a:r>
            <a:r>
              <a:rPr lang="en-US" altLang="zh-CN" sz="2600" i="1" dirty="0">
                <a:ea typeface="SimSun" panose="02010600030101010101" pitchFamily="2" charset="-122"/>
              </a:rPr>
              <a:t>p</a:t>
            </a:r>
            <a:r>
              <a:rPr lang="en-US" altLang="zh-CN" sz="2600" dirty="0">
                <a:ea typeface="SimSun" panose="02010600030101010101" pitchFamily="2" charset="-122"/>
              </a:rPr>
              <a:t> </a:t>
            </a:r>
            <a:r>
              <a:rPr lang="en-US" altLang="zh-CN" sz="2600" dirty="0" err="1">
                <a:ea typeface="SimSun" panose="02010600030101010101" pitchFamily="2" charset="-122"/>
              </a:rPr>
              <a:t>w.r.t</a:t>
            </a:r>
            <a:r>
              <a:rPr lang="en-US" altLang="zh-CN" sz="2600" dirty="0">
                <a:ea typeface="SimSun" panose="02010600030101010101" pitchFamily="2" charset="-122"/>
              </a:rPr>
              <a:t>. </a:t>
            </a:r>
            <a:r>
              <a:rPr lang="en-US" altLang="zh-CN" sz="2600" i="1" dirty="0">
                <a:ea typeface="SimSun" panose="02010600030101010101" pitchFamily="2" charset="-122"/>
              </a:rPr>
              <a:t>Eps</a:t>
            </a:r>
            <a:r>
              <a:rPr lang="en-US" altLang="zh-CN" sz="2600" dirty="0">
                <a:ea typeface="SimSun" panose="02010600030101010101" pitchFamily="2" charset="-122"/>
              </a:rPr>
              <a:t> and </a:t>
            </a:r>
            <a:r>
              <a:rPr lang="en-US" altLang="zh-CN" sz="2600" i="1" dirty="0" err="1">
                <a:ea typeface="SimSun" panose="02010600030101010101" pitchFamily="2" charset="-122"/>
              </a:rPr>
              <a:t>MinPts</a:t>
            </a:r>
            <a:endParaRPr lang="en-US" altLang="zh-CN" sz="2600" dirty="0">
              <a:ea typeface="SimSun" panose="02010600030101010101" pitchFamily="2" charset="-122"/>
            </a:endParaRPr>
          </a:p>
          <a:p>
            <a:pPr lvl="2"/>
            <a:r>
              <a:rPr lang="en-US" altLang="zh-CN" dirty="0">
                <a:ea typeface="SimSun" panose="02010600030101010101" pitchFamily="2" charset="-122"/>
              </a:rPr>
              <a:t>If </a:t>
            </a:r>
            <a:r>
              <a:rPr lang="en-US" altLang="zh-CN" i="1" dirty="0">
                <a:ea typeface="SimSun" panose="02010600030101010101" pitchFamily="2" charset="-122"/>
              </a:rPr>
              <a:t>p</a:t>
            </a:r>
            <a:r>
              <a:rPr lang="en-US" altLang="zh-CN" dirty="0">
                <a:ea typeface="SimSun" panose="02010600030101010101" pitchFamily="2" charset="-122"/>
              </a:rPr>
              <a:t> is a core point, a cluster is formed</a:t>
            </a:r>
          </a:p>
          <a:p>
            <a:pPr lvl="2"/>
            <a:r>
              <a:rPr lang="en-US" altLang="zh-CN" dirty="0">
                <a:ea typeface="SimSun" panose="02010600030101010101" pitchFamily="2" charset="-122"/>
              </a:rPr>
              <a:t>If </a:t>
            </a:r>
            <a:r>
              <a:rPr lang="en-US" altLang="zh-CN" i="1" dirty="0">
                <a:ea typeface="SimSun" panose="02010600030101010101" pitchFamily="2" charset="-122"/>
              </a:rPr>
              <a:t>p</a:t>
            </a:r>
            <a:r>
              <a:rPr lang="en-US" altLang="zh-CN" dirty="0">
                <a:ea typeface="SimSun" panose="02010600030101010101" pitchFamily="2" charset="-122"/>
              </a:rPr>
              <a:t> is a border point, no points are density-reachable from </a:t>
            </a:r>
            <a:r>
              <a:rPr lang="en-US" altLang="zh-CN" i="1" dirty="0">
                <a:ea typeface="SimSun" panose="02010600030101010101" pitchFamily="2" charset="-122"/>
              </a:rPr>
              <a:t>p,</a:t>
            </a:r>
            <a:r>
              <a:rPr lang="en-US" altLang="zh-CN" dirty="0">
                <a:ea typeface="SimSun" panose="02010600030101010101" pitchFamily="2" charset="-122"/>
              </a:rPr>
              <a:t> and DBSCAN visits the next point of the database</a:t>
            </a:r>
          </a:p>
          <a:p>
            <a:pPr lvl="1"/>
            <a:r>
              <a:rPr lang="en-US" altLang="zh-CN" dirty="0">
                <a:ea typeface="SimSun" panose="02010600030101010101" pitchFamily="2" charset="-122"/>
              </a:rPr>
              <a:t>Continue the process until all of the points have been processed</a:t>
            </a:r>
            <a:endParaRPr lang="en-US" altLang="zh-CN" i="1" dirty="0">
              <a:ea typeface="SimSun" panose="02010600030101010101" pitchFamily="2" charset="-122"/>
            </a:endParaRPr>
          </a:p>
          <a:p>
            <a:r>
              <a:rPr lang="en-US" altLang="zh-CN" b="1" dirty="0">
                <a:solidFill>
                  <a:srgbClr val="000000"/>
                </a:solidFill>
              </a:rPr>
              <a:t>Computational complexity</a:t>
            </a:r>
          </a:p>
          <a:p>
            <a:pPr lvl="1"/>
            <a:r>
              <a:rPr lang="en-US" altLang="zh-CN" dirty="0">
                <a:solidFill>
                  <a:srgbClr val="000000"/>
                </a:solidFill>
              </a:rPr>
              <a:t>If a spatial index is used, the computational complexity of DBSCAN is O(</a:t>
            </a:r>
            <a:r>
              <a:rPr lang="en-US" altLang="zh-CN" dirty="0" err="1">
                <a:solidFill>
                  <a:srgbClr val="000000"/>
                </a:solidFill>
              </a:rPr>
              <a:t>nlogn</a:t>
            </a:r>
            <a:r>
              <a:rPr lang="en-US" altLang="zh-CN" dirty="0">
                <a:solidFill>
                  <a:srgbClr val="000000"/>
                </a:solidFill>
              </a:rPr>
              <a:t>), where n is the number of database objects </a:t>
            </a:r>
          </a:p>
          <a:p>
            <a:pPr lvl="1"/>
            <a:r>
              <a:rPr lang="en-US" altLang="zh-CN" dirty="0">
                <a:solidFill>
                  <a:srgbClr val="000000"/>
                </a:solidFill>
              </a:rPr>
              <a:t>Otherwise, the complexity is O(n</a:t>
            </a:r>
            <a:r>
              <a:rPr lang="en-US" altLang="zh-CN" baseline="30000" dirty="0">
                <a:solidFill>
                  <a:srgbClr val="000000"/>
                </a:solidFill>
              </a:rPr>
              <a:t>2</a:t>
            </a:r>
            <a:r>
              <a:rPr lang="en-US" altLang="zh-CN" dirty="0" smtClean="0">
                <a:solidFill>
                  <a:srgbClr val="000000"/>
                </a:solidFill>
              </a:rPr>
              <a:t>)</a:t>
            </a:r>
            <a:endParaRPr lang="en-US" altLang="zh-CN" i="1" dirty="0">
              <a:ea typeface="SimSun" panose="02010600030101010101"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62</a:t>
            </a:fld>
            <a:endParaRPr lang="en-US"/>
          </a:p>
        </p:txBody>
      </p:sp>
      <p:grpSp>
        <p:nvGrpSpPr>
          <p:cNvPr id="35" name="Group 34"/>
          <p:cNvGrpSpPr/>
          <p:nvPr/>
        </p:nvGrpSpPr>
        <p:grpSpPr>
          <a:xfrm>
            <a:off x="5357813" y="3508106"/>
            <a:ext cx="3786187" cy="2264314"/>
            <a:chOff x="6917739" y="3172479"/>
            <a:chExt cx="4992920" cy="2583982"/>
          </a:xfrm>
        </p:grpSpPr>
        <p:grpSp>
          <p:nvGrpSpPr>
            <p:cNvPr id="36" name="Group 4"/>
            <p:cNvGrpSpPr>
              <a:grpSpLocks/>
            </p:cNvGrpSpPr>
            <p:nvPr/>
          </p:nvGrpSpPr>
          <p:grpSpPr bwMode="auto">
            <a:xfrm>
              <a:off x="6917739" y="3172479"/>
              <a:ext cx="4220989" cy="2566120"/>
              <a:chOff x="672" y="1712"/>
              <a:chExt cx="3849" cy="2224"/>
            </a:xfrm>
          </p:grpSpPr>
          <p:sp>
            <p:nvSpPr>
              <p:cNvPr id="40" name="Oval 5"/>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1" name="Oval 6"/>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2" name="Oval 7"/>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3" name="Oval 8"/>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4" name="Oval 9"/>
              <p:cNvSpPr>
                <a:spLocks noChangeArrowheads="1"/>
              </p:cNvSpPr>
              <p:nvPr/>
            </p:nvSpPr>
            <p:spPr bwMode="auto">
              <a:xfrm>
                <a:off x="2246" y="292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5" name="Oval 10"/>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6" name="Oval 11"/>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7" name="Oval 12"/>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8" name="Oval 13"/>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49" name="Oval 14"/>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0" name="Oval 15"/>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1" name="Oval 16"/>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2" name="Oval 17"/>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3" name="Oval 18"/>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4" name="Oval 19"/>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5" name="Oval 20"/>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6" name="Oval 21"/>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7" name="Rectangle 22"/>
              <p:cNvSpPr>
                <a:spLocks noChangeArrowheads="1"/>
              </p:cNvSpPr>
              <p:nvPr/>
            </p:nvSpPr>
            <p:spPr bwMode="auto">
              <a:xfrm>
                <a:off x="1392" y="1824"/>
                <a:ext cx="2448" cy="21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8" name="Oval 23"/>
              <p:cNvSpPr>
                <a:spLocks noChangeArrowheads="1"/>
              </p:cNvSpPr>
              <p:nvPr/>
            </p:nvSpPr>
            <p:spPr bwMode="auto">
              <a:xfrm>
                <a:off x="1659" y="2260"/>
                <a:ext cx="608" cy="584"/>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59" name="Oval 24"/>
              <p:cNvSpPr>
                <a:spLocks noChangeArrowheads="1"/>
              </p:cNvSpPr>
              <p:nvPr/>
            </p:nvSpPr>
            <p:spPr bwMode="auto">
              <a:xfrm>
                <a:off x="1802" y="2880"/>
                <a:ext cx="646" cy="623"/>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60" name="Oval 25"/>
              <p:cNvSpPr>
                <a:spLocks noChangeArrowheads="1"/>
              </p:cNvSpPr>
              <p:nvPr/>
            </p:nvSpPr>
            <p:spPr bwMode="auto">
              <a:xfrm>
                <a:off x="2638" y="1712"/>
                <a:ext cx="616" cy="582"/>
              </a:xfrm>
              <a:prstGeom prst="ellipse">
                <a:avLst/>
              </a:pr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sp>
            <p:nvSpPr>
              <p:cNvPr id="61" name="AutoShape 26"/>
              <p:cNvSpPr>
                <a:spLocks/>
              </p:cNvSpPr>
              <p:nvPr/>
            </p:nvSpPr>
            <p:spPr bwMode="auto">
              <a:xfrm>
                <a:off x="912" y="3124"/>
                <a:ext cx="758" cy="274"/>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Core</a:t>
                </a:r>
              </a:p>
            </p:txBody>
          </p:sp>
          <p:sp>
            <p:nvSpPr>
              <p:cNvPr id="62" name="AutoShape 27"/>
              <p:cNvSpPr>
                <a:spLocks/>
              </p:cNvSpPr>
              <p:nvPr/>
            </p:nvSpPr>
            <p:spPr bwMode="auto">
              <a:xfrm>
                <a:off x="672" y="2523"/>
                <a:ext cx="817" cy="274"/>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Border</a:t>
                </a:r>
              </a:p>
            </p:txBody>
          </p:sp>
          <p:sp>
            <p:nvSpPr>
              <p:cNvPr id="63" name="AutoShape 28"/>
              <p:cNvSpPr>
                <a:spLocks/>
              </p:cNvSpPr>
              <p:nvPr/>
            </p:nvSpPr>
            <p:spPr bwMode="auto">
              <a:xfrm>
                <a:off x="3697" y="1921"/>
                <a:ext cx="824" cy="274"/>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0"/>
                  </a:spcBef>
                  <a:spcAft>
                    <a:spcPct val="0"/>
                  </a:spcAft>
                  <a:buClrTx/>
                  <a:buSzTx/>
                  <a:buFont typeface="Wingdings" panose="05000000000000000000" pitchFamily="2" charset="2"/>
                  <a:buNone/>
                </a:pPr>
                <a:r>
                  <a:rPr lang="en-US" altLang="zh-CN" sz="1200">
                    <a:solidFill>
                      <a:srgbClr val="000000"/>
                    </a:solidFill>
                    <a:latin typeface="Corbel" charset="0"/>
                    <a:ea typeface="Corbel" charset="0"/>
                    <a:cs typeface="Corbel" charset="0"/>
                  </a:rPr>
                  <a:t>Outlier</a:t>
                </a:r>
              </a:p>
            </p:txBody>
          </p:sp>
          <p:sp>
            <p:nvSpPr>
              <p:cNvPr id="64" name="Oval 63"/>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200">
                  <a:solidFill>
                    <a:srgbClr val="000000"/>
                  </a:solidFill>
                  <a:latin typeface="Corbel" charset="0"/>
                  <a:ea typeface="Corbel" charset="0"/>
                  <a:cs typeface="Corbel" charset="0"/>
                </a:endParaRPr>
              </a:p>
            </p:txBody>
          </p:sp>
        </p:grpSp>
        <p:sp>
          <p:nvSpPr>
            <p:cNvPr id="37" name="TextBox 36"/>
            <p:cNvSpPr txBox="1"/>
            <p:nvPr/>
          </p:nvSpPr>
          <p:spPr>
            <a:xfrm>
              <a:off x="8994472" y="5229620"/>
              <a:ext cx="2916187"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Border point: in cluster but neighborhood is not dense</a:t>
              </a:r>
              <a:endParaRPr lang="en-US" sz="1200" dirty="0">
                <a:solidFill>
                  <a:srgbClr val="000000"/>
                </a:solidFill>
                <a:latin typeface="Corbel" charset="0"/>
                <a:ea typeface="Corbel" charset="0"/>
                <a:cs typeface="Corbel" charset="0"/>
              </a:endParaRPr>
            </a:p>
          </p:txBody>
        </p:sp>
        <p:sp>
          <p:nvSpPr>
            <p:cNvPr id="38" name="TextBox 37"/>
            <p:cNvSpPr txBox="1"/>
            <p:nvPr/>
          </p:nvSpPr>
          <p:spPr>
            <a:xfrm>
              <a:off x="10181357" y="3780647"/>
              <a:ext cx="165883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Outlier/noise: not in a cluster</a:t>
              </a:r>
              <a:endParaRPr lang="en-US" sz="1200" dirty="0">
                <a:solidFill>
                  <a:srgbClr val="000000"/>
                </a:solidFill>
                <a:latin typeface="Corbel" charset="0"/>
                <a:ea typeface="Corbel" charset="0"/>
                <a:cs typeface="Corbel" charset="0"/>
              </a:endParaRPr>
            </a:p>
          </p:txBody>
        </p:sp>
        <p:sp>
          <p:nvSpPr>
            <p:cNvPr id="39" name="TextBox 38"/>
            <p:cNvSpPr txBox="1"/>
            <p:nvPr/>
          </p:nvSpPr>
          <p:spPr>
            <a:xfrm>
              <a:off x="9893397" y="4513329"/>
              <a:ext cx="1946794" cy="526841"/>
            </a:xfrm>
            <a:prstGeom prst="rect">
              <a:avLst/>
            </a:prstGeom>
            <a:solidFill>
              <a:srgbClr val="FFFF66"/>
            </a:solidFill>
          </p:spPr>
          <p:txBody>
            <a:bodyPr wrap="square" rtlCol="0">
              <a:spAutoFit/>
            </a:bodyPr>
            <a:lstStyle/>
            <a:p>
              <a:pPr defTabSz="457189"/>
              <a:r>
                <a:rPr lang="en-US" sz="1200" dirty="0" smtClean="0">
                  <a:solidFill>
                    <a:srgbClr val="000000"/>
                  </a:solidFill>
                  <a:latin typeface="Corbel" charset="0"/>
                  <a:ea typeface="Corbel" charset="0"/>
                  <a:cs typeface="Corbel" charset="0"/>
                </a:rPr>
                <a:t>Core point: dense neighborhood</a:t>
              </a:r>
              <a:endParaRPr lang="en-US" sz="1200" dirty="0">
                <a:solidFill>
                  <a:srgbClr val="000000"/>
                </a:solidFill>
                <a:latin typeface="Corbel" charset="0"/>
                <a:ea typeface="Corbel" charset="0"/>
                <a:cs typeface="Corbel" charset="0"/>
              </a:endParaRPr>
            </a:p>
          </p:txBody>
        </p:sp>
      </p:grpSp>
    </p:spTree>
    <p:extLst>
      <p:ext uri="{BB962C8B-B14F-4D97-AF65-F5344CB8AC3E}">
        <p14:creationId xmlns:p14="http://schemas.microsoft.com/office/powerpoint/2010/main" val="8639366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DBSCAN Is Sensitive to the Setting of Parameters</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63</a:t>
            </a:fld>
            <a:endParaRPr lang="en-US"/>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19100" y="1621341"/>
            <a:ext cx="8305800" cy="2705461"/>
          </a:xfrm>
          <a:prstGeom prst="rect">
            <a:avLst/>
          </a:prstGeom>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4400047"/>
            <a:ext cx="6681547" cy="137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 y="4326802"/>
            <a:ext cx="1336199" cy="1045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695324" y="5845395"/>
            <a:ext cx="7753351" cy="369332"/>
          </a:xfrm>
          <a:prstGeom prst="rect">
            <a:avLst/>
          </a:prstGeom>
          <a:solidFill>
            <a:srgbClr val="FFFF66"/>
          </a:solidFill>
        </p:spPr>
        <p:txBody>
          <a:bodyPr wrap="square" rtlCol="0">
            <a:spAutoFit/>
          </a:bodyPr>
          <a:lstStyle/>
          <a:p>
            <a:pPr defTabSz="457189"/>
            <a:r>
              <a:rPr lang="en-US" dirty="0" smtClean="0">
                <a:solidFill>
                  <a:srgbClr val="000000"/>
                </a:solidFill>
              </a:rPr>
              <a:t>Ack. Figures from </a:t>
            </a:r>
            <a:r>
              <a:rPr lang="en-US" altLang="zh-CN" sz="1800" dirty="0">
                <a:solidFill>
                  <a:srgbClr val="000000"/>
                </a:solidFill>
              </a:rPr>
              <a:t>G. </a:t>
            </a:r>
            <a:r>
              <a:rPr lang="en-US" altLang="zh-CN" sz="1800" dirty="0" err="1">
                <a:solidFill>
                  <a:srgbClr val="000000"/>
                </a:solidFill>
              </a:rPr>
              <a:t>Karypis</a:t>
            </a:r>
            <a:r>
              <a:rPr lang="en-US" altLang="zh-CN" sz="1800" dirty="0">
                <a:solidFill>
                  <a:srgbClr val="000000"/>
                </a:solidFill>
              </a:rPr>
              <a:t>, E.-H. Han, and V. </a:t>
            </a:r>
            <a:r>
              <a:rPr lang="en-US" altLang="zh-CN" sz="1800" dirty="0" smtClean="0">
                <a:solidFill>
                  <a:srgbClr val="000000"/>
                </a:solidFill>
              </a:rPr>
              <a:t>Kumar, </a:t>
            </a:r>
            <a:r>
              <a:rPr lang="en-US" altLang="zh-CN" sz="1800" i="1" dirty="0" smtClean="0">
                <a:solidFill>
                  <a:srgbClr val="000000"/>
                </a:solidFill>
              </a:rPr>
              <a:t>COMPUTER</a:t>
            </a:r>
            <a:r>
              <a:rPr lang="en-US" altLang="zh-CN" sz="1800" dirty="0">
                <a:solidFill>
                  <a:srgbClr val="000000"/>
                </a:solidFill>
              </a:rPr>
              <a:t>, </a:t>
            </a:r>
            <a:r>
              <a:rPr lang="en-US" altLang="zh-CN" sz="1800" dirty="0" smtClean="0">
                <a:solidFill>
                  <a:srgbClr val="000000"/>
                </a:solidFill>
              </a:rPr>
              <a:t>32(8), 1999 </a:t>
            </a:r>
            <a:endParaRPr lang="en-US" altLang="zh-CN" sz="1800" dirty="0">
              <a:solidFill>
                <a:srgbClr val="000000"/>
              </a:solidFill>
            </a:endParaRPr>
          </a:p>
        </p:txBody>
      </p:sp>
    </p:spTree>
    <p:extLst>
      <p:ext uri="{BB962C8B-B14F-4D97-AF65-F5344CB8AC3E}">
        <p14:creationId xmlns:p14="http://schemas.microsoft.com/office/powerpoint/2010/main" val="1047145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4372938" y="5254561"/>
            <a:ext cx="4785988" cy="1277273"/>
          </a:xfrm>
          <a:prstGeom prst="rect">
            <a:avLst/>
          </a:prstGeom>
          <a:solidFill>
            <a:srgbClr val="FFFF66"/>
          </a:solidFill>
        </p:spPr>
        <p:txBody>
          <a:bodyPr wrap="square" rtlCol="0">
            <a:spAutoFit/>
          </a:bodyPr>
          <a:lstStyle/>
          <a:p>
            <a:pPr defTabSz="914400" fontAlgn="base">
              <a:spcBef>
                <a:spcPts val="600"/>
              </a:spcBef>
              <a:spcAft>
                <a:spcPct val="0"/>
              </a:spcAft>
              <a:buClr>
                <a:srgbClr val="0000CC"/>
              </a:buClr>
              <a:buSzPct val="80000"/>
            </a:pPr>
            <a:r>
              <a:rPr lang="en-US" dirty="0">
                <a:solidFill>
                  <a:schemeClr val="bg1">
                    <a:lumMod val="50000"/>
                  </a:schemeClr>
                </a:solidFill>
                <a:latin typeface="Corbel" charset="0"/>
                <a:ea typeface="Corbel" charset="0"/>
                <a:cs typeface="Corbel" charset="0"/>
              </a:rPr>
              <a:t>Since points belonging to a cluster have a low reachability distance to their nearest </a:t>
            </a:r>
            <a:r>
              <a:rPr lang="en-US" dirty="0" smtClean="0">
                <a:solidFill>
                  <a:schemeClr val="bg1">
                    <a:lumMod val="50000"/>
                  </a:schemeClr>
                </a:solidFill>
                <a:latin typeface="Corbel" charset="0"/>
                <a:ea typeface="Corbel" charset="0"/>
                <a:cs typeface="Corbel" charset="0"/>
              </a:rPr>
              <a:t>neighbor,</a:t>
            </a:r>
            <a:r>
              <a:rPr lang="en-US" altLang="zh-CN" b="1" dirty="0" smtClean="0">
                <a:solidFill>
                  <a:schemeClr val="bg1">
                    <a:lumMod val="50000"/>
                  </a:schemeClr>
                </a:solidFill>
                <a:latin typeface="Corbel" charset="0"/>
                <a:ea typeface="Corbel" charset="0"/>
                <a:cs typeface="Corbel" charset="0"/>
              </a:rPr>
              <a:t> </a:t>
            </a:r>
            <a:r>
              <a:rPr lang="en-US" altLang="zh-CN" dirty="0" smtClean="0">
                <a:solidFill>
                  <a:schemeClr val="bg1">
                    <a:lumMod val="50000"/>
                  </a:schemeClr>
                </a:solidFill>
                <a:latin typeface="Corbel" charset="0"/>
                <a:ea typeface="Corbel" charset="0"/>
                <a:cs typeface="Corbel" charset="0"/>
              </a:rPr>
              <a:t>valleys correspond to clusters</a:t>
            </a:r>
            <a:endParaRPr lang="en-US" dirty="0" smtClean="0">
              <a:solidFill>
                <a:schemeClr val="bg1">
                  <a:lumMod val="50000"/>
                </a:schemeClr>
              </a:solidFill>
              <a:latin typeface="Corbel" charset="0"/>
              <a:ea typeface="Corbel" charset="0"/>
              <a:cs typeface="Corbel" charset="0"/>
            </a:endParaRPr>
          </a:p>
          <a:p>
            <a:pPr defTabSz="914400" fontAlgn="base">
              <a:spcBef>
                <a:spcPts val="600"/>
              </a:spcBef>
              <a:spcAft>
                <a:spcPct val="0"/>
              </a:spcAft>
              <a:buClr>
                <a:srgbClr val="0000CC"/>
              </a:buClr>
              <a:buSzPct val="80000"/>
            </a:pPr>
            <a:r>
              <a:rPr lang="en-US" dirty="0" smtClean="0">
                <a:solidFill>
                  <a:schemeClr val="bg1">
                    <a:lumMod val="50000"/>
                  </a:schemeClr>
                </a:solidFill>
                <a:latin typeface="Corbel" charset="0"/>
                <a:ea typeface="Corbel" charset="0"/>
                <a:cs typeface="Corbel" charset="0"/>
              </a:rPr>
              <a:t>The </a:t>
            </a:r>
            <a:r>
              <a:rPr lang="en-US" dirty="0">
                <a:solidFill>
                  <a:schemeClr val="bg1">
                    <a:lumMod val="50000"/>
                  </a:schemeClr>
                </a:solidFill>
                <a:latin typeface="Corbel" charset="0"/>
                <a:ea typeface="Corbel" charset="0"/>
                <a:cs typeface="Corbel" charset="0"/>
              </a:rPr>
              <a:t>deeper the valley, the denser the </a:t>
            </a:r>
            <a:r>
              <a:rPr lang="en-US" dirty="0" smtClean="0">
                <a:solidFill>
                  <a:schemeClr val="bg1">
                    <a:lumMod val="50000"/>
                  </a:schemeClr>
                </a:solidFill>
                <a:latin typeface="Corbel" charset="0"/>
                <a:ea typeface="Corbel" charset="0"/>
                <a:cs typeface="Corbel" charset="0"/>
              </a:rPr>
              <a:t>cluster </a:t>
            </a:r>
          </a:p>
        </p:txBody>
      </p:sp>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OPTICS: Ordering Points To Identify Clustering Structure</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4329113" cy="5121275"/>
          </a:xfrm>
        </p:spPr>
        <p:txBody>
          <a:bodyPr>
            <a:normAutofit fontScale="62500" lnSpcReduction="20000"/>
          </a:bodyPr>
          <a:lstStyle/>
          <a:p>
            <a:r>
              <a:rPr lang="en-US" altLang="zh-CN" dirty="0">
                <a:solidFill>
                  <a:schemeClr val="bg1">
                    <a:lumMod val="50000"/>
                  </a:schemeClr>
                </a:solidFill>
                <a:ea typeface="SimSun" panose="02010600030101010101" pitchFamily="2" charset="-122"/>
              </a:rPr>
              <a:t>OPTICS (</a:t>
            </a:r>
            <a:r>
              <a:rPr lang="en-US" altLang="zh-CN" dirty="0" err="1">
                <a:solidFill>
                  <a:schemeClr val="bg1">
                    <a:lumMod val="50000"/>
                  </a:schemeClr>
                </a:solidFill>
                <a:ea typeface="SimSun" panose="02010600030101010101" pitchFamily="2" charset="-122"/>
              </a:rPr>
              <a:t>Ankerst</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Breunig</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Kriegel</a:t>
            </a:r>
            <a:r>
              <a:rPr lang="en-US" altLang="zh-CN" dirty="0">
                <a:solidFill>
                  <a:schemeClr val="bg1">
                    <a:lumMod val="50000"/>
                  </a:schemeClr>
                </a:solidFill>
                <a:ea typeface="SimSun" panose="02010600030101010101" pitchFamily="2" charset="-122"/>
              </a:rPr>
              <a:t>, and Sander, SIGMOD’99)</a:t>
            </a:r>
          </a:p>
          <a:p>
            <a:pPr lvl="1"/>
            <a:r>
              <a:rPr lang="en-US" altLang="zh-CN" dirty="0">
                <a:solidFill>
                  <a:schemeClr val="bg1">
                    <a:lumMod val="50000"/>
                  </a:schemeClr>
                </a:solidFill>
                <a:ea typeface="SimSun" panose="02010600030101010101" pitchFamily="2" charset="-122"/>
              </a:rPr>
              <a:t>DBSCAN is sensitive to parameter setting</a:t>
            </a:r>
          </a:p>
          <a:p>
            <a:pPr lvl="1"/>
            <a:r>
              <a:rPr lang="en-US" altLang="zh-CN" dirty="0">
                <a:solidFill>
                  <a:schemeClr val="bg1">
                    <a:lumMod val="50000"/>
                  </a:schemeClr>
                </a:solidFill>
                <a:ea typeface="SimSun" panose="02010600030101010101" pitchFamily="2" charset="-122"/>
              </a:rPr>
              <a:t>An extension: finding clustering structure</a:t>
            </a:r>
          </a:p>
          <a:p>
            <a:r>
              <a:rPr lang="en-US" altLang="zh-CN" dirty="0">
                <a:solidFill>
                  <a:schemeClr val="bg1">
                    <a:lumMod val="50000"/>
                  </a:schemeClr>
                </a:solidFill>
                <a:ea typeface="SimSun" panose="02010600030101010101" pitchFamily="2" charset="-122"/>
              </a:rPr>
              <a:t>Observation: </a:t>
            </a:r>
            <a:r>
              <a:rPr lang="en-US" dirty="0">
                <a:solidFill>
                  <a:schemeClr val="bg1">
                    <a:lumMod val="50000"/>
                  </a:schemeClr>
                </a:solidFill>
              </a:rPr>
              <a:t>Given a </a:t>
            </a:r>
            <a:r>
              <a:rPr lang="en-US" i="1" dirty="0" err="1">
                <a:solidFill>
                  <a:schemeClr val="bg1">
                    <a:lumMod val="50000"/>
                  </a:schemeClr>
                </a:solidFill>
              </a:rPr>
              <a:t>MinPts</a:t>
            </a:r>
            <a:r>
              <a:rPr lang="en-US" dirty="0">
                <a:solidFill>
                  <a:schemeClr val="bg1">
                    <a:lumMod val="50000"/>
                  </a:schemeClr>
                </a:solidFill>
              </a:rPr>
              <a:t>, density-based clusters </a:t>
            </a:r>
            <a:r>
              <a:rPr lang="en-US" dirty="0" err="1">
                <a:solidFill>
                  <a:schemeClr val="bg1">
                    <a:lumMod val="50000"/>
                  </a:schemeClr>
                </a:solidFill>
              </a:rPr>
              <a:t>w.r.t</a:t>
            </a:r>
            <a:r>
              <a:rPr lang="en-US" dirty="0">
                <a:solidFill>
                  <a:schemeClr val="bg1">
                    <a:lumMod val="50000"/>
                  </a:schemeClr>
                </a:solidFill>
              </a:rPr>
              <a:t>. a higher density are completely contained in clusters </a:t>
            </a:r>
            <a:r>
              <a:rPr lang="en-US" dirty="0" err="1">
                <a:solidFill>
                  <a:schemeClr val="bg1">
                    <a:lumMod val="50000"/>
                  </a:schemeClr>
                </a:solidFill>
              </a:rPr>
              <a:t>w.r.t</a:t>
            </a:r>
            <a:r>
              <a:rPr lang="en-US" dirty="0">
                <a:solidFill>
                  <a:schemeClr val="bg1">
                    <a:lumMod val="50000"/>
                  </a:schemeClr>
                </a:solidFill>
              </a:rPr>
              <a:t>. to a lower density </a:t>
            </a:r>
          </a:p>
          <a:p>
            <a:r>
              <a:rPr lang="en-US" altLang="zh-CN" dirty="0">
                <a:solidFill>
                  <a:schemeClr val="bg1">
                    <a:lumMod val="50000"/>
                  </a:schemeClr>
                </a:solidFill>
                <a:ea typeface="SimSun" panose="02010600030101010101" pitchFamily="2" charset="-122"/>
              </a:rPr>
              <a:t>Idea: </a:t>
            </a:r>
            <a:r>
              <a:rPr lang="en-US" dirty="0">
                <a:solidFill>
                  <a:schemeClr val="bg1">
                    <a:lumMod val="50000"/>
                  </a:schemeClr>
                </a:solidFill>
              </a:rPr>
              <a:t>Higher density points should be processed first</a:t>
            </a:r>
            <a:r>
              <a:rPr lang="en-US" altLang="zh-CN" dirty="0">
                <a:solidFill>
                  <a:schemeClr val="bg1">
                    <a:lumMod val="50000"/>
                  </a:schemeClr>
                </a:solidFill>
                <a:ea typeface="SimSun" panose="02010600030101010101" pitchFamily="2" charset="-122"/>
              </a:rPr>
              <a:t>—find high-density </a:t>
            </a:r>
            <a:r>
              <a:rPr lang="en-US" dirty="0">
                <a:solidFill>
                  <a:schemeClr val="bg1">
                    <a:lumMod val="50000"/>
                  </a:schemeClr>
                </a:solidFill>
              </a:rPr>
              <a:t>clusters first</a:t>
            </a:r>
          </a:p>
          <a:p>
            <a:r>
              <a:rPr lang="en-US" dirty="0">
                <a:solidFill>
                  <a:schemeClr val="bg1">
                    <a:lumMod val="50000"/>
                  </a:schemeClr>
                </a:solidFill>
              </a:rPr>
              <a:t>OPTICS stores such a clustering order using two pieces of information: </a:t>
            </a:r>
          </a:p>
          <a:p>
            <a:pPr lvl="1"/>
            <a:r>
              <a:rPr lang="en-US" i="1" dirty="0">
                <a:solidFill>
                  <a:schemeClr val="bg1">
                    <a:lumMod val="50000"/>
                  </a:schemeClr>
                </a:solidFill>
              </a:rPr>
              <a:t>Core distance </a:t>
            </a:r>
            <a:r>
              <a:rPr lang="en-US" dirty="0">
                <a:solidFill>
                  <a:schemeClr val="bg1">
                    <a:lumMod val="50000"/>
                  </a:schemeClr>
                </a:solidFill>
              </a:rPr>
              <a:t>and</a:t>
            </a:r>
            <a:r>
              <a:rPr lang="en-US" i="1" dirty="0">
                <a:solidFill>
                  <a:schemeClr val="bg1">
                    <a:lumMod val="50000"/>
                  </a:schemeClr>
                </a:solidFill>
              </a:rPr>
              <a:t> </a:t>
            </a:r>
            <a:r>
              <a:rPr lang="en-US" altLang="zh-CN" i="1" dirty="0">
                <a:solidFill>
                  <a:schemeClr val="bg1">
                    <a:lumMod val="50000"/>
                  </a:schemeClr>
                </a:solidFill>
                <a:ea typeface="SimSun" pitchFamily="2" charset="-122"/>
              </a:rPr>
              <a:t>reachability distance </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64</a:t>
            </a:fld>
            <a:endParaRPr lang="en-US">
              <a:solidFill>
                <a:schemeClr val="bg1">
                  <a:lumMod val="50000"/>
                </a:schemeClr>
              </a:solidFill>
            </a:endParaRPr>
          </a:p>
        </p:txBody>
      </p:sp>
      <p:grpSp>
        <p:nvGrpSpPr>
          <p:cNvPr id="5" name="Group 4"/>
          <p:cNvGrpSpPr/>
          <p:nvPr/>
        </p:nvGrpSpPr>
        <p:grpSpPr>
          <a:xfrm>
            <a:off x="4403970" y="1928593"/>
            <a:ext cx="4828548" cy="3325968"/>
            <a:chOff x="2277210" y="1125659"/>
            <a:chExt cx="8390791" cy="5112892"/>
          </a:xfrm>
        </p:grpSpPr>
        <p:sp>
          <p:nvSpPr>
            <p:cNvPr id="6" name="Line 2"/>
            <p:cNvSpPr>
              <a:spLocks noChangeShapeType="1"/>
            </p:cNvSpPr>
            <p:nvPr/>
          </p:nvSpPr>
          <p:spPr bwMode="auto">
            <a:xfrm>
              <a:off x="3657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7" name="Line 3"/>
            <p:cNvSpPr>
              <a:spLocks noChangeShapeType="1"/>
            </p:cNvSpPr>
            <p:nvPr/>
          </p:nvSpPr>
          <p:spPr bwMode="auto">
            <a:xfrm>
              <a:off x="3735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8" name="Freeform 7"/>
            <p:cNvSpPr>
              <a:spLocks/>
            </p:cNvSpPr>
            <p:nvPr/>
          </p:nvSpPr>
          <p:spPr bwMode="auto">
            <a:xfrm>
              <a:off x="3581400" y="2408239"/>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9" name="Line 5"/>
            <p:cNvSpPr>
              <a:spLocks noChangeShapeType="1"/>
            </p:cNvSpPr>
            <p:nvPr/>
          </p:nvSpPr>
          <p:spPr bwMode="auto">
            <a:xfrm>
              <a:off x="4116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10" name="Line 6"/>
            <p:cNvSpPr>
              <a:spLocks noChangeShapeType="1"/>
            </p:cNvSpPr>
            <p:nvPr/>
          </p:nvSpPr>
          <p:spPr bwMode="auto">
            <a:xfrm>
              <a:off x="3733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11" name="Line 7"/>
            <p:cNvSpPr>
              <a:spLocks noChangeShapeType="1"/>
            </p:cNvSpPr>
            <p:nvPr/>
          </p:nvSpPr>
          <p:spPr bwMode="auto">
            <a:xfrm>
              <a:off x="3352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12" name="Line 8"/>
            <p:cNvSpPr>
              <a:spLocks noChangeShapeType="1"/>
            </p:cNvSpPr>
            <p:nvPr/>
          </p:nvSpPr>
          <p:spPr bwMode="auto">
            <a:xfrm>
              <a:off x="3354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13" name="Rectangle 12"/>
            <p:cNvSpPr>
              <a:spLocks noChangeArrowheads="1"/>
            </p:cNvSpPr>
            <p:nvPr/>
          </p:nvSpPr>
          <p:spPr bwMode="auto">
            <a:xfrm>
              <a:off x="2879726" y="2193926"/>
              <a:ext cx="323243" cy="56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en-US" sz="1800">
                <a:solidFill>
                  <a:schemeClr val="bg1">
                    <a:lumMod val="50000"/>
                  </a:schemeClr>
                </a:solidFill>
                <a:latin typeface="Corbel" charset="0"/>
                <a:ea typeface="Corbel" charset="0"/>
                <a:cs typeface="Corbel" charset="0"/>
              </a:endParaRPr>
            </a:p>
          </p:txBody>
        </p:sp>
        <p:graphicFrame>
          <p:nvGraphicFramePr>
            <p:cNvPr id="14" name="Object 1"/>
            <p:cNvGraphicFramePr>
              <a:graphicFrameLocks/>
            </p:cNvGraphicFramePr>
            <p:nvPr>
              <p:extLst/>
            </p:nvPr>
          </p:nvGraphicFramePr>
          <p:xfrm>
            <a:off x="3022601" y="2503574"/>
            <a:ext cx="323850" cy="583658"/>
          </p:xfrm>
          <a:graphic>
            <a:graphicData uri="http://schemas.openxmlformats.org/presentationml/2006/ole">
              <mc:AlternateContent xmlns:mc="http://schemas.openxmlformats.org/markup-compatibility/2006">
                <mc:Choice xmlns:v="urn:schemas-microsoft-com:vml" Requires="v">
                  <p:oleObj spid="_x0000_s70711" name="Document" r:id="rId3" imgW="474663" imgH="750888" progId="Word.Document.8">
                    <p:embed/>
                  </p:oleObj>
                </mc:Choice>
                <mc:Fallback>
                  <p:oleObj name="Document" r:id="rId3" imgW="474663" imgH="750888"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2601" y="2503574"/>
                          <a:ext cx="323850" cy="583658"/>
                        </a:xfrm>
                        <a:prstGeom prst="rect">
                          <a:avLst/>
                        </a:prstGeom>
                        <a:noFill/>
                        <a:ln>
                          <a:noFill/>
                        </a:ln>
                        <a:effectLst/>
                        <a:extLst/>
                      </p:spPr>
                    </p:pic>
                  </p:oleObj>
                </mc:Fallback>
              </mc:AlternateContent>
            </a:graphicData>
          </a:graphic>
        </p:graphicFrame>
        <p:sp>
          <p:nvSpPr>
            <p:cNvPr id="15" name="Rectangle 12"/>
            <p:cNvSpPr>
              <a:spLocks noChangeArrowheads="1"/>
            </p:cNvSpPr>
            <p:nvPr/>
          </p:nvSpPr>
          <p:spPr bwMode="auto">
            <a:xfrm>
              <a:off x="2391277" y="1125659"/>
              <a:ext cx="4003173" cy="82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80000"/>
                </a:lnSpc>
                <a:spcBef>
                  <a:spcPct val="50000"/>
                </a:spcBef>
                <a:spcAft>
                  <a:spcPct val="0"/>
                </a:spcAft>
                <a:buClrTx/>
                <a:buSzTx/>
                <a:buFont typeface="Wingdings" panose="05000000000000000000" pitchFamily="2" charset="2"/>
                <a:buNone/>
              </a:pPr>
              <a:r>
                <a:rPr lang="en-US" altLang="zh-CN" sz="1800" b="1" dirty="0">
                  <a:solidFill>
                    <a:schemeClr val="bg1">
                      <a:lumMod val="50000"/>
                    </a:schemeClr>
                  </a:solidFill>
                  <a:latin typeface="Corbel" charset="0"/>
                  <a:ea typeface="Corbel" charset="0"/>
                  <a:cs typeface="Corbel" charset="0"/>
                </a:rPr>
                <a:t>Reachability-distance</a:t>
              </a:r>
            </a:p>
          </p:txBody>
        </p:sp>
        <p:sp>
          <p:nvSpPr>
            <p:cNvPr id="16" name="Rectangle 13"/>
            <p:cNvSpPr>
              <a:spLocks noChangeArrowheads="1"/>
            </p:cNvSpPr>
            <p:nvPr/>
          </p:nvSpPr>
          <p:spPr bwMode="auto">
            <a:xfrm>
              <a:off x="5480050" y="5797550"/>
              <a:ext cx="5187951" cy="44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70000"/>
                </a:lnSpc>
                <a:spcBef>
                  <a:spcPct val="50000"/>
                </a:spcBef>
                <a:spcAft>
                  <a:spcPct val="0"/>
                </a:spcAft>
                <a:buClrTx/>
                <a:buSzTx/>
                <a:buFont typeface="Wingdings" panose="05000000000000000000" pitchFamily="2" charset="2"/>
                <a:buNone/>
              </a:pPr>
              <a:r>
                <a:rPr lang="en-US" altLang="zh-CN" sz="1800" b="1" dirty="0">
                  <a:solidFill>
                    <a:schemeClr val="bg1">
                      <a:lumMod val="50000"/>
                    </a:schemeClr>
                  </a:solidFill>
                  <a:latin typeface="Corbel" charset="0"/>
                  <a:ea typeface="Corbel" charset="0"/>
                  <a:cs typeface="Corbel" charset="0"/>
                </a:rPr>
                <a:t>Cluster-order of the objects</a:t>
              </a:r>
              <a:endParaRPr lang="en-US" altLang="zh-CN" sz="1800" dirty="0">
                <a:solidFill>
                  <a:schemeClr val="bg1">
                    <a:lumMod val="50000"/>
                  </a:schemeClr>
                </a:solidFill>
                <a:latin typeface="Corbel" charset="0"/>
                <a:ea typeface="Corbel" charset="0"/>
                <a:cs typeface="Corbel" charset="0"/>
              </a:endParaRPr>
            </a:p>
          </p:txBody>
        </p:sp>
        <p:sp>
          <p:nvSpPr>
            <p:cNvPr id="17" name="Line 14"/>
            <p:cNvSpPr>
              <a:spLocks noChangeShapeType="1"/>
            </p:cNvSpPr>
            <p:nvPr/>
          </p:nvSpPr>
          <p:spPr bwMode="auto">
            <a:xfrm flipH="1">
              <a:off x="4878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18" name="Line 15"/>
            <p:cNvSpPr>
              <a:spLocks noChangeShapeType="1"/>
            </p:cNvSpPr>
            <p:nvPr/>
          </p:nvSpPr>
          <p:spPr bwMode="auto">
            <a:xfrm>
              <a:off x="6934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19" name="Line 16"/>
            <p:cNvSpPr>
              <a:spLocks noChangeShapeType="1"/>
            </p:cNvSpPr>
            <p:nvPr/>
          </p:nvSpPr>
          <p:spPr bwMode="auto">
            <a:xfrm>
              <a:off x="7697789" y="1906589"/>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20" name="Line 17"/>
            <p:cNvSpPr>
              <a:spLocks noChangeShapeType="1"/>
            </p:cNvSpPr>
            <p:nvPr/>
          </p:nvSpPr>
          <p:spPr bwMode="auto">
            <a:xfrm>
              <a:off x="3659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21" name="Line 18"/>
            <p:cNvSpPr>
              <a:spLocks noChangeShapeType="1"/>
            </p:cNvSpPr>
            <p:nvPr/>
          </p:nvSpPr>
          <p:spPr bwMode="auto">
            <a:xfrm>
              <a:off x="3582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22" name="Line 19"/>
            <p:cNvSpPr>
              <a:spLocks noChangeShapeType="1"/>
            </p:cNvSpPr>
            <p:nvPr/>
          </p:nvSpPr>
          <p:spPr bwMode="auto">
            <a:xfrm>
              <a:off x="3278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23" name="Line 20"/>
            <p:cNvSpPr>
              <a:spLocks noChangeShapeType="1"/>
            </p:cNvSpPr>
            <p:nvPr/>
          </p:nvSpPr>
          <p:spPr bwMode="auto">
            <a:xfrm>
              <a:off x="3278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sp>
          <p:nvSpPr>
            <p:cNvPr id="24" name="Rectangle 21"/>
            <p:cNvSpPr>
              <a:spLocks noChangeArrowheads="1"/>
            </p:cNvSpPr>
            <p:nvPr/>
          </p:nvSpPr>
          <p:spPr bwMode="auto">
            <a:xfrm>
              <a:off x="2277210" y="1899100"/>
              <a:ext cx="2069061" cy="568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800" b="1" dirty="0">
                  <a:solidFill>
                    <a:schemeClr val="bg1">
                      <a:lumMod val="50000"/>
                    </a:schemeClr>
                  </a:solidFill>
                  <a:latin typeface="Corbel" charset="0"/>
                  <a:ea typeface="Corbel" charset="0"/>
                  <a:cs typeface="Corbel" charset="0"/>
                </a:rPr>
                <a:t>undefined</a:t>
              </a:r>
            </a:p>
          </p:txBody>
        </p:sp>
        <p:sp>
          <p:nvSpPr>
            <p:cNvPr id="25" name="Line 22"/>
            <p:cNvSpPr>
              <a:spLocks noChangeShapeType="1"/>
            </p:cNvSpPr>
            <p:nvPr/>
          </p:nvSpPr>
          <p:spPr bwMode="auto">
            <a:xfrm>
              <a:off x="3354388" y="4191000"/>
              <a:ext cx="7161212" cy="0"/>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800">
                <a:solidFill>
                  <a:schemeClr val="bg1">
                    <a:lumMod val="50000"/>
                  </a:schemeClr>
                </a:solidFill>
                <a:latin typeface="Corbel" charset="0"/>
                <a:ea typeface="Corbel" charset="0"/>
                <a:cs typeface="Corbel" charset="0"/>
              </a:endParaRPr>
            </a:p>
          </p:txBody>
        </p:sp>
        <p:graphicFrame>
          <p:nvGraphicFramePr>
            <p:cNvPr id="26" name="Object 2"/>
            <p:cNvGraphicFramePr>
              <a:graphicFrameLocks/>
            </p:cNvGraphicFramePr>
            <p:nvPr>
              <p:extLst/>
            </p:nvPr>
          </p:nvGraphicFramePr>
          <p:xfrm>
            <a:off x="2905629" y="3938587"/>
            <a:ext cx="495300" cy="809625"/>
          </p:xfrm>
          <a:graphic>
            <a:graphicData uri="http://schemas.openxmlformats.org/presentationml/2006/ole">
              <mc:AlternateContent xmlns:mc="http://schemas.openxmlformats.org/markup-compatibility/2006">
                <mc:Choice xmlns:v="urn:schemas-microsoft-com:vml" Requires="v">
                  <p:oleObj spid="_x0000_s70712" name="Document" r:id="rId5" imgW="467492" imgH="750783" progId="Word.Document.8">
                    <p:embed/>
                  </p:oleObj>
                </mc:Choice>
                <mc:Fallback>
                  <p:oleObj name="Document" r:id="rId5" imgW="467492" imgH="750783" progId="Word.Document.8">
                    <p:embed/>
                    <p:pic>
                      <p:nvPicPr>
                        <p:cNvPr id="0" name=""/>
                        <p:cNvPicPr>
                          <a:picLocks noChangeArrowheads="1"/>
                        </p:cNvPicPr>
                        <p:nvPr/>
                      </p:nvPicPr>
                      <p:blipFill>
                        <a:blip r:embed="rId6"/>
                        <a:srcRect/>
                        <a:stretch>
                          <a:fillRect/>
                        </a:stretch>
                      </p:blipFill>
                      <p:spPr bwMode="auto">
                        <a:xfrm>
                          <a:off x="2905629" y="3938587"/>
                          <a:ext cx="4953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 name="Group 26"/>
            <p:cNvGrpSpPr>
              <a:grpSpLocks/>
            </p:cNvGrpSpPr>
            <p:nvPr/>
          </p:nvGrpSpPr>
          <p:grpSpPr bwMode="auto">
            <a:xfrm>
              <a:off x="5416550" y="1149350"/>
              <a:ext cx="2349500" cy="1816100"/>
              <a:chOff x="2452" y="724"/>
              <a:chExt cx="1480" cy="1144"/>
            </a:xfrm>
          </p:grpSpPr>
          <p:sp>
            <p:nvSpPr>
              <p:cNvPr id="28" name="Oval 27"/>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29" name="Oval 28"/>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0" name="Oval 29"/>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1" name="Oval 30"/>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2" name="Oval 31"/>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3" name="Oval 32"/>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4" name="Oval 33"/>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5" name="Oval 34"/>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6" name="Oval 35"/>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7" name="Oval 36"/>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8" name="Oval 37"/>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39" name="Oval 38"/>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0" name="Oval 39"/>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1" name="Oval 40"/>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2" name="Oval 41"/>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3" name="Oval 42"/>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4" name="Oval 43"/>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5" name="Oval 44"/>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6" name="Oval 45"/>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7" name="Oval 46"/>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8" name="Oval 47"/>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49" name="Oval 48"/>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0" name="Oval 49"/>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1" name="Oval 50"/>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2" name="Oval 51"/>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3" name="Oval 52"/>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4" name="Oval 53"/>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5" name="Oval 54"/>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6" name="Oval 55"/>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7" name="Oval 56"/>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8" name="Oval 57"/>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59" name="Oval 58"/>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0" name="Oval 59"/>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1" name="Oval 60"/>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2" name="Oval 61"/>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3" name="Oval 62"/>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4" name="Oval 63"/>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5" name="Oval 64"/>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6" name="Oval 65"/>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7" name="Oval 66"/>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8" name="Oval 67"/>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69" name="Oval 68"/>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0" name="Oval 69"/>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1" name="Oval 70"/>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2" name="Oval 71"/>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3" name="Oval 72"/>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4" name="Oval 73"/>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5" name="Oval 74"/>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6" name="Oval 75"/>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7" name="Oval 76"/>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8" name="Oval 77"/>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sp>
            <p:nvSpPr>
              <p:cNvPr id="79" name="Oval 78"/>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chemeClr val="bg1">
                      <a:lumMod val="50000"/>
                    </a:schemeClr>
                  </a:solidFill>
                  <a:latin typeface="Corbel" charset="0"/>
                  <a:ea typeface="Corbel" charset="0"/>
                  <a:cs typeface="Corbel" charset="0"/>
                </a:endParaRPr>
              </a:p>
            </p:txBody>
          </p:sp>
        </p:grpSp>
      </p:grpSp>
      <p:sp>
        <p:nvSpPr>
          <p:cNvPr id="80" name="TextBox 79"/>
          <p:cNvSpPr txBox="1"/>
          <p:nvPr/>
        </p:nvSpPr>
        <p:spPr>
          <a:xfrm>
            <a:off x="5073181" y="1537706"/>
            <a:ext cx="3459094" cy="344710"/>
          </a:xfrm>
          <a:prstGeom prst="rect">
            <a:avLst/>
          </a:prstGeom>
          <a:solidFill>
            <a:srgbClr val="FFFF66"/>
          </a:solidFill>
        </p:spPr>
        <p:txBody>
          <a:bodyPr wrap="square" rtlCol="0">
            <a:spAutoFit/>
          </a:bodyPr>
          <a:lstStyle/>
          <a:p>
            <a:pPr algn="ctr" defTabSz="914400" fontAlgn="base">
              <a:lnSpc>
                <a:spcPct val="80000"/>
              </a:lnSpc>
              <a:spcBef>
                <a:spcPct val="50000"/>
              </a:spcBef>
              <a:spcAft>
                <a:spcPct val="0"/>
              </a:spcAft>
            </a:pPr>
            <a:r>
              <a:rPr lang="en-US" altLang="zh-CN" sz="2000" b="1" dirty="0" smtClean="0">
                <a:solidFill>
                  <a:schemeClr val="bg1">
                    <a:lumMod val="50000"/>
                  </a:schemeClr>
                </a:solidFill>
                <a:latin typeface="Corbel" charset="0"/>
                <a:ea typeface="Corbel" charset="0"/>
                <a:cs typeface="Corbel" charset="0"/>
              </a:rPr>
              <a:t> </a:t>
            </a:r>
            <a:r>
              <a:rPr lang="en-US" altLang="zh-CN" sz="2000" dirty="0" smtClean="0">
                <a:solidFill>
                  <a:schemeClr val="bg1">
                    <a:lumMod val="50000"/>
                  </a:schemeClr>
                </a:solidFill>
                <a:latin typeface="Corbel" charset="0"/>
                <a:ea typeface="Corbel" charset="0"/>
                <a:cs typeface="Corbel" charset="0"/>
              </a:rPr>
              <a:t>Reachability plot for a dataset</a:t>
            </a:r>
            <a:endParaRPr lang="en-US" altLang="zh-CN" sz="2000" dirty="0">
              <a:solidFill>
                <a:schemeClr val="bg1">
                  <a:lumMod val="50000"/>
                </a:schemeClr>
              </a:solidFill>
              <a:latin typeface="Corbel" charset="0"/>
              <a:ea typeface="Corbel" charset="0"/>
              <a:cs typeface="Corbel" charset="0"/>
            </a:endParaRPr>
          </a:p>
        </p:txBody>
      </p:sp>
    </p:spTree>
    <p:extLst>
      <p:ext uri="{BB962C8B-B14F-4D97-AF65-F5344CB8AC3E}">
        <p14:creationId xmlns:p14="http://schemas.microsoft.com/office/powerpoint/2010/main" val="7529734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OPTICS: An Extension from DBSCAN</a:t>
            </a:r>
            <a:endParaRPr lang="en-US" dirty="0">
              <a:solidFill>
                <a:schemeClr val="bg1">
                  <a:lumMod val="50000"/>
                </a:schemeClr>
              </a:solidFill>
            </a:endParaRPr>
          </a:p>
        </p:txBody>
      </p:sp>
      <p:sp>
        <p:nvSpPr>
          <p:cNvPr id="3" name="Content Placeholder 2"/>
          <p:cNvSpPr>
            <a:spLocks noGrp="1"/>
          </p:cNvSpPr>
          <p:nvPr>
            <p:ph idx="1"/>
          </p:nvPr>
        </p:nvSpPr>
        <p:spPr>
          <a:xfrm>
            <a:off x="213894" y="1600200"/>
            <a:ext cx="5514977" cy="5121275"/>
          </a:xfrm>
        </p:spPr>
        <p:txBody>
          <a:bodyPr>
            <a:normAutofit/>
          </a:bodyPr>
          <a:lstStyle/>
          <a:p>
            <a:pPr>
              <a:defRPr/>
            </a:pPr>
            <a:r>
              <a:rPr lang="en-US" altLang="zh-CN" sz="1800" b="1" dirty="0">
                <a:solidFill>
                  <a:schemeClr val="bg1">
                    <a:lumMod val="50000"/>
                  </a:schemeClr>
                </a:solidFill>
                <a:ea typeface="SimSun" pitchFamily="2" charset="-122"/>
              </a:rPr>
              <a:t>Core distance </a:t>
            </a:r>
            <a:r>
              <a:rPr lang="en-US" altLang="zh-CN" sz="1800" dirty="0">
                <a:solidFill>
                  <a:schemeClr val="bg1">
                    <a:lumMod val="50000"/>
                  </a:schemeClr>
                </a:solidFill>
                <a:ea typeface="SimSun" pitchFamily="2" charset="-122"/>
              </a:rPr>
              <a:t>of an object </a:t>
            </a:r>
            <a:r>
              <a:rPr lang="en-US" altLang="zh-CN" sz="1800" i="1" dirty="0">
                <a:solidFill>
                  <a:schemeClr val="bg1">
                    <a:lumMod val="50000"/>
                  </a:schemeClr>
                </a:solidFill>
                <a:ea typeface="SimSun" pitchFamily="2" charset="-122"/>
              </a:rPr>
              <a:t>p</a:t>
            </a:r>
            <a:r>
              <a:rPr lang="en-US" altLang="zh-CN" sz="1800" dirty="0">
                <a:solidFill>
                  <a:schemeClr val="bg1">
                    <a:lumMod val="50000"/>
                  </a:schemeClr>
                </a:solidFill>
                <a:ea typeface="SimSun" pitchFamily="2" charset="-122"/>
              </a:rPr>
              <a:t>:  The smallest value </a:t>
            </a:r>
            <a:r>
              <a:rPr lang="el-GR" altLang="zh-CN" sz="1800" i="1" dirty="0">
                <a:solidFill>
                  <a:schemeClr val="bg1">
                    <a:lumMod val="50000"/>
                  </a:schemeClr>
                </a:solidFill>
                <a:ea typeface="SimSun" pitchFamily="2" charset="-122"/>
              </a:rPr>
              <a:t>ε</a:t>
            </a:r>
            <a:r>
              <a:rPr lang="en-US" altLang="zh-CN" sz="1800" dirty="0">
                <a:solidFill>
                  <a:schemeClr val="bg1">
                    <a:lumMod val="50000"/>
                  </a:schemeClr>
                </a:solidFill>
                <a:ea typeface="SimSun" pitchFamily="2" charset="-122"/>
              </a:rPr>
              <a:t> such </a:t>
            </a:r>
            <a:r>
              <a:rPr lang="en-US" altLang="zh-CN" sz="1800" dirty="0" smtClean="0">
                <a:solidFill>
                  <a:schemeClr val="bg1">
                    <a:lumMod val="50000"/>
                  </a:schemeClr>
                </a:solidFill>
                <a:ea typeface="SimSun" pitchFamily="2" charset="-122"/>
              </a:rPr>
              <a:t>that </a:t>
            </a:r>
            <a:r>
              <a:rPr lang="en-US" altLang="zh-CN" sz="1800" dirty="0">
                <a:solidFill>
                  <a:schemeClr val="bg1">
                    <a:lumMod val="50000"/>
                  </a:schemeClr>
                </a:solidFill>
                <a:ea typeface="SimSun" pitchFamily="2" charset="-122"/>
              </a:rPr>
              <a:t>the </a:t>
            </a:r>
            <a:r>
              <a:rPr lang="el-GR" altLang="zh-CN" sz="1800" i="1" dirty="0">
                <a:solidFill>
                  <a:schemeClr val="bg1">
                    <a:lumMod val="50000"/>
                  </a:schemeClr>
                </a:solidFill>
                <a:ea typeface="SimSun" pitchFamily="2" charset="-122"/>
              </a:rPr>
              <a:t>ε</a:t>
            </a:r>
            <a:r>
              <a:rPr lang="en-US" altLang="zh-CN" sz="1800" dirty="0">
                <a:solidFill>
                  <a:schemeClr val="bg1">
                    <a:lumMod val="50000"/>
                  </a:schemeClr>
                </a:solidFill>
                <a:ea typeface="SimSun" pitchFamily="2" charset="-122"/>
              </a:rPr>
              <a:t>-neighborhood of </a:t>
            </a:r>
            <a:r>
              <a:rPr lang="en-US" altLang="zh-CN" sz="1800" i="1" dirty="0">
                <a:solidFill>
                  <a:schemeClr val="bg1">
                    <a:lumMod val="50000"/>
                  </a:schemeClr>
                </a:solidFill>
                <a:ea typeface="SimSun" pitchFamily="2" charset="-122"/>
              </a:rPr>
              <a:t>p</a:t>
            </a:r>
            <a:r>
              <a:rPr lang="en-US" altLang="zh-CN" sz="1800" dirty="0">
                <a:solidFill>
                  <a:schemeClr val="bg1">
                    <a:lumMod val="50000"/>
                  </a:schemeClr>
                </a:solidFill>
                <a:ea typeface="SimSun" pitchFamily="2" charset="-122"/>
              </a:rPr>
              <a:t> has at least </a:t>
            </a:r>
            <a:r>
              <a:rPr lang="en-US" altLang="zh-CN" sz="1800" i="1" dirty="0" err="1">
                <a:solidFill>
                  <a:schemeClr val="bg1">
                    <a:lumMod val="50000"/>
                  </a:schemeClr>
                </a:solidFill>
                <a:ea typeface="SimSun" pitchFamily="2" charset="-122"/>
              </a:rPr>
              <a:t>MinPts</a:t>
            </a:r>
            <a:r>
              <a:rPr lang="en-US" altLang="zh-CN" sz="1800" dirty="0">
                <a:solidFill>
                  <a:schemeClr val="bg1">
                    <a:lumMod val="50000"/>
                  </a:schemeClr>
                </a:solidFill>
                <a:ea typeface="SimSun" pitchFamily="2" charset="-122"/>
              </a:rPr>
              <a:t> objects</a:t>
            </a:r>
          </a:p>
          <a:p>
            <a:pPr marL="457200" lvl="1" indent="0">
              <a:buNone/>
              <a:defRPr/>
            </a:pPr>
            <a:r>
              <a:rPr lang="en-US" altLang="zh-CN" sz="1600" dirty="0">
                <a:solidFill>
                  <a:schemeClr val="bg1">
                    <a:lumMod val="50000"/>
                  </a:schemeClr>
                </a:solidFill>
                <a:ea typeface="SimSun" pitchFamily="2" charset="-122"/>
              </a:rPr>
              <a:t>Let   </a:t>
            </a:r>
            <a:r>
              <a:rPr lang="en-US" altLang="zh-CN" sz="1600" i="1" dirty="0">
                <a:solidFill>
                  <a:schemeClr val="bg1">
                    <a:lumMod val="50000"/>
                  </a:schemeClr>
                </a:solidFill>
                <a:ea typeface="SimSun" pitchFamily="2" charset="-122"/>
              </a:rPr>
              <a:t>N</a:t>
            </a:r>
            <a:r>
              <a:rPr lang="el-GR" altLang="zh-CN" sz="1600" i="1" baseline="-25000" dirty="0">
                <a:solidFill>
                  <a:schemeClr val="bg1">
                    <a:lumMod val="50000"/>
                  </a:schemeClr>
                </a:solidFill>
                <a:ea typeface="SimSun" pitchFamily="2" charset="-122"/>
              </a:rPr>
              <a:t>ε</a:t>
            </a:r>
            <a:r>
              <a:rPr lang="en-US" altLang="zh-CN" sz="1600" dirty="0">
                <a:solidFill>
                  <a:schemeClr val="bg1">
                    <a:lumMod val="50000"/>
                  </a:schemeClr>
                </a:solidFill>
                <a:ea typeface="SimSun" pitchFamily="2" charset="-122"/>
              </a:rPr>
              <a:t>(</a:t>
            </a:r>
            <a:r>
              <a:rPr lang="en-US" altLang="zh-CN" sz="1600" i="1" dirty="0">
                <a:solidFill>
                  <a:schemeClr val="bg1">
                    <a:lumMod val="50000"/>
                  </a:schemeClr>
                </a:solidFill>
                <a:ea typeface="SimSun" pitchFamily="2" charset="-122"/>
              </a:rPr>
              <a:t>p</a:t>
            </a:r>
            <a:r>
              <a:rPr lang="en-US" altLang="zh-CN" sz="1600" dirty="0">
                <a:solidFill>
                  <a:schemeClr val="bg1">
                    <a:lumMod val="50000"/>
                  </a:schemeClr>
                </a:solidFill>
                <a:ea typeface="SimSun" pitchFamily="2" charset="-122"/>
              </a:rPr>
              <a:t>): </a:t>
            </a:r>
            <a:r>
              <a:rPr lang="el-GR" altLang="zh-CN" sz="1600" i="1" dirty="0">
                <a:solidFill>
                  <a:schemeClr val="bg1">
                    <a:lumMod val="50000"/>
                  </a:schemeClr>
                </a:solidFill>
                <a:ea typeface="SimSun" pitchFamily="2" charset="-122"/>
              </a:rPr>
              <a:t>ε</a:t>
            </a:r>
            <a:r>
              <a:rPr lang="en-US" altLang="zh-CN" sz="1600" dirty="0">
                <a:solidFill>
                  <a:schemeClr val="bg1">
                    <a:lumMod val="50000"/>
                  </a:schemeClr>
                </a:solidFill>
                <a:ea typeface="SimSun" pitchFamily="2" charset="-122"/>
              </a:rPr>
              <a:t>-neighborhood of </a:t>
            </a:r>
            <a:r>
              <a:rPr lang="en-US" altLang="zh-CN" sz="1600" i="1" dirty="0" smtClean="0">
                <a:solidFill>
                  <a:schemeClr val="bg1">
                    <a:lumMod val="50000"/>
                  </a:schemeClr>
                </a:solidFill>
                <a:ea typeface="SimSun" pitchFamily="2" charset="-122"/>
              </a:rPr>
              <a:t>p</a:t>
            </a:r>
            <a:endParaRPr lang="zh-CN" altLang="en-US" sz="1600" i="1" dirty="0" smtClean="0">
              <a:solidFill>
                <a:schemeClr val="bg1">
                  <a:lumMod val="50000"/>
                </a:schemeClr>
              </a:solidFill>
              <a:ea typeface="SimSun" pitchFamily="2" charset="-122"/>
            </a:endParaRPr>
          </a:p>
          <a:p>
            <a:pPr marL="457200" lvl="1" indent="0">
              <a:buNone/>
              <a:defRPr/>
            </a:pPr>
            <a:r>
              <a:rPr lang="zh-CN" altLang="en-US" sz="1600" i="1" dirty="0">
                <a:solidFill>
                  <a:schemeClr val="bg1">
                    <a:lumMod val="50000"/>
                  </a:schemeClr>
                </a:solidFill>
                <a:ea typeface="SimSun" pitchFamily="2" charset="-122"/>
              </a:rPr>
              <a:t>	</a:t>
            </a:r>
            <a:r>
              <a:rPr lang="zh-CN" altLang="en-US" sz="1600" i="1" dirty="0" smtClean="0">
                <a:solidFill>
                  <a:schemeClr val="bg1">
                    <a:lumMod val="50000"/>
                  </a:schemeClr>
                </a:solidFill>
                <a:ea typeface="SimSun" pitchFamily="2" charset="-122"/>
              </a:rPr>
              <a:t>	</a:t>
            </a:r>
            <a:r>
              <a:rPr lang="el-GR" altLang="zh-CN" sz="1600" i="1" dirty="0" smtClean="0">
                <a:solidFill>
                  <a:schemeClr val="bg1">
                    <a:lumMod val="50000"/>
                  </a:schemeClr>
                </a:solidFill>
                <a:ea typeface="SimSun" pitchFamily="2" charset="-122"/>
              </a:rPr>
              <a:t>ε</a:t>
            </a:r>
            <a:r>
              <a:rPr lang="en-US" altLang="zh-CN" sz="1600" dirty="0" smtClean="0">
                <a:solidFill>
                  <a:schemeClr val="bg1">
                    <a:lumMod val="50000"/>
                  </a:schemeClr>
                </a:solidFill>
                <a:ea typeface="SimSun" pitchFamily="2" charset="-122"/>
              </a:rPr>
              <a:t> </a:t>
            </a:r>
            <a:r>
              <a:rPr lang="en-US" altLang="zh-CN" sz="1600" dirty="0">
                <a:solidFill>
                  <a:schemeClr val="bg1">
                    <a:lumMod val="50000"/>
                  </a:schemeClr>
                </a:solidFill>
                <a:ea typeface="SimSun" pitchFamily="2" charset="-122"/>
              </a:rPr>
              <a:t>is a distance value</a:t>
            </a:r>
          </a:p>
          <a:p>
            <a:pPr marL="457200" lvl="1" indent="0">
              <a:buNone/>
              <a:defRPr/>
            </a:pPr>
            <a:r>
              <a:rPr lang="en-US" altLang="zh-CN" sz="1600" dirty="0">
                <a:solidFill>
                  <a:schemeClr val="bg1">
                    <a:lumMod val="50000"/>
                  </a:schemeClr>
                </a:solidFill>
                <a:ea typeface="SimSun" pitchFamily="2" charset="-122"/>
              </a:rPr>
              <a:t>Core-distance</a:t>
            </a:r>
            <a:r>
              <a:rPr lang="el-GR" altLang="zh-CN" sz="1600" i="1" baseline="-25000" dirty="0">
                <a:solidFill>
                  <a:schemeClr val="bg1">
                    <a:lumMod val="50000"/>
                  </a:schemeClr>
                </a:solidFill>
                <a:ea typeface="SimSun" pitchFamily="2" charset="-122"/>
              </a:rPr>
              <a:t>ε</a:t>
            </a:r>
            <a:r>
              <a:rPr lang="en-US" altLang="zh-CN" sz="1600" baseline="-25000" dirty="0">
                <a:solidFill>
                  <a:schemeClr val="bg1">
                    <a:lumMod val="50000"/>
                  </a:schemeClr>
                </a:solidFill>
                <a:ea typeface="SimSun" pitchFamily="2" charset="-122"/>
              </a:rPr>
              <a:t>, </a:t>
            </a:r>
            <a:r>
              <a:rPr lang="en-US" altLang="zh-CN" sz="1600" i="1" baseline="-25000" dirty="0" err="1">
                <a:solidFill>
                  <a:schemeClr val="bg1">
                    <a:lumMod val="50000"/>
                  </a:schemeClr>
                </a:solidFill>
                <a:ea typeface="SimSun" pitchFamily="2" charset="-122"/>
              </a:rPr>
              <a:t>MinPts</a:t>
            </a:r>
            <a:r>
              <a:rPr lang="en-US" altLang="zh-CN" sz="1600" dirty="0">
                <a:solidFill>
                  <a:schemeClr val="bg1">
                    <a:lumMod val="50000"/>
                  </a:schemeClr>
                </a:solidFill>
                <a:ea typeface="SimSun" pitchFamily="2" charset="-122"/>
              </a:rPr>
              <a:t>(</a:t>
            </a:r>
            <a:r>
              <a:rPr lang="en-US" altLang="zh-CN" sz="1600" i="1" dirty="0">
                <a:solidFill>
                  <a:schemeClr val="bg1">
                    <a:lumMod val="50000"/>
                  </a:schemeClr>
                </a:solidFill>
                <a:ea typeface="SimSun" pitchFamily="2" charset="-122"/>
              </a:rPr>
              <a:t>p</a:t>
            </a:r>
            <a:r>
              <a:rPr lang="en-US" altLang="zh-CN" sz="1600" dirty="0">
                <a:solidFill>
                  <a:schemeClr val="bg1">
                    <a:lumMod val="50000"/>
                  </a:schemeClr>
                </a:solidFill>
                <a:ea typeface="SimSun" pitchFamily="2" charset="-122"/>
              </a:rPr>
              <a:t>) = Undefined if card(</a:t>
            </a:r>
            <a:r>
              <a:rPr lang="en-US" altLang="zh-CN" sz="1600" i="1" dirty="0">
                <a:solidFill>
                  <a:schemeClr val="bg1">
                    <a:lumMod val="50000"/>
                  </a:schemeClr>
                </a:solidFill>
                <a:ea typeface="SimSun" pitchFamily="2" charset="-122"/>
              </a:rPr>
              <a:t>N</a:t>
            </a:r>
            <a:r>
              <a:rPr lang="el-GR" altLang="zh-CN" sz="1600" i="1" baseline="-25000" dirty="0">
                <a:solidFill>
                  <a:schemeClr val="bg1">
                    <a:lumMod val="50000"/>
                  </a:schemeClr>
                </a:solidFill>
                <a:ea typeface="SimSun" pitchFamily="2" charset="-122"/>
              </a:rPr>
              <a:t>ε</a:t>
            </a:r>
            <a:r>
              <a:rPr lang="en-US" altLang="zh-CN" sz="1600" dirty="0">
                <a:solidFill>
                  <a:schemeClr val="bg1">
                    <a:lumMod val="50000"/>
                  </a:schemeClr>
                </a:solidFill>
                <a:ea typeface="SimSun" pitchFamily="2" charset="-122"/>
              </a:rPr>
              <a:t>(</a:t>
            </a:r>
            <a:r>
              <a:rPr lang="en-US" altLang="zh-CN" sz="1600" i="1" dirty="0">
                <a:solidFill>
                  <a:schemeClr val="bg1">
                    <a:lumMod val="50000"/>
                  </a:schemeClr>
                </a:solidFill>
                <a:ea typeface="SimSun" pitchFamily="2" charset="-122"/>
              </a:rPr>
              <a:t>p</a:t>
            </a:r>
            <a:r>
              <a:rPr lang="en-US" altLang="zh-CN" sz="1600" dirty="0">
                <a:solidFill>
                  <a:schemeClr val="bg1">
                    <a:lumMod val="50000"/>
                  </a:schemeClr>
                </a:solidFill>
                <a:ea typeface="SimSun" pitchFamily="2" charset="-122"/>
              </a:rPr>
              <a:t>)) &lt; </a:t>
            </a:r>
            <a:r>
              <a:rPr lang="en-US" altLang="zh-CN" sz="1600" i="1" dirty="0" err="1" smtClean="0">
                <a:solidFill>
                  <a:schemeClr val="bg1">
                    <a:lumMod val="50000"/>
                  </a:schemeClr>
                </a:solidFill>
                <a:ea typeface="SimSun" pitchFamily="2" charset="-122"/>
              </a:rPr>
              <a:t>MinPts</a:t>
            </a:r>
            <a:endParaRPr lang="en-US" altLang="zh-CN" sz="1600" i="1" dirty="0" smtClean="0">
              <a:solidFill>
                <a:schemeClr val="bg1">
                  <a:lumMod val="50000"/>
                </a:schemeClr>
              </a:solidFill>
              <a:ea typeface="SimSun" pitchFamily="2" charset="-122"/>
            </a:endParaRPr>
          </a:p>
          <a:p>
            <a:pPr marL="1314450" lvl="3" indent="0">
              <a:buNone/>
              <a:defRPr/>
            </a:pPr>
            <a:r>
              <a:rPr lang="en-US" altLang="zh-CN" sz="1800" i="1" dirty="0" err="1" smtClean="0">
                <a:solidFill>
                  <a:schemeClr val="bg1">
                    <a:lumMod val="50000"/>
                  </a:schemeClr>
                </a:solidFill>
                <a:ea typeface="SimSun" pitchFamily="2" charset="-122"/>
              </a:rPr>
              <a:t>MinPts</a:t>
            </a:r>
            <a:r>
              <a:rPr lang="en-US" altLang="zh-CN" sz="1800" dirty="0" smtClean="0">
                <a:solidFill>
                  <a:schemeClr val="bg1">
                    <a:lumMod val="50000"/>
                  </a:schemeClr>
                </a:solidFill>
                <a:ea typeface="SimSun" pitchFamily="2" charset="-122"/>
              </a:rPr>
              <a:t>-distance(p</a:t>
            </a:r>
            <a:r>
              <a:rPr lang="en-US" altLang="zh-CN" sz="1800" dirty="0">
                <a:solidFill>
                  <a:schemeClr val="bg1">
                    <a:lumMod val="50000"/>
                  </a:schemeClr>
                </a:solidFill>
                <a:ea typeface="SimSun" pitchFamily="2" charset="-122"/>
              </a:rPr>
              <a:t>), otherwise</a:t>
            </a:r>
          </a:p>
          <a:p>
            <a:pPr>
              <a:defRPr/>
            </a:pPr>
            <a:r>
              <a:rPr lang="en-US" altLang="zh-CN" sz="1800" b="1" dirty="0" smtClean="0">
                <a:solidFill>
                  <a:schemeClr val="bg1">
                    <a:lumMod val="50000"/>
                  </a:schemeClr>
                </a:solidFill>
              </a:rPr>
              <a:t>Reachability </a:t>
            </a:r>
            <a:r>
              <a:rPr lang="en-US" altLang="zh-CN" sz="1800" b="1" dirty="0">
                <a:solidFill>
                  <a:schemeClr val="bg1">
                    <a:lumMod val="50000"/>
                  </a:schemeClr>
                </a:solidFill>
              </a:rPr>
              <a:t>distance </a:t>
            </a:r>
            <a:r>
              <a:rPr lang="en-US" altLang="zh-CN" sz="1800" dirty="0">
                <a:solidFill>
                  <a:schemeClr val="bg1">
                    <a:lumMod val="50000"/>
                  </a:schemeClr>
                </a:solidFill>
              </a:rPr>
              <a:t>of object </a:t>
            </a:r>
            <a:r>
              <a:rPr lang="en-US" altLang="zh-CN" sz="1800" i="1" dirty="0">
                <a:solidFill>
                  <a:schemeClr val="bg1">
                    <a:lumMod val="50000"/>
                  </a:schemeClr>
                </a:solidFill>
              </a:rPr>
              <a:t>p</a:t>
            </a:r>
            <a:r>
              <a:rPr lang="en-US" altLang="zh-CN" sz="1800" dirty="0">
                <a:solidFill>
                  <a:schemeClr val="bg1">
                    <a:lumMod val="50000"/>
                  </a:schemeClr>
                </a:solidFill>
              </a:rPr>
              <a:t> from core object </a:t>
            </a:r>
            <a:r>
              <a:rPr lang="en-US" altLang="zh-CN" sz="1800" i="1" dirty="0">
                <a:solidFill>
                  <a:schemeClr val="bg1">
                    <a:lumMod val="50000"/>
                  </a:schemeClr>
                </a:solidFill>
              </a:rPr>
              <a:t>q</a:t>
            </a:r>
            <a:r>
              <a:rPr lang="en-US" sz="1800" dirty="0">
                <a:solidFill>
                  <a:schemeClr val="bg1">
                    <a:lumMod val="50000"/>
                  </a:schemeClr>
                </a:solidFill>
              </a:rPr>
              <a:t> is the min. radius value that makes </a:t>
            </a:r>
            <a:r>
              <a:rPr lang="en-US" sz="1800" i="1" dirty="0">
                <a:solidFill>
                  <a:schemeClr val="bg1">
                    <a:lumMod val="50000"/>
                  </a:schemeClr>
                </a:solidFill>
              </a:rPr>
              <a:t>p</a:t>
            </a:r>
            <a:r>
              <a:rPr lang="en-US" sz="1800" dirty="0">
                <a:solidFill>
                  <a:schemeClr val="bg1">
                    <a:lumMod val="50000"/>
                  </a:schemeClr>
                </a:solidFill>
              </a:rPr>
              <a:t> density-reachable from </a:t>
            </a:r>
            <a:r>
              <a:rPr lang="en-US" sz="1800" i="1" dirty="0">
                <a:solidFill>
                  <a:schemeClr val="bg1">
                    <a:lumMod val="50000"/>
                  </a:schemeClr>
                </a:solidFill>
              </a:rPr>
              <a:t>q</a:t>
            </a:r>
            <a:endParaRPr lang="en-US" altLang="zh-CN" sz="1800" i="1" dirty="0">
              <a:solidFill>
                <a:schemeClr val="bg1">
                  <a:lumMod val="50000"/>
                </a:schemeClr>
              </a:solidFill>
            </a:endParaRPr>
          </a:p>
          <a:p>
            <a:pPr marL="457200" lvl="1" indent="0">
              <a:buFont typeface="Wingdings" panose="05000000000000000000" pitchFamily="2" charset="2"/>
              <a:buNone/>
              <a:defRPr/>
            </a:pPr>
            <a:r>
              <a:rPr lang="en-US" altLang="zh-CN" sz="1600" dirty="0">
                <a:solidFill>
                  <a:schemeClr val="bg1">
                    <a:lumMod val="50000"/>
                  </a:schemeClr>
                </a:solidFill>
              </a:rPr>
              <a:t>Reachability-distance</a:t>
            </a:r>
            <a:r>
              <a:rPr lang="el-GR" altLang="zh-CN" sz="1600" i="1" baseline="-25000" dirty="0">
                <a:solidFill>
                  <a:schemeClr val="bg1">
                    <a:lumMod val="50000"/>
                  </a:schemeClr>
                </a:solidFill>
              </a:rPr>
              <a:t>ε</a:t>
            </a:r>
            <a:r>
              <a:rPr lang="en-US" altLang="zh-CN" sz="1600" baseline="-25000" dirty="0">
                <a:solidFill>
                  <a:schemeClr val="bg1">
                    <a:lumMod val="50000"/>
                  </a:schemeClr>
                </a:solidFill>
              </a:rPr>
              <a:t>, </a:t>
            </a:r>
            <a:r>
              <a:rPr lang="en-US" altLang="zh-CN" sz="1600" i="1" baseline="-25000" dirty="0" err="1">
                <a:solidFill>
                  <a:schemeClr val="bg1">
                    <a:lumMod val="50000"/>
                  </a:schemeClr>
                </a:solidFill>
              </a:rPr>
              <a:t>MinPts</a:t>
            </a:r>
            <a:r>
              <a:rPr lang="en-US" altLang="zh-CN" sz="1600" dirty="0">
                <a:solidFill>
                  <a:schemeClr val="bg1">
                    <a:lumMod val="50000"/>
                  </a:schemeClr>
                </a:solidFill>
              </a:rPr>
              <a:t>(</a:t>
            </a:r>
            <a:r>
              <a:rPr lang="en-US" altLang="zh-CN" sz="1600" i="1" dirty="0">
                <a:solidFill>
                  <a:schemeClr val="bg1">
                    <a:lumMod val="50000"/>
                  </a:schemeClr>
                </a:solidFill>
              </a:rPr>
              <a:t>p</a:t>
            </a:r>
            <a:r>
              <a:rPr lang="en-US" altLang="zh-CN" sz="1600" dirty="0">
                <a:solidFill>
                  <a:schemeClr val="bg1">
                    <a:lumMod val="50000"/>
                  </a:schemeClr>
                </a:solidFill>
              </a:rPr>
              <a:t>, </a:t>
            </a:r>
            <a:r>
              <a:rPr lang="en-US" altLang="zh-CN" sz="1600" i="1" dirty="0">
                <a:solidFill>
                  <a:schemeClr val="bg1">
                    <a:lumMod val="50000"/>
                  </a:schemeClr>
                </a:solidFill>
              </a:rPr>
              <a:t>q</a:t>
            </a:r>
            <a:r>
              <a:rPr lang="en-US" altLang="zh-CN" sz="1600" dirty="0">
                <a:solidFill>
                  <a:schemeClr val="bg1">
                    <a:lumMod val="50000"/>
                  </a:schemeClr>
                </a:solidFill>
              </a:rPr>
              <a:t>) =</a:t>
            </a:r>
          </a:p>
          <a:p>
            <a:pPr marL="1144587" lvl="3" indent="0">
              <a:buFont typeface="Wingdings" panose="05000000000000000000" pitchFamily="2" charset="2"/>
              <a:buNone/>
              <a:defRPr/>
            </a:pPr>
            <a:r>
              <a:rPr lang="en-US" altLang="zh-CN" sz="1600" dirty="0">
                <a:solidFill>
                  <a:schemeClr val="bg1">
                    <a:lumMod val="50000"/>
                  </a:schemeClr>
                </a:solidFill>
              </a:rPr>
              <a:t>Undefined, </a:t>
            </a:r>
            <a:r>
              <a:rPr lang="en-US" altLang="zh-CN" sz="1600" i="1" dirty="0">
                <a:solidFill>
                  <a:schemeClr val="bg1">
                    <a:lumMod val="50000"/>
                  </a:schemeClr>
                </a:solidFill>
              </a:rPr>
              <a:t>if q is not a core object</a:t>
            </a:r>
          </a:p>
          <a:p>
            <a:pPr marL="1144587" lvl="3" indent="0">
              <a:buFont typeface="Wingdings" panose="05000000000000000000" pitchFamily="2" charset="2"/>
              <a:buNone/>
              <a:defRPr/>
            </a:pPr>
            <a:r>
              <a:rPr lang="en-US" altLang="zh-CN" sz="1600" dirty="0">
                <a:solidFill>
                  <a:schemeClr val="bg1">
                    <a:lumMod val="50000"/>
                  </a:schemeClr>
                </a:solidFill>
              </a:rPr>
              <a:t>max(core-distance(</a:t>
            </a:r>
            <a:r>
              <a:rPr lang="en-US" altLang="zh-CN" sz="1600" i="1" dirty="0">
                <a:solidFill>
                  <a:schemeClr val="bg1">
                    <a:lumMod val="50000"/>
                  </a:schemeClr>
                </a:solidFill>
              </a:rPr>
              <a:t>q</a:t>
            </a:r>
            <a:r>
              <a:rPr lang="en-US" altLang="zh-CN" sz="1600" dirty="0">
                <a:solidFill>
                  <a:schemeClr val="bg1">
                    <a:lumMod val="50000"/>
                  </a:schemeClr>
                </a:solidFill>
              </a:rPr>
              <a:t>), distance (</a:t>
            </a:r>
            <a:r>
              <a:rPr lang="en-US" altLang="zh-CN" sz="1600" i="1" dirty="0">
                <a:solidFill>
                  <a:schemeClr val="bg1">
                    <a:lumMod val="50000"/>
                  </a:schemeClr>
                </a:solidFill>
              </a:rPr>
              <a:t>q</a:t>
            </a:r>
            <a:r>
              <a:rPr lang="en-US" altLang="zh-CN" sz="1600" dirty="0">
                <a:solidFill>
                  <a:schemeClr val="bg1">
                    <a:lumMod val="50000"/>
                  </a:schemeClr>
                </a:solidFill>
              </a:rPr>
              <a:t>, </a:t>
            </a:r>
            <a:r>
              <a:rPr lang="en-US" altLang="zh-CN" sz="1600" i="1" dirty="0">
                <a:solidFill>
                  <a:schemeClr val="bg1">
                    <a:lumMod val="50000"/>
                  </a:schemeClr>
                </a:solidFill>
              </a:rPr>
              <a:t>p</a:t>
            </a:r>
            <a:r>
              <a:rPr lang="en-US" altLang="zh-CN" sz="1600" dirty="0">
                <a:solidFill>
                  <a:schemeClr val="bg1">
                    <a:lumMod val="50000"/>
                  </a:schemeClr>
                </a:solidFill>
              </a:rPr>
              <a:t>)), </a:t>
            </a:r>
            <a:r>
              <a:rPr lang="en-US" altLang="zh-CN" sz="1600" i="1" dirty="0">
                <a:solidFill>
                  <a:schemeClr val="bg1">
                    <a:lumMod val="50000"/>
                  </a:schemeClr>
                </a:solidFill>
              </a:rPr>
              <a:t>otherwise</a:t>
            </a:r>
          </a:p>
          <a:p>
            <a:pPr>
              <a:defRPr/>
            </a:pPr>
            <a:r>
              <a:rPr lang="en-US" altLang="zh-CN" sz="1800" dirty="0">
                <a:solidFill>
                  <a:schemeClr val="bg1">
                    <a:lumMod val="50000"/>
                  </a:schemeClr>
                </a:solidFill>
              </a:rPr>
              <a:t>Complexity:  O(</a:t>
            </a:r>
            <a:r>
              <a:rPr lang="en-US" altLang="zh-CN" sz="1800" i="1" dirty="0">
                <a:solidFill>
                  <a:schemeClr val="bg1">
                    <a:lumMod val="50000"/>
                  </a:schemeClr>
                </a:solidFill>
              </a:rPr>
              <a:t>N</a:t>
            </a:r>
            <a:r>
              <a:rPr lang="en-US" altLang="zh-CN" sz="1800" dirty="0">
                <a:solidFill>
                  <a:schemeClr val="bg1">
                    <a:lumMod val="50000"/>
                  </a:schemeClr>
                </a:solidFill>
              </a:rPr>
              <a:t> </a:t>
            </a:r>
            <a:r>
              <a:rPr lang="en-US" altLang="zh-CN" sz="1800" dirty="0" err="1">
                <a:solidFill>
                  <a:schemeClr val="bg1">
                    <a:lumMod val="50000"/>
                  </a:schemeClr>
                </a:solidFill>
              </a:rPr>
              <a:t>log</a:t>
            </a:r>
            <a:r>
              <a:rPr lang="en-US" altLang="zh-CN" sz="1800" i="1" dirty="0" err="1">
                <a:solidFill>
                  <a:schemeClr val="bg1">
                    <a:lumMod val="50000"/>
                  </a:schemeClr>
                </a:solidFill>
              </a:rPr>
              <a:t>N</a:t>
            </a:r>
            <a:r>
              <a:rPr lang="en-US" altLang="zh-CN" sz="1800" dirty="0">
                <a:solidFill>
                  <a:schemeClr val="bg1">
                    <a:lumMod val="50000"/>
                  </a:schemeClr>
                </a:solidFill>
              </a:rPr>
              <a:t>)  (if index-based)</a:t>
            </a:r>
          </a:p>
          <a:p>
            <a:pPr marL="612782" lvl="3" indent="0">
              <a:buFont typeface="Wingdings" panose="05000000000000000000" pitchFamily="2" charset="2"/>
              <a:buNone/>
              <a:defRPr/>
            </a:pPr>
            <a:r>
              <a:rPr lang="en-US" altLang="zh-CN" sz="1800" dirty="0">
                <a:solidFill>
                  <a:schemeClr val="bg1">
                    <a:lumMod val="50000"/>
                  </a:schemeClr>
                </a:solidFill>
              </a:rPr>
              <a:t>where </a:t>
            </a:r>
            <a:r>
              <a:rPr lang="en-US" altLang="zh-CN" sz="1800" i="1" dirty="0">
                <a:solidFill>
                  <a:schemeClr val="bg1">
                    <a:lumMod val="50000"/>
                  </a:schemeClr>
                </a:solidFill>
              </a:rPr>
              <a:t>N</a:t>
            </a:r>
            <a:r>
              <a:rPr lang="en-US" altLang="zh-CN" sz="1800" dirty="0">
                <a:solidFill>
                  <a:schemeClr val="bg1">
                    <a:lumMod val="50000"/>
                  </a:schemeClr>
                </a:solidFill>
              </a:rPr>
              <a:t>: # of points</a:t>
            </a:r>
          </a:p>
          <a:p>
            <a:endParaRPr lang="en-US" sz="18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65</a:t>
            </a:fld>
            <a:endParaRPr lang="en-US" dirty="0">
              <a:solidFill>
                <a:schemeClr val="bg1">
                  <a:lumMod val="50000"/>
                </a:schemeClr>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996" y="1623864"/>
            <a:ext cx="3444003" cy="1949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5661736" y="3597034"/>
            <a:ext cx="3625143" cy="2921681"/>
            <a:chOff x="2669690" y="653651"/>
            <a:chExt cx="7998311" cy="5623543"/>
          </a:xfrm>
        </p:grpSpPr>
        <p:sp>
          <p:nvSpPr>
            <p:cNvPr id="7" name="Line 2"/>
            <p:cNvSpPr>
              <a:spLocks noChangeShapeType="1"/>
            </p:cNvSpPr>
            <p:nvPr/>
          </p:nvSpPr>
          <p:spPr bwMode="auto">
            <a:xfrm>
              <a:off x="3657600" y="2439988"/>
              <a:ext cx="0" cy="3198812"/>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8" name="Line 3"/>
            <p:cNvSpPr>
              <a:spLocks noChangeShapeType="1"/>
            </p:cNvSpPr>
            <p:nvPr/>
          </p:nvSpPr>
          <p:spPr bwMode="auto">
            <a:xfrm>
              <a:off x="3735388" y="5562600"/>
              <a:ext cx="60944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9" name="Freeform 4"/>
            <p:cNvSpPr>
              <a:spLocks/>
            </p:cNvSpPr>
            <p:nvPr/>
          </p:nvSpPr>
          <p:spPr bwMode="auto">
            <a:xfrm>
              <a:off x="3581400" y="2408239"/>
              <a:ext cx="6280150" cy="3248025"/>
            </a:xfrm>
            <a:custGeom>
              <a:avLst/>
              <a:gdLst>
                <a:gd name="T0" fmla="*/ 2147483647 w 3956"/>
                <a:gd name="T1" fmla="*/ 2147483647 h 2046"/>
                <a:gd name="T2" fmla="*/ 2147483647 w 3956"/>
                <a:gd name="T3" fmla="*/ 2147483647 h 2046"/>
                <a:gd name="T4" fmla="*/ 2147483647 w 3956"/>
                <a:gd name="T5" fmla="*/ 2147483647 h 2046"/>
                <a:gd name="T6" fmla="*/ 2147483647 w 3956"/>
                <a:gd name="T7" fmla="*/ 2147483647 h 2046"/>
                <a:gd name="T8" fmla="*/ 2147483647 w 3956"/>
                <a:gd name="T9" fmla="*/ 2147483647 h 2046"/>
                <a:gd name="T10" fmla="*/ 2147483647 w 3956"/>
                <a:gd name="T11" fmla="*/ 2147483647 h 2046"/>
                <a:gd name="T12" fmla="*/ 2147483647 w 3956"/>
                <a:gd name="T13" fmla="*/ 2147483647 h 2046"/>
                <a:gd name="T14" fmla="*/ 2147483647 w 3956"/>
                <a:gd name="T15" fmla="*/ 2147483647 h 2046"/>
                <a:gd name="T16" fmla="*/ 2147483647 w 3956"/>
                <a:gd name="T17" fmla="*/ 2147483647 h 2046"/>
                <a:gd name="T18" fmla="*/ 2147483647 w 3956"/>
                <a:gd name="T19" fmla="*/ 2147483647 h 2046"/>
                <a:gd name="T20" fmla="*/ 2147483647 w 3956"/>
                <a:gd name="T21" fmla="*/ 2147483647 h 2046"/>
                <a:gd name="T22" fmla="*/ 2147483647 w 3956"/>
                <a:gd name="T23" fmla="*/ 2147483647 h 2046"/>
                <a:gd name="T24" fmla="*/ 2147483647 w 3956"/>
                <a:gd name="T25" fmla="*/ 2147483647 h 2046"/>
                <a:gd name="T26" fmla="*/ 2147483647 w 3956"/>
                <a:gd name="T27" fmla="*/ 2147483647 h 2046"/>
                <a:gd name="T28" fmla="*/ 2147483647 w 3956"/>
                <a:gd name="T29" fmla="*/ 2147483647 h 2046"/>
                <a:gd name="T30" fmla="*/ 2147483647 w 3956"/>
                <a:gd name="T31" fmla="*/ 2147483647 h 2046"/>
                <a:gd name="T32" fmla="*/ 2147483647 w 3956"/>
                <a:gd name="T33" fmla="*/ 2147483647 h 2046"/>
                <a:gd name="T34" fmla="*/ 2147483647 w 3956"/>
                <a:gd name="T35" fmla="*/ 2147483647 h 2046"/>
                <a:gd name="T36" fmla="*/ 2147483647 w 3956"/>
                <a:gd name="T37" fmla="*/ 2147483647 h 2046"/>
                <a:gd name="T38" fmla="*/ 2147483647 w 3956"/>
                <a:gd name="T39" fmla="*/ 2147483647 h 2046"/>
                <a:gd name="T40" fmla="*/ 2147483647 w 3956"/>
                <a:gd name="T41" fmla="*/ 2147483647 h 2046"/>
                <a:gd name="T42" fmla="*/ 2147483647 w 3956"/>
                <a:gd name="T43" fmla="*/ 2147483647 h 2046"/>
                <a:gd name="T44" fmla="*/ 2147483647 w 3956"/>
                <a:gd name="T45" fmla="*/ 2147483647 h 2046"/>
                <a:gd name="T46" fmla="*/ 2147483647 w 3956"/>
                <a:gd name="T47" fmla="*/ 2147483647 h 2046"/>
                <a:gd name="T48" fmla="*/ 2147483647 w 3956"/>
                <a:gd name="T49" fmla="*/ 2147483647 h 2046"/>
                <a:gd name="T50" fmla="*/ 2147483647 w 3956"/>
                <a:gd name="T51" fmla="*/ 2147483647 h 2046"/>
                <a:gd name="T52" fmla="*/ 2147483647 w 3956"/>
                <a:gd name="T53" fmla="*/ 2147483647 h 2046"/>
                <a:gd name="T54" fmla="*/ 2147483647 w 3956"/>
                <a:gd name="T55" fmla="*/ 2147483647 h 2046"/>
                <a:gd name="T56" fmla="*/ 2147483647 w 3956"/>
                <a:gd name="T57" fmla="*/ 2147483647 h 2046"/>
                <a:gd name="T58" fmla="*/ 2147483647 w 3956"/>
                <a:gd name="T59" fmla="*/ 2147483647 h 2046"/>
                <a:gd name="T60" fmla="*/ 2147483647 w 3956"/>
                <a:gd name="T61" fmla="*/ 2147483647 h 2046"/>
                <a:gd name="T62" fmla="*/ 2147483647 w 3956"/>
                <a:gd name="T63" fmla="*/ 2147483647 h 2046"/>
                <a:gd name="T64" fmla="*/ 2147483647 w 3956"/>
                <a:gd name="T65" fmla="*/ 2147483647 h 2046"/>
                <a:gd name="T66" fmla="*/ 2147483647 w 3956"/>
                <a:gd name="T67" fmla="*/ 2147483647 h 2046"/>
                <a:gd name="T68" fmla="*/ 2147483647 w 3956"/>
                <a:gd name="T69" fmla="*/ 2147483647 h 2046"/>
                <a:gd name="T70" fmla="*/ 2147483647 w 3956"/>
                <a:gd name="T71" fmla="*/ 2147483647 h 2046"/>
                <a:gd name="T72" fmla="*/ 2147483647 w 3956"/>
                <a:gd name="T73" fmla="*/ 2147483647 h 2046"/>
                <a:gd name="T74" fmla="*/ 2147483647 w 3956"/>
                <a:gd name="T75" fmla="*/ 2147483647 h 2046"/>
                <a:gd name="T76" fmla="*/ 2147483647 w 3956"/>
                <a:gd name="T77" fmla="*/ 2147483647 h 2046"/>
                <a:gd name="T78" fmla="*/ 2147483647 w 3956"/>
                <a:gd name="T79" fmla="*/ 2147483647 h 2046"/>
                <a:gd name="T80" fmla="*/ 2147483647 w 3956"/>
                <a:gd name="T81" fmla="*/ 2147483647 h 2046"/>
                <a:gd name="T82" fmla="*/ 2147483647 w 3956"/>
                <a:gd name="T83" fmla="*/ 2147483647 h 2046"/>
                <a:gd name="T84" fmla="*/ 2147483647 w 3956"/>
                <a:gd name="T85" fmla="*/ 2147483647 h 2046"/>
                <a:gd name="T86" fmla="*/ 2147483647 w 3956"/>
                <a:gd name="T87" fmla="*/ 2147483647 h 2046"/>
                <a:gd name="T88" fmla="*/ 2147483647 w 3956"/>
                <a:gd name="T89" fmla="*/ 2147483647 h 2046"/>
                <a:gd name="T90" fmla="*/ 2147483647 w 3956"/>
                <a:gd name="T91" fmla="*/ 2147483647 h 2046"/>
                <a:gd name="T92" fmla="*/ 2147483647 w 3956"/>
                <a:gd name="T93" fmla="*/ 2147483647 h 2046"/>
                <a:gd name="T94" fmla="*/ 2147483647 w 3956"/>
                <a:gd name="T95" fmla="*/ 2147483647 h 2046"/>
                <a:gd name="T96" fmla="*/ 2147483647 w 3956"/>
                <a:gd name="T97" fmla="*/ 2147483647 h 2046"/>
                <a:gd name="T98" fmla="*/ 2147483647 w 3956"/>
                <a:gd name="T99" fmla="*/ 2147483647 h 2046"/>
                <a:gd name="T100" fmla="*/ 2147483647 w 3956"/>
                <a:gd name="T101" fmla="*/ 2147483647 h 2046"/>
                <a:gd name="T102" fmla="*/ 2147483647 w 3956"/>
                <a:gd name="T103" fmla="*/ 2147483647 h 2046"/>
                <a:gd name="T104" fmla="*/ 2147483647 w 3956"/>
                <a:gd name="T105" fmla="*/ 2147483647 h 2046"/>
                <a:gd name="T106" fmla="*/ 2147483647 w 3956"/>
                <a:gd name="T107" fmla="*/ 2147483647 h 2046"/>
                <a:gd name="T108" fmla="*/ 2147483647 w 3956"/>
                <a:gd name="T109" fmla="*/ 2147483647 h 2046"/>
                <a:gd name="T110" fmla="*/ 2147483647 w 3956"/>
                <a:gd name="T111" fmla="*/ 2147483647 h 2046"/>
                <a:gd name="T112" fmla="*/ 2147483647 w 3956"/>
                <a:gd name="T113" fmla="*/ 2147483647 h 2046"/>
                <a:gd name="T114" fmla="*/ 2147483647 w 3956"/>
                <a:gd name="T115" fmla="*/ 2147483647 h 2046"/>
                <a:gd name="T116" fmla="*/ 2147483647 w 3956"/>
                <a:gd name="T117" fmla="*/ 2147483647 h 2046"/>
                <a:gd name="T118" fmla="*/ 2147483647 w 3956"/>
                <a:gd name="T119" fmla="*/ 2147483647 h 2046"/>
                <a:gd name="T120" fmla="*/ 2147483647 w 3956"/>
                <a:gd name="T121" fmla="*/ 2147483647 h 2046"/>
                <a:gd name="T122" fmla="*/ 2147483647 w 3956"/>
                <a:gd name="T123" fmla="*/ 2147483647 h 20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956"/>
                <a:gd name="T187" fmla="*/ 0 h 2046"/>
                <a:gd name="T188" fmla="*/ 3956 w 3956"/>
                <a:gd name="T189" fmla="*/ 2046 h 20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956" h="2046">
                  <a:moveTo>
                    <a:pt x="0" y="19"/>
                  </a:moveTo>
                  <a:lnTo>
                    <a:pt x="39" y="0"/>
                  </a:lnTo>
                  <a:lnTo>
                    <a:pt x="63" y="0"/>
                  </a:lnTo>
                  <a:lnTo>
                    <a:pt x="79" y="24"/>
                  </a:lnTo>
                  <a:lnTo>
                    <a:pt x="87" y="48"/>
                  </a:lnTo>
                  <a:lnTo>
                    <a:pt x="87" y="71"/>
                  </a:lnTo>
                  <a:lnTo>
                    <a:pt x="87" y="95"/>
                  </a:lnTo>
                  <a:lnTo>
                    <a:pt x="87" y="119"/>
                  </a:lnTo>
                  <a:lnTo>
                    <a:pt x="87" y="142"/>
                  </a:lnTo>
                  <a:lnTo>
                    <a:pt x="95" y="166"/>
                  </a:lnTo>
                  <a:lnTo>
                    <a:pt x="95" y="190"/>
                  </a:lnTo>
                  <a:lnTo>
                    <a:pt x="102" y="213"/>
                  </a:lnTo>
                  <a:lnTo>
                    <a:pt x="110" y="237"/>
                  </a:lnTo>
                  <a:lnTo>
                    <a:pt x="118" y="261"/>
                  </a:lnTo>
                  <a:lnTo>
                    <a:pt x="134" y="284"/>
                  </a:lnTo>
                  <a:lnTo>
                    <a:pt x="150" y="308"/>
                  </a:lnTo>
                  <a:lnTo>
                    <a:pt x="166" y="332"/>
                  </a:lnTo>
                  <a:lnTo>
                    <a:pt x="174" y="355"/>
                  </a:lnTo>
                  <a:lnTo>
                    <a:pt x="197" y="395"/>
                  </a:lnTo>
                  <a:lnTo>
                    <a:pt x="213" y="419"/>
                  </a:lnTo>
                  <a:lnTo>
                    <a:pt x="229" y="450"/>
                  </a:lnTo>
                  <a:lnTo>
                    <a:pt x="245" y="474"/>
                  </a:lnTo>
                  <a:lnTo>
                    <a:pt x="252" y="505"/>
                  </a:lnTo>
                  <a:lnTo>
                    <a:pt x="268" y="529"/>
                  </a:lnTo>
                  <a:lnTo>
                    <a:pt x="268" y="553"/>
                  </a:lnTo>
                  <a:lnTo>
                    <a:pt x="276" y="576"/>
                  </a:lnTo>
                  <a:lnTo>
                    <a:pt x="284" y="600"/>
                  </a:lnTo>
                  <a:lnTo>
                    <a:pt x="292" y="624"/>
                  </a:lnTo>
                  <a:lnTo>
                    <a:pt x="300" y="648"/>
                  </a:lnTo>
                  <a:lnTo>
                    <a:pt x="308" y="679"/>
                  </a:lnTo>
                  <a:lnTo>
                    <a:pt x="316" y="703"/>
                  </a:lnTo>
                  <a:lnTo>
                    <a:pt x="324" y="726"/>
                  </a:lnTo>
                  <a:lnTo>
                    <a:pt x="331" y="758"/>
                  </a:lnTo>
                  <a:lnTo>
                    <a:pt x="339" y="782"/>
                  </a:lnTo>
                  <a:lnTo>
                    <a:pt x="347" y="805"/>
                  </a:lnTo>
                  <a:lnTo>
                    <a:pt x="363" y="829"/>
                  </a:lnTo>
                  <a:lnTo>
                    <a:pt x="371" y="853"/>
                  </a:lnTo>
                  <a:lnTo>
                    <a:pt x="379" y="876"/>
                  </a:lnTo>
                  <a:lnTo>
                    <a:pt x="387" y="900"/>
                  </a:lnTo>
                  <a:lnTo>
                    <a:pt x="395" y="924"/>
                  </a:lnTo>
                  <a:lnTo>
                    <a:pt x="402" y="947"/>
                  </a:lnTo>
                  <a:lnTo>
                    <a:pt x="410" y="971"/>
                  </a:lnTo>
                  <a:lnTo>
                    <a:pt x="410" y="995"/>
                  </a:lnTo>
                  <a:lnTo>
                    <a:pt x="418" y="1018"/>
                  </a:lnTo>
                  <a:lnTo>
                    <a:pt x="418" y="1042"/>
                  </a:lnTo>
                  <a:lnTo>
                    <a:pt x="418" y="1074"/>
                  </a:lnTo>
                  <a:lnTo>
                    <a:pt x="418" y="1105"/>
                  </a:lnTo>
                  <a:lnTo>
                    <a:pt x="418" y="1129"/>
                  </a:lnTo>
                  <a:lnTo>
                    <a:pt x="418" y="1161"/>
                  </a:lnTo>
                  <a:lnTo>
                    <a:pt x="418" y="1184"/>
                  </a:lnTo>
                  <a:lnTo>
                    <a:pt x="418" y="1208"/>
                  </a:lnTo>
                  <a:lnTo>
                    <a:pt x="418" y="1232"/>
                  </a:lnTo>
                  <a:lnTo>
                    <a:pt x="426" y="1255"/>
                  </a:lnTo>
                  <a:lnTo>
                    <a:pt x="426" y="1279"/>
                  </a:lnTo>
                  <a:lnTo>
                    <a:pt x="434" y="1303"/>
                  </a:lnTo>
                  <a:lnTo>
                    <a:pt x="442" y="1326"/>
                  </a:lnTo>
                  <a:lnTo>
                    <a:pt x="458" y="1350"/>
                  </a:lnTo>
                  <a:lnTo>
                    <a:pt x="489" y="1374"/>
                  </a:lnTo>
                  <a:lnTo>
                    <a:pt x="521" y="1389"/>
                  </a:lnTo>
                  <a:lnTo>
                    <a:pt x="545" y="1397"/>
                  </a:lnTo>
                  <a:lnTo>
                    <a:pt x="568" y="1405"/>
                  </a:lnTo>
                  <a:lnTo>
                    <a:pt x="592" y="1421"/>
                  </a:lnTo>
                  <a:lnTo>
                    <a:pt x="623" y="1437"/>
                  </a:lnTo>
                  <a:lnTo>
                    <a:pt x="663" y="1460"/>
                  </a:lnTo>
                  <a:lnTo>
                    <a:pt x="687" y="1476"/>
                  </a:lnTo>
                  <a:lnTo>
                    <a:pt x="718" y="1492"/>
                  </a:lnTo>
                  <a:lnTo>
                    <a:pt x="734" y="1516"/>
                  </a:lnTo>
                  <a:lnTo>
                    <a:pt x="773" y="1524"/>
                  </a:lnTo>
                  <a:lnTo>
                    <a:pt x="797" y="1524"/>
                  </a:lnTo>
                  <a:lnTo>
                    <a:pt x="837" y="1524"/>
                  </a:lnTo>
                  <a:lnTo>
                    <a:pt x="884" y="1524"/>
                  </a:lnTo>
                  <a:lnTo>
                    <a:pt x="923" y="1524"/>
                  </a:lnTo>
                  <a:lnTo>
                    <a:pt x="963" y="1516"/>
                  </a:lnTo>
                  <a:lnTo>
                    <a:pt x="987" y="1516"/>
                  </a:lnTo>
                  <a:lnTo>
                    <a:pt x="1010" y="1508"/>
                  </a:lnTo>
                  <a:lnTo>
                    <a:pt x="1034" y="1484"/>
                  </a:lnTo>
                  <a:lnTo>
                    <a:pt x="1058" y="1460"/>
                  </a:lnTo>
                  <a:lnTo>
                    <a:pt x="1081" y="1437"/>
                  </a:lnTo>
                  <a:lnTo>
                    <a:pt x="1097" y="1413"/>
                  </a:lnTo>
                  <a:lnTo>
                    <a:pt x="1113" y="1389"/>
                  </a:lnTo>
                  <a:lnTo>
                    <a:pt x="1137" y="1366"/>
                  </a:lnTo>
                  <a:lnTo>
                    <a:pt x="1152" y="1342"/>
                  </a:lnTo>
                  <a:lnTo>
                    <a:pt x="1176" y="1318"/>
                  </a:lnTo>
                  <a:lnTo>
                    <a:pt x="1200" y="1295"/>
                  </a:lnTo>
                  <a:lnTo>
                    <a:pt x="1223" y="1271"/>
                  </a:lnTo>
                  <a:lnTo>
                    <a:pt x="1239" y="1247"/>
                  </a:lnTo>
                  <a:lnTo>
                    <a:pt x="1255" y="1224"/>
                  </a:lnTo>
                  <a:lnTo>
                    <a:pt x="1263" y="1200"/>
                  </a:lnTo>
                  <a:lnTo>
                    <a:pt x="1271" y="1176"/>
                  </a:lnTo>
                  <a:lnTo>
                    <a:pt x="1271" y="1153"/>
                  </a:lnTo>
                  <a:lnTo>
                    <a:pt x="1271" y="1129"/>
                  </a:lnTo>
                  <a:lnTo>
                    <a:pt x="1271" y="1105"/>
                  </a:lnTo>
                  <a:lnTo>
                    <a:pt x="1271" y="1082"/>
                  </a:lnTo>
                  <a:lnTo>
                    <a:pt x="1287" y="1058"/>
                  </a:lnTo>
                  <a:lnTo>
                    <a:pt x="1310" y="1034"/>
                  </a:lnTo>
                  <a:lnTo>
                    <a:pt x="1334" y="1018"/>
                  </a:lnTo>
                  <a:lnTo>
                    <a:pt x="1358" y="1003"/>
                  </a:lnTo>
                  <a:lnTo>
                    <a:pt x="1381" y="995"/>
                  </a:lnTo>
                  <a:lnTo>
                    <a:pt x="1405" y="979"/>
                  </a:lnTo>
                  <a:lnTo>
                    <a:pt x="1437" y="1003"/>
                  </a:lnTo>
                  <a:lnTo>
                    <a:pt x="1452" y="1026"/>
                  </a:lnTo>
                  <a:lnTo>
                    <a:pt x="1460" y="1050"/>
                  </a:lnTo>
                  <a:lnTo>
                    <a:pt x="1468" y="1074"/>
                  </a:lnTo>
                  <a:lnTo>
                    <a:pt x="1492" y="1082"/>
                  </a:lnTo>
                  <a:lnTo>
                    <a:pt x="1531" y="1082"/>
                  </a:lnTo>
                  <a:lnTo>
                    <a:pt x="1555" y="1082"/>
                  </a:lnTo>
                  <a:lnTo>
                    <a:pt x="1587" y="1074"/>
                  </a:lnTo>
                  <a:lnTo>
                    <a:pt x="1610" y="1066"/>
                  </a:lnTo>
                  <a:lnTo>
                    <a:pt x="1634" y="1050"/>
                  </a:lnTo>
                  <a:lnTo>
                    <a:pt x="1658" y="1034"/>
                  </a:lnTo>
                  <a:lnTo>
                    <a:pt x="1681" y="1018"/>
                  </a:lnTo>
                  <a:lnTo>
                    <a:pt x="1705" y="1003"/>
                  </a:lnTo>
                  <a:lnTo>
                    <a:pt x="1729" y="995"/>
                  </a:lnTo>
                  <a:lnTo>
                    <a:pt x="1744" y="1018"/>
                  </a:lnTo>
                  <a:lnTo>
                    <a:pt x="1752" y="1042"/>
                  </a:lnTo>
                  <a:lnTo>
                    <a:pt x="1760" y="1066"/>
                  </a:lnTo>
                  <a:lnTo>
                    <a:pt x="1760" y="1089"/>
                  </a:lnTo>
                  <a:lnTo>
                    <a:pt x="1760" y="1113"/>
                  </a:lnTo>
                  <a:lnTo>
                    <a:pt x="1760" y="1137"/>
                  </a:lnTo>
                  <a:lnTo>
                    <a:pt x="1760" y="1161"/>
                  </a:lnTo>
                  <a:lnTo>
                    <a:pt x="1760" y="1184"/>
                  </a:lnTo>
                  <a:lnTo>
                    <a:pt x="1760" y="1208"/>
                  </a:lnTo>
                  <a:lnTo>
                    <a:pt x="1760" y="1232"/>
                  </a:lnTo>
                  <a:lnTo>
                    <a:pt x="1760" y="1255"/>
                  </a:lnTo>
                  <a:lnTo>
                    <a:pt x="1760" y="1279"/>
                  </a:lnTo>
                  <a:lnTo>
                    <a:pt x="1760" y="1303"/>
                  </a:lnTo>
                  <a:lnTo>
                    <a:pt x="1760" y="1326"/>
                  </a:lnTo>
                  <a:lnTo>
                    <a:pt x="1760" y="1350"/>
                  </a:lnTo>
                  <a:lnTo>
                    <a:pt x="1768" y="1374"/>
                  </a:lnTo>
                  <a:lnTo>
                    <a:pt x="1776" y="1397"/>
                  </a:lnTo>
                  <a:lnTo>
                    <a:pt x="1784" y="1421"/>
                  </a:lnTo>
                  <a:lnTo>
                    <a:pt x="1792" y="1445"/>
                  </a:lnTo>
                  <a:lnTo>
                    <a:pt x="1815" y="1476"/>
                  </a:lnTo>
                  <a:lnTo>
                    <a:pt x="1855" y="1500"/>
                  </a:lnTo>
                  <a:lnTo>
                    <a:pt x="1879" y="1524"/>
                  </a:lnTo>
                  <a:lnTo>
                    <a:pt x="1910" y="1539"/>
                  </a:lnTo>
                  <a:lnTo>
                    <a:pt x="1934" y="1547"/>
                  </a:lnTo>
                  <a:lnTo>
                    <a:pt x="1958" y="1555"/>
                  </a:lnTo>
                  <a:lnTo>
                    <a:pt x="1981" y="1555"/>
                  </a:lnTo>
                  <a:lnTo>
                    <a:pt x="2005" y="1555"/>
                  </a:lnTo>
                  <a:lnTo>
                    <a:pt x="2037" y="1555"/>
                  </a:lnTo>
                  <a:lnTo>
                    <a:pt x="2068" y="1555"/>
                  </a:lnTo>
                  <a:lnTo>
                    <a:pt x="2092" y="1555"/>
                  </a:lnTo>
                  <a:lnTo>
                    <a:pt x="2131" y="1555"/>
                  </a:lnTo>
                  <a:lnTo>
                    <a:pt x="2155" y="1547"/>
                  </a:lnTo>
                  <a:lnTo>
                    <a:pt x="2179" y="1539"/>
                  </a:lnTo>
                  <a:lnTo>
                    <a:pt x="2210" y="1531"/>
                  </a:lnTo>
                  <a:lnTo>
                    <a:pt x="2234" y="1508"/>
                  </a:lnTo>
                  <a:lnTo>
                    <a:pt x="2258" y="1492"/>
                  </a:lnTo>
                  <a:lnTo>
                    <a:pt x="2281" y="1468"/>
                  </a:lnTo>
                  <a:lnTo>
                    <a:pt x="2289" y="1445"/>
                  </a:lnTo>
                  <a:lnTo>
                    <a:pt x="2313" y="1405"/>
                  </a:lnTo>
                  <a:lnTo>
                    <a:pt x="2329" y="1374"/>
                  </a:lnTo>
                  <a:lnTo>
                    <a:pt x="2352" y="1342"/>
                  </a:lnTo>
                  <a:lnTo>
                    <a:pt x="2360" y="1318"/>
                  </a:lnTo>
                  <a:lnTo>
                    <a:pt x="2376" y="1287"/>
                  </a:lnTo>
                  <a:lnTo>
                    <a:pt x="2384" y="1263"/>
                  </a:lnTo>
                  <a:lnTo>
                    <a:pt x="2400" y="1232"/>
                  </a:lnTo>
                  <a:lnTo>
                    <a:pt x="2408" y="1208"/>
                  </a:lnTo>
                  <a:lnTo>
                    <a:pt x="2423" y="1176"/>
                  </a:lnTo>
                  <a:lnTo>
                    <a:pt x="2439" y="1145"/>
                  </a:lnTo>
                  <a:lnTo>
                    <a:pt x="2447" y="1121"/>
                  </a:lnTo>
                  <a:lnTo>
                    <a:pt x="2455" y="1097"/>
                  </a:lnTo>
                  <a:lnTo>
                    <a:pt x="2471" y="1074"/>
                  </a:lnTo>
                  <a:lnTo>
                    <a:pt x="2486" y="1050"/>
                  </a:lnTo>
                  <a:lnTo>
                    <a:pt x="2502" y="1026"/>
                  </a:lnTo>
                  <a:lnTo>
                    <a:pt x="2518" y="1003"/>
                  </a:lnTo>
                  <a:lnTo>
                    <a:pt x="2542" y="979"/>
                  </a:lnTo>
                  <a:lnTo>
                    <a:pt x="2565" y="979"/>
                  </a:lnTo>
                  <a:lnTo>
                    <a:pt x="2589" y="987"/>
                  </a:lnTo>
                  <a:lnTo>
                    <a:pt x="2589" y="1011"/>
                  </a:lnTo>
                  <a:lnTo>
                    <a:pt x="2597" y="1034"/>
                  </a:lnTo>
                  <a:lnTo>
                    <a:pt x="2597" y="1058"/>
                  </a:lnTo>
                  <a:lnTo>
                    <a:pt x="2597" y="1082"/>
                  </a:lnTo>
                  <a:lnTo>
                    <a:pt x="2597" y="1113"/>
                  </a:lnTo>
                  <a:lnTo>
                    <a:pt x="2605" y="1145"/>
                  </a:lnTo>
                  <a:lnTo>
                    <a:pt x="2613" y="1176"/>
                  </a:lnTo>
                  <a:lnTo>
                    <a:pt x="2613" y="1200"/>
                  </a:lnTo>
                  <a:lnTo>
                    <a:pt x="2621" y="1224"/>
                  </a:lnTo>
                  <a:lnTo>
                    <a:pt x="2629" y="1255"/>
                  </a:lnTo>
                  <a:lnTo>
                    <a:pt x="2636" y="1279"/>
                  </a:lnTo>
                  <a:lnTo>
                    <a:pt x="2644" y="1310"/>
                  </a:lnTo>
                  <a:lnTo>
                    <a:pt x="2660" y="1342"/>
                  </a:lnTo>
                  <a:lnTo>
                    <a:pt x="2676" y="1366"/>
                  </a:lnTo>
                  <a:lnTo>
                    <a:pt x="2700" y="1389"/>
                  </a:lnTo>
                  <a:lnTo>
                    <a:pt x="2739" y="1429"/>
                  </a:lnTo>
                  <a:lnTo>
                    <a:pt x="2771" y="1460"/>
                  </a:lnTo>
                  <a:lnTo>
                    <a:pt x="2794" y="1476"/>
                  </a:lnTo>
                  <a:lnTo>
                    <a:pt x="2834" y="1508"/>
                  </a:lnTo>
                  <a:lnTo>
                    <a:pt x="2857" y="1531"/>
                  </a:lnTo>
                  <a:lnTo>
                    <a:pt x="2881" y="1547"/>
                  </a:lnTo>
                  <a:lnTo>
                    <a:pt x="2905" y="1547"/>
                  </a:lnTo>
                  <a:lnTo>
                    <a:pt x="2944" y="1563"/>
                  </a:lnTo>
                  <a:lnTo>
                    <a:pt x="2968" y="1563"/>
                  </a:lnTo>
                  <a:lnTo>
                    <a:pt x="2992" y="1571"/>
                  </a:lnTo>
                  <a:lnTo>
                    <a:pt x="3015" y="1571"/>
                  </a:lnTo>
                  <a:lnTo>
                    <a:pt x="3039" y="1571"/>
                  </a:lnTo>
                  <a:lnTo>
                    <a:pt x="3071" y="1571"/>
                  </a:lnTo>
                  <a:lnTo>
                    <a:pt x="3102" y="1571"/>
                  </a:lnTo>
                  <a:lnTo>
                    <a:pt x="3134" y="1555"/>
                  </a:lnTo>
                  <a:lnTo>
                    <a:pt x="3157" y="1539"/>
                  </a:lnTo>
                  <a:lnTo>
                    <a:pt x="3181" y="1524"/>
                  </a:lnTo>
                  <a:lnTo>
                    <a:pt x="3205" y="1500"/>
                  </a:lnTo>
                  <a:lnTo>
                    <a:pt x="3228" y="1484"/>
                  </a:lnTo>
                  <a:lnTo>
                    <a:pt x="3260" y="1453"/>
                  </a:lnTo>
                  <a:lnTo>
                    <a:pt x="3284" y="1429"/>
                  </a:lnTo>
                  <a:lnTo>
                    <a:pt x="3300" y="1405"/>
                  </a:lnTo>
                  <a:lnTo>
                    <a:pt x="3323" y="1382"/>
                  </a:lnTo>
                  <a:lnTo>
                    <a:pt x="3363" y="1350"/>
                  </a:lnTo>
                  <a:lnTo>
                    <a:pt x="3371" y="1326"/>
                  </a:lnTo>
                  <a:lnTo>
                    <a:pt x="3402" y="1295"/>
                  </a:lnTo>
                  <a:lnTo>
                    <a:pt x="3418" y="1271"/>
                  </a:lnTo>
                  <a:lnTo>
                    <a:pt x="3434" y="1239"/>
                  </a:lnTo>
                  <a:lnTo>
                    <a:pt x="3450" y="1216"/>
                  </a:lnTo>
                  <a:lnTo>
                    <a:pt x="3473" y="1192"/>
                  </a:lnTo>
                  <a:lnTo>
                    <a:pt x="3481" y="1168"/>
                  </a:lnTo>
                  <a:lnTo>
                    <a:pt x="3497" y="1145"/>
                  </a:lnTo>
                  <a:lnTo>
                    <a:pt x="3505" y="1121"/>
                  </a:lnTo>
                  <a:lnTo>
                    <a:pt x="3521" y="1082"/>
                  </a:lnTo>
                  <a:lnTo>
                    <a:pt x="3528" y="1050"/>
                  </a:lnTo>
                  <a:lnTo>
                    <a:pt x="3544" y="1011"/>
                  </a:lnTo>
                  <a:lnTo>
                    <a:pt x="3560" y="979"/>
                  </a:lnTo>
                  <a:lnTo>
                    <a:pt x="3568" y="955"/>
                  </a:lnTo>
                  <a:lnTo>
                    <a:pt x="3576" y="924"/>
                  </a:lnTo>
                  <a:lnTo>
                    <a:pt x="3584" y="892"/>
                  </a:lnTo>
                  <a:lnTo>
                    <a:pt x="3592" y="861"/>
                  </a:lnTo>
                  <a:lnTo>
                    <a:pt x="3600" y="829"/>
                  </a:lnTo>
                  <a:lnTo>
                    <a:pt x="3607" y="797"/>
                  </a:lnTo>
                  <a:lnTo>
                    <a:pt x="3615" y="774"/>
                  </a:lnTo>
                  <a:lnTo>
                    <a:pt x="3623" y="750"/>
                  </a:lnTo>
                  <a:lnTo>
                    <a:pt x="3631" y="726"/>
                  </a:lnTo>
                  <a:lnTo>
                    <a:pt x="3639" y="703"/>
                  </a:lnTo>
                  <a:lnTo>
                    <a:pt x="3655" y="671"/>
                  </a:lnTo>
                  <a:lnTo>
                    <a:pt x="3663" y="648"/>
                  </a:lnTo>
                  <a:lnTo>
                    <a:pt x="3678" y="624"/>
                  </a:lnTo>
                  <a:lnTo>
                    <a:pt x="3694" y="600"/>
                  </a:lnTo>
                  <a:lnTo>
                    <a:pt x="3694" y="576"/>
                  </a:lnTo>
                  <a:lnTo>
                    <a:pt x="3726" y="561"/>
                  </a:lnTo>
                  <a:lnTo>
                    <a:pt x="3757" y="561"/>
                  </a:lnTo>
                  <a:lnTo>
                    <a:pt x="3805" y="561"/>
                  </a:lnTo>
                  <a:lnTo>
                    <a:pt x="3852" y="561"/>
                  </a:lnTo>
                  <a:lnTo>
                    <a:pt x="3899" y="561"/>
                  </a:lnTo>
                  <a:lnTo>
                    <a:pt x="3923" y="553"/>
                  </a:lnTo>
                  <a:lnTo>
                    <a:pt x="3931" y="576"/>
                  </a:lnTo>
                  <a:lnTo>
                    <a:pt x="3931" y="600"/>
                  </a:lnTo>
                  <a:lnTo>
                    <a:pt x="3931" y="624"/>
                  </a:lnTo>
                  <a:lnTo>
                    <a:pt x="3931" y="648"/>
                  </a:lnTo>
                  <a:lnTo>
                    <a:pt x="3931" y="671"/>
                  </a:lnTo>
                  <a:lnTo>
                    <a:pt x="3939" y="695"/>
                  </a:lnTo>
                  <a:lnTo>
                    <a:pt x="3939" y="726"/>
                  </a:lnTo>
                  <a:lnTo>
                    <a:pt x="3939" y="750"/>
                  </a:lnTo>
                  <a:lnTo>
                    <a:pt x="3947" y="782"/>
                  </a:lnTo>
                  <a:lnTo>
                    <a:pt x="3947" y="813"/>
                  </a:lnTo>
                  <a:lnTo>
                    <a:pt x="3947" y="837"/>
                  </a:lnTo>
                  <a:lnTo>
                    <a:pt x="3947" y="861"/>
                  </a:lnTo>
                  <a:lnTo>
                    <a:pt x="3947" y="892"/>
                  </a:lnTo>
                  <a:lnTo>
                    <a:pt x="3947" y="924"/>
                  </a:lnTo>
                  <a:lnTo>
                    <a:pt x="3947" y="947"/>
                  </a:lnTo>
                  <a:lnTo>
                    <a:pt x="3947" y="987"/>
                  </a:lnTo>
                  <a:lnTo>
                    <a:pt x="3947" y="1011"/>
                  </a:lnTo>
                  <a:lnTo>
                    <a:pt x="3947" y="1050"/>
                  </a:lnTo>
                  <a:lnTo>
                    <a:pt x="3947" y="1089"/>
                  </a:lnTo>
                  <a:lnTo>
                    <a:pt x="3947" y="1113"/>
                  </a:lnTo>
                  <a:lnTo>
                    <a:pt x="3947" y="1137"/>
                  </a:lnTo>
                  <a:lnTo>
                    <a:pt x="3947" y="1176"/>
                  </a:lnTo>
                  <a:lnTo>
                    <a:pt x="3947" y="1200"/>
                  </a:lnTo>
                  <a:lnTo>
                    <a:pt x="3947" y="1224"/>
                  </a:lnTo>
                  <a:lnTo>
                    <a:pt x="3947" y="1247"/>
                  </a:lnTo>
                  <a:lnTo>
                    <a:pt x="3947" y="1279"/>
                  </a:lnTo>
                  <a:lnTo>
                    <a:pt x="3947" y="1310"/>
                  </a:lnTo>
                  <a:lnTo>
                    <a:pt x="3947" y="1334"/>
                  </a:lnTo>
                  <a:lnTo>
                    <a:pt x="3947" y="1374"/>
                  </a:lnTo>
                  <a:lnTo>
                    <a:pt x="3947" y="1397"/>
                  </a:lnTo>
                  <a:lnTo>
                    <a:pt x="3947" y="1421"/>
                  </a:lnTo>
                  <a:lnTo>
                    <a:pt x="3947" y="1445"/>
                  </a:lnTo>
                  <a:lnTo>
                    <a:pt x="3947" y="1468"/>
                  </a:lnTo>
                  <a:lnTo>
                    <a:pt x="3947" y="1500"/>
                  </a:lnTo>
                  <a:lnTo>
                    <a:pt x="3947" y="1531"/>
                  </a:lnTo>
                  <a:lnTo>
                    <a:pt x="3947" y="1555"/>
                  </a:lnTo>
                  <a:lnTo>
                    <a:pt x="3947" y="1579"/>
                  </a:lnTo>
                  <a:lnTo>
                    <a:pt x="3947" y="1603"/>
                  </a:lnTo>
                  <a:lnTo>
                    <a:pt x="3947" y="1626"/>
                  </a:lnTo>
                  <a:lnTo>
                    <a:pt x="3947" y="1658"/>
                  </a:lnTo>
                  <a:lnTo>
                    <a:pt x="3947" y="1689"/>
                  </a:lnTo>
                  <a:lnTo>
                    <a:pt x="3947" y="1713"/>
                  </a:lnTo>
                  <a:lnTo>
                    <a:pt x="3947" y="1745"/>
                  </a:lnTo>
                  <a:lnTo>
                    <a:pt x="3947" y="1768"/>
                  </a:lnTo>
                  <a:lnTo>
                    <a:pt x="3947" y="1800"/>
                  </a:lnTo>
                  <a:lnTo>
                    <a:pt x="3947" y="1824"/>
                  </a:lnTo>
                  <a:lnTo>
                    <a:pt x="3947" y="1847"/>
                  </a:lnTo>
                  <a:lnTo>
                    <a:pt x="3947" y="1871"/>
                  </a:lnTo>
                  <a:lnTo>
                    <a:pt x="3947" y="1895"/>
                  </a:lnTo>
                  <a:lnTo>
                    <a:pt x="3947" y="1918"/>
                  </a:lnTo>
                  <a:lnTo>
                    <a:pt x="3947" y="1942"/>
                  </a:lnTo>
                  <a:lnTo>
                    <a:pt x="3947" y="1966"/>
                  </a:lnTo>
                  <a:lnTo>
                    <a:pt x="3947" y="1989"/>
                  </a:lnTo>
                  <a:lnTo>
                    <a:pt x="3947" y="2013"/>
                  </a:lnTo>
                  <a:lnTo>
                    <a:pt x="3955" y="2037"/>
                  </a:lnTo>
                  <a:lnTo>
                    <a:pt x="3931" y="2045"/>
                  </a:lnTo>
                  <a:lnTo>
                    <a:pt x="3907" y="2037"/>
                  </a:lnTo>
                  <a:lnTo>
                    <a:pt x="3876" y="2021"/>
                  </a:lnTo>
                  <a:lnTo>
                    <a:pt x="3852" y="2013"/>
                  </a:lnTo>
                  <a:lnTo>
                    <a:pt x="3828" y="2013"/>
                  </a:lnTo>
                  <a:lnTo>
                    <a:pt x="3805" y="2013"/>
                  </a:lnTo>
                  <a:lnTo>
                    <a:pt x="3781" y="2013"/>
                  </a:lnTo>
                  <a:lnTo>
                    <a:pt x="3750" y="2013"/>
                  </a:lnTo>
                  <a:lnTo>
                    <a:pt x="3726" y="2013"/>
                  </a:lnTo>
                  <a:lnTo>
                    <a:pt x="3702" y="2005"/>
                  </a:lnTo>
                  <a:lnTo>
                    <a:pt x="3678" y="2005"/>
                  </a:lnTo>
                  <a:lnTo>
                    <a:pt x="3655" y="1997"/>
                  </a:lnTo>
                  <a:lnTo>
                    <a:pt x="3623" y="1989"/>
                  </a:lnTo>
                  <a:lnTo>
                    <a:pt x="3600" y="1989"/>
                  </a:lnTo>
                  <a:lnTo>
                    <a:pt x="3568" y="1989"/>
                  </a:lnTo>
                  <a:lnTo>
                    <a:pt x="3544" y="1989"/>
                  </a:lnTo>
                  <a:lnTo>
                    <a:pt x="3521" y="1989"/>
                  </a:lnTo>
                  <a:lnTo>
                    <a:pt x="3481" y="1989"/>
                  </a:lnTo>
                  <a:lnTo>
                    <a:pt x="3457" y="1989"/>
                  </a:lnTo>
                  <a:lnTo>
                    <a:pt x="3434" y="1989"/>
                  </a:lnTo>
                  <a:lnTo>
                    <a:pt x="3402" y="1989"/>
                  </a:lnTo>
                  <a:lnTo>
                    <a:pt x="3363" y="1989"/>
                  </a:lnTo>
                  <a:lnTo>
                    <a:pt x="3331" y="1989"/>
                  </a:lnTo>
                  <a:lnTo>
                    <a:pt x="3300" y="1981"/>
                  </a:lnTo>
                  <a:lnTo>
                    <a:pt x="3276" y="1981"/>
                  </a:lnTo>
                  <a:lnTo>
                    <a:pt x="3252" y="1981"/>
                  </a:lnTo>
                  <a:lnTo>
                    <a:pt x="3221" y="1981"/>
                  </a:lnTo>
                  <a:lnTo>
                    <a:pt x="3189" y="1981"/>
                  </a:lnTo>
                  <a:lnTo>
                    <a:pt x="3165" y="1981"/>
                  </a:lnTo>
                  <a:lnTo>
                    <a:pt x="3126" y="1981"/>
                  </a:lnTo>
                  <a:lnTo>
                    <a:pt x="3102" y="1981"/>
                  </a:lnTo>
                  <a:lnTo>
                    <a:pt x="3079" y="1981"/>
                  </a:lnTo>
                  <a:lnTo>
                    <a:pt x="3055" y="1981"/>
                  </a:lnTo>
                  <a:lnTo>
                    <a:pt x="3031" y="1981"/>
                  </a:lnTo>
                  <a:lnTo>
                    <a:pt x="3007" y="1981"/>
                  </a:lnTo>
                  <a:lnTo>
                    <a:pt x="2984" y="1981"/>
                  </a:lnTo>
                  <a:lnTo>
                    <a:pt x="2944" y="1981"/>
                  </a:lnTo>
                  <a:lnTo>
                    <a:pt x="2913" y="1981"/>
                  </a:lnTo>
                  <a:lnTo>
                    <a:pt x="2873" y="1981"/>
                  </a:lnTo>
                  <a:lnTo>
                    <a:pt x="2850" y="1973"/>
                  </a:lnTo>
                  <a:lnTo>
                    <a:pt x="2818" y="1973"/>
                  </a:lnTo>
                  <a:lnTo>
                    <a:pt x="2794" y="1973"/>
                  </a:lnTo>
                  <a:lnTo>
                    <a:pt x="2763" y="1966"/>
                  </a:lnTo>
                  <a:lnTo>
                    <a:pt x="2739" y="1958"/>
                  </a:lnTo>
                  <a:lnTo>
                    <a:pt x="2715" y="1950"/>
                  </a:lnTo>
                  <a:lnTo>
                    <a:pt x="2676" y="1950"/>
                  </a:lnTo>
                  <a:lnTo>
                    <a:pt x="2636" y="1950"/>
                  </a:lnTo>
                  <a:lnTo>
                    <a:pt x="2605" y="1950"/>
                  </a:lnTo>
                  <a:lnTo>
                    <a:pt x="2565" y="1950"/>
                  </a:lnTo>
                  <a:lnTo>
                    <a:pt x="2534" y="1950"/>
                  </a:lnTo>
                  <a:lnTo>
                    <a:pt x="2502" y="1950"/>
                  </a:lnTo>
                  <a:lnTo>
                    <a:pt x="2471" y="1950"/>
                  </a:lnTo>
                  <a:lnTo>
                    <a:pt x="2447" y="1950"/>
                  </a:lnTo>
                  <a:lnTo>
                    <a:pt x="2415" y="1950"/>
                  </a:lnTo>
                  <a:lnTo>
                    <a:pt x="2392" y="1950"/>
                  </a:lnTo>
                  <a:lnTo>
                    <a:pt x="2368" y="1950"/>
                  </a:lnTo>
                  <a:lnTo>
                    <a:pt x="2344" y="1950"/>
                  </a:lnTo>
                  <a:lnTo>
                    <a:pt x="2313" y="1950"/>
                  </a:lnTo>
                  <a:lnTo>
                    <a:pt x="2281" y="1950"/>
                  </a:lnTo>
                  <a:lnTo>
                    <a:pt x="2258" y="1950"/>
                  </a:lnTo>
                  <a:lnTo>
                    <a:pt x="2234" y="1950"/>
                  </a:lnTo>
                  <a:lnTo>
                    <a:pt x="2210" y="1950"/>
                  </a:lnTo>
                  <a:lnTo>
                    <a:pt x="2171" y="1950"/>
                  </a:lnTo>
                  <a:lnTo>
                    <a:pt x="2139" y="1950"/>
                  </a:lnTo>
                  <a:lnTo>
                    <a:pt x="2108" y="1950"/>
                  </a:lnTo>
                  <a:lnTo>
                    <a:pt x="2084" y="1950"/>
                  </a:lnTo>
                  <a:lnTo>
                    <a:pt x="2052" y="1958"/>
                  </a:lnTo>
                  <a:lnTo>
                    <a:pt x="2029" y="1958"/>
                  </a:lnTo>
                  <a:lnTo>
                    <a:pt x="1997" y="1966"/>
                  </a:lnTo>
                  <a:lnTo>
                    <a:pt x="1973" y="1966"/>
                  </a:lnTo>
                  <a:lnTo>
                    <a:pt x="1950" y="1966"/>
                  </a:lnTo>
                  <a:lnTo>
                    <a:pt x="1926" y="1966"/>
                  </a:lnTo>
                  <a:lnTo>
                    <a:pt x="1894" y="1966"/>
                  </a:lnTo>
                  <a:lnTo>
                    <a:pt x="1863" y="1966"/>
                  </a:lnTo>
                  <a:lnTo>
                    <a:pt x="1831" y="1966"/>
                  </a:lnTo>
                  <a:lnTo>
                    <a:pt x="1800" y="1966"/>
                  </a:lnTo>
                  <a:lnTo>
                    <a:pt x="1768" y="1966"/>
                  </a:lnTo>
                  <a:lnTo>
                    <a:pt x="1737" y="1966"/>
                  </a:lnTo>
                  <a:lnTo>
                    <a:pt x="1713" y="1966"/>
                  </a:lnTo>
                  <a:lnTo>
                    <a:pt x="1689" y="1966"/>
                  </a:lnTo>
                  <a:lnTo>
                    <a:pt x="1665" y="1966"/>
                  </a:lnTo>
                  <a:lnTo>
                    <a:pt x="1634" y="1966"/>
                  </a:lnTo>
                  <a:lnTo>
                    <a:pt x="1602" y="1966"/>
                  </a:lnTo>
                  <a:lnTo>
                    <a:pt x="1571" y="1966"/>
                  </a:lnTo>
                  <a:lnTo>
                    <a:pt x="1531" y="1966"/>
                  </a:lnTo>
                  <a:lnTo>
                    <a:pt x="1508" y="1966"/>
                  </a:lnTo>
                  <a:lnTo>
                    <a:pt x="1468" y="1958"/>
                  </a:lnTo>
                  <a:lnTo>
                    <a:pt x="1437" y="1958"/>
                  </a:lnTo>
                  <a:lnTo>
                    <a:pt x="1413" y="1958"/>
                  </a:lnTo>
                  <a:lnTo>
                    <a:pt x="1389" y="1958"/>
                  </a:lnTo>
                  <a:lnTo>
                    <a:pt x="1358" y="1950"/>
                  </a:lnTo>
                  <a:lnTo>
                    <a:pt x="1334" y="1950"/>
                  </a:lnTo>
                  <a:lnTo>
                    <a:pt x="1302" y="1950"/>
                  </a:lnTo>
                  <a:lnTo>
                    <a:pt x="1279" y="1950"/>
                  </a:lnTo>
                  <a:lnTo>
                    <a:pt x="1255" y="1950"/>
                  </a:lnTo>
                  <a:lnTo>
                    <a:pt x="1231" y="1950"/>
                  </a:lnTo>
                  <a:lnTo>
                    <a:pt x="1192" y="1942"/>
                  </a:lnTo>
                  <a:lnTo>
                    <a:pt x="1152" y="1934"/>
                  </a:lnTo>
                  <a:lnTo>
                    <a:pt x="1129" y="1926"/>
                  </a:lnTo>
                  <a:lnTo>
                    <a:pt x="1152" y="1939"/>
                  </a:lnTo>
                  <a:lnTo>
                    <a:pt x="1105" y="1926"/>
                  </a:lnTo>
                  <a:lnTo>
                    <a:pt x="1081" y="1918"/>
                  </a:lnTo>
                  <a:lnTo>
                    <a:pt x="1056" y="1987"/>
                  </a:lnTo>
                  <a:lnTo>
                    <a:pt x="1026" y="1910"/>
                  </a:lnTo>
                  <a:lnTo>
                    <a:pt x="1002" y="1902"/>
                  </a:lnTo>
                  <a:lnTo>
                    <a:pt x="912" y="1939"/>
                  </a:lnTo>
                  <a:lnTo>
                    <a:pt x="960" y="1939"/>
                  </a:lnTo>
                  <a:lnTo>
                    <a:pt x="912" y="1939"/>
                  </a:lnTo>
                  <a:lnTo>
                    <a:pt x="864" y="1939"/>
                  </a:lnTo>
                  <a:lnTo>
                    <a:pt x="912" y="1939"/>
                  </a:lnTo>
                  <a:lnTo>
                    <a:pt x="816" y="1987"/>
                  </a:lnTo>
                  <a:lnTo>
                    <a:pt x="768" y="1939"/>
                  </a:lnTo>
                  <a:lnTo>
                    <a:pt x="720" y="1939"/>
                  </a:lnTo>
                  <a:lnTo>
                    <a:pt x="672" y="1939"/>
                  </a:lnTo>
                  <a:lnTo>
                    <a:pt x="624" y="1939"/>
                  </a:lnTo>
                  <a:lnTo>
                    <a:pt x="624" y="1987"/>
                  </a:lnTo>
                  <a:lnTo>
                    <a:pt x="600" y="1918"/>
                  </a:lnTo>
                  <a:lnTo>
                    <a:pt x="560" y="1926"/>
                  </a:lnTo>
                  <a:lnTo>
                    <a:pt x="528" y="1939"/>
                  </a:lnTo>
                  <a:lnTo>
                    <a:pt x="513" y="1926"/>
                  </a:lnTo>
                  <a:lnTo>
                    <a:pt x="481" y="1934"/>
                  </a:lnTo>
                  <a:lnTo>
                    <a:pt x="458" y="1934"/>
                  </a:lnTo>
                  <a:lnTo>
                    <a:pt x="418" y="1942"/>
                  </a:lnTo>
                  <a:lnTo>
                    <a:pt x="387" y="1942"/>
                  </a:lnTo>
                  <a:lnTo>
                    <a:pt x="363" y="1950"/>
                  </a:lnTo>
                  <a:lnTo>
                    <a:pt x="339" y="1958"/>
                  </a:lnTo>
                  <a:lnTo>
                    <a:pt x="316" y="1958"/>
                  </a:lnTo>
                  <a:lnTo>
                    <a:pt x="292" y="1958"/>
                  </a:lnTo>
                  <a:lnTo>
                    <a:pt x="1296" y="1939"/>
                  </a:lnTo>
                  <a:lnTo>
                    <a:pt x="229" y="1966"/>
                  </a:lnTo>
                  <a:lnTo>
                    <a:pt x="205" y="1966"/>
                  </a:lnTo>
                  <a:lnTo>
                    <a:pt x="181" y="1966"/>
                  </a:lnTo>
                  <a:lnTo>
                    <a:pt x="158" y="1966"/>
                  </a:lnTo>
                  <a:lnTo>
                    <a:pt x="134" y="1966"/>
                  </a:lnTo>
                  <a:lnTo>
                    <a:pt x="102" y="1966"/>
                  </a:lnTo>
                  <a:lnTo>
                    <a:pt x="87" y="1942"/>
                  </a:lnTo>
                  <a:lnTo>
                    <a:pt x="87" y="1918"/>
                  </a:lnTo>
                  <a:lnTo>
                    <a:pt x="87" y="1895"/>
                  </a:lnTo>
                  <a:lnTo>
                    <a:pt x="87" y="1871"/>
                  </a:lnTo>
                  <a:lnTo>
                    <a:pt x="87" y="1839"/>
                  </a:lnTo>
                  <a:lnTo>
                    <a:pt x="87" y="1816"/>
                  </a:lnTo>
                  <a:lnTo>
                    <a:pt x="87" y="1784"/>
                  </a:lnTo>
                  <a:lnTo>
                    <a:pt x="87" y="1760"/>
                  </a:lnTo>
                  <a:lnTo>
                    <a:pt x="87" y="1729"/>
                  </a:lnTo>
                  <a:lnTo>
                    <a:pt x="87" y="1697"/>
                  </a:lnTo>
                  <a:lnTo>
                    <a:pt x="87" y="1666"/>
                  </a:lnTo>
                  <a:lnTo>
                    <a:pt x="87" y="1634"/>
                  </a:lnTo>
                  <a:lnTo>
                    <a:pt x="87" y="1610"/>
                  </a:lnTo>
                  <a:lnTo>
                    <a:pt x="87" y="1579"/>
                  </a:lnTo>
                  <a:lnTo>
                    <a:pt x="79" y="1555"/>
                  </a:lnTo>
                  <a:lnTo>
                    <a:pt x="79" y="1531"/>
                  </a:lnTo>
                  <a:lnTo>
                    <a:pt x="79" y="1508"/>
                  </a:lnTo>
                  <a:lnTo>
                    <a:pt x="79" y="1476"/>
                  </a:lnTo>
                  <a:lnTo>
                    <a:pt x="79" y="1453"/>
                  </a:lnTo>
                  <a:lnTo>
                    <a:pt x="79" y="1421"/>
                  </a:lnTo>
                  <a:lnTo>
                    <a:pt x="79" y="1389"/>
                  </a:lnTo>
                  <a:lnTo>
                    <a:pt x="79" y="1350"/>
                  </a:lnTo>
                  <a:lnTo>
                    <a:pt x="79" y="1318"/>
                  </a:lnTo>
                  <a:lnTo>
                    <a:pt x="79" y="1279"/>
                  </a:lnTo>
                  <a:lnTo>
                    <a:pt x="79" y="1247"/>
                  </a:lnTo>
                  <a:lnTo>
                    <a:pt x="79" y="1208"/>
                  </a:lnTo>
                  <a:lnTo>
                    <a:pt x="79" y="1184"/>
                  </a:lnTo>
                  <a:lnTo>
                    <a:pt x="79" y="1161"/>
                  </a:lnTo>
                  <a:lnTo>
                    <a:pt x="79" y="1129"/>
                  </a:lnTo>
                  <a:lnTo>
                    <a:pt x="79" y="1097"/>
                  </a:lnTo>
                  <a:lnTo>
                    <a:pt x="79" y="1074"/>
                  </a:lnTo>
                  <a:lnTo>
                    <a:pt x="79" y="1042"/>
                  </a:lnTo>
                  <a:lnTo>
                    <a:pt x="71" y="1003"/>
                  </a:lnTo>
                  <a:lnTo>
                    <a:pt x="71" y="979"/>
                  </a:lnTo>
                  <a:lnTo>
                    <a:pt x="63" y="947"/>
                  </a:lnTo>
                  <a:lnTo>
                    <a:pt x="63" y="924"/>
                  </a:lnTo>
                  <a:lnTo>
                    <a:pt x="63" y="892"/>
                  </a:lnTo>
                  <a:lnTo>
                    <a:pt x="63" y="869"/>
                  </a:lnTo>
                  <a:lnTo>
                    <a:pt x="63" y="845"/>
                  </a:lnTo>
                  <a:lnTo>
                    <a:pt x="55" y="821"/>
                  </a:lnTo>
                  <a:lnTo>
                    <a:pt x="55" y="790"/>
                  </a:lnTo>
                  <a:lnTo>
                    <a:pt x="55" y="758"/>
                  </a:lnTo>
                  <a:lnTo>
                    <a:pt x="55" y="734"/>
                  </a:lnTo>
                  <a:lnTo>
                    <a:pt x="55" y="703"/>
                  </a:lnTo>
                  <a:lnTo>
                    <a:pt x="55" y="679"/>
                  </a:lnTo>
                  <a:lnTo>
                    <a:pt x="55" y="655"/>
                  </a:lnTo>
                  <a:lnTo>
                    <a:pt x="55" y="616"/>
                  </a:lnTo>
                  <a:lnTo>
                    <a:pt x="55" y="592"/>
                  </a:lnTo>
                  <a:lnTo>
                    <a:pt x="55" y="553"/>
                  </a:lnTo>
                  <a:lnTo>
                    <a:pt x="55" y="529"/>
                  </a:lnTo>
                  <a:lnTo>
                    <a:pt x="55" y="498"/>
                  </a:lnTo>
                  <a:lnTo>
                    <a:pt x="55" y="466"/>
                  </a:lnTo>
                  <a:lnTo>
                    <a:pt x="55" y="442"/>
                  </a:lnTo>
                  <a:lnTo>
                    <a:pt x="55" y="419"/>
                  </a:lnTo>
                  <a:lnTo>
                    <a:pt x="55" y="387"/>
                  </a:lnTo>
                  <a:lnTo>
                    <a:pt x="55" y="363"/>
                  </a:lnTo>
                  <a:lnTo>
                    <a:pt x="55" y="332"/>
                  </a:lnTo>
                  <a:lnTo>
                    <a:pt x="55" y="300"/>
                  </a:lnTo>
                  <a:lnTo>
                    <a:pt x="55" y="269"/>
                  </a:lnTo>
                  <a:lnTo>
                    <a:pt x="55" y="245"/>
                  </a:lnTo>
                  <a:lnTo>
                    <a:pt x="55" y="221"/>
                  </a:lnTo>
                  <a:lnTo>
                    <a:pt x="55" y="198"/>
                  </a:lnTo>
                  <a:lnTo>
                    <a:pt x="55" y="174"/>
                  </a:lnTo>
                  <a:lnTo>
                    <a:pt x="55" y="150"/>
                  </a:lnTo>
                  <a:lnTo>
                    <a:pt x="55" y="127"/>
                  </a:lnTo>
                  <a:lnTo>
                    <a:pt x="47" y="103"/>
                  </a:lnTo>
                  <a:lnTo>
                    <a:pt x="39" y="79"/>
                  </a:lnTo>
                  <a:lnTo>
                    <a:pt x="31" y="56"/>
                  </a:lnTo>
                  <a:lnTo>
                    <a:pt x="0" y="19"/>
                  </a:lnTo>
                </a:path>
              </a:pathLst>
            </a:custGeom>
            <a:solidFill>
              <a:schemeClr val="tx2"/>
            </a:solidFill>
            <a:ln w="12700" cap="rnd">
              <a:solidFill>
                <a:schemeClr val="tx1"/>
              </a:solidFill>
              <a:round/>
              <a:headEnd type="none" w="sm" len="sm"/>
              <a:tailEnd type="none" w="sm" len="sm"/>
            </a:ln>
          </p:spPr>
          <p:txBody>
            <a:bodyP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10" name="Line 5"/>
            <p:cNvSpPr>
              <a:spLocks noChangeShapeType="1"/>
            </p:cNvSpPr>
            <p:nvPr/>
          </p:nvSpPr>
          <p:spPr bwMode="auto">
            <a:xfrm>
              <a:off x="4116388" y="5486400"/>
              <a:ext cx="1522412" cy="0"/>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11" name="Line 6"/>
            <p:cNvSpPr>
              <a:spLocks noChangeShapeType="1"/>
            </p:cNvSpPr>
            <p:nvPr/>
          </p:nvSpPr>
          <p:spPr bwMode="auto">
            <a:xfrm>
              <a:off x="3733800" y="4725988"/>
              <a:ext cx="0" cy="836612"/>
            </a:xfrm>
            <a:prstGeom prst="line">
              <a:avLst/>
            </a:prstGeom>
            <a:noFill/>
            <a:ln w="1270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12" name="Line 7"/>
            <p:cNvSpPr>
              <a:spLocks noChangeShapeType="1"/>
            </p:cNvSpPr>
            <p:nvPr/>
          </p:nvSpPr>
          <p:spPr bwMode="auto">
            <a:xfrm>
              <a:off x="3352800" y="1601788"/>
              <a:ext cx="0" cy="4189412"/>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13" name="Line 8"/>
            <p:cNvSpPr>
              <a:spLocks noChangeShapeType="1"/>
            </p:cNvSpPr>
            <p:nvPr/>
          </p:nvSpPr>
          <p:spPr bwMode="auto">
            <a:xfrm>
              <a:off x="3354388" y="5791200"/>
              <a:ext cx="6932612"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14" name="Rectangle 9"/>
            <p:cNvSpPr>
              <a:spLocks noChangeArrowheads="1"/>
            </p:cNvSpPr>
            <p:nvPr/>
          </p:nvSpPr>
          <p:spPr bwMode="auto">
            <a:xfrm>
              <a:off x="2879725" y="2193925"/>
              <a:ext cx="410409" cy="593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en-US" sz="1400" b="1">
                <a:solidFill>
                  <a:schemeClr val="bg1">
                    <a:lumMod val="50000"/>
                  </a:schemeClr>
                </a:solidFill>
                <a:latin typeface="Corbel" charset="0"/>
                <a:ea typeface="Corbel" charset="0"/>
                <a:cs typeface="Corbel" charset="0"/>
              </a:endParaRPr>
            </a:p>
          </p:txBody>
        </p:sp>
        <p:graphicFrame>
          <p:nvGraphicFramePr>
            <p:cNvPr id="15" name="Object 1"/>
            <p:cNvGraphicFramePr>
              <a:graphicFrameLocks/>
            </p:cNvGraphicFramePr>
            <p:nvPr>
              <p:extLst/>
            </p:nvPr>
          </p:nvGraphicFramePr>
          <p:xfrm>
            <a:off x="3022601" y="2503574"/>
            <a:ext cx="323850" cy="583658"/>
          </p:xfrm>
          <a:graphic>
            <a:graphicData uri="http://schemas.openxmlformats.org/presentationml/2006/ole">
              <mc:AlternateContent xmlns:mc="http://schemas.openxmlformats.org/markup-compatibility/2006">
                <mc:Choice xmlns:v="urn:schemas-microsoft-com:vml" Requires="v">
                  <p:oleObj spid="_x0000_s71735" name="Document" r:id="rId4" imgW="474663" imgH="750888" progId="Word.Document.8">
                    <p:embed/>
                  </p:oleObj>
                </mc:Choice>
                <mc:Fallback>
                  <p:oleObj name="Document" r:id="rId4" imgW="474663" imgH="75088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2601" y="2503574"/>
                          <a:ext cx="323850" cy="583658"/>
                        </a:xfrm>
                        <a:prstGeom prst="rect">
                          <a:avLst/>
                        </a:prstGeom>
                        <a:noFill/>
                        <a:ln>
                          <a:noFill/>
                        </a:ln>
                        <a:effectLst/>
                        <a:extLst/>
                      </p:spPr>
                    </p:pic>
                  </p:oleObj>
                </mc:Fallback>
              </mc:AlternateContent>
            </a:graphicData>
          </a:graphic>
        </p:graphicFrame>
        <p:sp>
          <p:nvSpPr>
            <p:cNvPr id="16" name="Rectangle 15"/>
            <p:cNvSpPr>
              <a:spLocks noChangeArrowheads="1"/>
            </p:cNvSpPr>
            <p:nvPr/>
          </p:nvSpPr>
          <p:spPr bwMode="auto">
            <a:xfrm>
              <a:off x="2678414" y="653651"/>
              <a:ext cx="2905121" cy="100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ts val="0"/>
                </a:spcBef>
                <a:spcAft>
                  <a:spcPct val="0"/>
                </a:spcAft>
                <a:buClrTx/>
                <a:buSzTx/>
                <a:buFont typeface="Wingdings" panose="05000000000000000000" pitchFamily="2" charset="2"/>
                <a:buNone/>
              </a:pPr>
              <a:r>
                <a:rPr lang="en-US" altLang="zh-CN" sz="1400" b="1" dirty="0" smtClean="0">
                  <a:solidFill>
                    <a:schemeClr val="bg1">
                      <a:lumMod val="50000"/>
                    </a:schemeClr>
                  </a:solidFill>
                  <a:latin typeface="Corbel" charset="0"/>
                  <a:ea typeface="Corbel" charset="0"/>
                  <a:cs typeface="Corbel" charset="0"/>
                </a:rPr>
                <a:t>Reachability</a:t>
              </a:r>
            </a:p>
            <a:p>
              <a:pPr defTabSz="914400" fontAlgn="base">
                <a:spcBef>
                  <a:spcPts val="0"/>
                </a:spcBef>
                <a:spcAft>
                  <a:spcPct val="0"/>
                </a:spcAft>
                <a:buClrTx/>
                <a:buSzTx/>
                <a:buFont typeface="Wingdings" panose="05000000000000000000" pitchFamily="2" charset="2"/>
                <a:buNone/>
              </a:pPr>
              <a:r>
                <a:rPr lang="en-US" altLang="zh-CN" sz="1400" b="1" dirty="0" smtClean="0">
                  <a:solidFill>
                    <a:schemeClr val="bg1">
                      <a:lumMod val="50000"/>
                    </a:schemeClr>
                  </a:solidFill>
                  <a:latin typeface="Corbel" charset="0"/>
                  <a:ea typeface="Corbel" charset="0"/>
                  <a:cs typeface="Corbel" charset="0"/>
                </a:rPr>
                <a:t>distance</a:t>
              </a:r>
              <a:endParaRPr lang="en-US" altLang="zh-CN" sz="1400" b="1" dirty="0">
                <a:solidFill>
                  <a:schemeClr val="bg1">
                    <a:lumMod val="50000"/>
                  </a:schemeClr>
                </a:solidFill>
                <a:latin typeface="Corbel" charset="0"/>
                <a:ea typeface="Corbel" charset="0"/>
                <a:cs typeface="Corbel" charset="0"/>
              </a:endParaRPr>
            </a:p>
          </p:txBody>
        </p:sp>
        <p:sp>
          <p:nvSpPr>
            <p:cNvPr id="17" name="Rectangle 16"/>
            <p:cNvSpPr>
              <a:spLocks noChangeArrowheads="1"/>
            </p:cNvSpPr>
            <p:nvPr/>
          </p:nvSpPr>
          <p:spPr bwMode="auto">
            <a:xfrm>
              <a:off x="4346272" y="5797550"/>
              <a:ext cx="6321729" cy="479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lnSpc>
                  <a:spcPct val="70000"/>
                </a:lnSpc>
                <a:spcBef>
                  <a:spcPct val="50000"/>
                </a:spcBef>
                <a:spcAft>
                  <a:spcPct val="0"/>
                </a:spcAft>
                <a:buClrTx/>
                <a:buSzTx/>
                <a:buFont typeface="Wingdings" panose="05000000000000000000" pitchFamily="2" charset="2"/>
                <a:buNone/>
              </a:pPr>
              <a:r>
                <a:rPr lang="en-US" altLang="zh-CN" sz="1400" b="1" dirty="0">
                  <a:solidFill>
                    <a:schemeClr val="bg1">
                      <a:lumMod val="50000"/>
                    </a:schemeClr>
                  </a:solidFill>
                  <a:latin typeface="Corbel" charset="0"/>
                  <a:ea typeface="Corbel" charset="0"/>
                  <a:cs typeface="Corbel" charset="0"/>
                </a:rPr>
                <a:t>Cluster-order of the objects</a:t>
              </a:r>
            </a:p>
          </p:txBody>
        </p:sp>
        <p:sp>
          <p:nvSpPr>
            <p:cNvPr id="18" name="Line 14"/>
            <p:cNvSpPr>
              <a:spLocks noChangeShapeType="1"/>
            </p:cNvSpPr>
            <p:nvPr/>
          </p:nvSpPr>
          <p:spPr bwMode="auto">
            <a:xfrm flipH="1">
              <a:off x="4878388" y="2439988"/>
              <a:ext cx="684212" cy="18272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19" name="Line 15"/>
            <p:cNvSpPr>
              <a:spLocks noChangeShapeType="1"/>
            </p:cNvSpPr>
            <p:nvPr/>
          </p:nvSpPr>
          <p:spPr bwMode="auto">
            <a:xfrm>
              <a:off x="6934200" y="2668588"/>
              <a:ext cx="0" cy="1674812"/>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20" name="Line 16"/>
            <p:cNvSpPr>
              <a:spLocks noChangeShapeType="1"/>
            </p:cNvSpPr>
            <p:nvPr/>
          </p:nvSpPr>
          <p:spPr bwMode="auto">
            <a:xfrm>
              <a:off x="7697789" y="1906589"/>
              <a:ext cx="911225" cy="235902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21" name="Line 17"/>
            <p:cNvSpPr>
              <a:spLocks noChangeShapeType="1"/>
            </p:cNvSpPr>
            <p:nvPr/>
          </p:nvSpPr>
          <p:spPr bwMode="auto">
            <a:xfrm>
              <a:off x="3659188" y="5562600"/>
              <a:ext cx="61706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22" name="Line 18"/>
            <p:cNvSpPr>
              <a:spLocks noChangeShapeType="1"/>
            </p:cNvSpPr>
            <p:nvPr/>
          </p:nvSpPr>
          <p:spPr bwMode="auto">
            <a:xfrm>
              <a:off x="3582988" y="5638800"/>
              <a:ext cx="6246812" cy="0"/>
            </a:xfrm>
            <a:prstGeom prst="line">
              <a:avLst/>
            </a:prstGeom>
            <a:noFill/>
            <a:ln w="1016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23" name="Line 19"/>
            <p:cNvSpPr>
              <a:spLocks noChangeShapeType="1"/>
            </p:cNvSpPr>
            <p:nvPr/>
          </p:nvSpPr>
          <p:spPr bwMode="auto">
            <a:xfrm>
              <a:off x="3278188" y="2819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24" name="Line 20"/>
            <p:cNvSpPr>
              <a:spLocks noChangeShapeType="1"/>
            </p:cNvSpPr>
            <p:nvPr/>
          </p:nvSpPr>
          <p:spPr bwMode="auto">
            <a:xfrm>
              <a:off x="3278188" y="2438400"/>
              <a:ext cx="1508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sp>
          <p:nvSpPr>
            <p:cNvPr id="25" name="Rectangle 24"/>
            <p:cNvSpPr>
              <a:spLocks noChangeArrowheads="1"/>
            </p:cNvSpPr>
            <p:nvPr/>
          </p:nvSpPr>
          <p:spPr bwMode="auto">
            <a:xfrm>
              <a:off x="2669690" y="1823009"/>
              <a:ext cx="2745640" cy="613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fontAlgn="base">
                <a:spcBef>
                  <a:spcPct val="50000"/>
                </a:spcBef>
                <a:spcAft>
                  <a:spcPct val="0"/>
                </a:spcAft>
                <a:buClrTx/>
                <a:buSzTx/>
                <a:buFont typeface="Wingdings" panose="05000000000000000000" pitchFamily="2" charset="2"/>
                <a:buNone/>
              </a:pPr>
              <a:r>
                <a:rPr lang="en-US" altLang="zh-CN" sz="1400" b="1" dirty="0">
                  <a:solidFill>
                    <a:schemeClr val="bg1">
                      <a:lumMod val="50000"/>
                    </a:schemeClr>
                  </a:solidFill>
                  <a:latin typeface="Corbel" charset="0"/>
                  <a:ea typeface="Corbel" charset="0"/>
                  <a:cs typeface="Corbel" charset="0"/>
                </a:rPr>
                <a:t>undefined</a:t>
              </a:r>
            </a:p>
          </p:txBody>
        </p:sp>
        <p:sp>
          <p:nvSpPr>
            <p:cNvPr id="26" name="Line 22"/>
            <p:cNvSpPr>
              <a:spLocks noChangeShapeType="1"/>
            </p:cNvSpPr>
            <p:nvPr/>
          </p:nvSpPr>
          <p:spPr bwMode="auto">
            <a:xfrm>
              <a:off x="3354389" y="4190999"/>
              <a:ext cx="6813522" cy="47261"/>
            </a:xfrm>
            <a:prstGeom prst="line">
              <a:avLst/>
            </a:prstGeom>
            <a:noFill/>
            <a:ln w="127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defTabSz="914400" fontAlgn="base">
                <a:spcBef>
                  <a:spcPct val="0"/>
                </a:spcBef>
                <a:spcAft>
                  <a:spcPct val="0"/>
                </a:spcAft>
              </a:pPr>
              <a:endParaRPr lang="en-US" sz="1400" b="1">
                <a:solidFill>
                  <a:schemeClr val="bg1">
                    <a:lumMod val="50000"/>
                  </a:schemeClr>
                </a:solidFill>
                <a:latin typeface="Corbel" charset="0"/>
                <a:ea typeface="Corbel" charset="0"/>
                <a:cs typeface="Corbel" charset="0"/>
              </a:endParaRPr>
            </a:p>
          </p:txBody>
        </p:sp>
        <p:graphicFrame>
          <p:nvGraphicFramePr>
            <p:cNvPr id="27" name="Object 2"/>
            <p:cNvGraphicFramePr>
              <a:graphicFrameLocks/>
            </p:cNvGraphicFramePr>
            <p:nvPr>
              <p:extLst/>
            </p:nvPr>
          </p:nvGraphicFramePr>
          <p:xfrm>
            <a:off x="2905629" y="3938587"/>
            <a:ext cx="495300" cy="809625"/>
          </p:xfrm>
          <a:graphic>
            <a:graphicData uri="http://schemas.openxmlformats.org/presentationml/2006/ole">
              <mc:AlternateContent xmlns:mc="http://schemas.openxmlformats.org/markup-compatibility/2006">
                <mc:Choice xmlns:v="urn:schemas-microsoft-com:vml" Requires="v">
                  <p:oleObj spid="_x0000_s71736" name="Document" r:id="rId6" imgW="467492" imgH="750783" progId="Word.Document.8">
                    <p:embed/>
                  </p:oleObj>
                </mc:Choice>
                <mc:Fallback>
                  <p:oleObj name="Document" r:id="rId6" imgW="467492" imgH="750783" progId="Word.Document.8">
                    <p:embed/>
                    <p:pic>
                      <p:nvPicPr>
                        <p:cNvPr id="0" name=""/>
                        <p:cNvPicPr>
                          <a:picLocks noChangeArrowheads="1"/>
                        </p:cNvPicPr>
                        <p:nvPr/>
                      </p:nvPicPr>
                      <p:blipFill>
                        <a:blip r:embed="rId7"/>
                        <a:srcRect/>
                        <a:stretch>
                          <a:fillRect/>
                        </a:stretch>
                      </p:blipFill>
                      <p:spPr bwMode="auto">
                        <a:xfrm>
                          <a:off x="2905629" y="3938587"/>
                          <a:ext cx="4953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 name="Group 27"/>
            <p:cNvGrpSpPr>
              <a:grpSpLocks/>
            </p:cNvGrpSpPr>
            <p:nvPr/>
          </p:nvGrpSpPr>
          <p:grpSpPr bwMode="auto">
            <a:xfrm>
              <a:off x="5416550" y="1149350"/>
              <a:ext cx="2349500" cy="1816100"/>
              <a:chOff x="2452" y="724"/>
              <a:chExt cx="1480" cy="1144"/>
            </a:xfrm>
          </p:grpSpPr>
          <p:sp>
            <p:nvSpPr>
              <p:cNvPr id="29" name="Oval 28"/>
              <p:cNvSpPr>
                <a:spLocks noChangeArrowheads="1"/>
              </p:cNvSpPr>
              <p:nvPr/>
            </p:nvSpPr>
            <p:spPr bwMode="auto">
              <a:xfrm>
                <a:off x="264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0" name="Oval 29"/>
              <p:cNvSpPr>
                <a:spLocks noChangeArrowheads="1"/>
              </p:cNvSpPr>
              <p:nvPr/>
            </p:nvSpPr>
            <p:spPr bwMode="auto">
              <a:xfrm>
                <a:off x="2596"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1" name="Oval 30"/>
              <p:cNvSpPr>
                <a:spLocks noChangeArrowheads="1"/>
              </p:cNvSpPr>
              <p:nvPr/>
            </p:nvSpPr>
            <p:spPr bwMode="auto">
              <a:xfrm>
                <a:off x="254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2" name="Oval 31"/>
              <p:cNvSpPr>
                <a:spLocks noChangeArrowheads="1"/>
              </p:cNvSpPr>
              <p:nvPr/>
            </p:nvSpPr>
            <p:spPr bwMode="auto">
              <a:xfrm>
                <a:off x="2596"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3" name="Oval 32"/>
              <p:cNvSpPr>
                <a:spLocks noChangeArrowheads="1"/>
              </p:cNvSpPr>
              <p:nvPr/>
            </p:nvSpPr>
            <p:spPr bwMode="auto">
              <a:xfrm>
                <a:off x="2692" y="120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4" name="Oval 33"/>
              <p:cNvSpPr>
                <a:spLocks noChangeArrowheads="1"/>
              </p:cNvSpPr>
              <p:nvPr/>
            </p:nvSpPr>
            <p:spPr bwMode="auto">
              <a:xfrm>
                <a:off x="2452"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5" name="Oval 34"/>
              <p:cNvSpPr>
                <a:spLocks noChangeArrowheads="1"/>
              </p:cNvSpPr>
              <p:nvPr/>
            </p:nvSpPr>
            <p:spPr bwMode="auto">
              <a:xfrm>
                <a:off x="2596"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6" name="Oval 35"/>
              <p:cNvSpPr>
                <a:spLocks noChangeArrowheads="1"/>
              </p:cNvSpPr>
              <p:nvPr/>
            </p:nvSpPr>
            <p:spPr bwMode="auto">
              <a:xfrm>
                <a:off x="2548"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7" name="Oval 36"/>
              <p:cNvSpPr>
                <a:spLocks noChangeArrowheads="1"/>
              </p:cNvSpPr>
              <p:nvPr/>
            </p:nvSpPr>
            <p:spPr bwMode="auto">
              <a:xfrm>
                <a:off x="2740"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8" name="Oval 37"/>
              <p:cNvSpPr>
                <a:spLocks noChangeArrowheads="1"/>
              </p:cNvSpPr>
              <p:nvPr/>
            </p:nvSpPr>
            <p:spPr bwMode="auto">
              <a:xfrm>
                <a:off x="2644"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39" name="Oval 38"/>
              <p:cNvSpPr>
                <a:spLocks noChangeArrowheads="1"/>
              </p:cNvSpPr>
              <p:nvPr/>
            </p:nvSpPr>
            <p:spPr bwMode="auto">
              <a:xfrm>
                <a:off x="336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0" name="Oval 39"/>
              <p:cNvSpPr>
                <a:spLocks noChangeArrowheads="1"/>
              </p:cNvSpPr>
              <p:nvPr/>
            </p:nvSpPr>
            <p:spPr bwMode="auto">
              <a:xfrm>
                <a:off x="3316"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1" name="Oval 40"/>
              <p:cNvSpPr>
                <a:spLocks noChangeArrowheads="1"/>
              </p:cNvSpPr>
              <p:nvPr/>
            </p:nvSpPr>
            <p:spPr bwMode="auto">
              <a:xfrm>
                <a:off x="3268" y="139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2" name="Oval 41"/>
              <p:cNvSpPr>
                <a:spLocks noChangeArrowheads="1"/>
              </p:cNvSpPr>
              <p:nvPr/>
            </p:nvSpPr>
            <p:spPr bwMode="auto">
              <a:xfrm>
                <a:off x="3316"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3" name="Oval 42"/>
              <p:cNvSpPr>
                <a:spLocks noChangeArrowheads="1"/>
              </p:cNvSpPr>
              <p:nvPr/>
            </p:nvSpPr>
            <p:spPr bwMode="auto">
              <a:xfrm>
                <a:off x="3412"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4" name="Oval 43"/>
              <p:cNvSpPr>
                <a:spLocks noChangeArrowheads="1"/>
              </p:cNvSpPr>
              <p:nvPr/>
            </p:nvSpPr>
            <p:spPr bwMode="auto">
              <a:xfrm>
                <a:off x="3460"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5" name="Oval 44"/>
              <p:cNvSpPr>
                <a:spLocks noChangeArrowheads="1"/>
              </p:cNvSpPr>
              <p:nvPr/>
            </p:nvSpPr>
            <p:spPr bwMode="auto">
              <a:xfrm>
                <a:off x="331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6" name="Oval 45"/>
              <p:cNvSpPr>
                <a:spLocks noChangeArrowheads="1"/>
              </p:cNvSpPr>
              <p:nvPr/>
            </p:nvSpPr>
            <p:spPr bwMode="auto">
              <a:xfrm>
                <a:off x="3268"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7" name="Oval 46"/>
              <p:cNvSpPr>
                <a:spLocks noChangeArrowheads="1"/>
              </p:cNvSpPr>
              <p:nvPr/>
            </p:nvSpPr>
            <p:spPr bwMode="auto">
              <a:xfrm>
                <a:off x="3460"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8" name="Oval 47"/>
              <p:cNvSpPr>
                <a:spLocks noChangeArrowheads="1"/>
              </p:cNvSpPr>
              <p:nvPr/>
            </p:nvSpPr>
            <p:spPr bwMode="auto">
              <a:xfrm>
                <a:off x="336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49" name="Oval 48"/>
              <p:cNvSpPr>
                <a:spLocks noChangeArrowheads="1"/>
              </p:cNvSpPr>
              <p:nvPr/>
            </p:nvSpPr>
            <p:spPr bwMode="auto">
              <a:xfrm>
                <a:off x="370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0" name="Oval 49"/>
              <p:cNvSpPr>
                <a:spLocks noChangeArrowheads="1"/>
              </p:cNvSpPr>
              <p:nvPr/>
            </p:nvSpPr>
            <p:spPr bwMode="auto">
              <a:xfrm>
                <a:off x="3652"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1" name="Oval 50"/>
              <p:cNvSpPr>
                <a:spLocks noChangeArrowheads="1"/>
              </p:cNvSpPr>
              <p:nvPr/>
            </p:nvSpPr>
            <p:spPr bwMode="auto">
              <a:xfrm>
                <a:off x="3604" y="77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2" name="Oval 51"/>
              <p:cNvSpPr>
                <a:spLocks noChangeArrowheads="1"/>
              </p:cNvSpPr>
              <p:nvPr/>
            </p:nvSpPr>
            <p:spPr bwMode="auto">
              <a:xfrm>
                <a:off x="365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3" name="Oval 52"/>
              <p:cNvSpPr>
                <a:spLocks noChangeArrowheads="1"/>
              </p:cNvSpPr>
              <p:nvPr/>
            </p:nvSpPr>
            <p:spPr bwMode="auto">
              <a:xfrm>
                <a:off x="3748"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4" name="Oval 53"/>
              <p:cNvSpPr>
                <a:spLocks noChangeArrowheads="1"/>
              </p:cNvSpPr>
              <p:nvPr/>
            </p:nvSpPr>
            <p:spPr bwMode="auto">
              <a:xfrm>
                <a:off x="3556" y="86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5" name="Oval 54"/>
              <p:cNvSpPr>
                <a:spLocks noChangeArrowheads="1"/>
              </p:cNvSpPr>
              <p:nvPr/>
            </p:nvSpPr>
            <p:spPr bwMode="auto">
              <a:xfrm>
                <a:off x="3652"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6" name="Oval 55"/>
              <p:cNvSpPr>
                <a:spLocks noChangeArrowheads="1"/>
              </p:cNvSpPr>
              <p:nvPr/>
            </p:nvSpPr>
            <p:spPr bwMode="auto">
              <a:xfrm>
                <a:off x="3604"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7" name="Oval 56"/>
              <p:cNvSpPr>
                <a:spLocks noChangeArrowheads="1"/>
              </p:cNvSpPr>
              <p:nvPr/>
            </p:nvSpPr>
            <p:spPr bwMode="auto">
              <a:xfrm>
                <a:off x="3796"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8" name="Oval 57"/>
              <p:cNvSpPr>
                <a:spLocks noChangeArrowheads="1"/>
              </p:cNvSpPr>
              <p:nvPr/>
            </p:nvSpPr>
            <p:spPr bwMode="auto">
              <a:xfrm>
                <a:off x="3700" y="91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59" name="Oval 58"/>
              <p:cNvSpPr>
                <a:spLocks noChangeArrowheads="1"/>
              </p:cNvSpPr>
              <p:nvPr/>
            </p:nvSpPr>
            <p:spPr bwMode="auto">
              <a:xfrm>
                <a:off x="2740"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0" name="Oval 59"/>
              <p:cNvSpPr>
                <a:spLocks noChangeArrowheads="1"/>
              </p:cNvSpPr>
              <p:nvPr/>
            </p:nvSpPr>
            <p:spPr bwMode="auto">
              <a:xfrm>
                <a:off x="278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1" name="Oval 60"/>
              <p:cNvSpPr>
                <a:spLocks noChangeArrowheads="1"/>
              </p:cNvSpPr>
              <p:nvPr/>
            </p:nvSpPr>
            <p:spPr bwMode="auto">
              <a:xfrm>
                <a:off x="2836" y="130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2" name="Oval 61"/>
              <p:cNvSpPr>
                <a:spLocks noChangeArrowheads="1"/>
              </p:cNvSpPr>
              <p:nvPr/>
            </p:nvSpPr>
            <p:spPr bwMode="auto">
              <a:xfrm>
                <a:off x="2740" y="125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3" name="Oval 62"/>
              <p:cNvSpPr>
                <a:spLocks noChangeArrowheads="1"/>
              </p:cNvSpPr>
              <p:nvPr/>
            </p:nvSpPr>
            <p:spPr bwMode="auto">
              <a:xfrm>
                <a:off x="3556"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4" name="Oval 63"/>
              <p:cNvSpPr>
                <a:spLocks noChangeArrowheads="1"/>
              </p:cNvSpPr>
              <p:nvPr/>
            </p:nvSpPr>
            <p:spPr bwMode="auto">
              <a:xfrm>
                <a:off x="2836" y="163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5" name="Oval 64"/>
              <p:cNvSpPr>
                <a:spLocks noChangeArrowheads="1"/>
              </p:cNvSpPr>
              <p:nvPr/>
            </p:nvSpPr>
            <p:spPr bwMode="auto">
              <a:xfrm>
                <a:off x="3892"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6" name="Oval 65"/>
              <p:cNvSpPr>
                <a:spLocks noChangeArrowheads="1"/>
              </p:cNvSpPr>
              <p:nvPr/>
            </p:nvSpPr>
            <p:spPr bwMode="auto">
              <a:xfrm>
                <a:off x="3700"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7" name="Oval 66"/>
              <p:cNvSpPr>
                <a:spLocks noChangeArrowheads="1"/>
              </p:cNvSpPr>
              <p:nvPr/>
            </p:nvSpPr>
            <p:spPr bwMode="auto">
              <a:xfrm>
                <a:off x="3844"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8" name="Oval 67"/>
              <p:cNvSpPr>
                <a:spLocks noChangeArrowheads="1"/>
              </p:cNvSpPr>
              <p:nvPr/>
            </p:nvSpPr>
            <p:spPr bwMode="auto">
              <a:xfrm>
                <a:off x="3652" y="1492"/>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69" name="Oval 68"/>
              <p:cNvSpPr>
                <a:spLocks noChangeArrowheads="1"/>
              </p:cNvSpPr>
              <p:nvPr/>
            </p:nvSpPr>
            <p:spPr bwMode="auto">
              <a:xfrm>
                <a:off x="3220" y="72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0" name="Oval 69"/>
              <p:cNvSpPr>
                <a:spLocks noChangeArrowheads="1"/>
              </p:cNvSpPr>
              <p:nvPr/>
            </p:nvSpPr>
            <p:spPr bwMode="auto">
              <a:xfrm>
                <a:off x="3220" y="96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1" name="Oval 70"/>
              <p:cNvSpPr>
                <a:spLocks noChangeArrowheads="1"/>
              </p:cNvSpPr>
              <p:nvPr/>
            </p:nvSpPr>
            <p:spPr bwMode="auto">
              <a:xfrm>
                <a:off x="3316" y="106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2" name="Oval 71"/>
              <p:cNvSpPr>
                <a:spLocks noChangeArrowheads="1"/>
              </p:cNvSpPr>
              <p:nvPr/>
            </p:nvSpPr>
            <p:spPr bwMode="auto">
              <a:xfrm>
                <a:off x="3124" y="110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3" name="Oval 72"/>
              <p:cNvSpPr>
                <a:spLocks noChangeArrowheads="1"/>
              </p:cNvSpPr>
              <p:nvPr/>
            </p:nvSpPr>
            <p:spPr bwMode="auto">
              <a:xfrm>
                <a:off x="2692" y="168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4" name="Oval 73"/>
              <p:cNvSpPr>
                <a:spLocks noChangeArrowheads="1"/>
              </p:cNvSpPr>
              <p:nvPr/>
            </p:nvSpPr>
            <p:spPr bwMode="auto">
              <a:xfrm>
                <a:off x="2788" y="182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5" name="Oval 74"/>
              <p:cNvSpPr>
                <a:spLocks noChangeArrowheads="1"/>
              </p:cNvSpPr>
              <p:nvPr/>
            </p:nvSpPr>
            <p:spPr bwMode="auto">
              <a:xfrm>
                <a:off x="3268" y="158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6" name="Oval 75"/>
              <p:cNvSpPr>
                <a:spLocks noChangeArrowheads="1"/>
              </p:cNvSpPr>
              <p:nvPr/>
            </p:nvSpPr>
            <p:spPr bwMode="auto">
              <a:xfrm>
                <a:off x="3124" y="154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7" name="Oval 76"/>
              <p:cNvSpPr>
                <a:spLocks noChangeArrowheads="1"/>
              </p:cNvSpPr>
              <p:nvPr/>
            </p:nvSpPr>
            <p:spPr bwMode="auto">
              <a:xfrm>
                <a:off x="3028" y="1348"/>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8" name="Oval 77"/>
              <p:cNvSpPr>
                <a:spLocks noChangeArrowheads="1"/>
              </p:cNvSpPr>
              <p:nvPr/>
            </p:nvSpPr>
            <p:spPr bwMode="auto">
              <a:xfrm>
                <a:off x="3508" y="1156"/>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79" name="Oval 78"/>
              <p:cNvSpPr>
                <a:spLocks noChangeArrowheads="1"/>
              </p:cNvSpPr>
              <p:nvPr/>
            </p:nvSpPr>
            <p:spPr bwMode="auto">
              <a:xfrm>
                <a:off x="2932" y="820"/>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sp>
            <p:nvSpPr>
              <p:cNvPr id="80" name="Oval 79"/>
              <p:cNvSpPr>
                <a:spLocks noChangeArrowheads="1"/>
              </p:cNvSpPr>
              <p:nvPr/>
            </p:nvSpPr>
            <p:spPr bwMode="auto">
              <a:xfrm>
                <a:off x="3124" y="1444"/>
                <a:ext cx="40" cy="40"/>
              </a:xfrm>
              <a:prstGeom prst="ellipse">
                <a:avLst/>
              </a:prstGeom>
              <a:solidFill>
                <a:schemeClr val="tx2"/>
              </a:solidFill>
              <a:ln w="12700">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400" b="1">
                  <a:solidFill>
                    <a:schemeClr val="bg1">
                      <a:lumMod val="50000"/>
                    </a:schemeClr>
                  </a:solidFill>
                  <a:latin typeface="Corbel" charset="0"/>
                  <a:ea typeface="Corbel" charset="0"/>
                  <a:cs typeface="Corbel" charset="0"/>
                </a:endParaRPr>
              </a:p>
            </p:txBody>
          </p:sp>
        </p:grpSp>
      </p:grpSp>
    </p:spTree>
    <p:extLst>
      <p:ext uri="{BB962C8B-B14F-4D97-AF65-F5344CB8AC3E}">
        <p14:creationId xmlns:p14="http://schemas.microsoft.com/office/powerpoint/2010/main" val="929983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OPTICS: Finding Hierarchically Nested Clustering Structures </a:t>
            </a:r>
            <a:endParaRPr lang="en-US" dirty="0">
              <a:solidFill>
                <a:schemeClr val="bg1">
                  <a:lumMod val="50000"/>
                </a:schemeClr>
              </a:solidFill>
            </a:endParaRPr>
          </a:p>
        </p:txBody>
      </p:sp>
      <p:sp>
        <p:nvSpPr>
          <p:cNvPr id="3" name="Content Placeholder 2"/>
          <p:cNvSpPr>
            <a:spLocks noGrp="1"/>
          </p:cNvSpPr>
          <p:nvPr>
            <p:ph idx="1"/>
          </p:nvPr>
        </p:nvSpPr>
        <p:spPr/>
        <p:txBody>
          <a:bodyPr>
            <a:normAutofit/>
          </a:bodyPr>
          <a:lstStyle/>
          <a:p>
            <a:r>
              <a:rPr lang="en-US" altLang="zh-CN" sz="2000" dirty="0">
                <a:solidFill>
                  <a:schemeClr val="bg1">
                    <a:lumMod val="50000"/>
                  </a:schemeClr>
                </a:solidFill>
                <a:ea typeface="SimSun" panose="02010600030101010101" pitchFamily="2" charset="-122"/>
              </a:rPr>
              <a:t>OPTICS produces a special cluster-ordering of the data points with respect to its density-based clustering structure  </a:t>
            </a:r>
          </a:p>
          <a:p>
            <a:pPr lvl="1"/>
            <a:r>
              <a:rPr lang="en-US" altLang="zh-CN" sz="1800" dirty="0">
                <a:solidFill>
                  <a:schemeClr val="bg1">
                    <a:lumMod val="50000"/>
                  </a:schemeClr>
                </a:solidFill>
                <a:ea typeface="SimSun" panose="02010600030101010101" pitchFamily="2" charset="-122"/>
              </a:rPr>
              <a:t>The cluster-ordering contains information equivalent to the density-based </a:t>
            </a:r>
            <a:r>
              <a:rPr lang="en-US" altLang="zh-CN" sz="1800" dirty="0" err="1">
                <a:solidFill>
                  <a:schemeClr val="bg1">
                    <a:lumMod val="50000"/>
                  </a:schemeClr>
                </a:solidFill>
                <a:ea typeface="SimSun" panose="02010600030101010101" pitchFamily="2" charset="-122"/>
              </a:rPr>
              <a:t>clusterings</a:t>
            </a:r>
            <a:r>
              <a:rPr lang="en-US" altLang="zh-CN" sz="1800" dirty="0">
                <a:solidFill>
                  <a:schemeClr val="bg1">
                    <a:lumMod val="50000"/>
                  </a:schemeClr>
                </a:solidFill>
                <a:ea typeface="SimSun" panose="02010600030101010101" pitchFamily="2" charset="-122"/>
              </a:rPr>
              <a:t> corresponding to a broad range of parameter settings</a:t>
            </a:r>
          </a:p>
          <a:p>
            <a:pPr lvl="1"/>
            <a:r>
              <a:rPr lang="en-US" altLang="zh-CN" sz="1800" dirty="0">
                <a:solidFill>
                  <a:schemeClr val="bg1">
                    <a:lumMod val="50000"/>
                  </a:schemeClr>
                </a:solidFill>
                <a:ea typeface="SimSun" panose="02010600030101010101" pitchFamily="2" charset="-122"/>
              </a:rPr>
              <a:t>Good for both automatic and interactive cluster analysis—finding intrinsic, even hierarchically nested clustering structures</a:t>
            </a:r>
          </a:p>
          <a:p>
            <a:endParaRPr lang="en-US" sz="20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66</a:t>
            </a:fld>
            <a:endParaRPr lang="en-US">
              <a:solidFill>
                <a:schemeClr val="bg1">
                  <a:lumMod val="50000"/>
                </a:schemeClr>
              </a:solidFill>
            </a:endParaRPr>
          </a:p>
        </p:txBody>
      </p:sp>
      <p:pic>
        <p:nvPicPr>
          <p:cNvPr id="5" name="Picture 4" descr="OPT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35829"/>
            <a:ext cx="4348425" cy="2818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OPTICSO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2233" y="3507160"/>
            <a:ext cx="4652918" cy="2875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30607" y="6443831"/>
            <a:ext cx="7856118" cy="338554"/>
          </a:xfrm>
          <a:prstGeom prst="rect">
            <a:avLst/>
          </a:prstGeom>
          <a:solidFill>
            <a:srgbClr val="FFFF66"/>
          </a:solidFill>
        </p:spPr>
        <p:txBody>
          <a:bodyPr wrap="square" rtlCol="0">
            <a:spAutoFit/>
          </a:bodyPr>
          <a:lstStyle/>
          <a:p>
            <a:pPr algn="ctr" defTabSz="914400" fontAlgn="base">
              <a:lnSpc>
                <a:spcPct val="80000"/>
              </a:lnSpc>
              <a:spcBef>
                <a:spcPct val="50000"/>
              </a:spcBef>
              <a:spcAft>
                <a:spcPct val="0"/>
              </a:spcAft>
            </a:pPr>
            <a:r>
              <a:rPr lang="en-US" altLang="zh-CN" sz="2000" b="1" dirty="0" smtClean="0">
                <a:solidFill>
                  <a:schemeClr val="bg1">
                    <a:lumMod val="50000"/>
                  </a:schemeClr>
                </a:solidFill>
                <a:cs typeface="Times New Roman" panose="02020603050405020304" pitchFamily="18" charset="0"/>
              </a:rPr>
              <a:t> </a:t>
            </a:r>
            <a:r>
              <a:rPr lang="en-US" altLang="zh-CN" sz="2000" dirty="0" smtClean="0">
                <a:solidFill>
                  <a:schemeClr val="bg1">
                    <a:lumMod val="50000"/>
                  </a:schemeClr>
                </a:solidFill>
                <a:cs typeface="Times New Roman" panose="02020603050405020304" pitchFamily="18" charset="0"/>
              </a:rPr>
              <a:t>Finding nested clustering structures with different parameter settings</a:t>
            </a:r>
            <a:endParaRPr lang="en-US" altLang="zh-CN" sz="2000" dirty="0">
              <a:solidFill>
                <a:schemeClr val="bg1">
                  <a:lumMod val="50000"/>
                </a:schemeClr>
              </a:solidFill>
              <a:cs typeface="Times New Roman" panose="02020603050405020304" pitchFamily="18" charset="0"/>
            </a:endParaRPr>
          </a:p>
        </p:txBody>
      </p:sp>
    </p:spTree>
    <p:extLst>
      <p:ext uri="{BB962C8B-B14F-4D97-AF65-F5344CB8AC3E}">
        <p14:creationId xmlns:p14="http://schemas.microsoft.com/office/powerpoint/2010/main" val="73527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Grid-Based Clustering </a:t>
            </a:r>
            <a:r>
              <a:rPr lang="en-US" altLang="zh-CN" dirty="0" smtClean="0">
                <a:solidFill>
                  <a:schemeClr val="bg1">
                    <a:lumMod val="50000"/>
                  </a:schemeClr>
                </a:solidFill>
                <a:ea typeface="SimSun" panose="02010600030101010101" pitchFamily="2" charset="-122"/>
              </a:rPr>
              <a:t>Methods</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r>
              <a:rPr lang="en-US" altLang="zh-CN" dirty="0">
                <a:solidFill>
                  <a:schemeClr val="bg1">
                    <a:lumMod val="50000"/>
                  </a:schemeClr>
                </a:solidFill>
                <a:ea typeface="SimSun" panose="02010600030101010101" pitchFamily="2" charset="-122"/>
              </a:rPr>
              <a:t>Grid-Based Clustering: Explore multi-resolution grid data structure in clustering</a:t>
            </a:r>
          </a:p>
          <a:p>
            <a:pPr lvl="1"/>
            <a:r>
              <a:rPr lang="en-US" dirty="0">
                <a:solidFill>
                  <a:schemeClr val="bg1">
                    <a:lumMod val="50000"/>
                  </a:schemeClr>
                </a:solidFill>
              </a:rPr>
              <a:t>Partition the data space into a finite number of cells to form a grid structure </a:t>
            </a:r>
          </a:p>
          <a:p>
            <a:pPr lvl="1"/>
            <a:r>
              <a:rPr lang="en-US" dirty="0">
                <a:solidFill>
                  <a:schemeClr val="bg1">
                    <a:lumMod val="50000"/>
                  </a:schemeClr>
                </a:solidFill>
              </a:rPr>
              <a:t>Find clusters (dense regions) from the cells in the grid structure</a:t>
            </a:r>
          </a:p>
          <a:p>
            <a:r>
              <a:rPr lang="en-US" altLang="zh-CN" dirty="0">
                <a:solidFill>
                  <a:schemeClr val="bg1">
                    <a:lumMod val="50000"/>
                  </a:schemeClr>
                </a:solidFill>
                <a:ea typeface="SimSun" panose="02010600030101010101" pitchFamily="2" charset="-122"/>
              </a:rPr>
              <a:t>Features and challenges of a typical grid-based algorithm</a:t>
            </a:r>
          </a:p>
          <a:p>
            <a:pPr lvl="1"/>
            <a:r>
              <a:rPr lang="en-US" dirty="0">
                <a:solidFill>
                  <a:schemeClr val="bg1">
                    <a:lumMod val="50000"/>
                  </a:schemeClr>
                </a:solidFill>
              </a:rPr>
              <a:t>Efficiency and scalability: # of cells &lt;&lt; # of data points </a:t>
            </a:r>
          </a:p>
          <a:p>
            <a:pPr lvl="1"/>
            <a:r>
              <a:rPr lang="en-US" dirty="0">
                <a:solidFill>
                  <a:schemeClr val="bg1">
                    <a:lumMod val="50000"/>
                  </a:schemeClr>
                </a:solidFill>
              </a:rPr>
              <a:t>Uniformity: Uniform, hard to handle highly irregular data distributions</a:t>
            </a:r>
          </a:p>
          <a:p>
            <a:pPr lvl="1"/>
            <a:r>
              <a:rPr lang="en-US" dirty="0">
                <a:solidFill>
                  <a:schemeClr val="bg1">
                    <a:lumMod val="50000"/>
                  </a:schemeClr>
                </a:solidFill>
              </a:rPr>
              <a:t>Locality: Limited by predefined cell sizes, borders, and the density threshold  </a:t>
            </a:r>
          </a:p>
          <a:p>
            <a:pPr lvl="1"/>
            <a:r>
              <a:rPr lang="en-US" dirty="0">
                <a:solidFill>
                  <a:schemeClr val="bg1">
                    <a:lumMod val="50000"/>
                  </a:schemeClr>
                </a:solidFill>
              </a:rPr>
              <a:t>Curse of dimensionality: Hard to cluster high-dimensional data</a:t>
            </a:r>
          </a:p>
          <a:p>
            <a:r>
              <a:rPr lang="en-US" altLang="zh-CN" dirty="0">
                <a:solidFill>
                  <a:schemeClr val="bg1">
                    <a:lumMod val="50000"/>
                  </a:schemeClr>
                </a:solidFill>
                <a:ea typeface="SimSun" panose="02010600030101010101" pitchFamily="2" charset="-122"/>
              </a:rPr>
              <a:t>Methods to be introduced</a:t>
            </a:r>
          </a:p>
          <a:p>
            <a:pPr lvl="1"/>
            <a:r>
              <a:rPr lang="en-US" altLang="zh-CN" b="1" dirty="0">
                <a:solidFill>
                  <a:schemeClr val="bg1">
                    <a:lumMod val="50000"/>
                  </a:schemeClr>
                </a:solidFill>
                <a:ea typeface="SimSun" panose="02010600030101010101" pitchFamily="2" charset="-122"/>
              </a:rPr>
              <a:t>STING</a:t>
            </a:r>
            <a:r>
              <a:rPr lang="en-US" altLang="zh-CN" dirty="0">
                <a:solidFill>
                  <a:schemeClr val="bg1">
                    <a:lumMod val="50000"/>
                  </a:schemeClr>
                </a:solidFill>
                <a:ea typeface="SimSun" panose="02010600030101010101" pitchFamily="2" charset="-122"/>
              </a:rPr>
              <a:t> (a </a:t>
            </a:r>
            <a:r>
              <a:rPr lang="en-US" altLang="zh-CN" dirty="0" err="1">
                <a:solidFill>
                  <a:schemeClr val="bg1">
                    <a:lumMod val="50000"/>
                  </a:schemeClr>
                </a:solidFill>
                <a:ea typeface="SimSun" panose="02010600030101010101" pitchFamily="2" charset="-122"/>
              </a:rPr>
              <a:t>STatistical</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INformation</a:t>
            </a:r>
            <a:r>
              <a:rPr lang="en-US" altLang="zh-CN" dirty="0">
                <a:solidFill>
                  <a:schemeClr val="bg1">
                    <a:lumMod val="50000"/>
                  </a:schemeClr>
                </a:solidFill>
                <a:ea typeface="SimSun" panose="02010600030101010101" pitchFamily="2" charset="-122"/>
              </a:rPr>
              <a:t> Grid approach) (Wang, Yang and </a:t>
            </a:r>
            <a:r>
              <a:rPr lang="en-US" altLang="zh-CN" dirty="0" err="1">
                <a:solidFill>
                  <a:schemeClr val="bg1">
                    <a:lumMod val="50000"/>
                  </a:schemeClr>
                </a:solidFill>
                <a:ea typeface="SimSun" panose="02010600030101010101" pitchFamily="2" charset="-122"/>
              </a:rPr>
              <a:t>Muntz</a:t>
            </a:r>
            <a:r>
              <a:rPr lang="en-US" altLang="zh-CN" dirty="0">
                <a:solidFill>
                  <a:schemeClr val="bg1">
                    <a:lumMod val="50000"/>
                  </a:schemeClr>
                </a:solidFill>
                <a:ea typeface="SimSun" panose="02010600030101010101" pitchFamily="2" charset="-122"/>
              </a:rPr>
              <a:t>, VLDB’97)</a:t>
            </a:r>
          </a:p>
          <a:p>
            <a:pPr lvl="1"/>
            <a:r>
              <a:rPr lang="en-US" altLang="zh-CN" b="1" dirty="0">
                <a:solidFill>
                  <a:schemeClr val="bg1">
                    <a:lumMod val="50000"/>
                  </a:schemeClr>
                </a:solidFill>
                <a:ea typeface="SimSun" panose="02010600030101010101" pitchFamily="2" charset="-122"/>
              </a:rPr>
              <a:t>CLIQUE</a:t>
            </a:r>
            <a:r>
              <a:rPr lang="en-US" altLang="zh-CN" dirty="0">
                <a:solidFill>
                  <a:schemeClr val="bg1">
                    <a:lumMod val="50000"/>
                  </a:schemeClr>
                </a:solidFill>
                <a:ea typeface="SimSun" panose="02010600030101010101" pitchFamily="2" charset="-122"/>
              </a:rPr>
              <a:t> (Agrawal, </a:t>
            </a:r>
            <a:r>
              <a:rPr lang="en-US" dirty="0" err="1">
                <a:solidFill>
                  <a:schemeClr val="bg1">
                    <a:lumMod val="50000"/>
                  </a:schemeClr>
                </a:solidFill>
              </a:rPr>
              <a:t>Gehrke</a:t>
            </a:r>
            <a:r>
              <a:rPr lang="en-US" dirty="0">
                <a:solidFill>
                  <a:schemeClr val="bg1">
                    <a:lumMod val="50000"/>
                  </a:schemeClr>
                </a:solidFill>
              </a:rPr>
              <a:t>, </a:t>
            </a:r>
            <a:r>
              <a:rPr lang="en-US" dirty="0" err="1">
                <a:solidFill>
                  <a:schemeClr val="bg1">
                    <a:lumMod val="50000"/>
                  </a:schemeClr>
                </a:solidFill>
              </a:rPr>
              <a:t>Gunopulos</a:t>
            </a:r>
            <a:r>
              <a:rPr lang="en-US" dirty="0">
                <a:solidFill>
                  <a:schemeClr val="bg1">
                    <a:lumMod val="50000"/>
                  </a:schemeClr>
                </a:solidFill>
              </a:rPr>
              <a:t>, and </a:t>
            </a:r>
            <a:r>
              <a:rPr lang="en-US" dirty="0" err="1">
                <a:solidFill>
                  <a:schemeClr val="bg1">
                    <a:lumMod val="50000"/>
                  </a:schemeClr>
                </a:solidFill>
              </a:rPr>
              <a:t>Raghavan</a:t>
            </a:r>
            <a:r>
              <a:rPr lang="en-US" dirty="0">
                <a:solidFill>
                  <a:schemeClr val="bg1">
                    <a:lumMod val="50000"/>
                  </a:schemeClr>
                </a:solidFill>
              </a:rPr>
              <a:t>, </a:t>
            </a:r>
            <a:r>
              <a:rPr lang="en-US" altLang="zh-CN" dirty="0">
                <a:solidFill>
                  <a:schemeClr val="bg1">
                    <a:lumMod val="50000"/>
                  </a:schemeClr>
                </a:solidFill>
                <a:ea typeface="SimSun" panose="02010600030101010101" pitchFamily="2" charset="-122"/>
              </a:rPr>
              <a:t>SIGMOD’98)</a:t>
            </a:r>
          </a:p>
          <a:p>
            <a:pPr lvl="2"/>
            <a:r>
              <a:rPr lang="en-US" altLang="zh-CN" dirty="0">
                <a:solidFill>
                  <a:schemeClr val="bg1">
                    <a:lumMod val="50000"/>
                  </a:schemeClr>
                </a:solidFill>
                <a:ea typeface="SimSun" panose="02010600030101010101" pitchFamily="2" charset="-122"/>
              </a:rPr>
              <a:t>Both grid-based and subspace </a:t>
            </a:r>
            <a:r>
              <a:rPr lang="en-US" altLang="zh-CN" dirty="0" smtClean="0">
                <a:solidFill>
                  <a:schemeClr val="bg1">
                    <a:lumMod val="50000"/>
                  </a:schemeClr>
                </a:solidFill>
                <a:ea typeface="SimSun" panose="02010600030101010101" pitchFamily="2" charset="-122"/>
              </a:rPr>
              <a:t>clustering</a:t>
            </a:r>
            <a:endParaRPr lang="en-US" altLang="zh-CN" dirty="0">
              <a:solidFill>
                <a:schemeClr val="bg1">
                  <a:lumMod val="50000"/>
                </a:schemeClr>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67</a:t>
            </a:fld>
            <a:endParaRPr lang="en-US">
              <a:solidFill>
                <a:schemeClr val="bg1">
                  <a:lumMod val="50000"/>
                </a:schemeClr>
              </a:solidFill>
            </a:endParaRPr>
          </a:p>
        </p:txBody>
      </p:sp>
    </p:spTree>
    <p:extLst>
      <p:ext uri="{BB962C8B-B14F-4D97-AF65-F5344CB8AC3E}">
        <p14:creationId xmlns:p14="http://schemas.microsoft.com/office/powerpoint/2010/main" val="6470172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STING: A Statistical Information Grid Approach</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5157788" cy="5121275"/>
          </a:xfrm>
        </p:spPr>
        <p:txBody>
          <a:bodyPr>
            <a:normAutofit fontScale="70000" lnSpcReduction="20000"/>
          </a:bodyPr>
          <a:lstStyle/>
          <a:p>
            <a:r>
              <a:rPr lang="en-US" dirty="0">
                <a:solidFill>
                  <a:schemeClr val="bg1">
                    <a:lumMod val="50000"/>
                  </a:schemeClr>
                </a:solidFill>
              </a:rPr>
              <a:t>STING (Statistical Information Grid) (</a:t>
            </a:r>
            <a:r>
              <a:rPr lang="en-US" altLang="zh-CN" dirty="0">
                <a:solidFill>
                  <a:schemeClr val="bg1">
                    <a:lumMod val="50000"/>
                  </a:schemeClr>
                </a:solidFill>
                <a:ea typeface="SimSun" panose="02010600030101010101" pitchFamily="2" charset="-122"/>
              </a:rPr>
              <a:t>Wang, Yang and </a:t>
            </a:r>
            <a:r>
              <a:rPr lang="en-US" altLang="zh-CN" dirty="0" err="1">
                <a:solidFill>
                  <a:schemeClr val="bg1">
                    <a:lumMod val="50000"/>
                  </a:schemeClr>
                </a:solidFill>
                <a:ea typeface="SimSun" panose="02010600030101010101" pitchFamily="2" charset="-122"/>
              </a:rPr>
              <a:t>Muntz</a:t>
            </a:r>
            <a:r>
              <a:rPr lang="en-US" altLang="zh-CN" dirty="0">
                <a:solidFill>
                  <a:schemeClr val="bg1">
                    <a:lumMod val="50000"/>
                  </a:schemeClr>
                </a:solidFill>
                <a:ea typeface="SimSun" panose="02010600030101010101" pitchFamily="2" charset="-122"/>
              </a:rPr>
              <a:t>, VLDB’97)</a:t>
            </a:r>
          </a:p>
          <a:p>
            <a:pPr>
              <a:lnSpc>
                <a:spcPct val="90000"/>
              </a:lnSpc>
            </a:pPr>
            <a:r>
              <a:rPr lang="en-US" altLang="zh-CN" dirty="0">
                <a:solidFill>
                  <a:schemeClr val="bg1">
                    <a:lumMod val="50000"/>
                  </a:schemeClr>
                </a:solidFill>
                <a:ea typeface="SimSun" panose="02010600030101010101" pitchFamily="2" charset="-122"/>
              </a:rPr>
              <a:t>The spatial area is divided into rectangular cells </a:t>
            </a:r>
            <a:r>
              <a:rPr lang="en-US" dirty="0">
                <a:solidFill>
                  <a:schemeClr val="bg1">
                    <a:lumMod val="50000"/>
                  </a:schemeClr>
                </a:solidFill>
              </a:rPr>
              <a:t>at different levels of resolution, and these cells form a tree structure</a:t>
            </a:r>
          </a:p>
          <a:p>
            <a:pPr>
              <a:lnSpc>
                <a:spcPct val="90000"/>
              </a:lnSpc>
            </a:pPr>
            <a:r>
              <a:rPr lang="en-US" dirty="0">
                <a:solidFill>
                  <a:schemeClr val="bg1">
                    <a:lumMod val="50000"/>
                  </a:schemeClr>
                </a:solidFill>
              </a:rPr>
              <a:t>A cell at a high level contains a number of smaller cells of the next lower level</a:t>
            </a:r>
            <a:endParaRPr lang="en-US" altLang="zh-CN" dirty="0">
              <a:solidFill>
                <a:schemeClr val="bg1">
                  <a:lumMod val="50000"/>
                </a:schemeClr>
              </a:solidFill>
              <a:ea typeface="SimSun" panose="02010600030101010101" pitchFamily="2" charset="-122"/>
            </a:endParaRPr>
          </a:p>
          <a:p>
            <a:r>
              <a:rPr lang="en-US" altLang="zh-CN" dirty="0">
                <a:solidFill>
                  <a:schemeClr val="bg1">
                    <a:lumMod val="50000"/>
                  </a:schemeClr>
                </a:solidFill>
              </a:rPr>
              <a:t>Statistical information of each cell is calculated and stored beforehand and is used to answer queries</a:t>
            </a:r>
          </a:p>
          <a:p>
            <a:r>
              <a:rPr lang="en-US" altLang="zh-CN" dirty="0">
                <a:solidFill>
                  <a:schemeClr val="bg1">
                    <a:lumMod val="50000"/>
                  </a:schemeClr>
                </a:solidFill>
              </a:rPr>
              <a:t>Parameters of higher level cells can be easily calculated from that of lower level cell, including</a:t>
            </a:r>
          </a:p>
          <a:p>
            <a:pPr lvl="1"/>
            <a:r>
              <a:rPr lang="en-US" altLang="zh-CN" i="1" dirty="0">
                <a:solidFill>
                  <a:schemeClr val="bg1">
                    <a:lumMod val="50000"/>
                  </a:schemeClr>
                </a:solidFill>
              </a:rPr>
              <a:t>count</a:t>
            </a:r>
            <a:r>
              <a:rPr lang="en-US" altLang="zh-CN" dirty="0">
                <a:solidFill>
                  <a:schemeClr val="bg1">
                    <a:lumMod val="50000"/>
                  </a:schemeClr>
                </a:solidFill>
              </a:rPr>
              <a:t>, </a:t>
            </a:r>
            <a:r>
              <a:rPr lang="en-US" altLang="zh-CN" i="1" dirty="0">
                <a:solidFill>
                  <a:schemeClr val="bg1">
                    <a:lumMod val="50000"/>
                  </a:schemeClr>
                </a:solidFill>
              </a:rPr>
              <a:t>mean</a:t>
            </a:r>
            <a:r>
              <a:rPr lang="en-US" altLang="zh-CN" dirty="0">
                <a:solidFill>
                  <a:schemeClr val="bg1">
                    <a:lumMod val="50000"/>
                  </a:schemeClr>
                </a:solidFill>
              </a:rPr>
              <a:t>, </a:t>
            </a:r>
            <a:r>
              <a:rPr lang="en-US" altLang="zh-CN" i="1" dirty="0">
                <a:solidFill>
                  <a:schemeClr val="bg1">
                    <a:lumMod val="50000"/>
                  </a:schemeClr>
                </a:solidFill>
              </a:rPr>
              <a:t>s</a:t>
            </a:r>
            <a:r>
              <a:rPr lang="en-US" altLang="zh-CN" dirty="0">
                <a:solidFill>
                  <a:schemeClr val="bg1">
                    <a:lumMod val="50000"/>
                  </a:schemeClr>
                </a:solidFill>
              </a:rPr>
              <a:t>(</a:t>
            </a:r>
            <a:r>
              <a:rPr lang="en-US" dirty="0">
                <a:solidFill>
                  <a:schemeClr val="bg1">
                    <a:lumMod val="50000"/>
                  </a:schemeClr>
                </a:solidFill>
              </a:rPr>
              <a:t>standard deviation)</a:t>
            </a:r>
            <a:r>
              <a:rPr lang="en-US" altLang="zh-CN" dirty="0">
                <a:solidFill>
                  <a:schemeClr val="bg1">
                    <a:lumMod val="50000"/>
                  </a:schemeClr>
                </a:solidFill>
              </a:rPr>
              <a:t>, </a:t>
            </a:r>
            <a:r>
              <a:rPr lang="en-US" altLang="zh-CN" i="1" dirty="0">
                <a:solidFill>
                  <a:schemeClr val="bg1">
                    <a:lumMod val="50000"/>
                  </a:schemeClr>
                </a:solidFill>
              </a:rPr>
              <a:t>min</a:t>
            </a:r>
            <a:r>
              <a:rPr lang="en-US" altLang="zh-CN" dirty="0">
                <a:solidFill>
                  <a:schemeClr val="bg1">
                    <a:lumMod val="50000"/>
                  </a:schemeClr>
                </a:solidFill>
              </a:rPr>
              <a:t>, </a:t>
            </a:r>
            <a:r>
              <a:rPr lang="en-US" altLang="zh-CN" i="1" dirty="0">
                <a:solidFill>
                  <a:schemeClr val="bg1">
                    <a:lumMod val="50000"/>
                  </a:schemeClr>
                </a:solidFill>
              </a:rPr>
              <a:t>max</a:t>
            </a:r>
            <a:r>
              <a:rPr lang="en-US" altLang="zh-CN" dirty="0">
                <a:solidFill>
                  <a:schemeClr val="bg1">
                    <a:lumMod val="50000"/>
                  </a:schemeClr>
                </a:solidFill>
              </a:rPr>
              <a:t> </a:t>
            </a:r>
          </a:p>
          <a:p>
            <a:pPr lvl="1"/>
            <a:r>
              <a:rPr lang="en-US" altLang="zh-CN" dirty="0">
                <a:solidFill>
                  <a:schemeClr val="bg1">
                    <a:lumMod val="50000"/>
                  </a:schemeClr>
                </a:solidFill>
              </a:rPr>
              <a:t>type of distribution—</a:t>
            </a:r>
            <a:r>
              <a:rPr lang="en-US" altLang="zh-CN" i="1" dirty="0">
                <a:solidFill>
                  <a:schemeClr val="bg1">
                    <a:lumMod val="50000"/>
                  </a:schemeClr>
                </a:solidFill>
              </a:rPr>
              <a:t>normal</a:t>
            </a:r>
            <a:r>
              <a:rPr lang="en-US" altLang="zh-CN" dirty="0">
                <a:solidFill>
                  <a:schemeClr val="bg1">
                    <a:lumMod val="50000"/>
                  </a:schemeClr>
                </a:solidFill>
              </a:rPr>
              <a:t>, </a:t>
            </a:r>
            <a:r>
              <a:rPr lang="en-US" altLang="zh-CN" i="1" dirty="0">
                <a:solidFill>
                  <a:schemeClr val="bg1">
                    <a:lumMod val="50000"/>
                  </a:schemeClr>
                </a:solidFill>
              </a:rPr>
              <a:t>uniform</a:t>
            </a:r>
            <a:r>
              <a:rPr lang="en-US" altLang="zh-CN" dirty="0">
                <a:solidFill>
                  <a:schemeClr val="bg1">
                    <a:lumMod val="50000"/>
                  </a:schemeClr>
                </a:solidFill>
              </a:rPr>
              <a:t>, etc</a:t>
            </a:r>
            <a:r>
              <a:rPr lang="en-US" altLang="zh-CN" dirty="0" smtClean="0">
                <a:solidFill>
                  <a:schemeClr val="bg1">
                    <a:lumMod val="50000"/>
                  </a:schemeClr>
                </a:solidFill>
              </a:rPr>
              <a:t>.</a:t>
            </a:r>
            <a:endParaRPr lang="en-US" altLang="zh-CN"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68</a:t>
            </a:fld>
            <a:endParaRPr lang="en-US">
              <a:solidFill>
                <a:schemeClr val="bg1">
                  <a:lumMod val="50000"/>
                </a:schemeClr>
              </a:solidFill>
            </a:endParaRPr>
          </a:p>
        </p:txBody>
      </p:sp>
      <p:graphicFrame>
        <p:nvGraphicFramePr>
          <p:cNvPr id="5" name="Object 8"/>
          <p:cNvGraphicFramePr>
            <a:graphicFrameLocks noChangeAspect="1"/>
          </p:cNvGraphicFramePr>
          <p:nvPr>
            <p:extLst>
              <p:ext uri="{D42A27DB-BD31-4B8C-83A1-F6EECF244321}">
                <p14:modId xmlns:p14="http://schemas.microsoft.com/office/powerpoint/2010/main" val="163751474"/>
              </p:ext>
            </p:extLst>
          </p:nvPr>
        </p:nvGraphicFramePr>
        <p:xfrm>
          <a:off x="5314950" y="2765424"/>
          <a:ext cx="3829050" cy="1752302"/>
        </p:xfrm>
        <a:graphic>
          <a:graphicData uri="http://schemas.openxmlformats.org/presentationml/2006/ole">
            <mc:AlternateContent xmlns:mc="http://schemas.openxmlformats.org/markup-compatibility/2006">
              <mc:Choice xmlns:v="urn:schemas-microsoft-com:vml" Requires="v">
                <p:oleObj spid="_x0000_s72732" name="SmartDraw" r:id="rId3" imgW="7621524" imgH="3217164" progId="">
                  <p:embed/>
                </p:oleObj>
              </mc:Choice>
              <mc:Fallback>
                <p:oleObj name="SmartDraw" r:id="rId3" imgW="7621524" imgH="321716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950" y="2765424"/>
                        <a:ext cx="3829050" cy="175230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099891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Query Processing in STING and Its Analysis</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dirty="0">
                <a:solidFill>
                  <a:schemeClr val="bg1">
                    <a:lumMod val="50000"/>
                  </a:schemeClr>
                </a:solidFill>
              </a:rPr>
              <a:t>To process a region query</a:t>
            </a:r>
          </a:p>
          <a:p>
            <a:pPr lvl="1"/>
            <a:r>
              <a:rPr lang="en-US" dirty="0">
                <a:solidFill>
                  <a:schemeClr val="bg1">
                    <a:lumMod val="50000"/>
                  </a:schemeClr>
                </a:solidFill>
              </a:rPr>
              <a:t>Start at the root and </a:t>
            </a:r>
            <a:r>
              <a:rPr lang="en-US" altLang="zh-CN" dirty="0">
                <a:solidFill>
                  <a:schemeClr val="bg1">
                    <a:lumMod val="50000"/>
                  </a:schemeClr>
                </a:solidFill>
                <a:ea typeface="SimSun" panose="02010600030101010101" pitchFamily="2" charset="-122"/>
              </a:rPr>
              <a:t>proceed to the next lower level, using </a:t>
            </a:r>
            <a:r>
              <a:rPr lang="en-US" dirty="0">
                <a:solidFill>
                  <a:schemeClr val="bg1">
                    <a:lumMod val="50000"/>
                  </a:schemeClr>
                </a:solidFill>
              </a:rPr>
              <a:t>the STING index</a:t>
            </a:r>
          </a:p>
          <a:p>
            <a:pPr lvl="1"/>
            <a:r>
              <a:rPr lang="en-US" dirty="0">
                <a:solidFill>
                  <a:schemeClr val="bg1">
                    <a:lumMod val="50000"/>
                  </a:schemeClr>
                </a:solidFill>
              </a:rPr>
              <a:t>Calculate the likelihood that a cell is relevant to the query at some confidence level using the statistical information of the cell</a:t>
            </a:r>
          </a:p>
          <a:p>
            <a:pPr lvl="1"/>
            <a:r>
              <a:rPr lang="en-US" dirty="0">
                <a:solidFill>
                  <a:schemeClr val="bg1">
                    <a:lumMod val="50000"/>
                  </a:schemeClr>
                </a:solidFill>
              </a:rPr>
              <a:t>Only children of likely relevant cells are recursively explored</a:t>
            </a:r>
          </a:p>
          <a:p>
            <a:pPr lvl="1"/>
            <a:r>
              <a:rPr lang="en-US" altLang="zh-CN" dirty="0">
                <a:solidFill>
                  <a:schemeClr val="bg1">
                    <a:lumMod val="50000"/>
                  </a:schemeClr>
                </a:solidFill>
                <a:ea typeface="SimSun" panose="02010600030101010101" pitchFamily="2" charset="-122"/>
              </a:rPr>
              <a:t>Repeat this process until the bottom layer is reached</a:t>
            </a:r>
          </a:p>
          <a:p>
            <a:pPr>
              <a:lnSpc>
                <a:spcPct val="90000"/>
              </a:lnSpc>
              <a:spcBef>
                <a:spcPct val="25000"/>
              </a:spcBef>
            </a:pPr>
            <a:r>
              <a:rPr lang="en-US" altLang="zh-CN" dirty="0">
                <a:solidFill>
                  <a:schemeClr val="bg1">
                    <a:lumMod val="50000"/>
                  </a:schemeClr>
                </a:solidFill>
                <a:ea typeface="SimSun" panose="02010600030101010101" pitchFamily="2" charset="-122"/>
              </a:rPr>
              <a:t>Advantages</a:t>
            </a:r>
          </a:p>
          <a:p>
            <a:pPr lvl="1">
              <a:lnSpc>
                <a:spcPct val="90000"/>
              </a:lnSpc>
              <a:spcBef>
                <a:spcPct val="25000"/>
              </a:spcBef>
            </a:pPr>
            <a:r>
              <a:rPr lang="en-US" altLang="zh-CN" dirty="0">
                <a:solidFill>
                  <a:schemeClr val="bg1">
                    <a:lumMod val="50000"/>
                  </a:schemeClr>
                </a:solidFill>
                <a:ea typeface="SimSun" panose="02010600030101010101" pitchFamily="2" charset="-122"/>
              </a:rPr>
              <a:t>Query-independent, easy to parallelize, incremental update</a:t>
            </a:r>
          </a:p>
          <a:p>
            <a:pPr lvl="1">
              <a:lnSpc>
                <a:spcPct val="90000"/>
              </a:lnSpc>
              <a:spcBef>
                <a:spcPct val="25000"/>
              </a:spcBef>
            </a:pPr>
            <a:r>
              <a:rPr lang="en-US" altLang="zh-CN" dirty="0">
                <a:solidFill>
                  <a:schemeClr val="bg1">
                    <a:lumMod val="50000"/>
                  </a:schemeClr>
                </a:solidFill>
                <a:ea typeface="SimSun" panose="02010600030101010101" pitchFamily="2" charset="-122"/>
              </a:rPr>
              <a:t>Efficiency: Complexity is O(K)</a:t>
            </a:r>
          </a:p>
          <a:p>
            <a:pPr lvl="2">
              <a:lnSpc>
                <a:spcPct val="90000"/>
              </a:lnSpc>
              <a:spcBef>
                <a:spcPct val="25000"/>
              </a:spcBef>
            </a:pPr>
            <a:r>
              <a:rPr lang="en-US" altLang="zh-CN" dirty="0">
                <a:solidFill>
                  <a:schemeClr val="bg1">
                    <a:lumMod val="50000"/>
                  </a:schemeClr>
                </a:solidFill>
                <a:ea typeface="SimSun" panose="02010600030101010101" pitchFamily="2" charset="-122"/>
              </a:rPr>
              <a:t>K: # of grid cells at the lowest level, and K &lt;&lt; N (i.e., # of data points)</a:t>
            </a:r>
          </a:p>
          <a:p>
            <a:pPr>
              <a:lnSpc>
                <a:spcPct val="90000"/>
              </a:lnSpc>
              <a:spcBef>
                <a:spcPct val="25000"/>
              </a:spcBef>
            </a:pPr>
            <a:r>
              <a:rPr lang="en-US" altLang="zh-CN" dirty="0">
                <a:solidFill>
                  <a:schemeClr val="bg1">
                    <a:lumMod val="50000"/>
                  </a:schemeClr>
                </a:solidFill>
                <a:ea typeface="SimSun" panose="02010600030101010101" pitchFamily="2" charset="-122"/>
              </a:rPr>
              <a:t>Disadvantages</a:t>
            </a:r>
          </a:p>
          <a:p>
            <a:pPr lvl="1">
              <a:lnSpc>
                <a:spcPct val="90000"/>
              </a:lnSpc>
              <a:spcBef>
                <a:spcPct val="25000"/>
              </a:spcBef>
            </a:pPr>
            <a:r>
              <a:rPr lang="en-US" dirty="0">
                <a:solidFill>
                  <a:schemeClr val="bg1">
                    <a:lumMod val="50000"/>
                  </a:schemeClr>
                </a:solidFill>
              </a:rPr>
              <a:t>Its probabilistic nature may imply a loss of accuracy in query </a:t>
            </a:r>
            <a:r>
              <a:rPr lang="en-US" dirty="0" smtClean="0">
                <a:solidFill>
                  <a:schemeClr val="bg1">
                    <a:lumMod val="50000"/>
                  </a:schemeClr>
                </a:solidFill>
              </a:rPr>
              <a:t>processing</a:t>
            </a:r>
            <a:endParaRPr lang="en-US" altLang="zh-CN" dirty="0">
              <a:solidFill>
                <a:schemeClr val="bg1">
                  <a:lumMod val="50000"/>
                </a:schemeClr>
              </a:solidFill>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69</a:t>
            </a:fld>
            <a:endParaRPr lang="en-US">
              <a:solidFill>
                <a:schemeClr val="bg1">
                  <a:lumMod val="50000"/>
                </a:schemeClr>
              </a:solidFill>
            </a:endParaRPr>
          </a:p>
        </p:txBody>
      </p:sp>
    </p:spTree>
    <p:extLst>
      <p:ext uri="{BB962C8B-B14F-4D97-AF65-F5344CB8AC3E}">
        <p14:creationId xmlns:p14="http://schemas.microsoft.com/office/powerpoint/2010/main" val="13340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Requirements and Challenges</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zh-CN" sz="2400" b="1" dirty="0">
                <a:ea typeface="SimSun" panose="02010600030101010101" pitchFamily="2" charset="-122"/>
              </a:rPr>
              <a:t>Quality</a:t>
            </a:r>
          </a:p>
          <a:p>
            <a:pPr lvl="1"/>
            <a:r>
              <a:rPr lang="en-US" altLang="zh-CN" sz="2400" dirty="0">
                <a:ea typeface="SimSun" panose="02010600030101010101" pitchFamily="2" charset="-122"/>
              </a:rPr>
              <a:t>Ability to deal with different types of attributes: Numerical, categorical, text, multimedia, networks, and mixture of multiple types</a:t>
            </a:r>
          </a:p>
          <a:p>
            <a:pPr lvl="1"/>
            <a:r>
              <a:rPr lang="en-US" altLang="zh-CN" sz="2400" dirty="0">
                <a:ea typeface="SimSun" panose="02010600030101010101" pitchFamily="2" charset="-122"/>
              </a:rPr>
              <a:t>Discovery of clusters with arbitrary shape</a:t>
            </a:r>
          </a:p>
          <a:p>
            <a:pPr lvl="1"/>
            <a:r>
              <a:rPr lang="en-US" altLang="zh-CN" sz="2400" dirty="0">
                <a:ea typeface="SimSun" panose="02010600030101010101" pitchFamily="2" charset="-122"/>
              </a:rPr>
              <a:t>Ability to deal with noisy data</a:t>
            </a:r>
          </a:p>
          <a:p>
            <a:r>
              <a:rPr lang="en-US" altLang="zh-CN" sz="2400" b="1" dirty="0">
                <a:ea typeface="SimSun" panose="02010600030101010101" pitchFamily="2" charset="-122"/>
              </a:rPr>
              <a:t>Scalability</a:t>
            </a:r>
          </a:p>
          <a:p>
            <a:pPr lvl="1"/>
            <a:r>
              <a:rPr lang="en-US" altLang="zh-CN" sz="2400" dirty="0">
                <a:ea typeface="SimSun" panose="02010600030101010101" pitchFamily="2" charset="-122"/>
              </a:rPr>
              <a:t>Clustering all the data instead of only on samples</a:t>
            </a:r>
          </a:p>
          <a:p>
            <a:pPr lvl="1"/>
            <a:r>
              <a:rPr lang="en-US" altLang="zh-CN" sz="2400" dirty="0">
                <a:ea typeface="SimSun" panose="02010600030101010101" pitchFamily="2" charset="-122"/>
              </a:rPr>
              <a:t>High dimensionality</a:t>
            </a:r>
          </a:p>
          <a:p>
            <a:pPr lvl="1"/>
            <a:r>
              <a:rPr lang="en-US" altLang="zh-CN" sz="2400" dirty="0">
                <a:ea typeface="SimSun" panose="02010600030101010101" pitchFamily="2" charset="-122"/>
              </a:rPr>
              <a:t>Incremental or stream clustering and insensitivity to input order</a:t>
            </a:r>
          </a:p>
          <a:p>
            <a:r>
              <a:rPr lang="en-US" altLang="zh-CN" sz="2400" b="1" dirty="0">
                <a:ea typeface="SimSun" panose="02010600030101010101" pitchFamily="2" charset="-122"/>
              </a:rPr>
              <a:t>Constraint-based clustering</a:t>
            </a:r>
          </a:p>
          <a:p>
            <a:pPr lvl="1"/>
            <a:r>
              <a:rPr lang="en-US" altLang="zh-CN" sz="2400" dirty="0">
                <a:ea typeface="SimSun" panose="02010600030101010101" pitchFamily="2" charset="-122"/>
              </a:rPr>
              <a:t>User-given preferences or constraints; domain knowledge; user queries  </a:t>
            </a:r>
          </a:p>
          <a:p>
            <a:r>
              <a:rPr lang="en-US" altLang="zh-CN" sz="2400" b="1" dirty="0">
                <a:ea typeface="SimSun" panose="02010600030101010101" pitchFamily="2" charset="-122"/>
              </a:rPr>
              <a:t>Interpretability and </a:t>
            </a:r>
            <a:r>
              <a:rPr lang="en-US" altLang="zh-CN" sz="2400" b="1" dirty="0" smtClean="0">
                <a:ea typeface="SimSun" panose="02010600030101010101" pitchFamily="2" charset="-122"/>
              </a:rPr>
              <a:t>usability</a:t>
            </a:r>
            <a:endParaRPr lang="en-US" altLang="zh-CN" sz="2400" b="1"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7</a:t>
            </a:fld>
            <a:endParaRPr lang="en-US"/>
          </a:p>
        </p:txBody>
      </p:sp>
    </p:spTree>
    <p:extLst>
      <p:ext uri="{BB962C8B-B14F-4D97-AF65-F5344CB8AC3E}">
        <p14:creationId xmlns:p14="http://schemas.microsoft.com/office/powerpoint/2010/main" val="19637367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CLIQUE: Grid-Based Subspace Clustering</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pPr>
              <a:spcAft>
                <a:spcPts val="600"/>
              </a:spcAft>
            </a:pPr>
            <a:r>
              <a:rPr lang="en-US" altLang="zh-CN" dirty="0">
                <a:solidFill>
                  <a:schemeClr val="bg1">
                    <a:lumMod val="50000"/>
                  </a:schemeClr>
                </a:solidFill>
                <a:ea typeface="SimSun" panose="02010600030101010101" pitchFamily="2" charset="-122"/>
              </a:rPr>
              <a:t>CLIQUE (Clustering In </a:t>
            </a:r>
            <a:r>
              <a:rPr lang="en-US" altLang="zh-CN" dirty="0" err="1">
                <a:solidFill>
                  <a:schemeClr val="bg1">
                    <a:lumMod val="50000"/>
                  </a:schemeClr>
                </a:solidFill>
                <a:ea typeface="SimSun" panose="02010600030101010101" pitchFamily="2" charset="-122"/>
              </a:rPr>
              <a:t>QUEst</a:t>
            </a:r>
            <a:r>
              <a:rPr lang="en-US" altLang="zh-CN" dirty="0">
                <a:solidFill>
                  <a:schemeClr val="bg1">
                    <a:lumMod val="50000"/>
                  </a:schemeClr>
                </a:solidFill>
                <a:ea typeface="SimSun" panose="02010600030101010101" pitchFamily="2" charset="-122"/>
              </a:rPr>
              <a:t>) (Agrawal, </a:t>
            </a:r>
            <a:r>
              <a:rPr lang="en-US" altLang="zh-CN" dirty="0" err="1">
                <a:solidFill>
                  <a:schemeClr val="bg1">
                    <a:lumMod val="50000"/>
                  </a:schemeClr>
                </a:solidFill>
                <a:ea typeface="SimSun" panose="02010600030101010101" pitchFamily="2" charset="-122"/>
              </a:rPr>
              <a:t>Gehrke</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Gunopulos</a:t>
            </a:r>
            <a:r>
              <a:rPr lang="en-US" altLang="zh-CN" dirty="0">
                <a:solidFill>
                  <a:schemeClr val="bg1">
                    <a:lumMod val="50000"/>
                  </a:schemeClr>
                </a:solidFill>
                <a:ea typeface="SimSun" panose="02010600030101010101" pitchFamily="2" charset="-122"/>
              </a:rPr>
              <a:t>, </a:t>
            </a:r>
            <a:r>
              <a:rPr lang="en-US" altLang="zh-CN" dirty="0" err="1">
                <a:solidFill>
                  <a:schemeClr val="bg1">
                    <a:lumMod val="50000"/>
                  </a:schemeClr>
                </a:solidFill>
                <a:ea typeface="SimSun" panose="02010600030101010101" pitchFamily="2" charset="-122"/>
              </a:rPr>
              <a:t>Raghavan</a:t>
            </a:r>
            <a:r>
              <a:rPr lang="en-US" altLang="zh-CN" dirty="0">
                <a:solidFill>
                  <a:schemeClr val="bg1">
                    <a:lumMod val="50000"/>
                  </a:schemeClr>
                </a:solidFill>
                <a:ea typeface="SimSun" panose="02010600030101010101" pitchFamily="2" charset="-122"/>
              </a:rPr>
              <a:t>: SIGMOD’98)</a:t>
            </a:r>
          </a:p>
          <a:p>
            <a:pPr>
              <a:spcAft>
                <a:spcPts val="600"/>
              </a:spcAft>
            </a:pPr>
            <a:r>
              <a:rPr lang="en-US" altLang="zh-CN" dirty="0">
                <a:solidFill>
                  <a:schemeClr val="bg1">
                    <a:lumMod val="50000"/>
                  </a:schemeClr>
                </a:solidFill>
                <a:ea typeface="SimSun" panose="02010600030101010101" pitchFamily="2" charset="-122"/>
              </a:rPr>
              <a:t>CLIQUE is a </a:t>
            </a:r>
            <a:r>
              <a:rPr lang="en-US" altLang="zh-CN" b="1" dirty="0">
                <a:solidFill>
                  <a:schemeClr val="bg1">
                    <a:lumMod val="50000"/>
                  </a:schemeClr>
                </a:solidFill>
                <a:ea typeface="SimSun" panose="02010600030101010101" pitchFamily="2" charset="-122"/>
              </a:rPr>
              <a:t>density-based</a:t>
            </a:r>
            <a:r>
              <a:rPr lang="en-US" altLang="zh-CN" dirty="0">
                <a:solidFill>
                  <a:schemeClr val="bg1">
                    <a:lumMod val="50000"/>
                  </a:schemeClr>
                </a:solidFill>
                <a:ea typeface="SimSun" panose="02010600030101010101" pitchFamily="2" charset="-122"/>
              </a:rPr>
              <a:t> and </a:t>
            </a:r>
            <a:r>
              <a:rPr lang="en-US" altLang="zh-CN" b="1" dirty="0">
                <a:solidFill>
                  <a:schemeClr val="bg1">
                    <a:lumMod val="50000"/>
                  </a:schemeClr>
                </a:solidFill>
                <a:ea typeface="SimSun" panose="02010600030101010101" pitchFamily="2" charset="-122"/>
              </a:rPr>
              <a:t>grid-based</a:t>
            </a:r>
            <a:r>
              <a:rPr lang="en-US" altLang="zh-CN" dirty="0">
                <a:solidFill>
                  <a:schemeClr val="bg1">
                    <a:lumMod val="50000"/>
                  </a:schemeClr>
                </a:solidFill>
                <a:ea typeface="SimSun" panose="02010600030101010101" pitchFamily="2" charset="-122"/>
              </a:rPr>
              <a:t> subspace clustering algorithm</a:t>
            </a:r>
          </a:p>
          <a:p>
            <a:pPr lvl="1">
              <a:spcAft>
                <a:spcPts val="600"/>
              </a:spcAft>
            </a:pPr>
            <a:r>
              <a:rPr lang="en-US" altLang="zh-CN" b="1" dirty="0">
                <a:solidFill>
                  <a:schemeClr val="bg1">
                    <a:lumMod val="50000"/>
                  </a:schemeClr>
                </a:solidFill>
                <a:ea typeface="SimSun" panose="02010600030101010101" pitchFamily="2" charset="-122"/>
              </a:rPr>
              <a:t>Grid-based</a:t>
            </a:r>
            <a:r>
              <a:rPr lang="en-US" altLang="zh-CN" dirty="0">
                <a:solidFill>
                  <a:schemeClr val="bg1">
                    <a:lumMod val="50000"/>
                  </a:schemeClr>
                </a:solidFill>
                <a:ea typeface="SimSun" panose="02010600030101010101" pitchFamily="2" charset="-122"/>
              </a:rPr>
              <a:t>: </a:t>
            </a:r>
            <a:r>
              <a:rPr lang="en-US" dirty="0">
                <a:solidFill>
                  <a:schemeClr val="bg1">
                    <a:lumMod val="50000"/>
                  </a:schemeClr>
                </a:solidFill>
              </a:rPr>
              <a:t>It discretizes the data space through a grid and estimates the density by counting the number of points in a grid cell</a:t>
            </a:r>
            <a:endParaRPr lang="en-US" altLang="zh-CN" dirty="0">
              <a:solidFill>
                <a:schemeClr val="bg1">
                  <a:lumMod val="50000"/>
                </a:schemeClr>
              </a:solidFill>
              <a:ea typeface="SimSun" panose="02010600030101010101" pitchFamily="2" charset="-122"/>
            </a:endParaRPr>
          </a:p>
          <a:p>
            <a:pPr lvl="1">
              <a:spcAft>
                <a:spcPts val="600"/>
              </a:spcAft>
            </a:pPr>
            <a:r>
              <a:rPr lang="en-US" altLang="zh-CN" b="1" dirty="0">
                <a:solidFill>
                  <a:schemeClr val="bg1">
                    <a:lumMod val="50000"/>
                  </a:schemeClr>
                </a:solidFill>
                <a:ea typeface="SimSun" panose="02010600030101010101" pitchFamily="2" charset="-122"/>
              </a:rPr>
              <a:t>Density-based</a:t>
            </a:r>
            <a:r>
              <a:rPr lang="en-US" altLang="zh-CN" dirty="0">
                <a:solidFill>
                  <a:schemeClr val="bg1">
                    <a:lumMod val="50000"/>
                  </a:schemeClr>
                </a:solidFill>
                <a:ea typeface="SimSun" panose="02010600030101010101" pitchFamily="2" charset="-122"/>
              </a:rPr>
              <a:t>: A cluster is a maximal set of connected dense units in a subspace</a:t>
            </a:r>
          </a:p>
          <a:p>
            <a:pPr lvl="2">
              <a:spcAft>
                <a:spcPts val="600"/>
              </a:spcAft>
            </a:pPr>
            <a:r>
              <a:rPr lang="en-US" altLang="zh-CN" dirty="0">
                <a:solidFill>
                  <a:schemeClr val="bg1">
                    <a:lumMod val="50000"/>
                  </a:schemeClr>
                </a:solidFill>
                <a:ea typeface="SimSun" panose="02010600030101010101" pitchFamily="2" charset="-122"/>
              </a:rPr>
              <a:t>A unit is dense if the fraction of total data points contained in the unit exceeds the input model parameter</a:t>
            </a:r>
          </a:p>
          <a:p>
            <a:pPr lvl="1">
              <a:spcAft>
                <a:spcPts val="600"/>
              </a:spcAft>
            </a:pPr>
            <a:r>
              <a:rPr lang="en-US" altLang="zh-CN" b="1" dirty="0">
                <a:solidFill>
                  <a:schemeClr val="bg1">
                    <a:lumMod val="50000"/>
                  </a:schemeClr>
                </a:solidFill>
                <a:ea typeface="SimSun" panose="02010600030101010101" pitchFamily="2" charset="-122"/>
              </a:rPr>
              <a:t>Subspace clustering</a:t>
            </a:r>
            <a:r>
              <a:rPr lang="en-US" altLang="zh-CN" dirty="0">
                <a:solidFill>
                  <a:schemeClr val="bg1">
                    <a:lumMod val="50000"/>
                  </a:schemeClr>
                </a:solidFill>
                <a:ea typeface="SimSun" panose="02010600030101010101" pitchFamily="2" charset="-122"/>
              </a:rPr>
              <a:t>: </a:t>
            </a:r>
            <a:r>
              <a:rPr lang="en-US" dirty="0">
                <a:solidFill>
                  <a:schemeClr val="bg1">
                    <a:lumMod val="50000"/>
                  </a:schemeClr>
                </a:solidFill>
              </a:rPr>
              <a:t>A subspace cluster is a set of neighboring dense cells in an arbitrary subspace.  It also discovers some minimal descriptions of the clusters </a:t>
            </a:r>
          </a:p>
          <a:p>
            <a:r>
              <a:rPr lang="en-US" altLang="zh-CN" dirty="0">
                <a:solidFill>
                  <a:schemeClr val="bg1">
                    <a:lumMod val="50000"/>
                  </a:schemeClr>
                </a:solidFill>
                <a:ea typeface="SimSun" panose="02010600030101010101" pitchFamily="2" charset="-122"/>
              </a:rPr>
              <a:t>It automatically identifies subspaces of a high dimensional data space that allow better clustering than original space using the </a:t>
            </a:r>
            <a:r>
              <a:rPr lang="en-US" altLang="zh-CN" dirty="0" err="1">
                <a:solidFill>
                  <a:schemeClr val="bg1">
                    <a:lumMod val="50000"/>
                  </a:schemeClr>
                </a:solidFill>
                <a:ea typeface="SimSun" panose="02010600030101010101" pitchFamily="2" charset="-122"/>
              </a:rPr>
              <a:t>Apriori</a:t>
            </a:r>
            <a:r>
              <a:rPr lang="en-US" altLang="zh-CN" dirty="0">
                <a:solidFill>
                  <a:schemeClr val="bg1">
                    <a:lumMod val="50000"/>
                  </a:schemeClr>
                </a:solidFill>
                <a:ea typeface="SimSun" panose="02010600030101010101" pitchFamily="2" charset="-122"/>
              </a:rPr>
              <a:t> principle</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70</a:t>
            </a:fld>
            <a:endParaRPr lang="en-US">
              <a:solidFill>
                <a:schemeClr val="bg1">
                  <a:lumMod val="50000"/>
                </a:schemeClr>
              </a:solidFill>
            </a:endParaRPr>
          </a:p>
        </p:txBody>
      </p:sp>
    </p:spTree>
    <p:extLst>
      <p:ext uri="{BB962C8B-B14F-4D97-AF65-F5344CB8AC3E}">
        <p14:creationId xmlns:p14="http://schemas.microsoft.com/office/powerpoint/2010/main" val="8801229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solidFill>
                  <a:schemeClr val="bg1">
                    <a:lumMod val="50000"/>
                  </a:schemeClr>
                </a:solidFill>
              </a:rPr>
              <a:t>CLIQUE: </a:t>
            </a:r>
            <a:r>
              <a:rPr lang="en-US" altLang="en-US" dirty="0" err="1">
                <a:solidFill>
                  <a:schemeClr val="bg1">
                    <a:lumMod val="50000"/>
                  </a:schemeClr>
                </a:solidFill>
              </a:rPr>
              <a:t>SubSpace</a:t>
            </a:r>
            <a:r>
              <a:rPr lang="en-US" altLang="en-US" dirty="0">
                <a:solidFill>
                  <a:schemeClr val="bg1">
                    <a:lumMod val="50000"/>
                  </a:schemeClr>
                </a:solidFill>
              </a:rPr>
              <a:t> Clustering with </a:t>
            </a:r>
            <a:r>
              <a:rPr lang="en-US" altLang="en-US" dirty="0" err="1">
                <a:solidFill>
                  <a:schemeClr val="bg1">
                    <a:lumMod val="50000"/>
                  </a:schemeClr>
                </a:solidFill>
              </a:rPr>
              <a:t>Aprori</a:t>
            </a:r>
            <a:r>
              <a:rPr lang="en-US" altLang="en-US" dirty="0">
                <a:solidFill>
                  <a:schemeClr val="bg1">
                    <a:lumMod val="50000"/>
                  </a:schemeClr>
                </a:solidFill>
              </a:rPr>
              <a:t> Pruning</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a:bodyPr>
          <a:lstStyle/>
          <a:p>
            <a:endParaRPr lang="zh-CN" altLang="en-US" sz="2000" dirty="0" smtClean="0">
              <a:solidFill>
                <a:schemeClr val="bg1">
                  <a:lumMod val="50000"/>
                </a:schemeClr>
              </a:solidFill>
            </a:endParaRPr>
          </a:p>
          <a:p>
            <a:endParaRPr lang="zh-CN" altLang="en-US" sz="2000" dirty="0">
              <a:solidFill>
                <a:schemeClr val="bg1">
                  <a:lumMod val="50000"/>
                </a:schemeClr>
              </a:solidFill>
            </a:endParaRPr>
          </a:p>
          <a:p>
            <a:endParaRPr lang="zh-CN" altLang="en-US" sz="2000" dirty="0" smtClean="0">
              <a:solidFill>
                <a:schemeClr val="bg1">
                  <a:lumMod val="50000"/>
                </a:schemeClr>
              </a:solidFill>
            </a:endParaRPr>
          </a:p>
          <a:p>
            <a:endParaRPr lang="zh-CN" altLang="en-US" sz="2000" dirty="0">
              <a:solidFill>
                <a:schemeClr val="bg1">
                  <a:lumMod val="50000"/>
                </a:schemeClr>
              </a:solidFill>
            </a:endParaRPr>
          </a:p>
          <a:p>
            <a:endParaRPr lang="zh-CN" altLang="en-US" sz="2000" dirty="0" smtClean="0">
              <a:solidFill>
                <a:schemeClr val="bg1">
                  <a:lumMod val="50000"/>
                </a:schemeClr>
              </a:solidFill>
            </a:endParaRPr>
          </a:p>
          <a:p>
            <a:endParaRPr lang="zh-CN" altLang="en-US" sz="2000" dirty="0">
              <a:solidFill>
                <a:schemeClr val="bg1">
                  <a:lumMod val="50000"/>
                </a:schemeClr>
              </a:solidFill>
            </a:endParaRPr>
          </a:p>
          <a:p>
            <a:endParaRPr lang="zh-CN" altLang="en-US" sz="2000" dirty="0" smtClean="0">
              <a:solidFill>
                <a:schemeClr val="bg1">
                  <a:lumMod val="50000"/>
                </a:schemeClr>
              </a:solidFill>
            </a:endParaRPr>
          </a:p>
          <a:p>
            <a:endParaRPr lang="zh-CN" altLang="en-US" sz="2000" dirty="0">
              <a:solidFill>
                <a:schemeClr val="bg1">
                  <a:lumMod val="50000"/>
                </a:schemeClr>
              </a:solidFill>
            </a:endParaRPr>
          </a:p>
          <a:p>
            <a:r>
              <a:rPr lang="en-US" sz="2000" dirty="0" smtClean="0">
                <a:solidFill>
                  <a:schemeClr val="bg1">
                    <a:lumMod val="50000"/>
                  </a:schemeClr>
                </a:solidFill>
              </a:rPr>
              <a:t>Start at 1-D space and discretize numerical intervals in each axis into grid</a:t>
            </a:r>
          </a:p>
          <a:p>
            <a:r>
              <a:rPr lang="en-US" altLang="zh-CN" sz="2000" dirty="0" smtClean="0">
                <a:solidFill>
                  <a:schemeClr val="bg1">
                    <a:lumMod val="50000"/>
                  </a:schemeClr>
                </a:solidFill>
              </a:rPr>
              <a:t>Find dense regions (clusters) in each subspace and </a:t>
            </a:r>
            <a:r>
              <a:rPr lang="en-US" sz="2000" dirty="0" smtClean="0">
                <a:solidFill>
                  <a:schemeClr val="bg1">
                    <a:lumMod val="50000"/>
                  </a:schemeClr>
                </a:solidFill>
              </a:rPr>
              <a:t>generate their minimal descriptions </a:t>
            </a:r>
            <a:r>
              <a:rPr lang="en-US" altLang="zh-CN" sz="2000" dirty="0" smtClean="0">
                <a:solidFill>
                  <a:schemeClr val="bg1">
                    <a:lumMod val="50000"/>
                  </a:schemeClr>
                </a:solidFill>
              </a:rPr>
              <a:t> </a:t>
            </a:r>
          </a:p>
          <a:p>
            <a:pPr lvl="1"/>
            <a:r>
              <a:rPr lang="en-US" altLang="zh-CN" sz="1800" dirty="0" smtClean="0">
                <a:solidFill>
                  <a:schemeClr val="bg1">
                    <a:lumMod val="50000"/>
                  </a:schemeClr>
                </a:solidFill>
              </a:rPr>
              <a:t>Use the dense regions to find promising candidates in 2-D space based on the </a:t>
            </a:r>
            <a:r>
              <a:rPr lang="en-US" altLang="zh-CN" sz="1800" dirty="0" err="1" smtClean="0">
                <a:solidFill>
                  <a:schemeClr val="bg1">
                    <a:lumMod val="50000"/>
                  </a:schemeClr>
                </a:solidFill>
              </a:rPr>
              <a:t>Apriori</a:t>
            </a:r>
            <a:r>
              <a:rPr lang="en-US" altLang="zh-CN" sz="1800" dirty="0" smtClean="0">
                <a:solidFill>
                  <a:schemeClr val="bg1">
                    <a:lumMod val="50000"/>
                  </a:schemeClr>
                </a:solidFill>
              </a:rPr>
              <a:t> principle</a:t>
            </a:r>
          </a:p>
          <a:p>
            <a:pPr lvl="1"/>
            <a:r>
              <a:rPr lang="en-US" altLang="zh-CN" sz="1800" dirty="0" smtClean="0">
                <a:solidFill>
                  <a:schemeClr val="bg1">
                    <a:lumMod val="50000"/>
                  </a:schemeClr>
                </a:solidFill>
              </a:rPr>
              <a:t>Repeat the above in level-wise manner in higher dimensional subspaces</a:t>
            </a:r>
          </a:p>
          <a:p>
            <a:endParaRPr lang="en-US" sz="2000"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pPr/>
              <a:t>71</a:t>
            </a:fld>
            <a:endParaRPr lang="en-US">
              <a:solidFill>
                <a:schemeClr val="bg1">
                  <a:lumMod val="50000"/>
                </a:schemeClr>
              </a:solidFill>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4" y="1864956"/>
            <a:ext cx="2926080" cy="2279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381" y="1864956"/>
            <a:ext cx="2926080" cy="2295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223" y="1795028"/>
            <a:ext cx="2926080" cy="2435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959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Major Steps of the CLIQUE Algorithm</a:t>
            </a:r>
            <a:endParaRPr lang="en-US" dirty="0">
              <a:solidFill>
                <a:schemeClr val="bg1">
                  <a:lumMod val="50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a:solidFill>
                  <a:schemeClr val="bg1">
                    <a:lumMod val="50000"/>
                  </a:schemeClr>
                </a:solidFill>
              </a:rPr>
              <a:t>Identify subspaces that contain clusters</a:t>
            </a:r>
          </a:p>
          <a:p>
            <a:pPr lvl="1">
              <a:spcAft>
                <a:spcPts val="600"/>
              </a:spcAft>
            </a:pPr>
            <a:r>
              <a:rPr lang="en-US" altLang="zh-CN" dirty="0">
                <a:solidFill>
                  <a:schemeClr val="bg1">
                    <a:lumMod val="50000"/>
                  </a:schemeClr>
                </a:solidFill>
                <a:ea typeface="SimSun" panose="02010600030101010101" pitchFamily="2" charset="-122"/>
              </a:rPr>
              <a:t>Partition the data space and find the number of points that lie inside each cell of the partition</a:t>
            </a:r>
          </a:p>
          <a:p>
            <a:pPr lvl="1">
              <a:spcAft>
                <a:spcPts val="600"/>
              </a:spcAft>
            </a:pPr>
            <a:r>
              <a:rPr lang="en-US" altLang="zh-CN" dirty="0">
                <a:solidFill>
                  <a:schemeClr val="bg1">
                    <a:lumMod val="50000"/>
                  </a:schemeClr>
                </a:solidFill>
                <a:ea typeface="SimSun" panose="02010600030101010101" pitchFamily="2" charset="-122"/>
              </a:rPr>
              <a:t>Identify the subspaces that contain clusters using the </a:t>
            </a:r>
            <a:r>
              <a:rPr lang="en-US" altLang="zh-CN" dirty="0" err="1">
                <a:solidFill>
                  <a:schemeClr val="bg1">
                    <a:lumMod val="50000"/>
                  </a:schemeClr>
                </a:solidFill>
                <a:ea typeface="SimSun" panose="02010600030101010101" pitchFamily="2" charset="-122"/>
              </a:rPr>
              <a:t>Apriori</a:t>
            </a:r>
            <a:r>
              <a:rPr lang="en-US" altLang="zh-CN" dirty="0">
                <a:solidFill>
                  <a:schemeClr val="bg1">
                    <a:lumMod val="50000"/>
                  </a:schemeClr>
                </a:solidFill>
                <a:ea typeface="SimSun" panose="02010600030101010101" pitchFamily="2" charset="-122"/>
              </a:rPr>
              <a:t> principle</a:t>
            </a:r>
            <a:endParaRPr lang="en-US" dirty="0">
              <a:solidFill>
                <a:schemeClr val="bg1">
                  <a:lumMod val="50000"/>
                </a:schemeClr>
              </a:solidFill>
            </a:endParaRPr>
          </a:p>
          <a:p>
            <a:r>
              <a:rPr lang="en-US" dirty="0">
                <a:solidFill>
                  <a:schemeClr val="bg1">
                    <a:lumMod val="50000"/>
                  </a:schemeClr>
                </a:solidFill>
              </a:rPr>
              <a:t>Identify clusters</a:t>
            </a:r>
          </a:p>
          <a:p>
            <a:pPr lvl="1">
              <a:spcAft>
                <a:spcPts val="600"/>
              </a:spcAft>
            </a:pPr>
            <a:r>
              <a:rPr lang="en-US" altLang="zh-CN" dirty="0">
                <a:solidFill>
                  <a:schemeClr val="bg1">
                    <a:lumMod val="50000"/>
                  </a:schemeClr>
                </a:solidFill>
                <a:ea typeface="SimSun" panose="02010600030101010101" pitchFamily="2" charset="-122"/>
              </a:rPr>
              <a:t>Determine dense units in all subspaces of interests</a:t>
            </a:r>
          </a:p>
          <a:p>
            <a:pPr lvl="1">
              <a:spcAft>
                <a:spcPts val="600"/>
              </a:spcAft>
            </a:pPr>
            <a:r>
              <a:rPr lang="en-US" altLang="zh-CN" dirty="0">
                <a:solidFill>
                  <a:schemeClr val="bg1">
                    <a:lumMod val="50000"/>
                  </a:schemeClr>
                </a:solidFill>
                <a:ea typeface="SimSun" panose="02010600030101010101" pitchFamily="2" charset="-122"/>
              </a:rPr>
              <a:t>Determine connected dense units in all subspaces of interests</a:t>
            </a:r>
            <a:endParaRPr lang="en-US" dirty="0">
              <a:solidFill>
                <a:schemeClr val="bg1">
                  <a:lumMod val="50000"/>
                </a:schemeClr>
              </a:solidFill>
            </a:endParaRPr>
          </a:p>
          <a:p>
            <a:r>
              <a:rPr lang="en-US" dirty="0">
                <a:solidFill>
                  <a:schemeClr val="bg1">
                    <a:lumMod val="50000"/>
                  </a:schemeClr>
                </a:solidFill>
              </a:rPr>
              <a:t>Generate minimal descriptions</a:t>
            </a:r>
            <a:r>
              <a:rPr lang="en-US" dirty="0">
                <a:solidFill>
                  <a:schemeClr val="bg1">
                    <a:lumMod val="50000"/>
                  </a:schemeClr>
                </a:solidFill>
                <a:ea typeface="SimSun" panose="02010600030101010101" pitchFamily="2" charset="-122"/>
              </a:rPr>
              <a:t> </a:t>
            </a:r>
            <a:r>
              <a:rPr lang="en-US" altLang="zh-CN" dirty="0">
                <a:solidFill>
                  <a:schemeClr val="bg1">
                    <a:lumMod val="50000"/>
                  </a:schemeClr>
                </a:solidFill>
                <a:ea typeface="SimSun" panose="02010600030101010101" pitchFamily="2" charset="-122"/>
              </a:rPr>
              <a:t>for the clusters</a:t>
            </a:r>
          </a:p>
          <a:p>
            <a:pPr lvl="1">
              <a:spcAft>
                <a:spcPts val="600"/>
              </a:spcAft>
            </a:pPr>
            <a:r>
              <a:rPr lang="en-US" altLang="zh-CN" dirty="0">
                <a:solidFill>
                  <a:schemeClr val="bg1">
                    <a:lumMod val="50000"/>
                  </a:schemeClr>
                </a:solidFill>
                <a:ea typeface="SimSun" panose="02010600030101010101" pitchFamily="2" charset="-122"/>
              </a:rPr>
              <a:t>Determine maximal regions that cover a cluster of connected dense units for each cluster</a:t>
            </a:r>
          </a:p>
          <a:p>
            <a:pPr lvl="1">
              <a:spcAft>
                <a:spcPts val="600"/>
              </a:spcAft>
            </a:pPr>
            <a:r>
              <a:rPr lang="en-US" altLang="zh-CN" dirty="0">
                <a:solidFill>
                  <a:schemeClr val="bg1">
                    <a:lumMod val="50000"/>
                  </a:schemeClr>
                </a:solidFill>
                <a:ea typeface="SimSun" panose="02010600030101010101" pitchFamily="2" charset="-122"/>
              </a:rPr>
              <a:t>Determine minimal cover for each cluster</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72</a:t>
            </a:fld>
            <a:endParaRPr lang="en-US">
              <a:solidFill>
                <a:schemeClr val="bg1">
                  <a:lumMod val="50000"/>
                </a:schemeClr>
              </a:solidFill>
            </a:endParaRPr>
          </a:p>
        </p:txBody>
      </p:sp>
    </p:spTree>
    <p:extLst>
      <p:ext uri="{BB962C8B-B14F-4D97-AF65-F5344CB8AC3E}">
        <p14:creationId xmlns:p14="http://schemas.microsoft.com/office/powerpoint/2010/main" val="746920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Additional Comments on </a:t>
            </a:r>
            <a:r>
              <a:rPr lang="en-US" altLang="zh-CN" i="1" dirty="0">
                <a:solidFill>
                  <a:schemeClr val="bg1">
                    <a:lumMod val="50000"/>
                  </a:schemeClr>
                </a:solidFill>
                <a:ea typeface="SimSun" panose="02010600030101010101" pitchFamily="2" charset="-122"/>
              </a:rPr>
              <a:t>CLIQUE</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85000" lnSpcReduction="20000"/>
          </a:bodyPr>
          <a:lstStyle/>
          <a:p>
            <a:pPr>
              <a:spcAft>
                <a:spcPts val="600"/>
              </a:spcAft>
            </a:pPr>
            <a:r>
              <a:rPr lang="en-US" altLang="zh-CN" u="sng" dirty="0">
                <a:solidFill>
                  <a:schemeClr val="bg1">
                    <a:lumMod val="50000"/>
                  </a:schemeClr>
                </a:solidFill>
                <a:ea typeface="SimSun" panose="02010600030101010101" pitchFamily="2" charset="-122"/>
              </a:rPr>
              <a:t>Strengths</a:t>
            </a:r>
            <a:r>
              <a:rPr lang="en-US" altLang="zh-CN" dirty="0">
                <a:solidFill>
                  <a:schemeClr val="bg1">
                    <a:lumMod val="50000"/>
                  </a:schemeClr>
                </a:solidFill>
                <a:ea typeface="SimSun" panose="02010600030101010101" pitchFamily="2" charset="-122"/>
              </a:rPr>
              <a:t> </a:t>
            </a:r>
          </a:p>
          <a:p>
            <a:pPr lvl="1">
              <a:spcAft>
                <a:spcPts val="600"/>
              </a:spcAft>
            </a:pPr>
            <a:r>
              <a:rPr lang="en-US" altLang="zh-CN" i="1" dirty="0">
                <a:solidFill>
                  <a:schemeClr val="bg1">
                    <a:lumMod val="50000"/>
                  </a:schemeClr>
                </a:solidFill>
                <a:ea typeface="SimSun" panose="02010600030101010101" pitchFamily="2" charset="-122"/>
              </a:rPr>
              <a:t>Automatically</a:t>
            </a:r>
            <a:r>
              <a:rPr lang="en-US" altLang="zh-CN" dirty="0">
                <a:solidFill>
                  <a:schemeClr val="bg1">
                    <a:lumMod val="50000"/>
                  </a:schemeClr>
                </a:solidFill>
                <a:ea typeface="SimSun" panose="02010600030101010101" pitchFamily="2" charset="-122"/>
              </a:rPr>
              <a:t> finds subspaces of the highest dimensionality as long as high density clusters exist in those subspaces</a:t>
            </a:r>
          </a:p>
          <a:p>
            <a:pPr lvl="1">
              <a:spcAft>
                <a:spcPts val="600"/>
              </a:spcAft>
            </a:pPr>
            <a:r>
              <a:rPr lang="en-US" altLang="zh-CN" i="1" dirty="0">
                <a:solidFill>
                  <a:schemeClr val="bg1">
                    <a:lumMod val="50000"/>
                  </a:schemeClr>
                </a:solidFill>
                <a:ea typeface="SimSun" panose="02010600030101010101" pitchFamily="2" charset="-122"/>
              </a:rPr>
              <a:t>Insensitive</a:t>
            </a:r>
            <a:r>
              <a:rPr lang="en-US" altLang="zh-CN" dirty="0">
                <a:solidFill>
                  <a:schemeClr val="bg1">
                    <a:lumMod val="50000"/>
                  </a:schemeClr>
                </a:solidFill>
                <a:ea typeface="SimSun" panose="02010600030101010101" pitchFamily="2" charset="-122"/>
              </a:rPr>
              <a:t> to the order of records in input and does not presume some canonical data distribution</a:t>
            </a:r>
          </a:p>
          <a:p>
            <a:pPr lvl="1">
              <a:spcAft>
                <a:spcPts val="600"/>
              </a:spcAft>
            </a:pPr>
            <a:r>
              <a:rPr lang="en-US" altLang="zh-CN" dirty="0">
                <a:solidFill>
                  <a:schemeClr val="bg1">
                    <a:lumMod val="50000"/>
                  </a:schemeClr>
                </a:solidFill>
                <a:ea typeface="SimSun" panose="02010600030101010101" pitchFamily="2" charset="-122"/>
              </a:rPr>
              <a:t>Scales</a:t>
            </a:r>
            <a:r>
              <a:rPr lang="en-US" altLang="zh-CN" i="1" dirty="0">
                <a:solidFill>
                  <a:schemeClr val="bg1">
                    <a:lumMod val="50000"/>
                  </a:schemeClr>
                </a:solidFill>
                <a:ea typeface="SimSun" panose="02010600030101010101" pitchFamily="2" charset="-122"/>
              </a:rPr>
              <a:t> linearly</a:t>
            </a:r>
            <a:r>
              <a:rPr lang="en-US" altLang="zh-CN" dirty="0">
                <a:solidFill>
                  <a:schemeClr val="bg1">
                    <a:lumMod val="50000"/>
                  </a:schemeClr>
                </a:solidFill>
                <a:ea typeface="SimSun" panose="02010600030101010101" pitchFamily="2" charset="-122"/>
              </a:rPr>
              <a:t> with the size of input and has good scalability as the number of dimensions in the data increases</a:t>
            </a:r>
          </a:p>
          <a:p>
            <a:pPr>
              <a:spcAft>
                <a:spcPts val="600"/>
              </a:spcAft>
            </a:pPr>
            <a:r>
              <a:rPr lang="en-US" altLang="zh-CN" u="sng" dirty="0">
                <a:solidFill>
                  <a:schemeClr val="bg1">
                    <a:lumMod val="50000"/>
                  </a:schemeClr>
                </a:solidFill>
                <a:ea typeface="SimSun" panose="02010600030101010101" pitchFamily="2" charset="-122"/>
              </a:rPr>
              <a:t>Weaknesses</a:t>
            </a:r>
            <a:endParaRPr lang="en-US" altLang="zh-CN" dirty="0">
              <a:solidFill>
                <a:schemeClr val="bg1">
                  <a:lumMod val="50000"/>
                </a:schemeClr>
              </a:solidFill>
              <a:ea typeface="SimSun" panose="02010600030101010101" pitchFamily="2" charset="-122"/>
            </a:endParaRPr>
          </a:p>
          <a:p>
            <a:pPr lvl="1">
              <a:spcAft>
                <a:spcPts val="600"/>
              </a:spcAft>
            </a:pPr>
            <a:r>
              <a:rPr lang="en-US" altLang="zh-CN" dirty="0">
                <a:solidFill>
                  <a:schemeClr val="bg1">
                    <a:lumMod val="50000"/>
                  </a:schemeClr>
                </a:solidFill>
                <a:ea typeface="SimSun" panose="02010600030101010101" pitchFamily="2" charset="-122"/>
              </a:rPr>
              <a:t>As in all grid-based clustering approaches, the </a:t>
            </a:r>
            <a:r>
              <a:rPr lang="en-US" dirty="0">
                <a:solidFill>
                  <a:schemeClr val="bg1">
                    <a:lumMod val="50000"/>
                  </a:schemeClr>
                </a:solidFill>
              </a:rPr>
              <a:t>quality of the results crucially depends on the appropriate choice of the number and width of the partitions and grid cells</a:t>
            </a:r>
            <a:endParaRPr lang="en-US" altLang="zh-CN" dirty="0">
              <a:solidFill>
                <a:schemeClr val="bg1">
                  <a:lumMod val="50000"/>
                </a:schemeClr>
              </a:solidFill>
              <a:ea typeface="SimSun" panose="02010600030101010101" pitchFamily="2" charset="-122"/>
            </a:endParaRP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73</a:t>
            </a:fld>
            <a:endParaRPr lang="en-US">
              <a:solidFill>
                <a:schemeClr val="bg1">
                  <a:lumMod val="50000"/>
                </a:schemeClr>
              </a:solidFill>
            </a:endParaRPr>
          </a:p>
        </p:txBody>
      </p:sp>
    </p:spTree>
    <p:extLst>
      <p:ext uri="{BB962C8B-B14F-4D97-AF65-F5344CB8AC3E}">
        <p14:creationId xmlns:p14="http://schemas.microsoft.com/office/powerpoint/2010/main" val="14438846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t>Cluster</a:t>
            </a:r>
            <a:r>
              <a:rPr lang="zh-CN" altLang="en-US" dirty="0"/>
              <a:t> </a:t>
            </a:r>
            <a:r>
              <a:rPr lang="en-US" altLang="zh-CN" dirty="0"/>
              <a:t>Analysis:</a:t>
            </a:r>
            <a:r>
              <a:rPr lang="zh-CN" altLang="en-US" dirty="0"/>
              <a:t> </a:t>
            </a:r>
            <a:r>
              <a:rPr lang="en-US" altLang="zh-CN" dirty="0"/>
              <a:t>Basic</a:t>
            </a:r>
            <a:r>
              <a:rPr lang="zh-CN" altLang="en-US" dirty="0"/>
              <a:t> </a:t>
            </a:r>
            <a:r>
              <a:rPr lang="en-US" altLang="zh-CN" dirty="0"/>
              <a:t>Concepts</a:t>
            </a:r>
            <a:r>
              <a:rPr lang="zh-CN" altLang="en-US" dirty="0"/>
              <a:t> </a:t>
            </a:r>
            <a:r>
              <a:rPr lang="en-US" altLang="zh-CN" dirty="0"/>
              <a:t>and</a:t>
            </a:r>
            <a:r>
              <a:rPr lang="zh-CN" altLang="en-US" dirty="0"/>
              <a:t> </a:t>
            </a:r>
            <a:r>
              <a:rPr lang="en-US" altLang="zh-CN" dirty="0"/>
              <a:t>Methods</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dirty="0" smtClean="0"/>
              <a:t>Hierarchical Methods</a:t>
            </a:r>
          </a:p>
          <a:p>
            <a:r>
              <a:rPr lang="en-US" altLang="zh-CN" dirty="0" smtClean="0"/>
              <a:t>Density- and Grid-Based Methods</a:t>
            </a:r>
          </a:p>
          <a:p>
            <a:r>
              <a:rPr lang="en-US" altLang="zh-CN" b="1" dirty="0" smtClean="0"/>
              <a:t>Evaluation of Clustering</a:t>
            </a:r>
          </a:p>
        </p:txBody>
      </p:sp>
      <p:sp>
        <p:nvSpPr>
          <p:cNvPr id="4" name="Slide Number Placeholder 3"/>
          <p:cNvSpPr>
            <a:spLocks noGrp="1"/>
          </p:cNvSpPr>
          <p:nvPr>
            <p:ph type="sldNum" sz="quarter" idx="12"/>
          </p:nvPr>
        </p:nvSpPr>
        <p:spPr/>
        <p:txBody>
          <a:bodyPr/>
          <a:lstStyle/>
          <a:p>
            <a:fld id="{18A68613-FF0B-4246-B613-8295211CFAFA}" type="slidenum">
              <a:rPr lang="en-US" smtClean="0"/>
              <a:pPr/>
              <a:t>74</a:t>
            </a:fld>
            <a:endParaRPr lang="en-US"/>
          </a:p>
        </p:txBody>
      </p:sp>
    </p:spTree>
    <p:extLst>
      <p:ext uri="{BB962C8B-B14F-4D97-AF65-F5344CB8AC3E}">
        <p14:creationId xmlns:p14="http://schemas.microsoft.com/office/powerpoint/2010/main" val="8621988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kern="0" dirty="0"/>
              <a:t>Clustering Validation</a:t>
            </a:r>
            <a:endParaRPr lang="en-US" dirty="0"/>
          </a:p>
        </p:txBody>
      </p:sp>
      <p:sp>
        <p:nvSpPr>
          <p:cNvPr id="3" name="Content Placeholder 2"/>
          <p:cNvSpPr>
            <a:spLocks noGrp="1"/>
          </p:cNvSpPr>
          <p:nvPr>
            <p:ph idx="1"/>
          </p:nvPr>
        </p:nvSpPr>
        <p:spPr/>
        <p:txBody>
          <a:bodyPr>
            <a:normAutofit fontScale="92500" lnSpcReduction="20000"/>
          </a:bodyPr>
          <a:lstStyle/>
          <a:p>
            <a:pPr defTabSz="1219110">
              <a:spcBef>
                <a:spcPts val="800"/>
              </a:spcBef>
              <a:spcAft>
                <a:spcPts val="600"/>
              </a:spcAft>
            </a:pPr>
            <a:r>
              <a:rPr lang="en-US" altLang="zh-CN" sz="2400" dirty="0">
                <a:solidFill>
                  <a:prstClr val="black"/>
                </a:solidFill>
              </a:rPr>
              <a:t>Clustering Validation: Basic Concepts</a:t>
            </a:r>
          </a:p>
          <a:p>
            <a:pPr defTabSz="1219110">
              <a:spcBef>
                <a:spcPts val="800"/>
              </a:spcBef>
              <a:spcAft>
                <a:spcPts val="600"/>
              </a:spcAft>
            </a:pPr>
            <a:r>
              <a:rPr lang="en-US" altLang="zh-CN" sz="2400" dirty="0">
                <a:solidFill>
                  <a:prstClr val="black"/>
                </a:solidFill>
              </a:rPr>
              <a:t>Clustering Evaluation: </a:t>
            </a:r>
            <a:r>
              <a:rPr lang="en-US" altLang="zh-CN" sz="2400" dirty="0">
                <a:ea typeface="SimSun" panose="02010600030101010101" pitchFamily="2" charset="-122"/>
              </a:rPr>
              <a:t>Measuring Clustering Quality</a:t>
            </a:r>
            <a:endParaRPr lang="en-US" altLang="zh-CN" sz="2400" dirty="0">
              <a:solidFill>
                <a:prstClr val="black"/>
              </a:solidFill>
            </a:endParaRPr>
          </a:p>
          <a:p>
            <a:pPr defTabSz="1219110">
              <a:spcBef>
                <a:spcPts val="800"/>
              </a:spcBef>
              <a:spcAft>
                <a:spcPts val="600"/>
              </a:spcAft>
            </a:pPr>
            <a:r>
              <a:rPr lang="en-US" altLang="zh-CN" sz="2400" dirty="0">
                <a:solidFill>
                  <a:prstClr val="black"/>
                </a:solidFill>
              </a:rPr>
              <a:t>External Measures for Clustering Validation</a:t>
            </a:r>
            <a:endParaRPr lang="en-US" sz="2400" dirty="0">
              <a:solidFill>
                <a:prstClr val="black"/>
              </a:solidFill>
            </a:endParaRPr>
          </a:p>
          <a:p>
            <a:pPr lvl="1" defTabSz="1219110">
              <a:spcBef>
                <a:spcPts val="800"/>
              </a:spcBef>
              <a:spcAft>
                <a:spcPts val="600"/>
              </a:spcAft>
            </a:pPr>
            <a:r>
              <a:rPr lang="en-US" altLang="zh-CN" sz="2400" dirty="0">
                <a:solidFill>
                  <a:prstClr val="black"/>
                </a:solidFill>
              </a:rPr>
              <a:t>I: </a:t>
            </a:r>
            <a:r>
              <a:rPr lang="en-US" altLang="zh-CN" sz="2400" dirty="0">
                <a:ea typeface="SimSun" panose="02010600030101010101" pitchFamily="2" charset="-122"/>
              </a:rPr>
              <a:t>Matching-Based Measures</a:t>
            </a:r>
          </a:p>
          <a:p>
            <a:pPr lvl="1" defTabSz="1219110">
              <a:spcBef>
                <a:spcPts val="800"/>
              </a:spcBef>
              <a:spcAft>
                <a:spcPts val="600"/>
              </a:spcAft>
            </a:pPr>
            <a:r>
              <a:rPr lang="en-US" altLang="zh-CN" sz="2400" dirty="0">
                <a:solidFill>
                  <a:prstClr val="black"/>
                </a:solidFill>
              </a:rPr>
              <a:t>II: Entropy-Based Measures</a:t>
            </a:r>
          </a:p>
          <a:p>
            <a:pPr lvl="1" defTabSz="1219110">
              <a:spcBef>
                <a:spcPts val="800"/>
              </a:spcBef>
              <a:spcAft>
                <a:spcPts val="600"/>
              </a:spcAft>
            </a:pPr>
            <a:r>
              <a:rPr lang="en-US" altLang="zh-CN" sz="2400" dirty="0">
                <a:solidFill>
                  <a:prstClr val="black"/>
                </a:solidFill>
              </a:rPr>
              <a:t>III: Pairwise Measures</a:t>
            </a:r>
          </a:p>
          <a:p>
            <a:pPr defTabSz="1219110">
              <a:spcBef>
                <a:spcPts val="800"/>
              </a:spcBef>
              <a:spcAft>
                <a:spcPts val="600"/>
              </a:spcAft>
            </a:pPr>
            <a:r>
              <a:rPr lang="en-US" altLang="zh-CN" sz="2400" dirty="0">
                <a:solidFill>
                  <a:prstClr val="black"/>
                </a:solidFill>
              </a:rPr>
              <a:t>Internal Measures for Clustering Validation</a:t>
            </a:r>
          </a:p>
          <a:p>
            <a:pPr defTabSz="1219110">
              <a:spcBef>
                <a:spcPts val="800"/>
              </a:spcBef>
              <a:spcAft>
                <a:spcPts val="600"/>
              </a:spcAft>
            </a:pPr>
            <a:r>
              <a:rPr lang="en-US" altLang="zh-CN" sz="2400" dirty="0">
                <a:solidFill>
                  <a:schemeClr val="bg1">
                    <a:lumMod val="50000"/>
                  </a:schemeClr>
                </a:solidFill>
              </a:rPr>
              <a:t>Relative Measures</a:t>
            </a:r>
          </a:p>
          <a:p>
            <a:pPr defTabSz="1219110">
              <a:spcBef>
                <a:spcPts val="800"/>
              </a:spcBef>
              <a:spcAft>
                <a:spcPts val="600"/>
              </a:spcAft>
            </a:pPr>
            <a:r>
              <a:rPr lang="en-US" altLang="zh-CN" sz="2400" dirty="0">
                <a:solidFill>
                  <a:schemeClr val="bg1">
                    <a:lumMod val="50000"/>
                  </a:schemeClr>
                </a:solidFill>
              </a:rPr>
              <a:t>Cluster Stability</a:t>
            </a:r>
          </a:p>
          <a:p>
            <a:pPr defTabSz="1219110">
              <a:spcBef>
                <a:spcPts val="800"/>
              </a:spcBef>
              <a:spcAft>
                <a:spcPts val="600"/>
              </a:spcAft>
            </a:pPr>
            <a:r>
              <a:rPr lang="en-US" altLang="zh-CN" sz="2400" dirty="0">
                <a:solidFill>
                  <a:schemeClr val="bg1">
                    <a:lumMod val="50000"/>
                  </a:schemeClr>
                </a:solidFill>
              </a:rPr>
              <a:t>Clustering Tendency</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75</a:t>
            </a:fld>
            <a:endParaRPr lang="en-US"/>
          </a:p>
        </p:txBody>
      </p:sp>
    </p:spTree>
    <p:extLst>
      <p:ext uri="{BB962C8B-B14F-4D97-AF65-F5344CB8AC3E}">
        <p14:creationId xmlns:p14="http://schemas.microsoft.com/office/powerpoint/2010/main" val="11717400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 Clustering Validation and Assessment</a:t>
            </a:r>
            <a:endParaRPr lang="en-US" dirty="0"/>
          </a:p>
        </p:txBody>
      </p:sp>
      <p:sp>
        <p:nvSpPr>
          <p:cNvPr id="3" name="Content Placeholder 2"/>
          <p:cNvSpPr>
            <a:spLocks noGrp="1"/>
          </p:cNvSpPr>
          <p:nvPr>
            <p:ph idx="1"/>
          </p:nvPr>
        </p:nvSpPr>
        <p:spPr/>
        <p:txBody>
          <a:bodyPr>
            <a:normAutofit lnSpcReduction="10000"/>
          </a:bodyPr>
          <a:lstStyle/>
          <a:p>
            <a:r>
              <a:rPr lang="en-US" altLang="zh-CN" dirty="0" smtClean="0"/>
              <a:t>Major issues on clustering validation and assessment</a:t>
            </a:r>
          </a:p>
          <a:p>
            <a:pPr lvl="1"/>
            <a:r>
              <a:rPr lang="en-US" altLang="zh-CN" dirty="0" smtClean="0"/>
              <a:t>Clustering evaluation</a:t>
            </a:r>
          </a:p>
          <a:p>
            <a:pPr lvl="2"/>
            <a:r>
              <a:rPr lang="en-US" altLang="zh-CN" dirty="0" smtClean="0"/>
              <a:t>Evaluating the goodness of the clustering </a:t>
            </a:r>
          </a:p>
          <a:p>
            <a:pPr lvl="1"/>
            <a:r>
              <a:rPr lang="en-US" altLang="zh-CN" dirty="0" smtClean="0"/>
              <a:t>Clustering stability</a:t>
            </a:r>
          </a:p>
          <a:p>
            <a:pPr lvl="2"/>
            <a:r>
              <a:rPr lang="en-US" altLang="zh-CN" dirty="0" smtClean="0"/>
              <a:t>To understand the sensitivity of the clustering result to various algorithm parameters, e.g., # of clusters</a:t>
            </a:r>
          </a:p>
          <a:p>
            <a:pPr lvl="1"/>
            <a:r>
              <a:rPr lang="en-US" altLang="zh-CN" dirty="0" smtClean="0"/>
              <a:t>Clustering tendency</a:t>
            </a:r>
          </a:p>
          <a:p>
            <a:pPr lvl="2"/>
            <a:r>
              <a:rPr lang="en-US" altLang="zh-CN" dirty="0" smtClean="0"/>
              <a:t>Assess the suitability of clustering, i.e., whether the data has any inherent grouping structure</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76</a:t>
            </a:fld>
            <a:endParaRPr lang="en-US"/>
          </a:p>
        </p:txBody>
      </p:sp>
    </p:spTree>
    <p:extLst>
      <p:ext uri="{BB962C8B-B14F-4D97-AF65-F5344CB8AC3E}">
        <p14:creationId xmlns:p14="http://schemas.microsoft.com/office/powerpoint/2010/main" val="100975886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anose="02010600030101010101" pitchFamily="2" charset="-122"/>
              </a:rPr>
              <a:t>Measuring Clustering Quality</a:t>
            </a:r>
            <a:endParaRPr lang="en-US" dirty="0"/>
          </a:p>
        </p:txBody>
      </p:sp>
      <p:sp>
        <p:nvSpPr>
          <p:cNvPr id="3" name="Content Placeholder 2"/>
          <p:cNvSpPr>
            <a:spLocks noGrp="1"/>
          </p:cNvSpPr>
          <p:nvPr>
            <p:ph idx="1"/>
          </p:nvPr>
        </p:nvSpPr>
        <p:spPr/>
        <p:txBody>
          <a:bodyPr>
            <a:normAutofit fontScale="70000" lnSpcReduction="20000"/>
          </a:bodyPr>
          <a:lstStyle/>
          <a:p>
            <a:pPr>
              <a:lnSpc>
                <a:spcPct val="120000"/>
              </a:lnSpc>
            </a:pPr>
            <a:r>
              <a:rPr lang="en-US" altLang="zh-CN" b="1" dirty="0">
                <a:solidFill>
                  <a:prstClr val="black"/>
                </a:solidFill>
              </a:rPr>
              <a:t>Clustering Evaluation</a:t>
            </a:r>
            <a:r>
              <a:rPr lang="en-US" altLang="zh-CN" dirty="0">
                <a:solidFill>
                  <a:prstClr val="black"/>
                </a:solidFill>
              </a:rPr>
              <a:t>: </a:t>
            </a:r>
            <a:r>
              <a:rPr lang="en-US" altLang="zh-CN" dirty="0">
                <a:ea typeface="SimSun" panose="02010600030101010101" pitchFamily="2" charset="-122"/>
              </a:rPr>
              <a:t>Evaluating the goodness of clustering results</a:t>
            </a:r>
          </a:p>
          <a:p>
            <a:pPr lvl="1">
              <a:lnSpc>
                <a:spcPct val="120000"/>
              </a:lnSpc>
            </a:pPr>
            <a:r>
              <a:rPr lang="en-US" altLang="zh-CN" dirty="0">
                <a:ea typeface="SimSun" panose="02010600030101010101" pitchFamily="2" charset="-122"/>
              </a:rPr>
              <a:t>No commonly recognized best suitable measure in practice</a:t>
            </a:r>
          </a:p>
          <a:p>
            <a:pPr>
              <a:lnSpc>
                <a:spcPct val="120000"/>
              </a:lnSpc>
            </a:pPr>
            <a:r>
              <a:rPr lang="en-US" altLang="zh-CN" b="1" dirty="0">
                <a:ea typeface="SimSun" panose="02010600030101010101" pitchFamily="2" charset="-122"/>
              </a:rPr>
              <a:t>Three categorization of measures</a:t>
            </a:r>
            <a:r>
              <a:rPr lang="en-US" altLang="zh-CN" dirty="0">
                <a:ea typeface="SimSun" panose="02010600030101010101" pitchFamily="2" charset="-122"/>
              </a:rPr>
              <a:t>: External, internal, and relative</a:t>
            </a:r>
          </a:p>
          <a:p>
            <a:pPr lvl="1">
              <a:lnSpc>
                <a:spcPct val="120000"/>
              </a:lnSpc>
            </a:pPr>
            <a:r>
              <a:rPr lang="en-US" altLang="zh-CN" b="1" dirty="0">
                <a:ea typeface="SimSun" panose="02010600030101010101" pitchFamily="2" charset="-122"/>
              </a:rPr>
              <a:t>External</a:t>
            </a:r>
            <a:r>
              <a:rPr lang="en-US" altLang="zh-CN" dirty="0">
                <a:ea typeface="SimSun" panose="02010600030101010101" pitchFamily="2" charset="-122"/>
              </a:rPr>
              <a:t>: Supervised, employ criteria not inherent to the dataset</a:t>
            </a:r>
          </a:p>
          <a:p>
            <a:pPr lvl="2">
              <a:lnSpc>
                <a:spcPct val="120000"/>
              </a:lnSpc>
            </a:pPr>
            <a:r>
              <a:rPr lang="en-US" altLang="zh-CN" dirty="0">
                <a:ea typeface="SimSun" panose="02010600030101010101" pitchFamily="2" charset="-122"/>
              </a:rPr>
              <a:t>Compare a clustering against prior or expert-specified knowledge (i.e., the ground truth) using certain clustering quality measure</a:t>
            </a:r>
          </a:p>
          <a:p>
            <a:pPr lvl="1">
              <a:lnSpc>
                <a:spcPct val="120000"/>
              </a:lnSpc>
            </a:pPr>
            <a:r>
              <a:rPr lang="en-US" altLang="zh-CN" b="1" dirty="0">
                <a:ea typeface="SimSun" panose="02010600030101010101" pitchFamily="2" charset="-122"/>
              </a:rPr>
              <a:t>Internal</a:t>
            </a:r>
            <a:r>
              <a:rPr lang="en-US" altLang="zh-CN" dirty="0">
                <a:ea typeface="SimSun" panose="02010600030101010101" pitchFamily="2" charset="-122"/>
              </a:rPr>
              <a:t>: Unsupervised, criteria derived from data itself</a:t>
            </a:r>
          </a:p>
          <a:p>
            <a:pPr lvl="2">
              <a:lnSpc>
                <a:spcPct val="120000"/>
              </a:lnSpc>
            </a:pPr>
            <a:r>
              <a:rPr lang="en-US" altLang="zh-CN" dirty="0">
                <a:ea typeface="SimSun" panose="02010600030101010101" pitchFamily="2" charset="-122"/>
              </a:rPr>
              <a:t>Evaluate the goodness of a clustering by considering how well the clusters are separated and how compact the clusters are, e.g., silhouette coefficient</a:t>
            </a:r>
          </a:p>
          <a:p>
            <a:pPr lvl="1">
              <a:lnSpc>
                <a:spcPct val="120000"/>
              </a:lnSpc>
            </a:pPr>
            <a:r>
              <a:rPr lang="en-US" altLang="zh-CN" b="1" dirty="0">
                <a:ea typeface="SimSun" panose="02010600030101010101" pitchFamily="2" charset="-122"/>
              </a:rPr>
              <a:t>Relative</a:t>
            </a:r>
            <a:r>
              <a:rPr lang="en-US" altLang="zh-CN" dirty="0">
                <a:ea typeface="SimSun" panose="02010600030101010101" pitchFamily="2" charset="-122"/>
              </a:rPr>
              <a:t>: Directly compare different </a:t>
            </a:r>
            <a:r>
              <a:rPr lang="en-US" altLang="zh-CN" dirty="0" err="1">
                <a:ea typeface="SimSun" panose="02010600030101010101" pitchFamily="2" charset="-122"/>
              </a:rPr>
              <a:t>clusterings</a:t>
            </a:r>
            <a:r>
              <a:rPr lang="en-US" altLang="zh-CN" dirty="0">
                <a:ea typeface="SimSun" panose="02010600030101010101" pitchFamily="2" charset="-122"/>
              </a:rPr>
              <a:t>, usually those obtained via different parameter settings for the same algorithm</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77</a:t>
            </a:fld>
            <a:endParaRPr lang="en-US"/>
          </a:p>
        </p:txBody>
      </p:sp>
    </p:spTree>
    <p:extLst>
      <p:ext uri="{BB962C8B-B14F-4D97-AF65-F5344CB8AC3E}">
        <p14:creationId xmlns:p14="http://schemas.microsoft.com/office/powerpoint/2010/main" val="16015326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Measuring Clustering Quality: External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a:xfrm>
            <a:off x="457200" y="1600200"/>
            <a:ext cx="8229600" cy="5121275"/>
          </a:xfrm>
        </p:spPr>
        <p:txBody>
          <a:bodyPr>
            <a:normAutofit fontScale="77500" lnSpcReduction="20000"/>
          </a:bodyPr>
          <a:lstStyle/>
          <a:p>
            <a:r>
              <a:rPr lang="en-US" altLang="zh-CN" dirty="0">
                <a:ea typeface="SimSun" panose="02010600030101010101" pitchFamily="2" charset="-122"/>
              </a:rPr>
              <a:t>Given the </a:t>
            </a:r>
            <a:r>
              <a:rPr lang="en-US" altLang="zh-CN" b="1" dirty="0">
                <a:ea typeface="SimSun" panose="02010600030101010101" pitchFamily="2" charset="-122"/>
              </a:rPr>
              <a:t>ground truth </a:t>
            </a:r>
            <a:r>
              <a:rPr lang="en-US" altLang="zh-CN" i="1" dirty="0">
                <a:ea typeface="SimSun" panose="02010600030101010101" pitchFamily="2" charset="-122"/>
              </a:rPr>
              <a:t>T, Q</a:t>
            </a:r>
            <a:r>
              <a:rPr lang="en-US" altLang="zh-CN" dirty="0">
                <a:ea typeface="SimSun" panose="02010600030101010101" pitchFamily="2" charset="-122"/>
              </a:rPr>
              <a:t>(</a:t>
            </a:r>
            <a:r>
              <a:rPr lang="en-US" altLang="zh-CN" i="1" dirty="0">
                <a:ea typeface="SimSun" panose="02010600030101010101" pitchFamily="2" charset="-122"/>
              </a:rPr>
              <a:t>C, T</a:t>
            </a:r>
            <a:r>
              <a:rPr lang="en-US" altLang="zh-CN" dirty="0">
                <a:ea typeface="SimSun" panose="02010600030101010101" pitchFamily="2" charset="-122"/>
              </a:rPr>
              <a:t>) is the </a:t>
            </a:r>
            <a:r>
              <a:rPr lang="en-US" altLang="zh-CN" b="1" dirty="0">
                <a:ea typeface="SimSun" panose="02010600030101010101" pitchFamily="2" charset="-122"/>
              </a:rPr>
              <a:t>quality measure </a:t>
            </a:r>
            <a:r>
              <a:rPr lang="en-US" altLang="zh-CN" dirty="0">
                <a:ea typeface="SimSun" panose="02010600030101010101" pitchFamily="2" charset="-122"/>
              </a:rPr>
              <a:t>for a clustering </a:t>
            </a:r>
            <a:r>
              <a:rPr lang="en-US" altLang="zh-CN" i="1" dirty="0">
                <a:ea typeface="SimSun" panose="02010600030101010101" pitchFamily="2" charset="-122"/>
              </a:rPr>
              <a:t>C</a:t>
            </a:r>
            <a:endParaRPr lang="en-US" altLang="zh-CN" dirty="0">
              <a:ea typeface="SimSun" panose="02010600030101010101" pitchFamily="2" charset="-122"/>
            </a:endParaRPr>
          </a:p>
          <a:p>
            <a:r>
              <a:rPr lang="en-US" altLang="zh-CN" i="1" dirty="0">
                <a:ea typeface="SimSun" panose="02010600030101010101" pitchFamily="2" charset="-122"/>
              </a:rPr>
              <a:t>Q</a:t>
            </a:r>
            <a:r>
              <a:rPr lang="en-US" altLang="zh-CN" dirty="0">
                <a:ea typeface="SimSun" panose="02010600030101010101" pitchFamily="2" charset="-122"/>
              </a:rPr>
              <a:t>(</a:t>
            </a:r>
            <a:r>
              <a:rPr lang="en-US" altLang="zh-CN" i="1" dirty="0">
                <a:ea typeface="SimSun" panose="02010600030101010101" pitchFamily="2" charset="-122"/>
              </a:rPr>
              <a:t>C, T</a:t>
            </a:r>
            <a:r>
              <a:rPr lang="en-US" altLang="zh-CN" dirty="0">
                <a:ea typeface="SimSun" panose="02010600030101010101" pitchFamily="2" charset="-122"/>
              </a:rPr>
              <a:t>) is good if it satisfies the following </a:t>
            </a:r>
            <a:r>
              <a:rPr lang="en-US" altLang="zh-CN" b="1" dirty="0">
                <a:ea typeface="SimSun" panose="02010600030101010101" pitchFamily="2" charset="-122"/>
              </a:rPr>
              <a:t>four</a:t>
            </a:r>
            <a:r>
              <a:rPr lang="en-US" altLang="zh-CN" dirty="0">
                <a:ea typeface="SimSun" panose="02010600030101010101" pitchFamily="2" charset="-122"/>
              </a:rPr>
              <a:t> essential criteria</a:t>
            </a:r>
          </a:p>
          <a:p>
            <a:pPr lvl="1"/>
            <a:r>
              <a:rPr lang="en-US" altLang="zh-CN" b="1" dirty="0">
                <a:ea typeface="SimSun" panose="02010600030101010101" pitchFamily="2" charset="-122"/>
              </a:rPr>
              <a:t>Cluster homogeneity</a:t>
            </a:r>
          </a:p>
          <a:p>
            <a:pPr lvl="2"/>
            <a:r>
              <a:rPr lang="en-US" altLang="zh-CN" dirty="0">
                <a:ea typeface="SimSun" panose="02010600030101010101" pitchFamily="2" charset="-122"/>
              </a:rPr>
              <a:t>The purer, the better</a:t>
            </a:r>
          </a:p>
          <a:p>
            <a:pPr lvl="1"/>
            <a:r>
              <a:rPr lang="en-US" altLang="zh-CN" b="1" dirty="0">
                <a:ea typeface="SimSun" panose="02010600030101010101" pitchFamily="2" charset="-122"/>
              </a:rPr>
              <a:t>Cluster completeness </a:t>
            </a:r>
          </a:p>
          <a:p>
            <a:pPr lvl="2"/>
            <a:r>
              <a:rPr lang="en-US" altLang="zh-CN" dirty="0">
                <a:ea typeface="SimSun" panose="02010600030101010101" pitchFamily="2" charset="-122"/>
              </a:rPr>
              <a:t>Assign objects belonging to the same category in the ground truth to the same cluster</a:t>
            </a:r>
          </a:p>
          <a:p>
            <a:pPr lvl="1"/>
            <a:r>
              <a:rPr lang="en-US" altLang="zh-CN" b="1" dirty="0">
                <a:ea typeface="SimSun" panose="02010600030101010101" pitchFamily="2" charset="-122"/>
              </a:rPr>
              <a:t>Rag bag better than alien </a:t>
            </a:r>
          </a:p>
          <a:p>
            <a:pPr lvl="2"/>
            <a:r>
              <a:rPr lang="en-US" altLang="zh-CN" dirty="0">
                <a:ea typeface="SimSun" panose="02010600030101010101" pitchFamily="2" charset="-122"/>
              </a:rPr>
              <a:t>Putting a heterogeneous object into a pure cluster should be penalized more than putting it into a </a:t>
            </a:r>
            <a:r>
              <a:rPr lang="en-US" altLang="zh-CN" i="1" dirty="0">
                <a:ea typeface="SimSun" panose="02010600030101010101" pitchFamily="2" charset="-122"/>
              </a:rPr>
              <a:t>rag bag</a:t>
            </a:r>
            <a:r>
              <a:rPr lang="en-US" altLang="zh-CN" dirty="0">
                <a:ea typeface="SimSun" panose="02010600030101010101" pitchFamily="2" charset="-122"/>
              </a:rPr>
              <a:t> (i.e., “miscellaneous” or “other” category)</a:t>
            </a:r>
          </a:p>
          <a:p>
            <a:pPr lvl="1"/>
            <a:r>
              <a:rPr lang="en-US" altLang="zh-CN" b="1" dirty="0">
                <a:ea typeface="SimSun" panose="02010600030101010101" pitchFamily="2" charset="-122"/>
              </a:rPr>
              <a:t>Small cluster preservation</a:t>
            </a:r>
          </a:p>
          <a:p>
            <a:pPr lvl="2"/>
            <a:r>
              <a:rPr lang="en-US" altLang="zh-CN" dirty="0">
                <a:ea typeface="SimSun" panose="02010600030101010101" pitchFamily="2" charset="-122"/>
              </a:rPr>
              <a:t>Splitting a small category into pieces is more harmful than splitting a large category into pieces</a:t>
            </a:r>
          </a:p>
        </p:txBody>
      </p:sp>
      <p:sp>
        <p:nvSpPr>
          <p:cNvPr id="4" name="Slide Number Placeholder 3"/>
          <p:cNvSpPr>
            <a:spLocks noGrp="1"/>
          </p:cNvSpPr>
          <p:nvPr>
            <p:ph type="sldNum" sz="quarter" idx="12"/>
          </p:nvPr>
        </p:nvSpPr>
        <p:spPr/>
        <p:txBody>
          <a:bodyPr/>
          <a:lstStyle/>
          <a:p>
            <a:fld id="{18A68613-FF0B-4246-B613-8295211CFAFA}" type="slidenum">
              <a:rPr lang="en-US" smtClean="0"/>
              <a:t>78</a:t>
            </a:fld>
            <a:endParaRPr lang="en-US"/>
          </a:p>
        </p:txBody>
      </p:sp>
    </p:spTree>
    <p:extLst>
      <p:ext uri="{BB962C8B-B14F-4D97-AF65-F5344CB8AC3E}">
        <p14:creationId xmlns:p14="http://schemas.microsoft.com/office/powerpoint/2010/main" val="3998725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Commonly Used External Measures</a:t>
            </a:r>
            <a:endParaRPr lang="en-US" dirty="0"/>
          </a:p>
        </p:txBody>
      </p:sp>
      <p:sp>
        <p:nvSpPr>
          <p:cNvPr id="3" name="Content Placeholder 2"/>
          <p:cNvSpPr>
            <a:spLocks noGrp="1"/>
          </p:cNvSpPr>
          <p:nvPr>
            <p:ph idx="1"/>
          </p:nvPr>
        </p:nvSpPr>
        <p:spPr/>
        <p:txBody>
          <a:bodyPr>
            <a:normAutofit fontScale="77500" lnSpcReduction="20000"/>
          </a:bodyPr>
          <a:lstStyle/>
          <a:p>
            <a:pPr>
              <a:spcAft>
                <a:spcPts val="300"/>
              </a:spcAft>
            </a:pPr>
            <a:r>
              <a:rPr lang="en-US" altLang="zh-CN" b="1" dirty="0">
                <a:ea typeface="SimSun" panose="02010600030101010101" pitchFamily="2" charset="-122"/>
              </a:rPr>
              <a:t>Matching-based measures</a:t>
            </a:r>
          </a:p>
          <a:p>
            <a:pPr lvl="1">
              <a:spcAft>
                <a:spcPts val="300"/>
              </a:spcAft>
            </a:pPr>
            <a:r>
              <a:rPr lang="en-US" altLang="zh-CN" dirty="0">
                <a:ea typeface="SimSun" panose="02010600030101010101" pitchFamily="2" charset="-122"/>
              </a:rPr>
              <a:t>Purity, maximum matching, F-measure</a:t>
            </a:r>
          </a:p>
          <a:p>
            <a:pPr>
              <a:spcAft>
                <a:spcPts val="300"/>
              </a:spcAft>
            </a:pPr>
            <a:r>
              <a:rPr lang="en-US" altLang="zh-CN" b="1" dirty="0">
                <a:ea typeface="SimSun" panose="02010600030101010101" pitchFamily="2" charset="-122"/>
              </a:rPr>
              <a:t>Entropy-Based Measures</a:t>
            </a:r>
          </a:p>
          <a:p>
            <a:pPr lvl="1">
              <a:spcAft>
                <a:spcPts val="300"/>
              </a:spcAft>
            </a:pPr>
            <a:r>
              <a:rPr lang="en-US" altLang="zh-CN" dirty="0">
                <a:ea typeface="SimSun" panose="02010600030101010101" pitchFamily="2" charset="-122"/>
              </a:rPr>
              <a:t>Conditional entropy</a:t>
            </a:r>
          </a:p>
          <a:p>
            <a:pPr lvl="1">
              <a:spcAft>
                <a:spcPts val="300"/>
              </a:spcAft>
            </a:pPr>
            <a:r>
              <a:rPr lang="en-US" altLang="zh-CN" dirty="0">
                <a:ea typeface="SimSun" panose="02010600030101010101" pitchFamily="2" charset="-122"/>
              </a:rPr>
              <a:t>Normalized mutual information (NMI)</a:t>
            </a:r>
          </a:p>
          <a:p>
            <a:pPr lvl="1">
              <a:spcAft>
                <a:spcPts val="300"/>
              </a:spcAft>
            </a:pPr>
            <a:r>
              <a:rPr lang="en-US" altLang="zh-CN" dirty="0">
                <a:ea typeface="SimSun" panose="02010600030101010101" pitchFamily="2" charset="-122"/>
              </a:rPr>
              <a:t>Variation of information</a:t>
            </a:r>
          </a:p>
          <a:p>
            <a:pPr>
              <a:spcAft>
                <a:spcPts val="300"/>
              </a:spcAft>
            </a:pPr>
            <a:r>
              <a:rPr lang="en-US" altLang="zh-CN" b="1" dirty="0">
                <a:ea typeface="SimSun" panose="02010600030101010101" pitchFamily="2" charset="-122"/>
              </a:rPr>
              <a:t>Pairwise measures</a:t>
            </a:r>
          </a:p>
          <a:p>
            <a:pPr lvl="1">
              <a:spcAft>
                <a:spcPts val="300"/>
              </a:spcAft>
            </a:pPr>
            <a:r>
              <a:rPr lang="en-US" altLang="zh-CN" dirty="0">
                <a:ea typeface="SimSun" panose="02010600030101010101" pitchFamily="2" charset="-122"/>
              </a:rPr>
              <a:t>Four possibilities: True positive (TP), FN, FP, TN</a:t>
            </a:r>
          </a:p>
          <a:p>
            <a:pPr lvl="1">
              <a:spcAft>
                <a:spcPts val="300"/>
              </a:spcAft>
            </a:pPr>
            <a:r>
              <a:rPr lang="en-US" altLang="zh-CN" dirty="0" err="1">
                <a:ea typeface="SimSun" panose="02010600030101010101" pitchFamily="2" charset="-122"/>
              </a:rPr>
              <a:t>Jaccard</a:t>
            </a:r>
            <a:r>
              <a:rPr lang="en-US" altLang="zh-CN" dirty="0">
                <a:ea typeface="SimSun" panose="02010600030101010101" pitchFamily="2" charset="-122"/>
              </a:rPr>
              <a:t> coefficient, Rand statistic, Fowlkes-Mallow measure</a:t>
            </a:r>
          </a:p>
          <a:p>
            <a:pPr>
              <a:spcAft>
                <a:spcPts val="300"/>
              </a:spcAft>
            </a:pPr>
            <a:r>
              <a:rPr lang="en-US" altLang="zh-CN" b="1" dirty="0">
                <a:ea typeface="SimSun" panose="02010600030101010101" pitchFamily="2" charset="-122"/>
              </a:rPr>
              <a:t>Correlation measures</a:t>
            </a:r>
          </a:p>
          <a:p>
            <a:pPr lvl="1">
              <a:spcAft>
                <a:spcPts val="300"/>
              </a:spcAft>
            </a:pPr>
            <a:r>
              <a:rPr lang="en-US" altLang="zh-CN" dirty="0">
                <a:ea typeface="SimSun" panose="02010600030101010101" pitchFamily="2" charset="-122"/>
              </a:rPr>
              <a:t>Discretized Huber static, normalized discretized Huber static</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79</a:t>
            </a:fld>
            <a:endParaRPr lang="en-US"/>
          </a:p>
        </p:txBody>
      </p:sp>
      <p:grpSp>
        <p:nvGrpSpPr>
          <p:cNvPr id="5" name="Group 4"/>
          <p:cNvGrpSpPr/>
          <p:nvPr/>
        </p:nvGrpSpPr>
        <p:grpSpPr>
          <a:xfrm>
            <a:off x="6553200" y="1647825"/>
            <a:ext cx="2381442" cy="1814514"/>
            <a:chOff x="8243890" y="1295400"/>
            <a:chExt cx="2381442" cy="1814514"/>
          </a:xfrm>
        </p:grpSpPr>
        <p:grpSp>
          <p:nvGrpSpPr>
            <p:cNvPr id="6" name="Group 47"/>
            <p:cNvGrpSpPr>
              <a:grpSpLocks/>
            </p:cNvGrpSpPr>
            <p:nvPr/>
          </p:nvGrpSpPr>
          <p:grpSpPr bwMode="auto">
            <a:xfrm>
              <a:off x="8305801" y="1295400"/>
              <a:ext cx="2043113" cy="1181100"/>
              <a:chOff x="6781800" y="1295400"/>
              <a:chExt cx="2042907" cy="1181100"/>
            </a:xfrm>
          </p:grpSpPr>
          <p:sp>
            <p:nvSpPr>
              <p:cNvPr id="11"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2"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3" name="Oval 10"/>
              <p:cNvSpPr>
                <a:spLocks noChangeArrowheads="1"/>
              </p:cNvSpPr>
              <p:nvPr/>
            </p:nvSpPr>
            <p:spPr bwMode="auto">
              <a:xfrm>
                <a:off x="7467600" y="2095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4"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5" name="Oval 12"/>
              <p:cNvSpPr>
                <a:spLocks noChangeArrowheads="1"/>
              </p:cNvSpPr>
              <p:nvPr/>
            </p:nvSpPr>
            <p:spPr bwMode="auto">
              <a:xfrm>
                <a:off x="70104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6"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7"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8" name="Oval 17"/>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19" name="Oval 18"/>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0" name="Oval 19"/>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1" name="Oval 33"/>
              <p:cNvSpPr>
                <a:spLocks noChangeArrowheads="1"/>
              </p:cNvSpPr>
              <p:nvPr/>
            </p:nvSpPr>
            <p:spPr bwMode="auto">
              <a:xfrm>
                <a:off x="7315200" y="23241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2"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3" name="Oval 35"/>
              <p:cNvSpPr>
                <a:spLocks noChangeArrowheads="1"/>
              </p:cNvSpPr>
              <p:nvPr/>
            </p:nvSpPr>
            <p:spPr bwMode="auto">
              <a:xfrm>
                <a:off x="7048500" y="2247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4"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00"/>
                  </a:solidFill>
                  <a:latin typeface="Corbel" charset="0"/>
                  <a:ea typeface="Corbel" charset="0"/>
                  <a:cs typeface="Corbel" charset="0"/>
                </a:endParaRPr>
              </a:p>
            </p:txBody>
          </p:sp>
          <p:sp>
            <p:nvSpPr>
              <p:cNvPr id="25"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6"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7"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8"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29"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0"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1"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2"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3"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b="1">
                  <a:solidFill>
                    <a:srgbClr val="0000FF"/>
                  </a:solidFill>
                  <a:latin typeface="Corbel" charset="0"/>
                  <a:ea typeface="Corbel" charset="0"/>
                  <a:cs typeface="Corbel" charset="0"/>
                </a:endParaRPr>
              </a:p>
            </p:txBody>
          </p:sp>
          <p:sp>
            <p:nvSpPr>
              <p:cNvPr id="34"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5"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6"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7"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8"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39"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40"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zh-CN" altLang="zh-CN" sz="1800">
                  <a:solidFill>
                    <a:srgbClr val="0000FF"/>
                  </a:solidFill>
                  <a:latin typeface="Corbel" charset="0"/>
                  <a:ea typeface="Corbel" charset="0"/>
                  <a:cs typeface="Corbel" charset="0"/>
                </a:endParaRPr>
              </a:p>
            </p:txBody>
          </p:sp>
          <p:sp>
            <p:nvSpPr>
              <p:cNvPr id="41"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latin typeface="Corbel" charset="0"/>
                  <a:ea typeface="Corbel" charset="0"/>
                  <a:cs typeface="Corbel" charset="0"/>
                </a:endParaRPr>
              </a:p>
            </p:txBody>
          </p:sp>
          <p:sp>
            <p:nvSpPr>
              <p:cNvPr id="42"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latin typeface="Corbel" charset="0"/>
                  <a:ea typeface="Corbel" charset="0"/>
                  <a:cs typeface="Corbel" charset="0"/>
                </a:endParaRPr>
              </a:p>
            </p:txBody>
          </p:sp>
          <p:sp>
            <p:nvSpPr>
              <p:cNvPr id="43" name="Oval 44"/>
              <p:cNvSpPr>
                <a:spLocks noChangeArrowheads="1"/>
              </p:cNvSpPr>
              <p:nvPr/>
            </p:nvSpPr>
            <p:spPr bwMode="auto">
              <a:xfrm>
                <a:off x="6858000" y="1438274"/>
                <a:ext cx="781050" cy="100012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endParaRPr lang="en-US" altLang="en-US" sz="1800">
                  <a:solidFill>
                    <a:srgbClr val="000000"/>
                  </a:solidFill>
                  <a:latin typeface="Corbel" charset="0"/>
                  <a:ea typeface="Corbel" charset="0"/>
                  <a:cs typeface="Corbel" charset="0"/>
                </a:endParaRPr>
              </a:p>
            </p:txBody>
          </p:sp>
        </p:grpSp>
        <p:sp>
          <p:nvSpPr>
            <p:cNvPr id="7" name="TextBox 6"/>
            <p:cNvSpPr txBox="1"/>
            <p:nvPr/>
          </p:nvSpPr>
          <p:spPr>
            <a:xfrm>
              <a:off x="8243890" y="2514601"/>
              <a:ext cx="1986155" cy="276225"/>
            </a:xfrm>
            <a:prstGeom prst="rect">
              <a:avLst/>
            </a:prstGeom>
            <a:solidFill>
              <a:srgbClr val="E48312"/>
            </a:solidFill>
          </p:spPr>
          <p:txBody>
            <a:bodyPr wrap="square">
              <a:spAutoFit/>
            </a:bodyPr>
            <a:lstStyle/>
            <a:p>
              <a:pPr defTabSz="914400" fontAlgn="base">
                <a:spcBef>
                  <a:spcPct val="0"/>
                </a:spcBef>
                <a:spcAft>
                  <a:spcPct val="0"/>
                </a:spcAft>
                <a:defRPr/>
              </a:pPr>
              <a:r>
                <a:rPr lang="en-US" sz="1200" dirty="0">
                  <a:solidFill>
                    <a:srgbClr val="000000"/>
                  </a:solidFill>
                  <a:latin typeface="Corbel" charset="0"/>
                  <a:ea typeface="Corbel" charset="0"/>
                  <a:cs typeface="Corbel" charset="0"/>
                </a:rPr>
                <a:t>Ground truth partitioning </a:t>
              </a:r>
              <a:r>
                <a:rPr lang="en-US" sz="1200" i="1" dirty="0">
                  <a:solidFill>
                    <a:srgbClr val="000000"/>
                  </a:solidFill>
                  <a:latin typeface="Corbel" charset="0"/>
                  <a:ea typeface="Corbel" charset="0"/>
                  <a:cs typeface="Corbel" charset="0"/>
                </a:rPr>
                <a:t>T</a:t>
              </a:r>
              <a:r>
                <a:rPr lang="en-US" sz="1200" i="1" baseline="-25000" dirty="0">
                  <a:solidFill>
                    <a:srgbClr val="000000"/>
                  </a:solidFill>
                  <a:latin typeface="Corbel" charset="0"/>
                  <a:ea typeface="Corbel" charset="0"/>
                  <a:cs typeface="Corbel" charset="0"/>
                </a:rPr>
                <a:t>1</a:t>
              </a:r>
            </a:p>
          </p:txBody>
        </p:sp>
        <p:sp>
          <p:nvSpPr>
            <p:cNvPr id="8" name="TextBox 46"/>
            <p:cNvSpPr txBox="1">
              <a:spLocks noChangeArrowheads="1"/>
            </p:cNvSpPr>
            <p:nvPr/>
          </p:nvSpPr>
          <p:spPr bwMode="auto">
            <a:xfrm>
              <a:off x="10230045" y="2521393"/>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i="1" dirty="0">
                  <a:solidFill>
                    <a:srgbClr val="000000"/>
                  </a:solidFill>
                  <a:latin typeface="Corbel" charset="0"/>
                  <a:ea typeface="Corbel" charset="0"/>
                  <a:cs typeface="Corbel" charset="0"/>
                </a:rPr>
                <a:t>T</a:t>
              </a:r>
              <a:r>
                <a:rPr lang="en-US" altLang="en-US" sz="1200" i="1" baseline="-25000" dirty="0">
                  <a:solidFill>
                    <a:srgbClr val="000000"/>
                  </a:solidFill>
                  <a:latin typeface="Corbel" charset="0"/>
                  <a:ea typeface="Corbel" charset="0"/>
                  <a:cs typeface="Corbel" charset="0"/>
                </a:rPr>
                <a:t>2</a:t>
              </a:r>
            </a:p>
          </p:txBody>
        </p:sp>
        <p:sp>
          <p:nvSpPr>
            <p:cNvPr id="9" name="TextBox 43"/>
            <p:cNvSpPr txBox="1">
              <a:spLocks noChangeArrowheads="1"/>
            </p:cNvSpPr>
            <p:nvPr/>
          </p:nvSpPr>
          <p:spPr bwMode="auto">
            <a:xfrm>
              <a:off x="8591550" y="2833689"/>
              <a:ext cx="857250" cy="276225"/>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dirty="0">
                  <a:solidFill>
                    <a:srgbClr val="000000"/>
                  </a:solidFill>
                  <a:latin typeface="Corbel" charset="0"/>
                  <a:ea typeface="Corbel" charset="0"/>
                  <a:cs typeface="Corbel" charset="0"/>
                </a:rPr>
                <a:t>Cluster </a:t>
              </a:r>
              <a:r>
                <a:rPr lang="en-US" altLang="en-US" sz="1200" i="1" dirty="0">
                  <a:solidFill>
                    <a:srgbClr val="000000"/>
                  </a:solidFill>
                  <a:latin typeface="Corbel" charset="0"/>
                  <a:ea typeface="Corbel" charset="0"/>
                  <a:cs typeface="Corbel" charset="0"/>
                </a:rPr>
                <a:t>C</a:t>
              </a:r>
              <a:r>
                <a:rPr lang="en-US" altLang="en-US" sz="1200" i="1" baseline="-25000" dirty="0">
                  <a:solidFill>
                    <a:srgbClr val="000000"/>
                  </a:solidFill>
                  <a:latin typeface="Corbel" charset="0"/>
                  <a:ea typeface="Corbel" charset="0"/>
                  <a:cs typeface="Corbel" charset="0"/>
                </a:rPr>
                <a:t>1</a:t>
              </a:r>
            </a:p>
          </p:txBody>
        </p:sp>
        <p:sp>
          <p:nvSpPr>
            <p:cNvPr id="10" name="TextBox 49"/>
            <p:cNvSpPr txBox="1">
              <a:spLocks noChangeArrowheads="1"/>
            </p:cNvSpPr>
            <p:nvPr/>
          </p:nvSpPr>
          <p:spPr bwMode="auto">
            <a:xfrm>
              <a:off x="9505950" y="2819401"/>
              <a:ext cx="857250" cy="2762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None/>
              </a:pPr>
              <a:r>
                <a:rPr lang="en-US" altLang="en-US" sz="1200" dirty="0">
                  <a:solidFill>
                    <a:srgbClr val="000000"/>
                  </a:solidFill>
                  <a:latin typeface="Corbel" charset="0"/>
                  <a:ea typeface="Corbel" charset="0"/>
                  <a:cs typeface="Corbel" charset="0"/>
                </a:rPr>
                <a:t>Cluster </a:t>
              </a:r>
              <a:r>
                <a:rPr lang="en-US" altLang="en-US" sz="1200" i="1" dirty="0">
                  <a:solidFill>
                    <a:srgbClr val="000000"/>
                  </a:solidFill>
                  <a:latin typeface="Corbel" charset="0"/>
                  <a:ea typeface="Corbel" charset="0"/>
                  <a:cs typeface="Corbel" charset="0"/>
                </a:rPr>
                <a:t>C</a:t>
              </a:r>
              <a:r>
                <a:rPr lang="en-US" altLang="en-US" sz="1200" i="1" baseline="-25000" dirty="0">
                  <a:solidFill>
                    <a:srgbClr val="000000"/>
                  </a:solidFill>
                  <a:latin typeface="Corbel" charset="0"/>
                  <a:ea typeface="Corbel" charset="0"/>
                  <a:cs typeface="Corbel" charset="0"/>
                </a:rPr>
                <a:t>2</a:t>
              </a:r>
            </a:p>
          </p:txBody>
        </p:sp>
      </p:grpSp>
    </p:spTree>
    <p:extLst>
      <p:ext uri="{BB962C8B-B14F-4D97-AF65-F5344CB8AC3E}">
        <p14:creationId xmlns:p14="http://schemas.microsoft.com/office/powerpoint/2010/main" val="118119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prstClr val="black"/>
                </a:solidFill>
              </a:rPr>
              <a:t>Cluster Analysis: A Multi-Dimensional Categorization</a:t>
            </a:r>
            <a:endParaRPr lang="en-US" dirty="0"/>
          </a:p>
        </p:txBody>
      </p:sp>
      <p:sp>
        <p:nvSpPr>
          <p:cNvPr id="3" name="Content Placeholder 2"/>
          <p:cNvSpPr>
            <a:spLocks noGrp="1"/>
          </p:cNvSpPr>
          <p:nvPr>
            <p:ph idx="1"/>
          </p:nvPr>
        </p:nvSpPr>
        <p:spPr>
          <a:xfrm>
            <a:off x="457200" y="1600200"/>
            <a:ext cx="8229600" cy="5121275"/>
          </a:xfrm>
        </p:spPr>
        <p:txBody>
          <a:bodyPr>
            <a:normAutofit fontScale="92500" lnSpcReduction="20000"/>
          </a:bodyPr>
          <a:lstStyle/>
          <a:p>
            <a:r>
              <a:rPr lang="en-US" altLang="en-US" sz="2400" b="1" dirty="0"/>
              <a:t>Technique-Centered</a:t>
            </a:r>
          </a:p>
          <a:p>
            <a:pPr lvl="1"/>
            <a:r>
              <a:rPr lang="en-US" altLang="en-US" sz="2400" dirty="0"/>
              <a:t>Distance-based methods</a:t>
            </a:r>
          </a:p>
          <a:p>
            <a:pPr lvl="1"/>
            <a:r>
              <a:rPr lang="en-US" altLang="en-US" sz="2400" dirty="0"/>
              <a:t>Density-based and grid-based methods</a:t>
            </a:r>
          </a:p>
          <a:p>
            <a:pPr lvl="1"/>
            <a:r>
              <a:rPr lang="en-US" altLang="en-US" sz="2400" dirty="0"/>
              <a:t>Probabilistic and generative models</a:t>
            </a:r>
          </a:p>
          <a:p>
            <a:pPr lvl="1"/>
            <a:r>
              <a:rPr lang="en-US" altLang="en-US" sz="2400" dirty="0"/>
              <a:t>Leveraging dimensionality reduction methods</a:t>
            </a:r>
          </a:p>
          <a:p>
            <a:pPr lvl="1"/>
            <a:r>
              <a:rPr lang="en-US" altLang="en-US" sz="2400" dirty="0"/>
              <a:t>High-dimensional clustering</a:t>
            </a:r>
          </a:p>
          <a:p>
            <a:pPr lvl="1"/>
            <a:r>
              <a:rPr lang="en-US" altLang="en-US" sz="2400" dirty="0"/>
              <a:t>Scalable techniques for cluster analysis</a:t>
            </a:r>
          </a:p>
          <a:p>
            <a:r>
              <a:rPr lang="en-US" altLang="en-US" sz="2400" b="1" dirty="0"/>
              <a:t>Data Type-Centered</a:t>
            </a:r>
          </a:p>
          <a:p>
            <a:pPr lvl="1">
              <a:lnSpc>
                <a:spcPct val="110000"/>
              </a:lnSpc>
            </a:pPr>
            <a:r>
              <a:rPr lang="en-US" altLang="zh-CN" sz="2400" dirty="0">
                <a:ea typeface="SimSun" panose="02010600030101010101" pitchFamily="2" charset="-122"/>
              </a:rPr>
              <a:t>Clustering numerical data, categorical data, text data, multimedia data, time-series data, sequences, stream data, networked data, uncertain data</a:t>
            </a:r>
            <a:endParaRPr lang="en-US" altLang="en-US" sz="2400" dirty="0"/>
          </a:p>
          <a:p>
            <a:r>
              <a:rPr lang="en-US" altLang="en-US" sz="2400" b="1" dirty="0"/>
              <a:t>Additional Insight-Centered</a:t>
            </a:r>
            <a:endParaRPr lang="en-US" altLang="zh-CN" sz="2400" b="1" dirty="0">
              <a:ea typeface="SimSun" panose="02010600030101010101" pitchFamily="2" charset="-122"/>
            </a:endParaRPr>
          </a:p>
          <a:p>
            <a:pPr lvl="1">
              <a:lnSpc>
                <a:spcPct val="110000"/>
              </a:lnSpc>
            </a:pPr>
            <a:r>
              <a:rPr lang="en-US" altLang="zh-CN" sz="2400" dirty="0">
                <a:ea typeface="SimSun" panose="02010600030101010101" pitchFamily="2" charset="-122"/>
              </a:rPr>
              <a:t>Visual insights, semi-supervised, ensemble-based, </a:t>
            </a:r>
            <a:r>
              <a:rPr lang="en-US" altLang="zh-CN" sz="2400" dirty="0" smtClean="0">
                <a:ea typeface="SimSun" panose="02010600030101010101" pitchFamily="2" charset="-122"/>
              </a:rPr>
              <a:t>validation-based</a:t>
            </a:r>
            <a:endParaRPr lang="en-US" altLang="zh-CN" sz="2400" dirty="0">
              <a:ea typeface="SimSun" panose="02010600030101010101"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a:t>
            </a:fld>
            <a:endParaRPr lang="en-US"/>
          </a:p>
        </p:txBody>
      </p:sp>
    </p:spTree>
    <p:extLst>
      <p:ext uri="{BB962C8B-B14F-4D97-AF65-F5344CB8AC3E}">
        <p14:creationId xmlns:p14="http://schemas.microsoft.com/office/powerpoint/2010/main" val="19946348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Matching-Based Measures (I</a:t>
            </a:r>
            <a:r>
              <a:rPr lang="en-US" altLang="zh-CN" dirty="0" smtClean="0">
                <a:ea typeface="SimSun" panose="02010600030101010101" pitchFamily="2" charset="-122"/>
              </a:rPr>
              <a:t>): Purity</a:t>
            </a:r>
            <a:r>
              <a:rPr lang="zh-CN" altLang="en-US" dirty="0" smtClean="0">
                <a:ea typeface="SimSun" panose="02010600030101010101" pitchFamily="2" charset="-122"/>
              </a:rPr>
              <a:t> </a:t>
            </a:r>
            <a:r>
              <a:rPr lang="en-US" altLang="zh-CN" dirty="0" smtClean="0">
                <a:ea typeface="SimSun" panose="02010600030101010101" pitchFamily="2" charset="-122"/>
              </a:rPr>
              <a:t>vs</a:t>
            </a:r>
            <a:r>
              <a:rPr lang="en-US" altLang="zh-CN" dirty="0">
                <a:ea typeface="SimSun" panose="02010600030101010101" pitchFamily="2" charset="-122"/>
              </a:rPr>
              <a:t>. Maximum Matching</a:t>
            </a:r>
            <a:endParaRPr lang="en-US" dirty="0"/>
          </a:p>
        </p:txBody>
      </p:sp>
      <p:sp>
        <p:nvSpPr>
          <p:cNvPr id="3" name="Content Placeholder 2"/>
          <p:cNvSpPr>
            <a:spLocks noGrp="1"/>
          </p:cNvSpPr>
          <p:nvPr>
            <p:ph idx="1"/>
          </p:nvPr>
        </p:nvSpPr>
        <p:spPr>
          <a:xfrm>
            <a:off x="457200" y="1600200"/>
            <a:ext cx="5143500" cy="5257800"/>
          </a:xfrm>
        </p:spPr>
        <p:txBody>
          <a:bodyPr>
            <a:normAutofit fontScale="62500" lnSpcReduction="20000"/>
          </a:bodyPr>
          <a:lstStyle/>
          <a:p>
            <a:r>
              <a:rPr lang="en-US" altLang="zh-CN" b="1" dirty="0">
                <a:ea typeface="SimSun" panose="02010600030101010101" pitchFamily="2" charset="-122"/>
              </a:rPr>
              <a:t>Purity</a:t>
            </a:r>
            <a:r>
              <a:rPr lang="en-US" altLang="zh-CN" dirty="0">
                <a:ea typeface="SimSun" panose="02010600030101010101" pitchFamily="2" charset="-122"/>
              </a:rPr>
              <a:t>:  Quantifies the extent that cluster </a:t>
            </a:r>
            <a:r>
              <a:rPr lang="en-US" altLang="zh-CN" i="1" dirty="0">
                <a:ea typeface="SimSun" panose="02010600030101010101" pitchFamily="2" charset="-122"/>
              </a:rPr>
              <a:t>C</a:t>
            </a:r>
            <a:r>
              <a:rPr lang="en-US" altLang="zh-CN" i="1" baseline="-25000" dirty="0">
                <a:ea typeface="SimSun" panose="02010600030101010101" pitchFamily="2" charset="-122"/>
              </a:rPr>
              <a:t>i</a:t>
            </a:r>
            <a:r>
              <a:rPr lang="en-US" altLang="zh-CN" dirty="0">
                <a:ea typeface="SimSun" panose="02010600030101010101" pitchFamily="2" charset="-122"/>
              </a:rPr>
              <a:t> contains points only from one (ground truth) partition:</a:t>
            </a:r>
          </a:p>
          <a:p>
            <a:pPr lvl="1"/>
            <a:endParaRPr lang="zh-CN" altLang="en-US" dirty="0" smtClean="0">
              <a:ea typeface="SimSun" panose="02010600030101010101" pitchFamily="2" charset="-122"/>
            </a:endParaRPr>
          </a:p>
          <a:p>
            <a:pPr lvl="1"/>
            <a:r>
              <a:rPr lang="en-US" altLang="zh-CN" dirty="0" smtClean="0">
                <a:ea typeface="SimSun" panose="02010600030101010101" pitchFamily="2" charset="-122"/>
              </a:rPr>
              <a:t>Total </a:t>
            </a:r>
            <a:r>
              <a:rPr lang="en-US" altLang="zh-CN" dirty="0">
                <a:ea typeface="SimSun" panose="02010600030101010101" pitchFamily="2" charset="-122"/>
              </a:rPr>
              <a:t>purity of clustering </a:t>
            </a:r>
            <a:r>
              <a:rPr lang="en-US" altLang="zh-CN" i="1" dirty="0">
                <a:ea typeface="SimSun" panose="02010600030101010101" pitchFamily="2" charset="-122"/>
              </a:rPr>
              <a:t>C</a:t>
            </a:r>
            <a:r>
              <a:rPr lang="en-US" altLang="zh-CN" dirty="0">
                <a:ea typeface="SimSun" panose="02010600030101010101" pitchFamily="2" charset="-122"/>
              </a:rPr>
              <a:t>:</a:t>
            </a:r>
          </a:p>
          <a:p>
            <a:pPr lvl="1"/>
            <a:endParaRPr lang="en-US" altLang="zh-CN" dirty="0">
              <a:ea typeface="SimSun" panose="02010600030101010101" pitchFamily="2" charset="-122"/>
            </a:endParaRPr>
          </a:p>
          <a:p>
            <a:pPr lvl="1"/>
            <a:r>
              <a:rPr lang="en-US" altLang="zh-CN" dirty="0">
                <a:ea typeface="SimSun" panose="02010600030101010101" pitchFamily="2" charset="-122"/>
              </a:rPr>
              <a:t>Perfect clustering if purity = 1 and </a:t>
            </a:r>
            <a:r>
              <a:rPr lang="en-US" altLang="zh-CN" i="1" dirty="0">
                <a:ea typeface="SimSun" panose="02010600030101010101" pitchFamily="2" charset="-122"/>
              </a:rPr>
              <a:t>r</a:t>
            </a:r>
            <a:r>
              <a:rPr lang="en-US" altLang="zh-CN" dirty="0">
                <a:ea typeface="SimSun" panose="02010600030101010101" pitchFamily="2" charset="-122"/>
              </a:rPr>
              <a:t> = </a:t>
            </a:r>
            <a:r>
              <a:rPr lang="en-US" altLang="zh-CN" i="1" dirty="0">
                <a:ea typeface="SimSun" panose="02010600030101010101" pitchFamily="2" charset="-122"/>
              </a:rPr>
              <a:t>k</a:t>
            </a:r>
            <a:r>
              <a:rPr lang="en-US" altLang="zh-CN" dirty="0">
                <a:ea typeface="SimSun" panose="02010600030101010101" pitchFamily="2" charset="-122"/>
              </a:rPr>
              <a:t> (the number of clusters obtained is the same as that in the ground truth)</a:t>
            </a:r>
          </a:p>
          <a:p>
            <a:pPr lvl="1"/>
            <a:r>
              <a:rPr lang="en-US" altLang="zh-CN" dirty="0">
                <a:ea typeface="SimSun" panose="02010600030101010101" pitchFamily="2" charset="-122"/>
              </a:rPr>
              <a:t>Ex. 1 (green or orange): </a:t>
            </a:r>
            <a:r>
              <a:rPr lang="en-US" altLang="zh-CN" i="1" dirty="0">
                <a:ea typeface="SimSun" panose="02010600030101010101" pitchFamily="2" charset="-122"/>
              </a:rPr>
              <a:t>purity</a:t>
            </a:r>
            <a:r>
              <a:rPr lang="en-US" altLang="zh-CN" i="1" baseline="-25000" dirty="0">
                <a:ea typeface="SimSun" panose="02010600030101010101" pitchFamily="2" charset="-122"/>
              </a:rPr>
              <a:t>1</a:t>
            </a:r>
            <a:r>
              <a:rPr lang="en-US" altLang="zh-CN" dirty="0">
                <a:ea typeface="SimSun" panose="02010600030101010101" pitchFamily="2" charset="-122"/>
              </a:rPr>
              <a:t> = 30/50; </a:t>
            </a:r>
            <a:r>
              <a:rPr lang="en-US" altLang="zh-CN" i="1" dirty="0">
                <a:ea typeface="SimSun" panose="02010600030101010101" pitchFamily="2" charset="-122"/>
              </a:rPr>
              <a:t>purity</a:t>
            </a:r>
            <a:r>
              <a:rPr lang="en-US" altLang="zh-CN" i="1" baseline="-25000" dirty="0">
                <a:ea typeface="SimSun" panose="02010600030101010101" pitchFamily="2" charset="-122"/>
              </a:rPr>
              <a:t>2</a:t>
            </a:r>
            <a:r>
              <a:rPr lang="en-US" altLang="zh-CN" dirty="0">
                <a:ea typeface="SimSun" panose="02010600030101010101" pitchFamily="2" charset="-122"/>
              </a:rPr>
              <a:t> = 20/25; </a:t>
            </a:r>
            <a:r>
              <a:rPr lang="en-US" altLang="zh-CN" i="1" dirty="0">
                <a:ea typeface="SimSun" panose="02010600030101010101" pitchFamily="2" charset="-122"/>
              </a:rPr>
              <a:t>purity</a:t>
            </a:r>
            <a:r>
              <a:rPr lang="en-US" altLang="zh-CN" i="1" baseline="-25000" dirty="0">
                <a:ea typeface="SimSun" panose="02010600030101010101" pitchFamily="2" charset="-122"/>
              </a:rPr>
              <a:t>3</a:t>
            </a:r>
            <a:r>
              <a:rPr lang="en-US" altLang="zh-CN" dirty="0">
                <a:ea typeface="SimSun" panose="02010600030101010101" pitchFamily="2" charset="-122"/>
              </a:rPr>
              <a:t> = 25/25; </a:t>
            </a:r>
            <a:r>
              <a:rPr lang="en-US" altLang="zh-CN" i="1" dirty="0">
                <a:ea typeface="SimSun" panose="02010600030101010101" pitchFamily="2" charset="-122"/>
              </a:rPr>
              <a:t>purity</a:t>
            </a:r>
            <a:r>
              <a:rPr lang="en-US" altLang="zh-CN" dirty="0">
                <a:ea typeface="SimSun" panose="02010600030101010101" pitchFamily="2" charset="-122"/>
              </a:rPr>
              <a:t> = (30 + 20 + 25)/100 = 0.75</a:t>
            </a:r>
          </a:p>
          <a:p>
            <a:pPr lvl="1"/>
            <a:r>
              <a:rPr lang="en-US" altLang="zh-CN" dirty="0">
                <a:solidFill>
                  <a:srgbClr val="000000"/>
                </a:solidFill>
              </a:rPr>
              <a:t>Two clusters may share the same majority partition</a:t>
            </a:r>
            <a:endParaRPr lang="en-US" altLang="zh-CN" dirty="0">
              <a:ea typeface="SimSun" panose="02010600030101010101" pitchFamily="2" charset="-122"/>
            </a:endParaRPr>
          </a:p>
          <a:p>
            <a:r>
              <a:rPr lang="en-US" altLang="zh-CN" b="1" dirty="0">
                <a:solidFill>
                  <a:srgbClr val="000000"/>
                </a:solidFill>
              </a:rPr>
              <a:t>Maximum matching</a:t>
            </a:r>
            <a:r>
              <a:rPr lang="en-US" altLang="zh-CN" dirty="0">
                <a:solidFill>
                  <a:srgbClr val="000000"/>
                </a:solidFill>
              </a:rPr>
              <a:t>: Only one cluster can match one partition</a:t>
            </a:r>
          </a:p>
          <a:p>
            <a:pPr lvl="1"/>
            <a:r>
              <a:rPr lang="en-US" altLang="zh-CN" dirty="0">
                <a:solidFill>
                  <a:srgbClr val="000000"/>
                </a:solidFill>
              </a:rPr>
              <a:t>Match: Pairwise matching, weight </a:t>
            </a:r>
            <a:r>
              <a:rPr lang="en-US" altLang="zh-CN" i="1" dirty="0">
                <a:solidFill>
                  <a:srgbClr val="000000"/>
                </a:solidFill>
              </a:rPr>
              <a:t>w</a:t>
            </a:r>
            <a:r>
              <a:rPr lang="en-US" altLang="zh-CN" dirty="0">
                <a:solidFill>
                  <a:srgbClr val="000000"/>
                </a:solidFill>
              </a:rPr>
              <a:t>(</a:t>
            </a:r>
            <a:r>
              <a:rPr lang="en-US" altLang="zh-CN" i="1" dirty="0" err="1">
                <a:solidFill>
                  <a:srgbClr val="000000"/>
                </a:solidFill>
              </a:rPr>
              <a:t>e</a:t>
            </a:r>
            <a:r>
              <a:rPr lang="en-US" altLang="zh-CN" i="1" baseline="-25000" dirty="0" err="1">
                <a:solidFill>
                  <a:srgbClr val="000000"/>
                </a:solidFill>
              </a:rPr>
              <a:t>ij</a:t>
            </a:r>
            <a:r>
              <a:rPr lang="en-US" altLang="zh-CN" dirty="0">
                <a:solidFill>
                  <a:srgbClr val="000000"/>
                </a:solidFill>
              </a:rPr>
              <a:t>) = </a:t>
            </a:r>
            <a:r>
              <a:rPr lang="en-US" altLang="zh-CN" i="1" dirty="0" err="1">
                <a:solidFill>
                  <a:srgbClr val="000000"/>
                </a:solidFill>
              </a:rPr>
              <a:t>n</a:t>
            </a:r>
            <a:r>
              <a:rPr lang="en-US" altLang="zh-CN" i="1" baseline="-25000" dirty="0" err="1">
                <a:solidFill>
                  <a:srgbClr val="000000"/>
                </a:solidFill>
              </a:rPr>
              <a:t>ij</a:t>
            </a:r>
            <a:endParaRPr lang="en-US" altLang="zh-CN" i="1" baseline="-25000" dirty="0">
              <a:solidFill>
                <a:srgbClr val="000000"/>
              </a:solidFill>
            </a:endParaRPr>
          </a:p>
          <a:p>
            <a:pPr lvl="1"/>
            <a:r>
              <a:rPr lang="en-US" altLang="zh-CN" dirty="0">
                <a:solidFill>
                  <a:srgbClr val="000000"/>
                </a:solidFill>
              </a:rPr>
              <a:t>Maximum weight matching:</a:t>
            </a:r>
          </a:p>
          <a:p>
            <a:pPr lvl="1"/>
            <a:r>
              <a:rPr lang="en-US" altLang="zh-CN" dirty="0">
                <a:solidFill>
                  <a:srgbClr val="000000"/>
                </a:solidFill>
              </a:rPr>
              <a:t>Ex2.  (green) </a:t>
            </a:r>
            <a:r>
              <a:rPr lang="en-US" altLang="zh-CN" i="1" dirty="0">
                <a:solidFill>
                  <a:srgbClr val="000000"/>
                </a:solidFill>
              </a:rPr>
              <a:t>match</a:t>
            </a:r>
            <a:r>
              <a:rPr lang="en-US" altLang="zh-CN" dirty="0">
                <a:solidFill>
                  <a:srgbClr val="000000"/>
                </a:solidFill>
              </a:rPr>
              <a:t> = </a:t>
            </a:r>
            <a:r>
              <a:rPr lang="en-US" altLang="zh-CN" i="1" dirty="0">
                <a:solidFill>
                  <a:srgbClr val="000000"/>
                </a:solidFill>
              </a:rPr>
              <a:t>purity</a:t>
            </a:r>
            <a:r>
              <a:rPr lang="en-US" altLang="zh-CN" dirty="0">
                <a:solidFill>
                  <a:srgbClr val="000000"/>
                </a:solidFill>
              </a:rPr>
              <a:t> =  0.75; (orange) </a:t>
            </a:r>
            <a:r>
              <a:rPr lang="en-US" altLang="zh-CN" i="1" dirty="0">
                <a:solidFill>
                  <a:srgbClr val="000000"/>
                </a:solidFill>
              </a:rPr>
              <a:t>match</a:t>
            </a:r>
            <a:r>
              <a:rPr lang="en-US" altLang="zh-CN" dirty="0">
                <a:solidFill>
                  <a:srgbClr val="000000"/>
                </a:solidFill>
              </a:rPr>
              <a:t> = 0.65 &gt; </a:t>
            </a:r>
            <a:r>
              <a:rPr lang="en-US" altLang="zh-CN" dirty="0" smtClean="0">
                <a:solidFill>
                  <a:srgbClr val="000000"/>
                </a:solidFill>
              </a:rPr>
              <a:t>0.6</a:t>
            </a:r>
            <a:endParaRPr lang="en-US" altLang="zh-CN" baseline="-25000" dirty="0">
              <a:solidFill>
                <a:srgbClr val="0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704777825"/>
              </p:ext>
            </p:extLst>
          </p:nvPr>
        </p:nvGraphicFramePr>
        <p:xfrm>
          <a:off x="6349684" y="3556995"/>
          <a:ext cx="2687392" cy="1524000"/>
        </p:xfrm>
        <a:graphic>
          <a:graphicData uri="http://schemas.openxmlformats.org/drawingml/2006/table">
            <a:tbl>
              <a:tblPr firstRow="1" bandRow="1">
                <a:tableStyleId>{5C22544A-7EE6-4342-B048-85BDC9FD1C3A}</a:tableStyleId>
              </a:tblPr>
              <a:tblGrid>
                <a:gridCol w="560921"/>
                <a:gridCol w="431631"/>
                <a:gridCol w="531493"/>
                <a:gridCol w="428926"/>
                <a:gridCol w="734421"/>
              </a:tblGrid>
              <a:tr h="0">
                <a:tc>
                  <a:txBody>
                    <a:bodyPr/>
                    <a:lstStyle/>
                    <a:p>
                      <a:pPr algn="ctr"/>
                      <a:r>
                        <a:rPr lang="en-US" sz="1400" i="1" dirty="0" smtClean="0"/>
                        <a:t>C\T</a:t>
                      </a:r>
                      <a:endParaRPr lang="en-US" sz="1400" i="1" dirty="0"/>
                    </a:p>
                  </a:txBody>
                  <a:tcPr>
                    <a:solidFill>
                      <a:srgbClr val="00B050"/>
                    </a:solidFill>
                  </a:tcPr>
                </a:tc>
                <a:tc>
                  <a:txBody>
                    <a:bodyPr/>
                    <a:lstStyle/>
                    <a:p>
                      <a:pPr algn="ctr"/>
                      <a:r>
                        <a:rPr lang="en-US" sz="1400" i="1" dirty="0" smtClean="0"/>
                        <a:t>T</a:t>
                      </a:r>
                      <a:r>
                        <a:rPr lang="en-US" sz="1400" i="1" baseline="-25000" dirty="0" smtClean="0"/>
                        <a:t>1</a:t>
                      </a:r>
                      <a:endParaRPr lang="en-US" sz="1400" i="1" baseline="-25000" dirty="0"/>
                    </a:p>
                  </a:txBody>
                  <a:tcPr>
                    <a:solidFill>
                      <a:srgbClr val="00B050"/>
                    </a:solidFill>
                  </a:tcPr>
                </a:tc>
                <a:tc>
                  <a:txBody>
                    <a:bodyPr/>
                    <a:lstStyle/>
                    <a:p>
                      <a:pPr algn="ctr"/>
                      <a:r>
                        <a:rPr lang="en-US" sz="1400" i="1" dirty="0" smtClean="0"/>
                        <a:t>T</a:t>
                      </a:r>
                      <a:r>
                        <a:rPr lang="en-US" sz="1400" i="1" baseline="-25000" dirty="0" smtClean="0"/>
                        <a:t>2</a:t>
                      </a:r>
                      <a:endParaRPr lang="en-US" sz="1400" i="1" baseline="-25000" dirty="0"/>
                    </a:p>
                  </a:txBody>
                  <a:tcPr>
                    <a:solidFill>
                      <a:srgbClr val="00B050"/>
                    </a:solidFill>
                  </a:tcPr>
                </a:tc>
                <a:tc>
                  <a:txBody>
                    <a:bodyPr/>
                    <a:lstStyle/>
                    <a:p>
                      <a:pPr algn="ctr"/>
                      <a:r>
                        <a:rPr lang="en-US" sz="1400" i="1" dirty="0" smtClean="0"/>
                        <a:t>T</a:t>
                      </a:r>
                      <a:r>
                        <a:rPr lang="en-US" sz="1400" i="1" baseline="-25000" dirty="0" smtClean="0"/>
                        <a:t>3</a:t>
                      </a:r>
                      <a:endParaRPr lang="en-US" sz="1400" i="1" baseline="-25000" dirty="0"/>
                    </a:p>
                  </a:txBody>
                  <a:tcPr>
                    <a:solidFill>
                      <a:srgbClr val="00B050"/>
                    </a:solidFill>
                  </a:tcPr>
                </a:tc>
                <a:tc>
                  <a:txBody>
                    <a:bodyPr/>
                    <a:lstStyle/>
                    <a:p>
                      <a:pPr algn="ctr"/>
                      <a:r>
                        <a:rPr lang="en-US" sz="1400" dirty="0" smtClean="0"/>
                        <a:t>Sum</a:t>
                      </a:r>
                      <a:endParaRPr lang="en-US" sz="1400" dirty="0"/>
                    </a:p>
                  </a:txBody>
                  <a:tcPr>
                    <a:solidFill>
                      <a:srgbClr val="00B050"/>
                    </a:solidFill>
                  </a:tcPr>
                </a:tc>
              </a:tr>
              <a:tr h="0">
                <a:tc>
                  <a:txBody>
                    <a:bodyPr/>
                    <a:lstStyle/>
                    <a:p>
                      <a:pPr algn="ctr"/>
                      <a:r>
                        <a:rPr lang="en-US" sz="1400" i="1" dirty="0" smtClean="0"/>
                        <a:t>C</a:t>
                      </a:r>
                      <a:r>
                        <a:rPr lang="en-US" sz="1400" i="1" baseline="-25000" dirty="0" smtClean="0"/>
                        <a:t>1</a:t>
                      </a:r>
                      <a:endParaRPr lang="en-US" sz="1400" i="1" baseline="-25000" dirty="0"/>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20</a:t>
                      </a:r>
                      <a:endParaRPr lang="en-US" sz="1400" dirty="0"/>
                    </a:p>
                  </a:txBody>
                  <a:tcPr>
                    <a:solidFill>
                      <a:srgbClr val="92D050"/>
                    </a:solidFill>
                  </a:tcPr>
                </a:tc>
                <a:tc>
                  <a:txBody>
                    <a:bodyPr/>
                    <a:lstStyle/>
                    <a:p>
                      <a:pPr algn="ctr"/>
                      <a:r>
                        <a:rPr lang="en-US" sz="1400" dirty="0" smtClean="0"/>
                        <a:t>30</a:t>
                      </a:r>
                      <a:endParaRPr lang="en-US" sz="1400" dirty="0"/>
                    </a:p>
                  </a:txBody>
                  <a:tcPr>
                    <a:solidFill>
                      <a:srgbClr val="92D050"/>
                    </a:solidFill>
                  </a:tcPr>
                </a:tc>
                <a:tc>
                  <a:txBody>
                    <a:bodyPr/>
                    <a:lstStyle/>
                    <a:p>
                      <a:pPr algn="ctr"/>
                      <a:r>
                        <a:rPr lang="en-US" sz="1400" dirty="0" smtClean="0"/>
                        <a:t>50</a:t>
                      </a:r>
                      <a:endParaRPr lang="en-US" sz="1400" dirty="0"/>
                    </a:p>
                  </a:txBody>
                  <a:tcPr>
                    <a:solidFill>
                      <a:srgbClr val="92D050"/>
                    </a:solidFill>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2</a:t>
                      </a:r>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20</a:t>
                      </a:r>
                      <a:endParaRPr lang="en-US" sz="1400" dirty="0"/>
                    </a:p>
                  </a:txBody>
                  <a:tcPr>
                    <a:solidFill>
                      <a:srgbClr val="92D050"/>
                    </a:solidFill>
                  </a:tcPr>
                </a:tc>
                <a:tc>
                  <a:txBody>
                    <a:bodyPr/>
                    <a:lstStyle/>
                    <a:p>
                      <a:pPr algn="ctr"/>
                      <a:r>
                        <a:rPr lang="en-US" sz="1400" dirty="0" smtClean="0"/>
                        <a:t>5</a:t>
                      </a:r>
                      <a:endParaRPr lang="en-US" sz="1400" dirty="0"/>
                    </a:p>
                  </a:txBody>
                  <a:tcPr>
                    <a:solidFill>
                      <a:srgbClr val="92D050"/>
                    </a:solidFill>
                  </a:tcPr>
                </a:tc>
                <a:tc>
                  <a:txBody>
                    <a:bodyPr/>
                    <a:lstStyle/>
                    <a:p>
                      <a:pPr algn="ctr"/>
                      <a:r>
                        <a:rPr lang="en-US" sz="1400" dirty="0" smtClean="0"/>
                        <a:t>25</a:t>
                      </a:r>
                      <a:endParaRPr lang="en-US" sz="1400" dirty="0"/>
                    </a:p>
                  </a:txBody>
                  <a:tcPr>
                    <a:solidFill>
                      <a:srgbClr val="92D050"/>
                    </a:solidFill>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3</a:t>
                      </a:r>
                    </a:p>
                  </a:txBody>
                  <a:tcPr>
                    <a:solidFill>
                      <a:srgbClr val="92D050"/>
                    </a:solidFill>
                  </a:tcPr>
                </a:tc>
                <a:tc>
                  <a:txBody>
                    <a:bodyPr/>
                    <a:lstStyle/>
                    <a:p>
                      <a:pPr algn="ctr"/>
                      <a:r>
                        <a:rPr lang="en-US" sz="1400" dirty="0" smtClean="0"/>
                        <a:t>25</a:t>
                      </a:r>
                      <a:endParaRPr lang="en-US" sz="1400" dirty="0"/>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0</a:t>
                      </a:r>
                      <a:endParaRPr lang="en-US" sz="1400" dirty="0"/>
                    </a:p>
                  </a:txBody>
                  <a:tcPr>
                    <a:solidFill>
                      <a:srgbClr val="92D050"/>
                    </a:solidFill>
                  </a:tcPr>
                </a:tc>
                <a:tc>
                  <a:txBody>
                    <a:bodyPr/>
                    <a:lstStyle/>
                    <a:p>
                      <a:pPr algn="ctr"/>
                      <a:r>
                        <a:rPr lang="en-US" sz="1400" dirty="0" smtClean="0"/>
                        <a:t>25</a:t>
                      </a:r>
                      <a:endParaRPr lang="en-US" sz="1400" dirty="0"/>
                    </a:p>
                  </a:txBody>
                  <a:tcPr>
                    <a:solidFill>
                      <a:srgbClr val="92D050"/>
                    </a:solidFill>
                  </a:tcPr>
                </a:tc>
              </a:tr>
              <a:tr h="0">
                <a:tc>
                  <a:txBody>
                    <a:bodyPr/>
                    <a:lstStyle/>
                    <a:p>
                      <a:pPr algn="ctr"/>
                      <a:r>
                        <a:rPr lang="en-US" sz="1400" i="1" dirty="0" err="1" smtClean="0"/>
                        <a:t>m</a:t>
                      </a:r>
                      <a:r>
                        <a:rPr lang="en-US" sz="1400" i="1" baseline="-25000" dirty="0" err="1" smtClean="0"/>
                        <a:t>j</a:t>
                      </a:r>
                      <a:endParaRPr lang="en-US" sz="1400" i="1" baseline="-25000" dirty="0"/>
                    </a:p>
                  </a:txBody>
                  <a:tcPr>
                    <a:solidFill>
                      <a:srgbClr val="92D050"/>
                    </a:solidFill>
                  </a:tcPr>
                </a:tc>
                <a:tc>
                  <a:txBody>
                    <a:bodyPr/>
                    <a:lstStyle/>
                    <a:p>
                      <a:pPr algn="ctr"/>
                      <a:r>
                        <a:rPr lang="en-US" sz="1400" dirty="0" smtClean="0"/>
                        <a:t>25</a:t>
                      </a:r>
                      <a:endParaRPr lang="en-US" sz="1400" dirty="0"/>
                    </a:p>
                  </a:txBody>
                  <a:tcPr>
                    <a:solidFill>
                      <a:srgbClr val="92D050"/>
                    </a:solidFill>
                  </a:tcPr>
                </a:tc>
                <a:tc>
                  <a:txBody>
                    <a:bodyPr/>
                    <a:lstStyle/>
                    <a:p>
                      <a:pPr algn="ctr"/>
                      <a:r>
                        <a:rPr lang="en-US" sz="1400" dirty="0" smtClean="0"/>
                        <a:t>40</a:t>
                      </a:r>
                      <a:endParaRPr lang="en-US" sz="1400" dirty="0"/>
                    </a:p>
                  </a:txBody>
                  <a:tcPr>
                    <a:solidFill>
                      <a:srgbClr val="92D050"/>
                    </a:solidFill>
                  </a:tcPr>
                </a:tc>
                <a:tc>
                  <a:txBody>
                    <a:bodyPr/>
                    <a:lstStyle/>
                    <a:p>
                      <a:pPr algn="ctr"/>
                      <a:r>
                        <a:rPr lang="en-US" sz="1400" dirty="0" smtClean="0"/>
                        <a:t>35</a:t>
                      </a:r>
                      <a:endParaRPr lang="en-US" sz="1400" dirty="0"/>
                    </a:p>
                  </a:txBody>
                  <a:tcPr>
                    <a:solidFill>
                      <a:srgbClr val="92D050"/>
                    </a:solidFill>
                  </a:tcPr>
                </a:tc>
                <a:tc>
                  <a:txBody>
                    <a:bodyPr/>
                    <a:lstStyle/>
                    <a:p>
                      <a:pPr algn="ctr"/>
                      <a:r>
                        <a:rPr lang="en-US" sz="1400" dirty="0" smtClean="0"/>
                        <a:t>100</a:t>
                      </a:r>
                      <a:endParaRPr lang="en-US" sz="1400" dirty="0"/>
                    </a:p>
                  </a:txBody>
                  <a:tcPr>
                    <a:solidFill>
                      <a:srgbClr val="92D050"/>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4086501"/>
              </p:ext>
            </p:extLst>
          </p:nvPr>
        </p:nvGraphicFramePr>
        <p:xfrm>
          <a:off x="6343483" y="5185544"/>
          <a:ext cx="2737091" cy="1524000"/>
        </p:xfrm>
        <a:graphic>
          <a:graphicData uri="http://schemas.openxmlformats.org/drawingml/2006/table">
            <a:tbl>
              <a:tblPr firstRow="1" bandRow="1">
                <a:tableStyleId>{5C22544A-7EE6-4342-B048-85BDC9FD1C3A}</a:tableStyleId>
              </a:tblPr>
              <a:tblGrid>
                <a:gridCol w="560921"/>
                <a:gridCol w="481330"/>
                <a:gridCol w="531493"/>
                <a:gridCol w="428926"/>
                <a:gridCol w="734421"/>
              </a:tblGrid>
              <a:tr h="0">
                <a:tc>
                  <a:txBody>
                    <a:bodyPr/>
                    <a:lstStyle/>
                    <a:p>
                      <a:pPr algn="ctr"/>
                      <a:r>
                        <a:rPr lang="en-US" sz="1400" i="1" dirty="0" smtClean="0"/>
                        <a:t>C\T</a:t>
                      </a:r>
                      <a:endParaRPr lang="en-US" sz="1400" i="1" dirty="0"/>
                    </a:p>
                  </a:txBody>
                  <a:tcPr/>
                </a:tc>
                <a:tc>
                  <a:txBody>
                    <a:bodyPr/>
                    <a:lstStyle/>
                    <a:p>
                      <a:pPr algn="ctr"/>
                      <a:r>
                        <a:rPr lang="en-US" sz="1400" i="1" dirty="0" smtClean="0"/>
                        <a:t>T</a:t>
                      </a:r>
                      <a:r>
                        <a:rPr lang="en-US" sz="1400" i="1" baseline="-25000" dirty="0" smtClean="0"/>
                        <a:t>1</a:t>
                      </a:r>
                      <a:endParaRPr lang="en-US" sz="1400" i="1" baseline="-25000" dirty="0"/>
                    </a:p>
                  </a:txBody>
                  <a:tcPr/>
                </a:tc>
                <a:tc>
                  <a:txBody>
                    <a:bodyPr/>
                    <a:lstStyle/>
                    <a:p>
                      <a:pPr algn="ctr"/>
                      <a:r>
                        <a:rPr lang="en-US" sz="1400" i="1" dirty="0" smtClean="0"/>
                        <a:t>T</a:t>
                      </a:r>
                      <a:r>
                        <a:rPr lang="en-US" sz="1400" i="1" baseline="-25000" dirty="0" smtClean="0"/>
                        <a:t>2</a:t>
                      </a:r>
                      <a:endParaRPr lang="en-US" sz="1400" i="1" baseline="-25000" dirty="0"/>
                    </a:p>
                  </a:txBody>
                  <a:tcPr/>
                </a:tc>
                <a:tc>
                  <a:txBody>
                    <a:bodyPr/>
                    <a:lstStyle/>
                    <a:p>
                      <a:pPr algn="ctr"/>
                      <a:r>
                        <a:rPr lang="en-US" sz="1400" i="1" dirty="0" smtClean="0"/>
                        <a:t>T</a:t>
                      </a:r>
                      <a:r>
                        <a:rPr lang="en-US" sz="1400" i="1" baseline="-25000" dirty="0" smtClean="0"/>
                        <a:t>3</a:t>
                      </a:r>
                      <a:endParaRPr lang="en-US" sz="1400" i="1" baseline="-25000" dirty="0"/>
                    </a:p>
                  </a:txBody>
                  <a:tcPr/>
                </a:tc>
                <a:tc>
                  <a:txBody>
                    <a:bodyPr/>
                    <a:lstStyle/>
                    <a:p>
                      <a:pPr algn="ctr"/>
                      <a:r>
                        <a:rPr lang="en-US" sz="1400" dirty="0" smtClean="0"/>
                        <a:t>Sum</a:t>
                      </a:r>
                      <a:endParaRPr lang="en-US" sz="1400" dirty="0"/>
                    </a:p>
                  </a:txBody>
                  <a:tcPr/>
                </a:tc>
              </a:tr>
              <a:tr h="0">
                <a:tc>
                  <a:txBody>
                    <a:bodyPr/>
                    <a:lstStyle/>
                    <a:p>
                      <a:pPr algn="ctr"/>
                      <a:r>
                        <a:rPr lang="en-US" sz="1400" i="1" dirty="0" smtClean="0"/>
                        <a:t>C</a:t>
                      </a:r>
                      <a:r>
                        <a:rPr lang="en-US" sz="1400" i="1" baseline="-25000" dirty="0" smtClean="0"/>
                        <a:t>1</a:t>
                      </a:r>
                      <a:endParaRPr lang="en-US" sz="1400" i="1" baseline="-25000" dirty="0"/>
                    </a:p>
                  </a:txBody>
                  <a:tcPr/>
                </a:tc>
                <a:tc>
                  <a:txBody>
                    <a:bodyPr/>
                    <a:lstStyle/>
                    <a:p>
                      <a:pPr algn="ctr"/>
                      <a:r>
                        <a:rPr lang="en-US" sz="1400" dirty="0" smtClean="0"/>
                        <a:t>0</a:t>
                      </a:r>
                      <a:endParaRPr lang="en-US" sz="1400" dirty="0"/>
                    </a:p>
                  </a:txBody>
                  <a:tcPr/>
                </a:tc>
                <a:tc>
                  <a:txBody>
                    <a:bodyPr/>
                    <a:lstStyle/>
                    <a:p>
                      <a:pPr algn="ctr"/>
                      <a:r>
                        <a:rPr lang="en-US" sz="1400" dirty="0" smtClean="0"/>
                        <a:t>30</a:t>
                      </a:r>
                      <a:endParaRPr lang="en-US" sz="1400" dirty="0"/>
                    </a:p>
                  </a:txBody>
                  <a:tcPr/>
                </a:tc>
                <a:tc>
                  <a:txBody>
                    <a:bodyPr/>
                    <a:lstStyle/>
                    <a:p>
                      <a:pPr algn="ctr"/>
                      <a:r>
                        <a:rPr lang="en-US" sz="1400" dirty="0" smtClean="0"/>
                        <a:t>20</a:t>
                      </a:r>
                      <a:endParaRPr lang="en-US" sz="1400" dirty="0"/>
                    </a:p>
                  </a:txBody>
                  <a:tcPr/>
                </a:tc>
                <a:tc>
                  <a:txBody>
                    <a:bodyPr/>
                    <a:lstStyle/>
                    <a:p>
                      <a:pPr algn="ctr"/>
                      <a:r>
                        <a:rPr lang="en-US" sz="1400" dirty="0" smtClean="0"/>
                        <a:t>50</a:t>
                      </a:r>
                      <a:endParaRPr lang="en-US" sz="1400" dirty="0"/>
                    </a:p>
                  </a:txBody>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2</a:t>
                      </a:r>
                    </a:p>
                  </a:txBody>
                  <a:tcPr/>
                </a:tc>
                <a:tc>
                  <a:txBody>
                    <a:bodyPr/>
                    <a:lstStyle/>
                    <a:p>
                      <a:pPr algn="ctr"/>
                      <a:r>
                        <a:rPr lang="en-US" sz="1400" dirty="0" smtClean="0"/>
                        <a:t>0</a:t>
                      </a:r>
                      <a:endParaRPr lang="en-US" sz="1400" dirty="0"/>
                    </a:p>
                  </a:txBody>
                  <a:tcPr/>
                </a:tc>
                <a:tc>
                  <a:txBody>
                    <a:bodyPr/>
                    <a:lstStyle/>
                    <a:p>
                      <a:pPr algn="ctr"/>
                      <a:r>
                        <a:rPr lang="en-US" sz="1400" dirty="0" smtClean="0"/>
                        <a:t>20</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25</a:t>
                      </a:r>
                      <a:endParaRPr lang="en-US" sz="1400" dirty="0"/>
                    </a:p>
                  </a:txBody>
                  <a:tcPr/>
                </a:tc>
              </a:tr>
              <a:tr h="0">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sz="1400" i="1" dirty="0" smtClean="0"/>
                        <a:t>C</a:t>
                      </a:r>
                      <a:r>
                        <a:rPr lang="en-US" sz="1400" i="1" baseline="-25000" dirty="0" smtClean="0"/>
                        <a:t>3</a:t>
                      </a:r>
                    </a:p>
                  </a:txBody>
                  <a:tcPr/>
                </a:tc>
                <a:tc>
                  <a:txBody>
                    <a:bodyPr/>
                    <a:lstStyle/>
                    <a:p>
                      <a:pPr algn="ctr"/>
                      <a:r>
                        <a:rPr lang="en-US" sz="1400" dirty="0" smtClean="0"/>
                        <a:t>25</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25</a:t>
                      </a:r>
                      <a:endParaRPr lang="en-US" sz="1400" dirty="0"/>
                    </a:p>
                  </a:txBody>
                  <a:tcPr/>
                </a:tc>
              </a:tr>
              <a:tr h="0">
                <a:tc>
                  <a:txBody>
                    <a:bodyPr/>
                    <a:lstStyle/>
                    <a:p>
                      <a:pPr algn="ctr"/>
                      <a:r>
                        <a:rPr lang="en-US" sz="1400" i="1" dirty="0" err="1" smtClean="0"/>
                        <a:t>m</a:t>
                      </a:r>
                      <a:r>
                        <a:rPr lang="en-US" sz="1400" i="1" baseline="-25000" dirty="0" err="1" smtClean="0"/>
                        <a:t>j</a:t>
                      </a:r>
                      <a:endParaRPr lang="en-US" sz="1400" i="1" baseline="-25000" dirty="0"/>
                    </a:p>
                  </a:txBody>
                  <a:tcPr/>
                </a:tc>
                <a:tc>
                  <a:txBody>
                    <a:bodyPr/>
                    <a:lstStyle/>
                    <a:p>
                      <a:pPr algn="ctr"/>
                      <a:r>
                        <a:rPr lang="en-US" sz="1400" dirty="0" smtClean="0"/>
                        <a:t>25</a:t>
                      </a:r>
                      <a:endParaRPr lang="en-US" sz="1400" dirty="0"/>
                    </a:p>
                  </a:txBody>
                  <a:tcPr/>
                </a:tc>
                <a:tc>
                  <a:txBody>
                    <a:bodyPr/>
                    <a:lstStyle/>
                    <a:p>
                      <a:pPr algn="ctr"/>
                      <a:r>
                        <a:rPr lang="en-US" sz="1400" dirty="0" smtClean="0"/>
                        <a:t>50</a:t>
                      </a:r>
                      <a:endParaRPr lang="en-US" sz="1400" dirty="0"/>
                    </a:p>
                  </a:txBody>
                  <a:tcPr/>
                </a:tc>
                <a:tc>
                  <a:txBody>
                    <a:bodyPr/>
                    <a:lstStyle/>
                    <a:p>
                      <a:pPr algn="ctr"/>
                      <a:r>
                        <a:rPr lang="en-US" sz="1400" dirty="0" smtClean="0"/>
                        <a:t>25</a:t>
                      </a:r>
                      <a:endParaRPr lang="en-US" sz="1400" dirty="0"/>
                    </a:p>
                  </a:txBody>
                  <a:tcPr/>
                </a:tc>
                <a:tc>
                  <a:txBody>
                    <a:bodyPr/>
                    <a:lstStyle/>
                    <a:p>
                      <a:pPr algn="ctr"/>
                      <a:r>
                        <a:rPr lang="en-US" sz="1400" dirty="0" smtClean="0"/>
                        <a:t>100</a:t>
                      </a:r>
                      <a:endParaRPr lang="en-US" sz="1400" dirty="0"/>
                    </a:p>
                  </a:txBody>
                  <a:tcPr/>
                </a:tc>
              </a:tr>
            </a:tbl>
          </a:graphicData>
        </a:graphic>
      </p:graphicFrame>
      <p:grpSp>
        <p:nvGrpSpPr>
          <p:cNvPr id="7" name="Group 6"/>
          <p:cNvGrpSpPr/>
          <p:nvPr/>
        </p:nvGrpSpPr>
        <p:grpSpPr>
          <a:xfrm>
            <a:off x="6815300" y="1623583"/>
            <a:ext cx="2221776" cy="1828863"/>
            <a:chOff x="9186122" y="1117784"/>
            <a:chExt cx="2221776" cy="1828863"/>
          </a:xfrm>
        </p:grpSpPr>
        <p:grpSp>
          <p:nvGrpSpPr>
            <p:cNvPr id="8" name="Group 47"/>
            <p:cNvGrpSpPr>
              <a:grpSpLocks/>
            </p:cNvGrpSpPr>
            <p:nvPr/>
          </p:nvGrpSpPr>
          <p:grpSpPr bwMode="auto">
            <a:xfrm>
              <a:off x="9350499" y="1117784"/>
              <a:ext cx="2057399" cy="1237140"/>
              <a:chOff x="6781800" y="1284661"/>
              <a:chExt cx="2042907" cy="1191839"/>
            </a:xfrm>
          </p:grpSpPr>
          <p:sp>
            <p:nvSpPr>
              <p:cNvPr id="19"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0"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1"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2"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3"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4"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5"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6" name="Oval 25"/>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7" name="Oval 26"/>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8" name="Oval 27"/>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29"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0"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1"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2"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33"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4"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5"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6"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7"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8"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39"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0"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1"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latin typeface="Corbel" charset="0"/>
                  <a:ea typeface="Corbel" charset="0"/>
                  <a:cs typeface="Corbel" charset="0"/>
                </a:endParaRPr>
              </a:p>
            </p:txBody>
          </p:sp>
          <p:sp>
            <p:nvSpPr>
              <p:cNvPr id="42"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3"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4"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5"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6"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7"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8"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latin typeface="Corbel" charset="0"/>
                  <a:ea typeface="Corbel" charset="0"/>
                  <a:cs typeface="Corbel" charset="0"/>
                </a:endParaRPr>
              </a:p>
            </p:txBody>
          </p:sp>
          <p:sp>
            <p:nvSpPr>
              <p:cNvPr id="49"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sp>
            <p:nvSpPr>
              <p:cNvPr id="50"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sp>
            <p:nvSpPr>
              <p:cNvPr id="51"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grpSp>
        <p:sp>
          <p:nvSpPr>
            <p:cNvPr id="9" name="TextBox 8"/>
            <p:cNvSpPr txBox="1"/>
            <p:nvPr/>
          </p:nvSpPr>
          <p:spPr>
            <a:xfrm>
              <a:off x="9186122" y="2362645"/>
              <a:ext cx="1385770" cy="276999"/>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latin typeface="Corbel" charset="0"/>
                  <a:ea typeface="Corbel" charset="0"/>
                  <a:cs typeface="Corbel" charset="0"/>
                </a:rPr>
                <a:t>Ground </a:t>
              </a:r>
              <a:r>
                <a:rPr lang="en-US" sz="1200" b="1" dirty="0" smtClean="0">
                  <a:solidFill>
                    <a:srgbClr val="000000"/>
                  </a:solidFill>
                  <a:latin typeface="Corbel" charset="0"/>
                  <a:ea typeface="Corbel" charset="0"/>
                  <a:cs typeface="Corbel" charset="0"/>
                </a:rPr>
                <a:t>Truth </a:t>
              </a:r>
              <a:r>
                <a:rPr lang="en-US" sz="1200" b="1" i="1" dirty="0" smtClean="0">
                  <a:solidFill>
                    <a:srgbClr val="000000"/>
                  </a:solidFill>
                  <a:latin typeface="Corbel" charset="0"/>
                  <a:ea typeface="Corbel" charset="0"/>
                  <a:cs typeface="Corbel" charset="0"/>
                </a:rPr>
                <a:t>T</a:t>
              </a:r>
              <a:r>
                <a:rPr lang="en-US" sz="1200" b="1" i="1" baseline="-25000" dirty="0" smtClean="0">
                  <a:solidFill>
                    <a:srgbClr val="000000"/>
                  </a:solidFill>
                  <a:latin typeface="Corbel" charset="0"/>
                  <a:ea typeface="Corbel" charset="0"/>
                  <a:cs typeface="Corbel" charset="0"/>
                </a:rPr>
                <a:t>1</a:t>
              </a:r>
              <a:endParaRPr lang="en-US" sz="1200" b="1" i="1" baseline="-25000" dirty="0">
                <a:solidFill>
                  <a:srgbClr val="000000"/>
                </a:solidFill>
                <a:latin typeface="Corbel" charset="0"/>
                <a:ea typeface="Corbel" charset="0"/>
                <a:cs typeface="Corbel" charset="0"/>
              </a:endParaRPr>
            </a:p>
          </p:txBody>
        </p:sp>
        <p:sp>
          <p:nvSpPr>
            <p:cNvPr id="10"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latin typeface="Corbel" charset="0"/>
                  <a:ea typeface="Corbel" charset="0"/>
                  <a:cs typeface="Corbel" charset="0"/>
                </a:rPr>
                <a:t>T</a:t>
              </a:r>
              <a:r>
                <a:rPr lang="en-US" altLang="en-US" sz="1200" b="1" i="1" baseline="-25000" dirty="0">
                  <a:solidFill>
                    <a:srgbClr val="000000"/>
                  </a:solidFill>
                  <a:latin typeface="Corbel" charset="0"/>
                  <a:ea typeface="Corbel" charset="0"/>
                  <a:cs typeface="Corbel" charset="0"/>
                </a:rPr>
                <a:t>2</a:t>
              </a:r>
            </a:p>
          </p:txBody>
        </p:sp>
        <p:sp>
          <p:nvSpPr>
            <p:cNvPr id="11"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Corbel" charset="0"/>
                  <a:ea typeface="Corbel" charset="0"/>
                  <a:cs typeface="Corbel" charset="0"/>
                </a:rPr>
                <a:t>Cluster </a:t>
              </a:r>
              <a:r>
                <a:rPr lang="en-US" altLang="en-US" sz="1400" b="1" i="1" dirty="0">
                  <a:solidFill>
                    <a:srgbClr val="000000"/>
                  </a:solidFill>
                  <a:latin typeface="Corbel" charset="0"/>
                  <a:ea typeface="Corbel" charset="0"/>
                  <a:cs typeface="Corbel" charset="0"/>
                </a:rPr>
                <a:t>C</a:t>
              </a:r>
              <a:r>
                <a:rPr lang="en-US" altLang="en-US" sz="1400" b="1" i="1" baseline="-25000" dirty="0">
                  <a:solidFill>
                    <a:srgbClr val="000000"/>
                  </a:solidFill>
                  <a:latin typeface="Corbel" charset="0"/>
                  <a:ea typeface="Corbel" charset="0"/>
                  <a:cs typeface="Corbel" charset="0"/>
                </a:rPr>
                <a:t>1</a:t>
              </a:r>
            </a:p>
          </p:txBody>
        </p:sp>
        <p:sp>
          <p:nvSpPr>
            <p:cNvPr id="12"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Corbel" charset="0"/>
                  <a:ea typeface="Corbel" charset="0"/>
                  <a:cs typeface="Corbel" charset="0"/>
                </a:rPr>
                <a:t>C</a:t>
              </a:r>
              <a:r>
                <a:rPr lang="en-US" altLang="en-US" sz="1400" b="1" i="1" baseline="-25000" dirty="0" smtClean="0">
                  <a:solidFill>
                    <a:srgbClr val="000000"/>
                  </a:solidFill>
                  <a:latin typeface="Corbel" charset="0"/>
                  <a:ea typeface="Corbel" charset="0"/>
                  <a:cs typeface="Corbel" charset="0"/>
                </a:rPr>
                <a:t>2</a:t>
              </a:r>
              <a:endParaRPr lang="en-US" altLang="en-US" sz="1400" b="1" i="1" baseline="-25000" dirty="0">
                <a:solidFill>
                  <a:srgbClr val="000000"/>
                </a:solidFill>
                <a:latin typeface="Corbel" charset="0"/>
                <a:ea typeface="Corbel" charset="0"/>
                <a:cs typeface="Corbel" charset="0"/>
              </a:endParaRPr>
            </a:p>
          </p:txBody>
        </p:sp>
        <p:sp>
          <p:nvSpPr>
            <p:cNvPr id="13"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4"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5"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latin typeface="Corbel" charset="0"/>
                <a:ea typeface="Corbel" charset="0"/>
                <a:cs typeface="Corbel" charset="0"/>
              </a:endParaRPr>
            </a:p>
          </p:txBody>
        </p:sp>
        <p:sp>
          <p:nvSpPr>
            <p:cNvPr id="16"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latin typeface="Corbel" charset="0"/>
                <a:ea typeface="Corbel" charset="0"/>
                <a:cs typeface="Corbel" charset="0"/>
              </a:endParaRPr>
            </a:p>
          </p:txBody>
        </p:sp>
        <p:sp>
          <p:nvSpPr>
            <p:cNvPr id="17"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rbel" charset="0"/>
                  <a:ea typeface="Corbel" charset="0"/>
                  <a:cs typeface="Corbel" charset="0"/>
                </a:rPr>
                <a:t>T</a:t>
              </a:r>
              <a:r>
                <a:rPr lang="en-US" altLang="en-US" sz="1200" b="1" i="1" baseline="-25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rbel" charset="0"/>
                  <a:ea typeface="Corbel" charset="0"/>
                  <a:cs typeface="Corbel" charset="0"/>
                </a:rPr>
                <a:t>3</a:t>
              </a:r>
              <a:endPar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orbel" charset="0"/>
                <a:ea typeface="Corbel" charset="0"/>
                <a:cs typeface="Corbel" charset="0"/>
              </a:endParaRPr>
            </a:p>
          </p:txBody>
        </p:sp>
        <p:sp>
          <p:nvSpPr>
            <p:cNvPr id="18"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Corbel" charset="0"/>
                  <a:ea typeface="Corbel" charset="0"/>
                  <a:cs typeface="Corbel" charset="0"/>
                </a:rPr>
                <a:t>C</a:t>
              </a:r>
              <a:r>
                <a:rPr lang="en-US" altLang="en-US" sz="1400" b="1" i="1" baseline="-25000" dirty="0" smtClean="0">
                  <a:solidFill>
                    <a:srgbClr val="000000"/>
                  </a:solidFill>
                  <a:latin typeface="Corbel" charset="0"/>
                  <a:ea typeface="Corbel" charset="0"/>
                  <a:cs typeface="Corbel" charset="0"/>
                </a:rPr>
                <a:t>3</a:t>
              </a:r>
              <a:endParaRPr lang="en-US" altLang="en-US" sz="1400" b="1" i="1" baseline="-25000" dirty="0">
                <a:solidFill>
                  <a:srgbClr val="000000"/>
                </a:solidFill>
                <a:latin typeface="Corbel" charset="0"/>
                <a:ea typeface="Corbel" charset="0"/>
                <a:cs typeface="Corbel" charset="0"/>
              </a:endParaRPr>
            </a:p>
          </p:txBody>
        </p:sp>
      </p:grpSp>
      <p:graphicFrame>
        <p:nvGraphicFramePr>
          <p:cNvPr id="52" name="Object 51"/>
          <p:cNvGraphicFramePr>
            <a:graphicFrameLocks noChangeAspect="1"/>
          </p:cNvGraphicFramePr>
          <p:nvPr>
            <p:extLst>
              <p:ext uri="{D42A27DB-BD31-4B8C-83A1-F6EECF244321}">
                <p14:modId xmlns:p14="http://schemas.microsoft.com/office/powerpoint/2010/main" val="404195503"/>
              </p:ext>
            </p:extLst>
          </p:nvPr>
        </p:nvGraphicFramePr>
        <p:xfrm>
          <a:off x="3820442" y="2671970"/>
          <a:ext cx="2811074" cy="522276"/>
        </p:xfrm>
        <a:graphic>
          <a:graphicData uri="http://schemas.openxmlformats.org/presentationml/2006/ole">
            <mc:AlternateContent xmlns:mc="http://schemas.openxmlformats.org/markup-compatibility/2006">
              <mc:Choice xmlns:v="urn:schemas-microsoft-com:vml" Requires="v">
                <p:oleObj spid="_x0000_s73819" name="Equation" r:id="rId3" imgW="2323800" imgH="431640" progId="Equation.DSMT4">
                  <p:embed/>
                </p:oleObj>
              </mc:Choice>
              <mc:Fallback>
                <p:oleObj name="Equation" r:id="rId3" imgW="2323800" imgH="431640" progId="Equation.DSMT4">
                  <p:embed/>
                  <p:pic>
                    <p:nvPicPr>
                      <p:cNvPr id="0" name=""/>
                      <p:cNvPicPr/>
                      <p:nvPr/>
                    </p:nvPicPr>
                    <p:blipFill>
                      <a:blip r:embed="rId4"/>
                      <a:stretch>
                        <a:fillRect/>
                      </a:stretch>
                    </p:blipFill>
                    <p:spPr>
                      <a:xfrm>
                        <a:off x="3820442" y="2671970"/>
                        <a:ext cx="2811074" cy="522276"/>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354097147"/>
              </p:ext>
            </p:extLst>
          </p:nvPr>
        </p:nvGraphicFramePr>
        <p:xfrm>
          <a:off x="1929216" y="2119464"/>
          <a:ext cx="1752795" cy="579304"/>
        </p:xfrm>
        <a:graphic>
          <a:graphicData uri="http://schemas.openxmlformats.org/presentationml/2006/ole">
            <mc:AlternateContent xmlns:mc="http://schemas.openxmlformats.org/markup-compatibility/2006">
              <mc:Choice xmlns:v="urn:schemas-microsoft-com:vml" Requires="v">
                <p:oleObj spid="_x0000_s73820" name="Equation" r:id="rId5" imgW="1307880" imgH="431640" progId="Equation.DSMT4">
                  <p:embed/>
                </p:oleObj>
              </mc:Choice>
              <mc:Fallback>
                <p:oleObj name="Equation" r:id="rId5" imgW="1307880" imgH="431640" progId="Equation.DSMT4">
                  <p:embed/>
                  <p:pic>
                    <p:nvPicPr>
                      <p:cNvPr id="0" name=""/>
                      <p:cNvPicPr/>
                      <p:nvPr/>
                    </p:nvPicPr>
                    <p:blipFill>
                      <a:blip r:embed="rId6"/>
                      <a:stretch>
                        <a:fillRect/>
                      </a:stretch>
                    </p:blipFill>
                    <p:spPr>
                      <a:xfrm>
                        <a:off x="1929216" y="2119464"/>
                        <a:ext cx="1752795" cy="579304"/>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2139041809"/>
              </p:ext>
            </p:extLst>
          </p:nvPr>
        </p:nvGraphicFramePr>
        <p:xfrm>
          <a:off x="4600099" y="5909239"/>
          <a:ext cx="1692875" cy="429536"/>
        </p:xfrm>
        <a:graphic>
          <a:graphicData uri="http://schemas.openxmlformats.org/presentationml/2006/ole">
            <mc:AlternateContent xmlns:mc="http://schemas.openxmlformats.org/markup-compatibility/2006">
              <mc:Choice xmlns:v="urn:schemas-microsoft-com:vml" Requires="v">
                <p:oleObj spid="_x0000_s73821" name="Equation" r:id="rId7" imgW="1549080" imgH="393480" progId="Equation.DSMT4">
                  <p:embed/>
                </p:oleObj>
              </mc:Choice>
              <mc:Fallback>
                <p:oleObj name="Equation" r:id="rId7" imgW="1549080" imgH="393480" progId="Equation.DSMT4">
                  <p:embed/>
                  <p:pic>
                    <p:nvPicPr>
                      <p:cNvPr id="0" name=""/>
                      <p:cNvPicPr/>
                      <p:nvPr/>
                    </p:nvPicPr>
                    <p:blipFill>
                      <a:blip r:embed="rId8"/>
                      <a:stretch>
                        <a:fillRect/>
                      </a:stretch>
                    </p:blipFill>
                    <p:spPr>
                      <a:xfrm>
                        <a:off x="4600099" y="5909239"/>
                        <a:ext cx="1692875" cy="429536"/>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974020680"/>
              </p:ext>
            </p:extLst>
          </p:nvPr>
        </p:nvGraphicFramePr>
        <p:xfrm>
          <a:off x="5148327" y="5439717"/>
          <a:ext cx="1144647" cy="379833"/>
        </p:xfrm>
        <a:graphic>
          <a:graphicData uri="http://schemas.openxmlformats.org/presentationml/2006/ole">
            <mc:AlternateContent xmlns:mc="http://schemas.openxmlformats.org/markup-compatibility/2006">
              <mc:Choice xmlns:v="urn:schemas-microsoft-com:vml" Requires="v">
                <p:oleObj spid="_x0000_s73822" name="Equation" r:id="rId9" imgW="1028520" imgH="342720" progId="Equation.DSMT4">
                  <p:embed/>
                </p:oleObj>
              </mc:Choice>
              <mc:Fallback>
                <p:oleObj name="Equation" r:id="rId9" imgW="1028520" imgH="342720" progId="Equation.DSMT4">
                  <p:embed/>
                  <p:pic>
                    <p:nvPicPr>
                      <p:cNvPr id="0" name=""/>
                      <p:cNvPicPr/>
                      <p:nvPr/>
                    </p:nvPicPr>
                    <p:blipFill>
                      <a:blip r:embed="rId10"/>
                      <a:stretch>
                        <a:fillRect/>
                      </a:stretch>
                    </p:blipFill>
                    <p:spPr>
                      <a:xfrm>
                        <a:off x="5148327" y="5439717"/>
                        <a:ext cx="1144647" cy="379833"/>
                      </a:xfrm>
                      <a:prstGeom prst="rect">
                        <a:avLst/>
                      </a:prstGeom>
                    </p:spPr>
                  </p:pic>
                </p:oleObj>
              </mc:Fallback>
            </mc:AlternateContent>
          </a:graphicData>
        </a:graphic>
      </p:graphicFrame>
    </p:spTree>
    <p:extLst>
      <p:ext uri="{BB962C8B-B14F-4D97-AF65-F5344CB8AC3E}">
        <p14:creationId xmlns:p14="http://schemas.microsoft.com/office/powerpoint/2010/main" val="4790433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Matching-Based Measures (II): </a:t>
            </a:r>
            <a:r>
              <a:rPr lang="en-US" altLang="zh-CN" dirty="0">
                <a:solidFill>
                  <a:srgbClr val="000000"/>
                </a:solidFill>
              </a:rPr>
              <a:t>F-Measure</a:t>
            </a:r>
            <a:endParaRPr lang="en-US" dirty="0"/>
          </a:p>
        </p:txBody>
      </p:sp>
      <p:sp>
        <p:nvSpPr>
          <p:cNvPr id="3" name="Content Placeholder 2"/>
          <p:cNvSpPr>
            <a:spLocks noGrp="1"/>
          </p:cNvSpPr>
          <p:nvPr>
            <p:ph idx="1"/>
          </p:nvPr>
        </p:nvSpPr>
        <p:spPr>
          <a:xfrm>
            <a:off x="457200" y="1600200"/>
            <a:ext cx="5329238" cy="5121275"/>
          </a:xfrm>
        </p:spPr>
        <p:txBody>
          <a:bodyPr>
            <a:normAutofit fontScale="70000" lnSpcReduction="20000"/>
          </a:bodyPr>
          <a:lstStyle/>
          <a:p>
            <a:r>
              <a:rPr lang="en-US" altLang="zh-CN" b="1" dirty="0">
                <a:solidFill>
                  <a:srgbClr val="000000"/>
                </a:solidFill>
              </a:rPr>
              <a:t>Precision</a:t>
            </a:r>
            <a:r>
              <a:rPr lang="en-US" altLang="zh-CN" dirty="0">
                <a:solidFill>
                  <a:srgbClr val="000000"/>
                </a:solidFill>
              </a:rPr>
              <a:t>: The fraction of points in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from the majority partition      (i.e., the same as purity), where </a:t>
            </a:r>
            <a:r>
              <a:rPr lang="en-US" altLang="zh-CN" i="1" dirty="0" err="1">
                <a:solidFill>
                  <a:srgbClr val="000000"/>
                </a:solidFill>
              </a:rPr>
              <a:t>j</a:t>
            </a:r>
            <a:r>
              <a:rPr lang="en-US" altLang="zh-CN" i="1" baseline="-25000" dirty="0" err="1">
                <a:solidFill>
                  <a:srgbClr val="000000"/>
                </a:solidFill>
              </a:rPr>
              <a:t>i</a:t>
            </a:r>
            <a:r>
              <a:rPr lang="en-US" altLang="zh-CN" i="1" baseline="-25000" dirty="0">
                <a:solidFill>
                  <a:srgbClr val="000000"/>
                </a:solidFill>
              </a:rPr>
              <a:t> </a:t>
            </a:r>
            <a:r>
              <a:rPr lang="en-US" altLang="zh-CN" dirty="0">
                <a:solidFill>
                  <a:srgbClr val="000000"/>
                </a:solidFill>
              </a:rPr>
              <a:t>is the partition that contains the maximum # of points from </a:t>
            </a:r>
            <a:r>
              <a:rPr lang="en-US" altLang="zh-CN" i="1" dirty="0">
                <a:solidFill>
                  <a:srgbClr val="000000"/>
                </a:solidFill>
              </a:rPr>
              <a:t>C</a:t>
            </a:r>
            <a:r>
              <a:rPr lang="en-US" altLang="zh-CN" i="1" baseline="-25000" dirty="0">
                <a:solidFill>
                  <a:srgbClr val="000000"/>
                </a:solidFill>
              </a:rPr>
              <a:t>i</a:t>
            </a:r>
            <a:endParaRPr lang="en-US" altLang="zh-CN" i="1" dirty="0">
              <a:solidFill>
                <a:srgbClr val="000000"/>
              </a:solidFill>
            </a:endParaRPr>
          </a:p>
          <a:p>
            <a:pPr lvl="1"/>
            <a:r>
              <a:rPr lang="en-US" altLang="zh-CN" dirty="0">
                <a:solidFill>
                  <a:srgbClr val="000000"/>
                </a:solidFill>
              </a:rPr>
              <a:t>Ex. For the green table</a:t>
            </a:r>
          </a:p>
          <a:p>
            <a:pPr lvl="2"/>
            <a:r>
              <a:rPr lang="en-US" altLang="zh-CN" i="1" dirty="0">
                <a:solidFill>
                  <a:srgbClr val="000000"/>
                </a:solidFill>
              </a:rPr>
              <a:t>prec</a:t>
            </a:r>
            <a:r>
              <a:rPr lang="en-US" altLang="zh-CN" i="1" baseline="-25000" dirty="0">
                <a:solidFill>
                  <a:srgbClr val="000000"/>
                </a:solidFill>
              </a:rPr>
              <a:t>1</a:t>
            </a:r>
            <a:r>
              <a:rPr lang="en-US" altLang="zh-CN" dirty="0">
                <a:solidFill>
                  <a:srgbClr val="000000"/>
                </a:solidFill>
              </a:rPr>
              <a:t> </a:t>
            </a:r>
            <a:r>
              <a:rPr lang="en-US" altLang="zh-CN" dirty="0">
                <a:ea typeface="SimSun" panose="02010600030101010101" pitchFamily="2" charset="-122"/>
              </a:rPr>
              <a:t>= 30/50; </a:t>
            </a:r>
            <a:r>
              <a:rPr lang="en-US" altLang="zh-CN" i="1" dirty="0">
                <a:solidFill>
                  <a:srgbClr val="000000"/>
                </a:solidFill>
              </a:rPr>
              <a:t>prec</a:t>
            </a:r>
            <a:r>
              <a:rPr lang="en-US" altLang="zh-CN" i="1" baseline="-25000" dirty="0">
                <a:solidFill>
                  <a:srgbClr val="000000"/>
                </a:solidFill>
              </a:rPr>
              <a:t>2</a:t>
            </a:r>
            <a:r>
              <a:rPr lang="en-US" altLang="zh-CN" dirty="0">
                <a:solidFill>
                  <a:srgbClr val="000000"/>
                </a:solidFill>
              </a:rPr>
              <a:t> </a:t>
            </a:r>
            <a:r>
              <a:rPr lang="en-US" altLang="zh-CN" dirty="0">
                <a:ea typeface="SimSun" panose="02010600030101010101" pitchFamily="2" charset="-122"/>
              </a:rPr>
              <a:t>= 20/25; </a:t>
            </a:r>
            <a:r>
              <a:rPr lang="en-US" altLang="zh-CN" i="1" dirty="0">
                <a:solidFill>
                  <a:srgbClr val="000000"/>
                </a:solidFill>
              </a:rPr>
              <a:t>prec</a:t>
            </a:r>
            <a:r>
              <a:rPr lang="en-US" altLang="zh-CN" i="1" baseline="-25000" dirty="0">
                <a:solidFill>
                  <a:srgbClr val="000000"/>
                </a:solidFill>
              </a:rPr>
              <a:t>3</a:t>
            </a:r>
            <a:r>
              <a:rPr lang="en-US" altLang="zh-CN" dirty="0">
                <a:solidFill>
                  <a:srgbClr val="000000"/>
                </a:solidFill>
              </a:rPr>
              <a:t> </a:t>
            </a:r>
            <a:r>
              <a:rPr lang="en-US" altLang="zh-CN" dirty="0">
                <a:ea typeface="SimSun" panose="02010600030101010101" pitchFamily="2" charset="-122"/>
              </a:rPr>
              <a:t>= 25/25</a:t>
            </a:r>
            <a:endParaRPr lang="en-US" altLang="zh-CN" dirty="0">
              <a:solidFill>
                <a:srgbClr val="000000"/>
              </a:solidFill>
            </a:endParaRPr>
          </a:p>
          <a:p>
            <a:r>
              <a:rPr lang="en-US" altLang="zh-CN" b="1" dirty="0">
                <a:solidFill>
                  <a:srgbClr val="000000"/>
                </a:solidFill>
              </a:rPr>
              <a:t>Recall</a:t>
            </a:r>
            <a:r>
              <a:rPr lang="en-US" altLang="zh-CN" dirty="0">
                <a:solidFill>
                  <a:srgbClr val="000000"/>
                </a:solidFill>
              </a:rPr>
              <a:t>:  The fraction of point in partition      shared in common with cluster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where </a:t>
            </a:r>
          </a:p>
          <a:p>
            <a:pPr lvl="1"/>
            <a:r>
              <a:rPr lang="en-US" altLang="zh-CN" dirty="0">
                <a:solidFill>
                  <a:srgbClr val="000000"/>
                </a:solidFill>
              </a:rPr>
              <a:t>Ex. For the green table</a:t>
            </a:r>
          </a:p>
          <a:p>
            <a:pPr lvl="2"/>
            <a:r>
              <a:rPr lang="en-US" altLang="zh-CN" i="1" dirty="0">
                <a:solidFill>
                  <a:srgbClr val="000000"/>
                </a:solidFill>
              </a:rPr>
              <a:t>recall</a:t>
            </a:r>
            <a:r>
              <a:rPr lang="en-US" altLang="zh-CN" i="1" baseline="-25000" dirty="0">
                <a:solidFill>
                  <a:srgbClr val="000000"/>
                </a:solidFill>
              </a:rPr>
              <a:t>1</a:t>
            </a:r>
            <a:r>
              <a:rPr lang="en-US" altLang="zh-CN" dirty="0">
                <a:solidFill>
                  <a:srgbClr val="000000"/>
                </a:solidFill>
              </a:rPr>
              <a:t> = 30/35; </a:t>
            </a:r>
            <a:r>
              <a:rPr lang="en-US" altLang="zh-CN" i="1" dirty="0">
                <a:solidFill>
                  <a:srgbClr val="000000"/>
                </a:solidFill>
              </a:rPr>
              <a:t>recall</a:t>
            </a:r>
            <a:r>
              <a:rPr lang="en-US" altLang="zh-CN" i="1" baseline="-25000" dirty="0">
                <a:solidFill>
                  <a:srgbClr val="000000"/>
                </a:solidFill>
              </a:rPr>
              <a:t>2</a:t>
            </a:r>
            <a:r>
              <a:rPr lang="en-US" altLang="zh-CN" dirty="0">
                <a:solidFill>
                  <a:srgbClr val="000000"/>
                </a:solidFill>
              </a:rPr>
              <a:t> = 20/40; </a:t>
            </a:r>
            <a:r>
              <a:rPr lang="en-US" altLang="zh-CN" i="1" dirty="0">
                <a:solidFill>
                  <a:srgbClr val="000000"/>
                </a:solidFill>
              </a:rPr>
              <a:t>recall</a:t>
            </a:r>
            <a:r>
              <a:rPr lang="en-US" altLang="zh-CN" i="1" baseline="-25000" dirty="0">
                <a:solidFill>
                  <a:srgbClr val="000000"/>
                </a:solidFill>
              </a:rPr>
              <a:t>3</a:t>
            </a:r>
            <a:r>
              <a:rPr lang="en-US" altLang="zh-CN" dirty="0">
                <a:solidFill>
                  <a:srgbClr val="000000"/>
                </a:solidFill>
              </a:rPr>
              <a:t> = 25/25</a:t>
            </a:r>
          </a:p>
          <a:p>
            <a:r>
              <a:rPr lang="en-US" altLang="zh-CN" b="1" dirty="0">
                <a:solidFill>
                  <a:srgbClr val="000000"/>
                </a:solidFill>
              </a:rPr>
              <a:t>F-measure</a:t>
            </a:r>
            <a:r>
              <a:rPr lang="en-US" altLang="zh-CN" dirty="0">
                <a:solidFill>
                  <a:srgbClr val="000000"/>
                </a:solidFill>
              </a:rPr>
              <a:t> for </a:t>
            </a:r>
            <a:r>
              <a:rPr lang="en-US" altLang="zh-CN" i="1" dirty="0">
                <a:solidFill>
                  <a:srgbClr val="000000"/>
                </a:solidFill>
              </a:rPr>
              <a:t>C</a:t>
            </a:r>
            <a:r>
              <a:rPr lang="en-US" altLang="zh-CN" i="1" baseline="-25000" dirty="0">
                <a:solidFill>
                  <a:srgbClr val="000000"/>
                </a:solidFill>
              </a:rPr>
              <a:t>i</a:t>
            </a:r>
            <a:r>
              <a:rPr lang="en-US" altLang="zh-CN" dirty="0">
                <a:solidFill>
                  <a:srgbClr val="000000"/>
                </a:solidFill>
              </a:rPr>
              <a:t>: The harmonic means of </a:t>
            </a:r>
            <a:r>
              <a:rPr lang="en-US" altLang="zh-CN" i="1" dirty="0" err="1">
                <a:solidFill>
                  <a:srgbClr val="000000"/>
                </a:solidFill>
              </a:rPr>
              <a:t>prec</a:t>
            </a:r>
            <a:r>
              <a:rPr lang="en-US" altLang="zh-CN" i="1" baseline="-25000" dirty="0" err="1">
                <a:solidFill>
                  <a:srgbClr val="000000"/>
                </a:solidFill>
              </a:rPr>
              <a:t>i</a:t>
            </a:r>
            <a:r>
              <a:rPr lang="en-US" altLang="zh-CN" dirty="0">
                <a:solidFill>
                  <a:srgbClr val="000000"/>
                </a:solidFill>
              </a:rPr>
              <a:t> and </a:t>
            </a:r>
            <a:r>
              <a:rPr lang="en-US" altLang="zh-CN" i="1" dirty="0" err="1">
                <a:solidFill>
                  <a:srgbClr val="000000"/>
                </a:solidFill>
              </a:rPr>
              <a:t>recall</a:t>
            </a:r>
            <a:r>
              <a:rPr lang="en-US" altLang="zh-CN" i="1" baseline="-25000" dirty="0" err="1">
                <a:solidFill>
                  <a:srgbClr val="000000"/>
                </a:solidFill>
              </a:rPr>
              <a:t>i</a:t>
            </a:r>
            <a:r>
              <a:rPr lang="en-US" altLang="zh-CN" dirty="0">
                <a:solidFill>
                  <a:srgbClr val="000000"/>
                </a:solidFill>
              </a:rPr>
              <a:t>:</a:t>
            </a:r>
          </a:p>
          <a:p>
            <a:r>
              <a:rPr lang="en-US" altLang="zh-CN" dirty="0">
                <a:solidFill>
                  <a:srgbClr val="000000"/>
                </a:solidFill>
              </a:rPr>
              <a:t>F-measure for clustering </a:t>
            </a:r>
            <a:r>
              <a:rPr lang="en-US" altLang="zh-CN" i="1" dirty="0">
                <a:solidFill>
                  <a:srgbClr val="000000"/>
                </a:solidFill>
              </a:rPr>
              <a:t>C</a:t>
            </a:r>
            <a:r>
              <a:rPr lang="en-US" altLang="zh-CN" dirty="0">
                <a:solidFill>
                  <a:srgbClr val="000000"/>
                </a:solidFill>
              </a:rPr>
              <a:t>: average of all clusters:</a:t>
            </a:r>
          </a:p>
          <a:p>
            <a:pPr lvl="1"/>
            <a:r>
              <a:rPr lang="en-US" altLang="zh-CN" dirty="0">
                <a:solidFill>
                  <a:srgbClr val="000000"/>
                </a:solidFill>
              </a:rPr>
              <a:t>Ex. For the green table</a:t>
            </a:r>
          </a:p>
          <a:p>
            <a:pPr lvl="2"/>
            <a:r>
              <a:rPr lang="en-US" altLang="zh-CN" i="1" dirty="0">
                <a:solidFill>
                  <a:srgbClr val="000000"/>
                </a:solidFill>
              </a:rPr>
              <a:t>F</a:t>
            </a:r>
            <a:r>
              <a:rPr lang="en-US" altLang="zh-CN" i="1" baseline="-25000" dirty="0">
                <a:solidFill>
                  <a:srgbClr val="000000"/>
                </a:solidFill>
              </a:rPr>
              <a:t>1</a:t>
            </a:r>
            <a:r>
              <a:rPr lang="en-US" altLang="zh-CN" dirty="0">
                <a:solidFill>
                  <a:srgbClr val="000000"/>
                </a:solidFill>
              </a:rPr>
              <a:t> = 60/85; </a:t>
            </a:r>
            <a:r>
              <a:rPr lang="en-US" altLang="zh-CN" i="1" dirty="0">
                <a:solidFill>
                  <a:srgbClr val="000000"/>
                </a:solidFill>
              </a:rPr>
              <a:t>F</a:t>
            </a:r>
            <a:r>
              <a:rPr lang="en-US" altLang="zh-CN" i="1" baseline="-25000" dirty="0">
                <a:solidFill>
                  <a:srgbClr val="000000"/>
                </a:solidFill>
              </a:rPr>
              <a:t>2</a:t>
            </a:r>
            <a:r>
              <a:rPr lang="en-US" altLang="zh-CN" i="1" dirty="0">
                <a:solidFill>
                  <a:srgbClr val="000000"/>
                </a:solidFill>
              </a:rPr>
              <a:t> </a:t>
            </a:r>
            <a:r>
              <a:rPr lang="en-US" altLang="zh-CN" dirty="0">
                <a:solidFill>
                  <a:srgbClr val="000000"/>
                </a:solidFill>
              </a:rPr>
              <a:t>= 40/65; </a:t>
            </a:r>
            <a:r>
              <a:rPr lang="en-US" altLang="zh-CN" i="1" dirty="0">
                <a:solidFill>
                  <a:srgbClr val="000000"/>
                </a:solidFill>
              </a:rPr>
              <a:t>F</a:t>
            </a:r>
            <a:r>
              <a:rPr lang="en-US" altLang="zh-CN" i="1" baseline="-25000" dirty="0">
                <a:solidFill>
                  <a:srgbClr val="000000"/>
                </a:solidFill>
              </a:rPr>
              <a:t>3</a:t>
            </a:r>
            <a:r>
              <a:rPr lang="en-US" altLang="zh-CN" dirty="0">
                <a:solidFill>
                  <a:srgbClr val="000000"/>
                </a:solidFill>
              </a:rPr>
              <a:t> = 1; </a:t>
            </a:r>
            <a:r>
              <a:rPr lang="en-US" altLang="zh-CN" i="1" dirty="0">
                <a:solidFill>
                  <a:srgbClr val="000000"/>
                </a:solidFill>
              </a:rPr>
              <a:t>F</a:t>
            </a:r>
            <a:r>
              <a:rPr lang="en-US" altLang="zh-CN" dirty="0">
                <a:solidFill>
                  <a:srgbClr val="000000"/>
                </a:solidFill>
              </a:rPr>
              <a:t> = </a:t>
            </a:r>
            <a:r>
              <a:rPr lang="en-US" altLang="zh-CN" dirty="0" smtClean="0">
                <a:solidFill>
                  <a:srgbClr val="000000"/>
                </a:solidFill>
              </a:rPr>
              <a:t>0.774</a:t>
            </a:r>
            <a:endParaRPr lang="en-US" altLang="zh-CN" dirty="0">
              <a:solidFill>
                <a:srgbClr val="00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35905602"/>
              </p:ext>
            </p:extLst>
          </p:nvPr>
        </p:nvGraphicFramePr>
        <p:xfrm>
          <a:off x="6323051" y="3454111"/>
          <a:ext cx="2687392" cy="1931185"/>
        </p:xfrm>
        <a:graphic>
          <a:graphicData uri="http://schemas.openxmlformats.org/drawingml/2006/table">
            <a:tbl>
              <a:tblPr firstRow="1" bandRow="1">
                <a:tableStyleId>{5C22544A-7EE6-4342-B048-85BDC9FD1C3A}</a:tableStyleId>
              </a:tblPr>
              <a:tblGrid>
                <a:gridCol w="560921"/>
                <a:gridCol w="431631"/>
                <a:gridCol w="531493"/>
                <a:gridCol w="428926"/>
                <a:gridCol w="734421"/>
              </a:tblGrid>
              <a:tr h="386237">
                <a:tc>
                  <a:txBody>
                    <a:bodyPr/>
                    <a:lstStyle/>
                    <a:p>
                      <a:pPr algn="ctr"/>
                      <a:r>
                        <a:rPr lang="en-US" i="1" dirty="0" smtClean="0"/>
                        <a:t>C\T</a:t>
                      </a:r>
                      <a:endParaRPr lang="en-US" i="1" dirty="0"/>
                    </a:p>
                  </a:txBody>
                  <a:tcPr>
                    <a:solidFill>
                      <a:srgbClr val="00B050"/>
                    </a:solidFill>
                  </a:tcPr>
                </a:tc>
                <a:tc>
                  <a:txBody>
                    <a:bodyPr/>
                    <a:lstStyle/>
                    <a:p>
                      <a:pPr algn="ctr"/>
                      <a:r>
                        <a:rPr lang="en-US" i="1" dirty="0" smtClean="0"/>
                        <a:t>T</a:t>
                      </a:r>
                      <a:r>
                        <a:rPr lang="en-US" i="1" baseline="-25000" dirty="0" smtClean="0"/>
                        <a:t>1</a:t>
                      </a:r>
                      <a:endParaRPr lang="en-US" i="1" baseline="-25000" dirty="0"/>
                    </a:p>
                  </a:txBody>
                  <a:tcPr>
                    <a:solidFill>
                      <a:srgbClr val="00B050"/>
                    </a:solidFill>
                  </a:tcPr>
                </a:tc>
                <a:tc>
                  <a:txBody>
                    <a:bodyPr/>
                    <a:lstStyle/>
                    <a:p>
                      <a:pPr algn="ctr"/>
                      <a:r>
                        <a:rPr lang="en-US" i="1" dirty="0" smtClean="0"/>
                        <a:t>T</a:t>
                      </a:r>
                      <a:r>
                        <a:rPr lang="en-US" i="1" baseline="-25000" dirty="0" smtClean="0"/>
                        <a:t>2</a:t>
                      </a:r>
                      <a:endParaRPr lang="en-US" i="1" baseline="-25000" dirty="0"/>
                    </a:p>
                  </a:txBody>
                  <a:tcPr>
                    <a:solidFill>
                      <a:srgbClr val="00B050"/>
                    </a:solidFill>
                  </a:tcPr>
                </a:tc>
                <a:tc>
                  <a:txBody>
                    <a:bodyPr/>
                    <a:lstStyle/>
                    <a:p>
                      <a:pPr algn="ctr"/>
                      <a:r>
                        <a:rPr lang="en-US" i="1" dirty="0" smtClean="0"/>
                        <a:t>T</a:t>
                      </a:r>
                      <a:r>
                        <a:rPr lang="en-US" i="1" baseline="-25000" dirty="0" smtClean="0"/>
                        <a:t>3</a:t>
                      </a:r>
                      <a:endParaRPr lang="en-US" i="1" baseline="-25000" dirty="0"/>
                    </a:p>
                  </a:txBody>
                  <a:tcPr>
                    <a:solidFill>
                      <a:srgbClr val="00B050"/>
                    </a:solidFill>
                  </a:tcPr>
                </a:tc>
                <a:tc>
                  <a:txBody>
                    <a:bodyPr/>
                    <a:lstStyle/>
                    <a:p>
                      <a:pPr algn="ctr"/>
                      <a:r>
                        <a:rPr lang="en-US" dirty="0" smtClean="0"/>
                        <a:t>Sum</a:t>
                      </a:r>
                      <a:endParaRPr lang="en-US" dirty="0"/>
                    </a:p>
                  </a:txBody>
                  <a:tcPr>
                    <a:solidFill>
                      <a:srgbClr val="00B050"/>
                    </a:solidFill>
                  </a:tcPr>
                </a:tc>
              </a:tr>
              <a:tr h="386237">
                <a:tc>
                  <a:txBody>
                    <a:bodyPr/>
                    <a:lstStyle/>
                    <a:p>
                      <a:pPr algn="ctr"/>
                      <a:r>
                        <a:rPr lang="en-US" i="1" dirty="0" smtClean="0"/>
                        <a:t>C</a:t>
                      </a:r>
                      <a:r>
                        <a:rPr lang="en-US" i="1" baseline="-25000" dirty="0" smtClean="0"/>
                        <a:t>1</a:t>
                      </a:r>
                      <a:endParaRPr lang="en-US" i="1" baseline="-25000"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30</a:t>
                      </a:r>
                      <a:endParaRPr lang="en-US" dirty="0"/>
                    </a:p>
                  </a:txBody>
                  <a:tcPr>
                    <a:solidFill>
                      <a:srgbClr val="92D050"/>
                    </a:solidFill>
                  </a:tcPr>
                </a:tc>
                <a:tc>
                  <a:txBody>
                    <a:bodyPr/>
                    <a:lstStyle/>
                    <a:p>
                      <a:pPr algn="ctr"/>
                      <a:r>
                        <a:rPr lang="en-US" dirty="0" smtClean="0"/>
                        <a:t>50</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2</a:t>
                      </a:r>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5</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3</a:t>
                      </a:r>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algn="ctr"/>
                      <a:r>
                        <a:rPr lang="en-US" i="1" dirty="0" err="1" smtClean="0"/>
                        <a:t>m</a:t>
                      </a:r>
                      <a:r>
                        <a:rPr lang="en-US" i="1" baseline="-25000" dirty="0" err="1" smtClean="0"/>
                        <a:t>j</a:t>
                      </a:r>
                      <a:endParaRPr lang="en-US" i="1" baseline="-25000" dirty="0"/>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40</a:t>
                      </a:r>
                      <a:endParaRPr lang="en-US" dirty="0"/>
                    </a:p>
                  </a:txBody>
                  <a:tcPr>
                    <a:solidFill>
                      <a:srgbClr val="92D050"/>
                    </a:solidFill>
                  </a:tcPr>
                </a:tc>
                <a:tc>
                  <a:txBody>
                    <a:bodyPr/>
                    <a:lstStyle/>
                    <a:p>
                      <a:pPr algn="ctr"/>
                      <a:r>
                        <a:rPr lang="en-US" dirty="0" smtClean="0"/>
                        <a:t>35</a:t>
                      </a:r>
                      <a:endParaRPr lang="en-US" dirty="0"/>
                    </a:p>
                  </a:txBody>
                  <a:tcPr>
                    <a:solidFill>
                      <a:srgbClr val="92D050"/>
                    </a:solidFill>
                  </a:tcPr>
                </a:tc>
                <a:tc>
                  <a:txBody>
                    <a:bodyPr/>
                    <a:lstStyle/>
                    <a:p>
                      <a:pPr algn="ctr"/>
                      <a:r>
                        <a:rPr lang="en-US" dirty="0" smtClean="0"/>
                        <a:t>100</a:t>
                      </a:r>
                      <a:endParaRPr lang="en-US" dirty="0"/>
                    </a:p>
                  </a:txBody>
                  <a:tcPr>
                    <a:solidFill>
                      <a:srgbClr val="92D050"/>
                    </a:solidFill>
                  </a:tcPr>
                </a:tc>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835383209"/>
              </p:ext>
            </p:extLst>
          </p:nvPr>
        </p:nvGraphicFramePr>
        <p:xfrm>
          <a:off x="4008464" y="1880528"/>
          <a:ext cx="261770" cy="339285"/>
        </p:xfrm>
        <a:graphic>
          <a:graphicData uri="http://schemas.openxmlformats.org/presentationml/2006/ole">
            <mc:AlternateContent xmlns:mc="http://schemas.openxmlformats.org/markup-compatibility/2006">
              <mc:Choice xmlns:v="urn:schemas-microsoft-com:vml" Requires="v">
                <p:oleObj spid="_x0000_s74887" name="Equation" r:id="rId3" imgW="190440" imgH="241200" progId="Equation.DSMT4">
                  <p:embed/>
                </p:oleObj>
              </mc:Choice>
              <mc:Fallback>
                <p:oleObj name="Equation" r:id="rId3" imgW="190440" imgH="241200" progId="Equation.DSMT4">
                  <p:embed/>
                  <p:pic>
                    <p:nvPicPr>
                      <p:cNvPr id="0" name=""/>
                      <p:cNvPicPr/>
                      <p:nvPr/>
                    </p:nvPicPr>
                    <p:blipFill>
                      <a:blip r:embed="rId4"/>
                      <a:stretch>
                        <a:fillRect/>
                      </a:stretch>
                    </p:blipFill>
                    <p:spPr>
                      <a:xfrm>
                        <a:off x="4008464" y="1880528"/>
                        <a:ext cx="261770" cy="339285"/>
                      </a:xfrm>
                      <a:prstGeom prst="rect">
                        <a:avLst/>
                      </a:prstGeom>
                    </p:spPr>
                  </p:pic>
                </p:oleObj>
              </mc:Fallback>
            </mc:AlternateContent>
          </a:graphicData>
        </a:graphic>
      </p:graphicFrame>
      <p:grpSp>
        <p:nvGrpSpPr>
          <p:cNvPr id="7" name="Group 6"/>
          <p:cNvGrpSpPr/>
          <p:nvPr/>
        </p:nvGrpSpPr>
        <p:grpSpPr>
          <a:xfrm>
            <a:off x="6470516" y="1600200"/>
            <a:ext cx="2176822" cy="1828863"/>
            <a:chOff x="9231076" y="1117784"/>
            <a:chExt cx="2176822" cy="1828863"/>
          </a:xfrm>
        </p:grpSpPr>
        <p:grpSp>
          <p:nvGrpSpPr>
            <p:cNvPr id="8" name="Group 47"/>
            <p:cNvGrpSpPr>
              <a:grpSpLocks/>
            </p:cNvGrpSpPr>
            <p:nvPr/>
          </p:nvGrpSpPr>
          <p:grpSpPr bwMode="auto">
            <a:xfrm>
              <a:off x="9350499" y="1117784"/>
              <a:ext cx="2057399" cy="1237140"/>
              <a:chOff x="6781800" y="1284661"/>
              <a:chExt cx="2042907" cy="1191839"/>
            </a:xfrm>
          </p:grpSpPr>
          <p:sp>
            <p:nvSpPr>
              <p:cNvPr id="19"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25"/>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Oval 26"/>
              <p:cNvSpPr>
                <a:spLocks noChangeArrowheads="1"/>
              </p:cNvSpPr>
              <p:nvPr/>
            </p:nvSpPr>
            <p:spPr bwMode="auto">
              <a:xfrm>
                <a:off x="7239000" y="20193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27"/>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9"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0"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1"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2" name="Oval 36"/>
              <p:cNvSpPr>
                <a:spLocks noChangeArrowheads="1"/>
              </p:cNvSpPr>
              <p:nvPr/>
            </p:nvSpPr>
            <p:spPr bwMode="auto">
              <a:xfrm>
                <a:off x="69342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33"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7"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42"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3"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4"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5"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6"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7"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8"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9"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50" name="Oval 2"/>
              <p:cNvSpPr>
                <a:spLocks noChangeArrowheads="1"/>
              </p:cNvSpPr>
              <p:nvPr/>
            </p:nvSpPr>
            <p:spPr bwMode="auto">
              <a:xfrm>
                <a:off x="7600950" y="1385888"/>
                <a:ext cx="1143000" cy="809624"/>
              </a:xfrm>
              <a:prstGeom prst="ellipse">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51" name="Oval 44"/>
              <p:cNvSpPr>
                <a:spLocks noChangeArrowheads="1"/>
              </p:cNvSpPr>
              <p:nvPr/>
            </p:nvSpPr>
            <p:spPr bwMode="auto">
              <a:xfrm rot="3005671">
                <a:off x="6910448" y="1473379"/>
                <a:ext cx="782476" cy="405040"/>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9" name="TextBox 8"/>
            <p:cNvSpPr txBox="1"/>
            <p:nvPr/>
          </p:nvSpPr>
          <p:spPr>
            <a:xfrm>
              <a:off x="9231076" y="2362646"/>
              <a:ext cx="1340816" cy="276999"/>
            </a:xfrm>
            <a:prstGeom prst="rect">
              <a:avLst/>
            </a:prstGeom>
            <a:solidFill>
              <a:srgbClr val="E48312"/>
            </a:solidFill>
          </p:spPr>
          <p:txBody>
            <a:bodyPr wrap="square">
              <a:spAutoFit/>
            </a:bodyPr>
            <a:lstStyle/>
            <a:p>
              <a:pPr defTabSz="914400" fontAlgn="base">
                <a:spcBef>
                  <a:spcPct val="0"/>
                </a:spcBef>
                <a:spcAft>
                  <a:spcPct val="0"/>
                </a:spcAft>
                <a:defRPr/>
              </a:pPr>
              <a:r>
                <a:rPr lang="en-US" sz="1200" b="1" dirty="0">
                  <a:solidFill>
                    <a:srgbClr val="000000"/>
                  </a:solidFill>
                </a:rPr>
                <a:t>Ground </a:t>
              </a:r>
              <a:r>
                <a:rPr lang="en-US" sz="1200" b="1" dirty="0" smtClean="0">
                  <a:solidFill>
                    <a:srgbClr val="000000"/>
                  </a:solidFill>
                </a:rPr>
                <a:t>Truth </a:t>
              </a:r>
              <a:r>
                <a:rPr lang="en-US" sz="1200" b="1" i="1" dirty="0" smtClean="0">
                  <a:solidFill>
                    <a:srgbClr val="000000"/>
                  </a:solidFill>
                </a:rPr>
                <a:t>T</a:t>
              </a:r>
              <a:r>
                <a:rPr lang="en-US" sz="1200" b="1" i="1" baseline="-25000" dirty="0" smtClean="0">
                  <a:solidFill>
                    <a:srgbClr val="000000"/>
                  </a:solidFill>
                </a:rPr>
                <a:t>1</a:t>
              </a:r>
              <a:endParaRPr lang="en-US" sz="1200" b="1" i="1" baseline="-25000" dirty="0">
                <a:solidFill>
                  <a:srgbClr val="000000"/>
                </a:solidFill>
              </a:endParaRPr>
            </a:p>
          </p:txBody>
        </p:sp>
        <p:sp>
          <p:nvSpPr>
            <p:cNvPr id="10" name="TextBox 46"/>
            <p:cNvSpPr txBox="1">
              <a:spLocks noChangeArrowheads="1"/>
            </p:cNvSpPr>
            <p:nvPr/>
          </p:nvSpPr>
          <p:spPr bwMode="auto">
            <a:xfrm>
              <a:off x="10599349" y="2359850"/>
              <a:ext cx="395287" cy="276225"/>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a:solidFill>
                    <a:srgbClr val="000000"/>
                  </a:solidFill>
                </a:rPr>
                <a:t>T</a:t>
              </a:r>
              <a:r>
                <a:rPr lang="en-US" altLang="en-US" sz="1200" b="1" i="1" baseline="-25000" dirty="0">
                  <a:solidFill>
                    <a:srgbClr val="000000"/>
                  </a:solidFill>
                </a:rPr>
                <a:t>2</a:t>
              </a:r>
            </a:p>
          </p:txBody>
        </p:sp>
        <p:sp>
          <p:nvSpPr>
            <p:cNvPr id="11" name="TextBox 43"/>
            <p:cNvSpPr txBox="1">
              <a:spLocks noChangeArrowheads="1"/>
            </p:cNvSpPr>
            <p:nvPr/>
          </p:nvSpPr>
          <p:spPr bwMode="auto">
            <a:xfrm>
              <a:off x="9439271" y="2631760"/>
              <a:ext cx="929361" cy="307777"/>
            </a:xfrm>
            <a:prstGeom prst="rect">
              <a:avLst/>
            </a:prstGeom>
            <a:noFill/>
            <a:ln w="2857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dirty="0">
                  <a:solidFill>
                    <a:srgbClr val="000000"/>
                  </a:solidFill>
                  <a:latin typeface="+mn-lt"/>
                </a:rPr>
                <a:t>Cluster </a:t>
              </a:r>
              <a:r>
                <a:rPr lang="en-US" altLang="en-US" sz="1400" b="1" i="1" dirty="0">
                  <a:solidFill>
                    <a:srgbClr val="000000"/>
                  </a:solidFill>
                  <a:latin typeface="+mn-lt"/>
                </a:rPr>
                <a:t>C</a:t>
              </a:r>
              <a:r>
                <a:rPr lang="en-US" altLang="en-US" sz="1400" b="1" i="1" baseline="-25000" dirty="0">
                  <a:solidFill>
                    <a:srgbClr val="000000"/>
                  </a:solidFill>
                  <a:latin typeface="+mn-lt"/>
                </a:rPr>
                <a:t>1</a:t>
              </a:r>
            </a:p>
          </p:txBody>
        </p:sp>
        <p:sp>
          <p:nvSpPr>
            <p:cNvPr id="12" name="TextBox 49"/>
            <p:cNvSpPr txBox="1">
              <a:spLocks noChangeArrowheads="1"/>
            </p:cNvSpPr>
            <p:nvPr/>
          </p:nvSpPr>
          <p:spPr bwMode="auto">
            <a:xfrm>
              <a:off x="10410045" y="2638870"/>
              <a:ext cx="402888" cy="30777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mn-lt"/>
                  <a:ea typeface="Tahoma" panose="020B0604030504040204" pitchFamily="34" charset="0"/>
                  <a:cs typeface="Tahoma" panose="020B0604030504040204" pitchFamily="34" charset="0"/>
                </a:rPr>
                <a:t>C</a:t>
              </a:r>
              <a:r>
                <a:rPr lang="en-US" altLang="en-US" sz="1400" b="1" i="1" baseline="-25000" dirty="0" smtClean="0">
                  <a:solidFill>
                    <a:srgbClr val="000000"/>
                  </a:solidFill>
                  <a:latin typeface="+mn-lt"/>
                  <a:ea typeface="Tahoma" panose="020B0604030504040204" pitchFamily="34" charset="0"/>
                  <a:cs typeface="Tahoma" panose="020B0604030504040204" pitchFamily="34" charset="0"/>
                </a:rPr>
                <a:t>2</a:t>
              </a:r>
              <a:endParaRPr lang="en-US" altLang="en-US" sz="1400" b="1" i="1" baseline="-25000" dirty="0">
                <a:solidFill>
                  <a:srgbClr val="000000"/>
                </a:solidFill>
                <a:latin typeface="+mn-lt"/>
                <a:ea typeface="Tahoma" panose="020B0604030504040204" pitchFamily="34" charset="0"/>
                <a:cs typeface="Tahoma" panose="020B0604030504040204" pitchFamily="34" charset="0"/>
              </a:endParaRPr>
            </a:p>
          </p:txBody>
        </p:sp>
        <p:sp>
          <p:nvSpPr>
            <p:cNvPr id="13" name="Oval 35"/>
            <p:cNvSpPr>
              <a:spLocks noChangeArrowheads="1"/>
            </p:cNvSpPr>
            <p:nvPr/>
          </p:nvSpPr>
          <p:spPr bwMode="auto">
            <a:xfrm>
              <a:off x="9505904" y="197932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33"/>
            <p:cNvSpPr>
              <a:spLocks noChangeArrowheads="1"/>
            </p:cNvSpPr>
            <p:nvPr/>
          </p:nvSpPr>
          <p:spPr bwMode="auto">
            <a:xfrm>
              <a:off x="9836299" y="20137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5" name="Oval 2"/>
            <p:cNvSpPr>
              <a:spLocks noChangeArrowheads="1"/>
            </p:cNvSpPr>
            <p:nvPr/>
          </p:nvSpPr>
          <p:spPr bwMode="auto">
            <a:xfrm rot="1766439">
              <a:off x="9313760" y="1769947"/>
              <a:ext cx="911640" cy="485929"/>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6" name="Oval 33"/>
            <p:cNvSpPr>
              <a:spLocks noChangeArrowheads="1"/>
            </p:cNvSpPr>
            <p:nvPr/>
          </p:nvSpPr>
          <p:spPr bwMode="auto">
            <a:xfrm>
              <a:off x="9988699" y="2166171"/>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TextBox 46"/>
            <p:cNvSpPr txBox="1">
              <a:spLocks noChangeArrowheads="1"/>
            </p:cNvSpPr>
            <p:nvPr/>
          </p:nvSpPr>
          <p:spPr bwMode="auto">
            <a:xfrm>
              <a:off x="11012611" y="2359849"/>
              <a:ext cx="395287" cy="276225"/>
            </a:xfrm>
            <a:prstGeom prst="rect">
              <a:avLst/>
            </a:prstGeom>
            <a:solidFill>
              <a:schemeClr val="tx1">
                <a:lumMod val="85000"/>
                <a:lumOff val="15000"/>
              </a:schemeClr>
            </a:solidFill>
            <a:ln>
              <a:noFill/>
            </a:ln>
            <a:extLst/>
          </p:spPr>
          <p:txBody>
            <a:bodyPr>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r>
                <a:rPr lang="en-US" altLang="en-US" sz="1200" b="1" i="1"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T</a:t>
              </a:r>
              <a:r>
                <a:rPr lang="en-US" altLang="en-US" sz="1200" b="1" i="1" baseline="-2500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3</a:t>
              </a:r>
              <a:endParaRPr lang="en-US" altLang="en-US" sz="1200" b="1" i="1" baseline="-2500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8" name="TextBox 49"/>
            <p:cNvSpPr txBox="1">
              <a:spLocks noChangeArrowheads="1"/>
            </p:cNvSpPr>
            <p:nvPr/>
          </p:nvSpPr>
          <p:spPr bwMode="auto">
            <a:xfrm>
              <a:off x="10885310" y="2638870"/>
              <a:ext cx="402888" cy="307777"/>
            </a:xfrm>
            <a:prstGeom prst="rect">
              <a:avLst/>
            </a:prstGeom>
            <a:noFill/>
            <a:ln w="28575">
              <a:solidFill>
                <a:schemeClr val="tx1">
                  <a:lumMod val="85000"/>
                  <a:lumOff val="1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defTabSz="914400" eaLnBrk="1" fontAlgn="base" hangingPunct="1">
                <a:spcBef>
                  <a:spcPct val="0"/>
                </a:spcBef>
                <a:spcAft>
                  <a:spcPct val="0"/>
                </a:spcAft>
                <a:buClrTx/>
                <a:buSzTx/>
                <a:buFont typeface="Wingdings" panose="05000000000000000000" pitchFamily="2" charset="2"/>
                <a:buNone/>
              </a:pPr>
              <a:r>
                <a:rPr lang="en-US" altLang="en-US" sz="1400" b="1" i="1" dirty="0" smtClean="0">
                  <a:solidFill>
                    <a:srgbClr val="000000"/>
                  </a:solidFill>
                  <a:latin typeface="+mn-lt"/>
                </a:rPr>
                <a:t>C</a:t>
              </a:r>
              <a:r>
                <a:rPr lang="en-US" altLang="en-US" sz="1400" b="1" i="1" baseline="-25000" dirty="0" smtClean="0">
                  <a:solidFill>
                    <a:srgbClr val="000000"/>
                  </a:solidFill>
                  <a:latin typeface="+mn-lt"/>
                </a:rPr>
                <a:t>3</a:t>
              </a:r>
              <a:endParaRPr lang="en-US" altLang="en-US" sz="1400" b="1" i="1" baseline="-25000" dirty="0">
                <a:solidFill>
                  <a:srgbClr val="000000"/>
                </a:solidFill>
                <a:latin typeface="+mn-lt"/>
              </a:endParaRPr>
            </a:p>
          </p:txBody>
        </p:sp>
      </p:grpSp>
      <p:graphicFrame>
        <p:nvGraphicFramePr>
          <p:cNvPr id="52" name="Object 51"/>
          <p:cNvGraphicFramePr>
            <a:graphicFrameLocks noChangeAspect="1"/>
          </p:cNvGraphicFramePr>
          <p:nvPr>
            <p:extLst>
              <p:ext uri="{D42A27DB-BD31-4B8C-83A1-F6EECF244321}">
                <p14:modId xmlns:p14="http://schemas.microsoft.com/office/powerpoint/2010/main" val="215028894"/>
              </p:ext>
            </p:extLst>
          </p:nvPr>
        </p:nvGraphicFramePr>
        <p:xfrm>
          <a:off x="5932371" y="5366106"/>
          <a:ext cx="2466244" cy="746945"/>
        </p:xfrm>
        <a:graphic>
          <a:graphicData uri="http://schemas.openxmlformats.org/presentationml/2006/ole">
            <mc:AlternateContent xmlns:mc="http://schemas.openxmlformats.org/markup-compatibility/2006">
              <mc:Choice xmlns:v="urn:schemas-microsoft-com:vml" Requires="v">
                <p:oleObj spid="_x0000_s74888" name="Equation" r:id="rId5" imgW="1549080" imgH="457200" progId="Equation.DSMT4">
                  <p:embed/>
                </p:oleObj>
              </mc:Choice>
              <mc:Fallback>
                <p:oleObj name="Equation" r:id="rId5" imgW="1549080" imgH="457200" progId="Equation.DSMT4">
                  <p:embed/>
                  <p:pic>
                    <p:nvPicPr>
                      <p:cNvPr id="0" name=""/>
                      <p:cNvPicPr/>
                      <p:nvPr/>
                    </p:nvPicPr>
                    <p:blipFill>
                      <a:blip r:embed="rId6"/>
                      <a:stretch>
                        <a:fillRect/>
                      </a:stretch>
                    </p:blipFill>
                    <p:spPr>
                      <a:xfrm>
                        <a:off x="5932371" y="5366106"/>
                        <a:ext cx="2466244" cy="746945"/>
                      </a:xfrm>
                      <a:prstGeom prst="rect">
                        <a:avLst/>
                      </a:prstGeom>
                    </p:spPr>
                  </p:pic>
                </p:oleObj>
              </mc:Fallback>
            </mc:AlternateContent>
          </a:graphicData>
        </a:graphic>
      </p:graphicFrame>
      <p:graphicFrame>
        <p:nvGraphicFramePr>
          <p:cNvPr id="53" name="Object 52"/>
          <p:cNvGraphicFramePr>
            <a:graphicFrameLocks noChangeAspect="1"/>
          </p:cNvGraphicFramePr>
          <p:nvPr>
            <p:extLst>
              <p:ext uri="{D42A27DB-BD31-4B8C-83A1-F6EECF244321}">
                <p14:modId xmlns:p14="http://schemas.microsoft.com/office/powerpoint/2010/main" val="222546631"/>
              </p:ext>
            </p:extLst>
          </p:nvPr>
        </p:nvGraphicFramePr>
        <p:xfrm>
          <a:off x="5961336" y="6108195"/>
          <a:ext cx="1798896" cy="716078"/>
        </p:xfrm>
        <a:graphic>
          <a:graphicData uri="http://schemas.openxmlformats.org/presentationml/2006/ole">
            <mc:AlternateContent xmlns:mc="http://schemas.openxmlformats.org/markup-compatibility/2006">
              <mc:Choice xmlns:v="urn:schemas-microsoft-com:vml" Requires="v">
                <p:oleObj spid="_x0000_s74889" name="Equation" r:id="rId7" imgW="1244520" imgH="482400" progId="Equation.DSMT4">
                  <p:embed/>
                </p:oleObj>
              </mc:Choice>
              <mc:Fallback>
                <p:oleObj name="Equation" r:id="rId7" imgW="1244520" imgH="482400" progId="Equation.DSMT4">
                  <p:embed/>
                  <p:pic>
                    <p:nvPicPr>
                      <p:cNvPr id="0" name=""/>
                      <p:cNvPicPr/>
                      <p:nvPr/>
                    </p:nvPicPr>
                    <p:blipFill>
                      <a:blip r:embed="rId8"/>
                      <a:stretch>
                        <a:fillRect/>
                      </a:stretch>
                    </p:blipFill>
                    <p:spPr>
                      <a:xfrm>
                        <a:off x="5961336" y="6108195"/>
                        <a:ext cx="1798896" cy="716078"/>
                      </a:xfrm>
                      <a:prstGeom prst="rect">
                        <a:avLst/>
                      </a:prstGeom>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107047407"/>
              </p:ext>
            </p:extLst>
          </p:nvPr>
        </p:nvGraphicFramePr>
        <p:xfrm>
          <a:off x="5563272" y="3868738"/>
          <a:ext cx="769974" cy="292099"/>
        </p:xfrm>
        <a:graphic>
          <a:graphicData uri="http://schemas.openxmlformats.org/presentationml/2006/ole">
            <mc:AlternateContent xmlns:mc="http://schemas.openxmlformats.org/markup-compatibility/2006">
              <mc:Choice xmlns:v="urn:schemas-microsoft-com:vml" Requires="v">
                <p:oleObj spid="_x0000_s74890" name="Equation" r:id="rId9" imgW="609480" imgH="241200" progId="Equation.DSMT4">
                  <p:embed/>
                </p:oleObj>
              </mc:Choice>
              <mc:Fallback>
                <p:oleObj name="Equation" r:id="rId9" imgW="609480" imgH="241200" progId="Equation.DSMT4">
                  <p:embed/>
                  <p:pic>
                    <p:nvPicPr>
                      <p:cNvPr id="0" name=""/>
                      <p:cNvPicPr/>
                      <p:nvPr/>
                    </p:nvPicPr>
                    <p:blipFill>
                      <a:blip r:embed="rId10"/>
                      <a:stretch>
                        <a:fillRect/>
                      </a:stretch>
                    </p:blipFill>
                    <p:spPr>
                      <a:xfrm>
                        <a:off x="5563272" y="3868738"/>
                        <a:ext cx="769974" cy="292099"/>
                      </a:xfrm>
                      <a:prstGeom prst="rect">
                        <a:avLst/>
                      </a:prstGeom>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79645424"/>
              </p:ext>
            </p:extLst>
          </p:nvPr>
        </p:nvGraphicFramePr>
        <p:xfrm>
          <a:off x="2985844" y="4970378"/>
          <a:ext cx="786056" cy="486857"/>
        </p:xfrm>
        <a:graphic>
          <a:graphicData uri="http://schemas.openxmlformats.org/presentationml/2006/ole">
            <mc:AlternateContent xmlns:mc="http://schemas.openxmlformats.org/markup-compatibility/2006">
              <mc:Choice xmlns:v="urn:schemas-microsoft-com:vml" Requires="v">
                <p:oleObj spid="_x0000_s74891" name="Equation" r:id="rId11" imgW="799920" imgH="482400" progId="Equation.DSMT4">
                  <p:embed/>
                </p:oleObj>
              </mc:Choice>
              <mc:Fallback>
                <p:oleObj name="Equation" r:id="rId11" imgW="799920" imgH="482400" progId="Equation.DSMT4">
                  <p:embed/>
                  <p:pic>
                    <p:nvPicPr>
                      <p:cNvPr id="0" name=""/>
                      <p:cNvPicPr/>
                      <p:nvPr/>
                    </p:nvPicPr>
                    <p:blipFill>
                      <a:blip r:embed="rId12"/>
                      <a:stretch>
                        <a:fillRect/>
                      </a:stretch>
                    </p:blipFill>
                    <p:spPr>
                      <a:xfrm>
                        <a:off x="2985844" y="4970378"/>
                        <a:ext cx="786056" cy="486857"/>
                      </a:xfrm>
                      <a:prstGeom prst="rect">
                        <a:avLst/>
                      </a:prstGeom>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1861019623"/>
              </p:ext>
            </p:extLst>
          </p:nvPr>
        </p:nvGraphicFramePr>
        <p:xfrm>
          <a:off x="4008464" y="5638425"/>
          <a:ext cx="896685" cy="541219"/>
        </p:xfrm>
        <a:graphic>
          <a:graphicData uri="http://schemas.openxmlformats.org/presentationml/2006/ole">
            <mc:AlternateContent xmlns:mc="http://schemas.openxmlformats.org/markup-compatibility/2006">
              <mc:Choice xmlns:v="urn:schemas-microsoft-com:vml" Requires="v">
                <p:oleObj spid="_x0000_s74892" name="Equation" r:id="rId13" imgW="736560" imgH="431640" progId="Equation.DSMT4">
                  <p:embed/>
                </p:oleObj>
              </mc:Choice>
              <mc:Fallback>
                <p:oleObj name="Equation" r:id="rId13" imgW="736560" imgH="431640" progId="Equation.DSMT4">
                  <p:embed/>
                  <p:pic>
                    <p:nvPicPr>
                      <p:cNvPr id="0" name=""/>
                      <p:cNvPicPr/>
                      <p:nvPr/>
                    </p:nvPicPr>
                    <p:blipFill>
                      <a:blip r:embed="rId14"/>
                      <a:stretch>
                        <a:fillRect/>
                      </a:stretch>
                    </p:blipFill>
                    <p:spPr>
                      <a:xfrm>
                        <a:off x="4008464" y="5638425"/>
                        <a:ext cx="896685" cy="541219"/>
                      </a:xfrm>
                      <a:prstGeom prst="rect">
                        <a:avLst/>
                      </a:prstGeom>
                    </p:spPr>
                  </p:pic>
                </p:oleObj>
              </mc:Fallback>
            </mc:AlternateContent>
          </a:graphicData>
        </a:graphic>
      </p:graphicFrame>
    </p:spTree>
    <p:extLst>
      <p:ext uri="{BB962C8B-B14F-4D97-AF65-F5344CB8AC3E}">
        <p14:creationId xmlns:p14="http://schemas.microsoft.com/office/powerpoint/2010/main" val="13887004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Entropy-Based Measures (I): Conditional Entropy</a:t>
            </a:r>
            <a:endParaRPr lang="en-US" dirty="0"/>
          </a:p>
        </p:txBody>
      </p:sp>
      <p:sp>
        <p:nvSpPr>
          <p:cNvPr id="3" name="Content Placeholder 2"/>
          <p:cNvSpPr>
            <a:spLocks noGrp="1"/>
          </p:cNvSpPr>
          <p:nvPr>
            <p:ph idx="1"/>
          </p:nvPr>
        </p:nvSpPr>
        <p:spPr/>
        <p:txBody>
          <a:bodyPr>
            <a:noAutofit/>
          </a:bodyPr>
          <a:lstStyle/>
          <a:p>
            <a:pPr>
              <a:defRPr/>
            </a:pPr>
            <a:r>
              <a:rPr lang="en-US" altLang="zh-CN" sz="2400" b="1" dirty="0">
                <a:ea typeface="SimSun" pitchFamily="2" charset="-122"/>
              </a:rPr>
              <a:t>Entropy of clustering </a:t>
            </a:r>
            <a:r>
              <a:rPr lang="en-US" altLang="zh-CN" sz="2400" i="1" dirty="0">
                <a:ea typeface="SimSun" pitchFamily="2" charset="-122"/>
              </a:rPr>
              <a:t>C</a:t>
            </a:r>
            <a:r>
              <a:rPr lang="en-US" altLang="zh-CN" sz="2400" dirty="0" smtClean="0">
                <a:ea typeface="SimSun" pitchFamily="2" charset="-122"/>
              </a:rPr>
              <a:t>:</a:t>
            </a:r>
            <a:endParaRPr lang="en-US" altLang="zh-CN" sz="2400" dirty="0">
              <a:ea typeface="SimSun" pitchFamily="2" charset="-122"/>
            </a:endParaRPr>
          </a:p>
          <a:p>
            <a:pPr>
              <a:defRPr/>
            </a:pPr>
            <a:r>
              <a:rPr lang="en-US" altLang="zh-CN" sz="2400" b="1" dirty="0">
                <a:ea typeface="SimSun" pitchFamily="2" charset="-122"/>
              </a:rPr>
              <a:t>Entropy of partitioning </a:t>
            </a:r>
            <a:r>
              <a:rPr lang="en-US" altLang="zh-CN" sz="2400" i="1" dirty="0">
                <a:ea typeface="SimSun" pitchFamily="2" charset="-122"/>
              </a:rPr>
              <a:t>T</a:t>
            </a:r>
            <a:r>
              <a:rPr lang="en-US" altLang="zh-CN" sz="2400" dirty="0">
                <a:ea typeface="SimSun" pitchFamily="2" charset="-122"/>
              </a:rPr>
              <a:t>:</a:t>
            </a:r>
          </a:p>
          <a:p>
            <a:pPr>
              <a:defRPr/>
            </a:pPr>
            <a:r>
              <a:rPr lang="en-US" altLang="zh-CN" sz="2400" b="1" dirty="0">
                <a:ea typeface="SimSun" pitchFamily="2" charset="-122"/>
              </a:rPr>
              <a:t>Entropy of </a:t>
            </a:r>
            <a:r>
              <a:rPr lang="en-US" altLang="zh-CN" sz="2400" b="1" i="1" dirty="0">
                <a:ea typeface="SimSun" pitchFamily="2" charset="-122"/>
              </a:rPr>
              <a:t>T</a:t>
            </a:r>
            <a:r>
              <a:rPr lang="en-US" altLang="zh-CN" sz="2400" b="1" dirty="0">
                <a:ea typeface="SimSun" pitchFamily="2" charset="-122"/>
              </a:rPr>
              <a:t> with respect to cluster </a:t>
            </a:r>
            <a:r>
              <a:rPr lang="en-US" altLang="zh-CN" sz="2400" i="1" dirty="0">
                <a:ea typeface="SimSun" pitchFamily="2" charset="-122"/>
              </a:rPr>
              <a:t>C</a:t>
            </a:r>
            <a:r>
              <a:rPr lang="en-US" altLang="zh-CN" sz="2400" i="1" baseline="-25000" dirty="0">
                <a:ea typeface="SimSun" pitchFamily="2" charset="-122"/>
              </a:rPr>
              <a:t>i</a:t>
            </a:r>
            <a:r>
              <a:rPr lang="en-US" altLang="zh-CN" sz="2400" dirty="0">
                <a:ea typeface="SimSun" pitchFamily="2" charset="-122"/>
              </a:rPr>
              <a:t>:</a:t>
            </a:r>
          </a:p>
          <a:p>
            <a:pPr>
              <a:defRPr/>
            </a:pPr>
            <a:r>
              <a:rPr lang="en-US" altLang="zh-CN" sz="2400" b="1" dirty="0">
                <a:ea typeface="SimSun" pitchFamily="2" charset="-122"/>
              </a:rPr>
              <a:t>Conditional entropy of </a:t>
            </a:r>
            <a:r>
              <a:rPr lang="en-US" altLang="zh-CN" sz="2400" b="1" i="1" dirty="0">
                <a:ea typeface="SimSun" pitchFamily="2" charset="-122"/>
              </a:rPr>
              <a:t>T</a:t>
            </a:r>
            <a:r>
              <a:rPr lang="en-US" altLang="zh-CN" sz="2400" b="1" dirty="0">
                <a:ea typeface="SimSun" pitchFamily="2" charset="-122"/>
              </a:rPr>
              <a:t> with respect </a:t>
            </a:r>
            <a:r>
              <a:rPr lang="en-US" altLang="zh-CN" sz="2400" b="1" dirty="0" smtClean="0">
                <a:ea typeface="SimSun" pitchFamily="2" charset="-122"/>
              </a:rPr>
              <a:t>to</a:t>
            </a:r>
            <a:r>
              <a:rPr lang="zh-CN" altLang="en-US" sz="2400" b="1" dirty="0" smtClean="0">
                <a:ea typeface="SimSun" pitchFamily="2" charset="-122"/>
              </a:rPr>
              <a:t> </a:t>
            </a:r>
            <a:r>
              <a:rPr lang="en-US" altLang="zh-CN" sz="2400" b="1" dirty="0" smtClean="0">
                <a:ea typeface="SimSun" pitchFamily="2" charset="-122"/>
              </a:rPr>
              <a:t>clustering </a:t>
            </a:r>
            <a:r>
              <a:rPr lang="en-US" altLang="zh-CN" sz="2400" i="1" dirty="0">
                <a:ea typeface="SimSun" pitchFamily="2" charset="-122"/>
              </a:rPr>
              <a:t>C</a:t>
            </a:r>
            <a:r>
              <a:rPr lang="en-US" altLang="zh-CN" sz="2400" dirty="0" smtClean="0">
                <a:ea typeface="SimSun" pitchFamily="2" charset="-122"/>
              </a:rPr>
              <a:t>:</a:t>
            </a:r>
            <a:endParaRPr lang="zh-CN" altLang="en-US" sz="2400" dirty="0" smtClean="0">
              <a:ea typeface="SimSun" pitchFamily="2" charset="-122"/>
            </a:endParaRPr>
          </a:p>
          <a:p>
            <a:pPr>
              <a:defRPr/>
            </a:pPr>
            <a:endParaRPr lang="en-US" altLang="zh-CN" sz="2400" dirty="0">
              <a:ea typeface="SimSun" pitchFamily="2" charset="-122"/>
            </a:endParaRPr>
          </a:p>
          <a:p>
            <a:pPr lvl="1">
              <a:defRPr/>
            </a:pPr>
            <a:r>
              <a:rPr lang="en-US" altLang="zh-CN" sz="2000" dirty="0">
                <a:ea typeface="SimSun" pitchFamily="2" charset="-122"/>
              </a:rPr>
              <a:t>The more a cluster’s members are split into different partitions, the higher the conditional entropy</a:t>
            </a:r>
          </a:p>
          <a:p>
            <a:pPr lvl="1">
              <a:defRPr/>
            </a:pPr>
            <a:r>
              <a:rPr lang="en-US" altLang="zh-CN" sz="2000" dirty="0">
                <a:ea typeface="SimSun" pitchFamily="2" charset="-122"/>
              </a:rPr>
              <a:t>For a perfect clustering, the conditional entropy value is 0, where the worst possible conditional entropy value is </a:t>
            </a:r>
            <a:r>
              <a:rPr lang="en-US" altLang="zh-CN" sz="2000" i="1" dirty="0">
                <a:ea typeface="SimSun" pitchFamily="2" charset="-122"/>
              </a:rPr>
              <a:t>log k</a:t>
            </a:r>
          </a:p>
          <a:p>
            <a:endParaRPr lang="en-US" sz="2400" dirty="0"/>
          </a:p>
        </p:txBody>
      </p:sp>
      <p:sp>
        <p:nvSpPr>
          <p:cNvPr id="4" name="Slide Number Placeholder 3"/>
          <p:cNvSpPr>
            <a:spLocks noGrp="1"/>
          </p:cNvSpPr>
          <p:nvPr>
            <p:ph type="sldNum" sz="quarter" idx="12"/>
          </p:nvPr>
        </p:nvSpPr>
        <p:spPr/>
        <p:txBody>
          <a:bodyPr/>
          <a:lstStyle/>
          <a:p>
            <a:fld id="{18A68613-FF0B-4246-B613-8295211CFAFA}" type="slidenum">
              <a:rPr lang="en-US" smtClean="0"/>
              <a:t>82</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7814" y="1496952"/>
            <a:ext cx="1942647" cy="531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9788" y="2049732"/>
            <a:ext cx="1779237" cy="5215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Object 6"/>
          <p:cNvGraphicFramePr>
            <a:graphicFrameLocks noChangeAspect="1"/>
          </p:cNvGraphicFramePr>
          <p:nvPr>
            <p:extLst>
              <p:ext uri="{D42A27DB-BD31-4B8C-83A1-F6EECF244321}">
                <p14:modId xmlns:p14="http://schemas.microsoft.com/office/powerpoint/2010/main" val="1326484128"/>
              </p:ext>
            </p:extLst>
          </p:nvPr>
        </p:nvGraphicFramePr>
        <p:xfrm>
          <a:off x="6159025" y="1541580"/>
          <a:ext cx="2950732" cy="441897"/>
        </p:xfrm>
        <a:graphic>
          <a:graphicData uri="http://schemas.openxmlformats.org/presentationml/2006/ole">
            <mc:AlternateContent xmlns:mc="http://schemas.openxmlformats.org/markup-compatibility/2006">
              <mc:Choice xmlns:v="urn:schemas-microsoft-com:vml" Requires="v">
                <p:oleObj spid="_x0000_s75799" name="Equation" r:id="rId5" imgW="2628720" imgH="393480" progId="Equation.DSMT4">
                  <p:embed/>
                </p:oleObj>
              </mc:Choice>
              <mc:Fallback>
                <p:oleObj name="Equation" r:id="rId5" imgW="2628720" imgH="393480" progId="Equation.DSMT4">
                  <p:embed/>
                  <p:pic>
                    <p:nvPicPr>
                      <p:cNvPr id="0" name=""/>
                      <p:cNvPicPr/>
                      <p:nvPr/>
                    </p:nvPicPr>
                    <p:blipFill>
                      <a:blip r:embed="rId6"/>
                      <a:stretch>
                        <a:fillRect/>
                      </a:stretch>
                    </p:blipFill>
                    <p:spPr>
                      <a:xfrm>
                        <a:off x="6159025" y="1541580"/>
                        <a:ext cx="2950732" cy="441897"/>
                      </a:xfrm>
                      <a:prstGeom prst="rect">
                        <a:avLst/>
                      </a:prstGeom>
                    </p:spPr>
                  </p:pic>
                </p:oleObj>
              </mc:Fallback>
            </mc:AlternateContent>
          </a:graphicData>
        </a:graphic>
      </p:graphicFrame>
      <p:pic>
        <p:nvPicPr>
          <p:cNvPr id="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1058" y="3311854"/>
            <a:ext cx="4198147" cy="559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0461" y="2477638"/>
            <a:ext cx="2378770" cy="527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3870" y="5155355"/>
            <a:ext cx="7878762" cy="67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9083" y="5828455"/>
            <a:ext cx="59817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67085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Entropy-Based Measures (II): </a:t>
            </a:r>
            <a:br>
              <a:rPr lang="en-US" altLang="zh-CN" dirty="0">
                <a:ea typeface="SimSun" panose="02010600030101010101" pitchFamily="2" charset="-122"/>
              </a:rPr>
            </a:br>
            <a:r>
              <a:rPr lang="en-US" altLang="zh-CN" dirty="0">
                <a:ea typeface="SimSun" panose="02010600030101010101" pitchFamily="2" charset="-122"/>
              </a:rPr>
              <a:t>Normalized Mutual Information (NMI)</a:t>
            </a:r>
            <a:endParaRPr lang="en-US" dirty="0"/>
          </a:p>
        </p:txBody>
      </p:sp>
      <p:sp>
        <p:nvSpPr>
          <p:cNvPr id="3" name="Content Placeholder 2"/>
          <p:cNvSpPr>
            <a:spLocks noGrp="1"/>
          </p:cNvSpPr>
          <p:nvPr>
            <p:ph idx="1"/>
          </p:nvPr>
        </p:nvSpPr>
        <p:spPr/>
        <p:txBody>
          <a:bodyPr>
            <a:normAutofit fontScale="77500" lnSpcReduction="20000"/>
          </a:bodyPr>
          <a:lstStyle/>
          <a:p>
            <a:pPr>
              <a:defRPr/>
            </a:pPr>
            <a:r>
              <a:rPr lang="en-US" altLang="zh-CN" b="1" dirty="0">
                <a:ea typeface="SimSun" pitchFamily="2" charset="-122"/>
              </a:rPr>
              <a:t>Mutual information</a:t>
            </a:r>
            <a:r>
              <a:rPr lang="en-US" altLang="zh-CN" dirty="0">
                <a:ea typeface="SimSun" pitchFamily="2" charset="-122"/>
              </a:rPr>
              <a:t>:  </a:t>
            </a:r>
          </a:p>
          <a:p>
            <a:pPr lvl="1">
              <a:defRPr/>
            </a:pPr>
            <a:r>
              <a:rPr lang="en-US" altLang="zh-CN" dirty="0">
                <a:ea typeface="SimSun" pitchFamily="2" charset="-122"/>
              </a:rPr>
              <a:t>Quantifies the amount of shared info between </a:t>
            </a:r>
          </a:p>
          <a:p>
            <a:pPr marL="384165" lvl="2" indent="0">
              <a:buNone/>
              <a:defRPr/>
            </a:pPr>
            <a:r>
              <a:rPr lang="en-US" altLang="zh-CN" dirty="0">
                <a:ea typeface="SimSun" pitchFamily="2" charset="-122"/>
              </a:rPr>
              <a:t>   the clustering </a:t>
            </a:r>
            <a:r>
              <a:rPr lang="en-US" altLang="zh-CN" i="1" dirty="0">
                <a:ea typeface="SimSun" pitchFamily="2" charset="-122"/>
              </a:rPr>
              <a:t>C</a:t>
            </a:r>
            <a:r>
              <a:rPr lang="en-US" altLang="zh-CN" dirty="0">
                <a:ea typeface="SimSun" pitchFamily="2" charset="-122"/>
              </a:rPr>
              <a:t> and partitioning </a:t>
            </a:r>
            <a:r>
              <a:rPr lang="en-US" altLang="zh-CN" i="1" dirty="0">
                <a:ea typeface="SimSun" pitchFamily="2" charset="-122"/>
              </a:rPr>
              <a:t>T</a:t>
            </a:r>
            <a:endParaRPr lang="en-US" altLang="zh-CN" dirty="0">
              <a:ea typeface="SimSun" pitchFamily="2" charset="-122"/>
            </a:endParaRPr>
          </a:p>
          <a:p>
            <a:pPr lvl="1">
              <a:defRPr/>
            </a:pPr>
            <a:r>
              <a:rPr lang="en-US" altLang="zh-CN" dirty="0">
                <a:ea typeface="SimSun" pitchFamily="2" charset="-122"/>
              </a:rPr>
              <a:t>Measures the dependency between the observed joint probability </a:t>
            </a:r>
            <a:r>
              <a:rPr lang="en-US" altLang="zh-CN" i="1" dirty="0" err="1">
                <a:ea typeface="SimSun" pitchFamily="2" charset="-122"/>
              </a:rPr>
              <a:t>p</a:t>
            </a:r>
            <a:r>
              <a:rPr lang="en-US" altLang="zh-CN" i="1" baseline="-25000" dirty="0" err="1">
                <a:ea typeface="SimSun" pitchFamily="2" charset="-122"/>
              </a:rPr>
              <a:t>ij</a:t>
            </a:r>
            <a:r>
              <a:rPr lang="en-US" altLang="zh-CN" dirty="0">
                <a:ea typeface="SimSun" pitchFamily="2" charset="-122"/>
              </a:rPr>
              <a:t> of </a:t>
            </a:r>
            <a:r>
              <a:rPr lang="en-US" altLang="zh-CN" i="1" dirty="0">
                <a:ea typeface="SimSun" pitchFamily="2" charset="-122"/>
              </a:rPr>
              <a:t>C</a:t>
            </a:r>
            <a:r>
              <a:rPr lang="en-US" altLang="zh-CN" dirty="0">
                <a:ea typeface="SimSun" pitchFamily="2" charset="-122"/>
              </a:rPr>
              <a:t> and </a:t>
            </a:r>
            <a:r>
              <a:rPr lang="en-US" altLang="zh-CN" i="1" dirty="0">
                <a:ea typeface="SimSun" pitchFamily="2" charset="-122"/>
              </a:rPr>
              <a:t>T</a:t>
            </a:r>
            <a:r>
              <a:rPr lang="en-US" altLang="zh-CN" dirty="0">
                <a:ea typeface="SimSun" pitchFamily="2" charset="-122"/>
              </a:rPr>
              <a:t>, and the expected joint probability </a:t>
            </a:r>
            <a:r>
              <a:rPr lang="en-US" altLang="zh-CN" i="1" dirty="0" err="1">
                <a:ea typeface="SimSun" pitchFamily="2" charset="-122"/>
              </a:rPr>
              <a:t>p</a:t>
            </a:r>
            <a:r>
              <a:rPr lang="en-US" altLang="zh-CN" i="1" baseline="-25000" dirty="0" err="1">
                <a:ea typeface="SimSun" pitchFamily="2" charset="-122"/>
              </a:rPr>
              <a:t>Ci</a:t>
            </a:r>
            <a:r>
              <a:rPr lang="en-US" altLang="zh-CN" i="1" dirty="0">
                <a:ea typeface="SimSun" pitchFamily="2" charset="-122"/>
              </a:rPr>
              <a:t> . </a:t>
            </a:r>
            <a:r>
              <a:rPr lang="en-US" altLang="zh-CN" i="1" dirty="0" err="1">
                <a:ea typeface="SimSun" pitchFamily="2" charset="-122"/>
              </a:rPr>
              <a:t>p</a:t>
            </a:r>
            <a:r>
              <a:rPr lang="en-US" altLang="zh-CN" i="1" baseline="-25000" dirty="0" err="1">
                <a:ea typeface="SimSun" pitchFamily="2" charset="-122"/>
              </a:rPr>
              <a:t>Tj</a:t>
            </a:r>
            <a:r>
              <a:rPr lang="en-US" altLang="zh-CN" i="1" dirty="0">
                <a:ea typeface="SimSun" pitchFamily="2" charset="-122"/>
              </a:rPr>
              <a:t> </a:t>
            </a:r>
            <a:r>
              <a:rPr lang="en-US" altLang="zh-CN" dirty="0">
                <a:ea typeface="SimSun" pitchFamily="2" charset="-122"/>
              </a:rPr>
              <a:t>under the independence assumption</a:t>
            </a:r>
          </a:p>
          <a:p>
            <a:pPr lvl="1">
              <a:defRPr/>
            </a:pPr>
            <a:r>
              <a:rPr lang="en-US" altLang="zh-CN" dirty="0">
                <a:ea typeface="SimSun" pitchFamily="2" charset="-122"/>
              </a:rPr>
              <a:t>When </a:t>
            </a:r>
            <a:r>
              <a:rPr lang="en-US" altLang="zh-CN" i="1" dirty="0">
                <a:ea typeface="SimSun" pitchFamily="2" charset="-122"/>
              </a:rPr>
              <a:t>C</a:t>
            </a:r>
            <a:r>
              <a:rPr lang="en-US" altLang="zh-CN" dirty="0">
                <a:ea typeface="SimSun" pitchFamily="2" charset="-122"/>
              </a:rPr>
              <a:t> and </a:t>
            </a:r>
            <a:r>
              <a:rPr lang="en-US" altLang="zh-CN" i="1" dirty="0">
                <a:ea typeface="SimSun" pitchFamily="2" charset="-122"/>
              </a:rPr>
              <a:t>T</a:t>
            </a:r>
            <a:r>
              <a:rPr lang="en-US" altLang="zh-CN" dirty="0">
                <a:ea typeface="SimSun" pitchFamily="2" charset="-122"/>
              </a:rPr>
              <a:t> are independent, </a:t>
            </a:r>
            <a:r>
              <a:rPr lang="en-US" altLang="zh-CN" i="1" dirty="0" err="1">
                <a:ea typeface="SimSun" pitchFamily="2" charset="-122"/>
              </a:rPr>
              <a:t>p</a:t>
            </a:r>
            <a:r>
              <a:rPr lang="en-US" altLang="zh-CN" i="1" baseline="-25000" dirty="0" err="1">
                <a:ea typeface="SimSun" pitchFamily="2" charset="-122"/>
              </a:rPr>
              <a:t>ij</a:t>
            </a:r>
            <a:r>
              <a:rPr lang="en-US" altLang="zh-CN" baseline="-25000" dirty="0">
                <a:ea typeface="SimSun" pitchFamily="2" charset="-122"/>
              </a:rPr>
              <a:t> </a:t>
            </a:r>
            <a:r>
              <a:rPr lang="en-US" altLang="zh-CN" dirty="0">
                <a:ea typeface="SimSun" pitchFamily="2" charset="-122"/>
              </a:rPr>
              <a:t>=</a:t>
            </a:r>
            <a:r>
              <a:rPr lang="en-US" altLang="zh-CN" baseline="-25000" dirty="0">
                <a:ea typeface="SimSun" pitchFamily="2" charset="-122"/>
              </a:rPr>
              <a:t> </a:t>
            </a:r>
            <a:r>
              <a:rPr lang="en-US" altLang="zh-CN" i="1" dirty="0" err="1">
                <a:ea typeface="SimSun" pitchFamily="2" charset="-122"/>
              </a:rPr>
              <a:t>p</a:t>
            </a:r>
            <a:r>
              <a:rPr lang="en-US" altLang="zh-CN" i="1" baseline="-25000" dirty="0" err="1">
                <a:ea typeface="SimSun" pitchFamily="2" charset="-122"/>
              </a:rPr>
              <a:t>Ci</a:t>
            </a:r>
            <a:r>
              <a:rPr lang="en-US" altLang="zh-CN" i="1" dirty="0">
                <a:ea typeface="SimSun" pitchFamily="2" charset="-122"/>
              </a:rPr>
              <a:t> . </a:t>
            </a:r>
            <a:r>
              <a:rPr lang="en-US" altLang="zh-CN" i="1" dirty="0" err="1">
                <a:ea typeface="SimSun" pitchFamily="2" charset="-122"/>
              </a:rPr>
              <a:t>p</a:t>
            </a:r>
            <a:r>
              <a:rPr lang="en-US" altLang="zh-CN" i="1" baseline="-25000" dirty="0" err="1">
                <a:ea typeface="SimSun" pitchFamily="2" charset="-122"/>
              </a:rPr>
              <a:t>Tj</a:t>
            </a:r>
            <a:r>
              <a:rPr lang="en-US" altLang="zh-CN" dirty="0">
                <a:ea typeface="SimSun" pitchFamily="2" charset="-122"/>
              </a:rPr>
              <a:t>, </a:t>
            </a:r>
            <a:r>
              <a:rPr lang="en-US" altLang="zh-CN" i="1" dirty="0">
                <a:ea typeface="SimSun" pitchFamily="2" charset="-122"/>
              </a:rPr>
              <a:t>I</a:t>
            </a:r>
            <a:r>
              <a:rPr lang="en-US" altLang="zh-CN" dirty="0">
                <a:ea typeface="SimSun" pitchFamily="2" charset="-122"/>
              </a:rPr>
              <a:t>(</a:t>
            </a:r>
            <a:r>
              <a:rPr lang="en-US" altLang="zh-CN" i="1" dirty="0">
                <a:ea typeface="SimSun" pitchFamily="2" charset="-122"/>
              </a:rPr>
              <a:t>C</a:t>
            </a:r>
            <a:r>
              <a:rPr lang="en-US" altLang="zh-CN" dirty="0">
                <a:ea typeface="SimSun" pitchFamily="2" charset="-122"/>
              </a:rPr>
              <a:t>, </a:t>
            </a:r>
            <a:r>
              <a:rPr lang="en-US" altLang="zh-CN" i="1" dirty="0">
                <a:ea typeface="SimSun" pitchFamily="2" charset="-122"/>
              </a:rPr>
              <a:t>T</a:t>
            </a:r>
            <a:r>
              <a:rPr lang="en-US" altLang="zh-CN" dirty="0">
                <a:ea typeface="SimSun" pitchFamily="2" charset="-122"/>
              </a:rPr>
              <a:t>) = 0.  However, there is no upper bound on the mutual information</a:t>
            </a:r>
            <a:endParaRPr lang="en-US" altLang="zh-CN" baseline="-25000" dirty="0">
              <a:ea typeface="SimSun" pitchFamily="2" charset="-122"/>
            </a:endParaRPr>
          </a:p>
          <a:p>
            <a:pPr>
              <a:defRPr/>
            </a:pPr>
            <a:r>
              <a:rPr lang="en-US" altLang="zh-CN" b="1" dirty="0">
                <a:ea typeface="SimSun" pitchFamily="2" charset="-122"/>
              </a:rPr>
              <a:t>Normalized mutual information </a:t>
            </a:r>
            <a:r>
              <a:rPr lang="en-US" altLang="zh-CN" dirty="0">
                <a:ea typeface="SimSun" pitchFamily="2" charset="-122"/>
              </a:rPr>
              <a:t>(NMI)</a:t>
            </a:r>
          </a:p>
          <a:p>
            <a:pPr>
              <a:defRPr/>
            </a:pPr>
            <a:endParaRPr lang="en-US" altLang="zh-CN" dirty="0">
              <a:ea typeface="SimSun" pitchFamily="2" charset="-122"/>
            </a:endParaRPr>
          </a:p>
          <a:p>
            <a:pPr>
              <a:defRPr/>
            </a:pPr>
            <a:endParaRPr lang="en-US" altLang="zh-CN" dirty="0">
              <a:ea typeface="SimSun" pitchFamily="2" charset="-122"/>
            </a:endParaRPr>
          </a:p>
          <a:p>
            <a:pPr lvl="1">
              <a:defRPr/>
            </a:pPr>
            <a:r>
              <a:rPr lang="en-US" altLang="zh-CN" dirty="0">
                <a:ea typeface="SimSun" pitchFamily="2" charset="-122"/>
              </a:rPr>
              <a:t>Value range of NMI: [0,1].  Value close to 1 indicates a good clustering</a:t>
            </a:r>
            <a:endParaRPr lang="en-US" altLang="zh-CN" baseline="-25000" dirty="0">
              <a:ea typeface="SimSun" pitchFamily="2" charset="-122"/>
            </a:endParaRP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83</a:t>
            </a:fld>
            <a:endParaRPr lang="en-US"/>
          </a:p>
        </p:txBody>
      </p:sp>
      <p:pic>
        <p:nvPicPr>
          <p:cNvPr id="5"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4461575"/>
            <a:ext cx="5144538" cy="686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Object 5"/>
          <p:cNvGraphicFramePr>
            <a:graphicFrameLocks noChangeAspect="1"/>
          </p:cNvGraphicFramePr>
          <p:nvPr>
            <p:extLst>
              <p:ext uri="{D42A27DB-BD31-4B8C-83A1-F6EECF244321}">
                <p14:modId xmlns:p14="http://schemas.microsoft.com/office/powerpoint/2010/main" val="1709419580"/>
              </p:ext>
            </p:extLst>
          </p:nvPr>
        </p:nvGraphicFramePr>
        <p:xfrm>
          <a:off x="6656672" y="1857375"/>
          <a:ext cx="2487328" cy="621832"/>
        </p:xfrm>
        <a:graphic>
          <a:graphicData uri="http://schemas.openxmlformats.org/presentationml/2006/ole">
            <mc:AlternateContent xmlns:mc="http://schemas.openxmlformats.org/markup-compatibility/2006">
              <mc:Choice xmlns:v="urn:schemas-microsoft-com:vml" Requires="v">
                <p:oleObj spid="_x0000_s76822" name="Equation" r:id="rId4" imgW="1981080" imgH="495000" progId="Equation.DSMT4">
                  <p:embed/>
                </p:oleObj>
              </mc:Choice>
              <mc:Fallback>
                <p:oleObj name="Equation" r:id="rId4" imgW="1981080" imgH="495000" progId="Equation.DSMT4">
                  <p:embed/>
                  <p:pic>
                    <p:nvPicPr>
                      <p:cNvPr id="0" name=""/>
                      <p:cNvPicPr/>
                      <p:nvPr/>
                    </p:nvPicPr>
                    <p:blipFill>
                      <a:blip r:embed="rId5"/>
                      <a:stretch>
                        <a:fillRect/>
                      </a:stretch>
                    </p:blipFill>
                    <p:spPr>
                      <a:xfrm>
                        <a:off x="6656672" y="1857375"/>
                        <a:ext cx="2487328" cy="621832"/>
                      </a:xfrm>
                      <a:prstGeom prst="rect">
                        <a:avLst/>
                      </a:prstGeom>
                    </p:spPr>
                  </p:pic>
                </p:oleObj>
              </mc:Fallback>
            </mc:AlternateContent>
          </a:graphicData>
        </a:graphic>
      </p:graphicFrame>
    </p:spTree>
    <p:extLst>
      <p:ext uri="{BB962C8B-B14F-4D97-AF65-F5344CB8AC3E}">
        <p14:creationId xmlns:p14="http://schemas.microsoft.com/office/powerpoint/2010/main" val="14261246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anose="02010600030101010101" pitchFamily="2" charset="-122"/>
              </a:rPr>
              <a:t>Pairwise </a:t>
            </a:r>
            <a:r>
              <a:rPr lang="en-US" altLang="zh-CN" dirty="0">
                <a:solidFill>
                  <a:srgbClr val="000000"/>
                </a:solidFill>
              </a:rPr>
              <a:t>Measures: Four Possibilities for Truth Assignment</a:t>
            </a:r>
            <a:endParaRPr lang="en-US" dirty="0"/>
          </a:p>
        </p:txBody>
      </p:sp>
      <p:sp>
        <p:nvSpPr>
          <p:cNvPr id="3" name="Content Placeholder 2"/>
          <p:cNvSpPr>
            <a:spLocks noGrp="1"/>
          </p:cNvSpPr>
          <p:nvPr>
            <p:ph idx="1"/>
          </p:nvPr>
        </p:nvSpPr>
        <p:spPr/>
        <p:txBody>
          <a:bodyPr>
            <a:normAutofit/>
          </a:bodyPr>
          <a:lstStyle/>
          <a:p>
            <a:r>
              <a:rPr lang="en-US" altLang="zh-CN" sz="2400" b="1" dirty="0">
                <a:solidFill>
                  <a:srgbClr val="000000"/>
                </a:solidFill>
              </a:rPr>
              <a:t>Four possibilities </a:t>
            </a:r>
            <a:r>
              <a:rPr lang="en-US" altLang="zh-CN" sz="2400" dirty="0">
                <a:solidFill>
                  <a:srgbClr val="000000"/>
                </a:solidFill>
              </a:rPr>
              <a:t>based on the agreement between cluster label and partition label</a:t>
            </a:r>
          </a:p>
          <a:p>
            <a:pPr lvl="1"/>
            <a:r>
              <a:rPr lang="en-US" altLang="zh-CN" sz="2000" i="1" dirty="0">
                <a:solidFill>
                  <a:srgbClr val="000000"/>
                </a:solidFill>
              </a:rPr>
              <a:t>TP</a:t>
            </a:r>
            <a:r>
              <a:rPr lang="en-US" altLang="zh-CN" sz="2000" dirty="0">
                <a:solidFill>
                  <a:srgbClr val="000000"/>
                </a:solidFill>
              </a:rPr>
              <a:t>: true positive—Two points </a:t>
            </a:r>
            <a:r>
              <a:rPr lang="en-US" altLang="zh-CN" sz="2000" b="1" i="1" dirty="0">
                <a:solidFill>
                  <a:srgbClr val="000000"/>
                </a:solidFill>
              </a:rPr>
              <a:t>x</a:t>
            </a:r>
            <a:r>
              <a:rPr lang="en-US" altLang="zh-CN" sz="2000" i="1" baseline="-25000" dirty="0">
                <a:solidFill>
                  <a:srgbClr val="000000"/>
                </a:solidFill>
              </a:rPr>
              <a:t>i</a:t>
            </a:r>
            <a:r>
              <a:rPr lang="en-US" altLang="zh-CN" sz="2000" dirty="0">
                <a:solidFill>
                  <a:srgbClr val="000000"/>
                </a:solidFill>
              </a:rPr>
              <a:t> and </a:t>
            </a:r>
            <a:r>
              <a:rPr lang="en-US" altLang="zh-CN" sz="2000" b="1" i="1" dirty="0" err="1">
                <a:solidFill>
                  <a:srgbClr val="000000"/>
                </a:solidFill>
              </a:rPr>
              <a:t>x</a:t>
            </a:r>
            <a:r>
              <a:rPr lang="en-US" altLang="zh-CN" sz="2000" i="1" baseline="-25000" dirty="0" err="1">
                <a:solidFill>
                  <a:srgbClr val="000000"/>
                </a:solidFill>
              </a:rPr>
              <a:t>j</a:t>
            </a:r>
            <a:r>
              <a:rPr lang="en-US" altLang="zh-CN" sz="2000" dirty="0">
                <a:solidFill>
                  <a:srgbClr val="000000"/>
                </a:solidFill>
              </a:rPr>
              <a:t> belong to the same partition </a:t>
            </a:r>
            <a:r>
              <a:rPr lang="en-US" altLang="zh-CN" sz="2000" i="1" dirty="0">
                <a:solidFill>
                  <a:srgbClr val="000000"/>
                </a:solidFill>
              </a:rPr>
              <a:t>T ,</a:t>
            </a:r>
            <a:r>
              <a:rPr lang="en-US" altLang="zh-CN" sz="2000" dirty="0">
                <a:solidFill>
                  <a:srgbClr val="000000"/>
                </a:solidFill>
              </a:rPr>
              <a:t> and they also in the same cluster </a:t>
            </a:r>
            <a:r>
              <a:rPr lang="en-US" altLang="zh-CN" sz="2000" i="1" dirty="0">
                <a:solidFill>
                  <a:srgbClr val="000000"/>
                </a:solidFill>
              </a:rPr>
              <a:t>C</a:t>
            </a:r>
            <a:endParaRPr lang="en-US" altLang="zh-CN" sz="2000" dirty="0">
              <a:solidFill>
                <a:srgbClr val="000000"/>
              </a:solidFill>
            </a:endParaRPr>
          </a:p>
          <a:p>
            <a:pPr lvl="1"/>
            <a:endParaRPr lang="en-US" altLang="zh-CN" sz="2000" dirty="0">
              <a:solidFill>
                <a:srgbClr val="000000"/>
              </a:solidFill>
            </a:endParaRPr>
          </a:p>
          <a:p>
            <a:pPr marL="622300" lvl="3" indent="0">
              <a:buNone/>
            </a:pPr>
            <a:r>
              <a:rPr lang="en-US" altLang="zh-CN" dirty="0">
                <a:solidFill>
                  <a:srgbClr val="000000"/>
                </a:solidFill>
              </a:rPr>
              <a:t>where </a:t>
            </a:r>
            <a:r>
              <a:rPr lang="en-US" altLang="zh-CN" i="1" dirty="0" err="1">
                <a:solidFill>
                  <a:srgbClr val="000000"/>
                </a:solidFill>
              </a:rPr>
              <a:t>y</a:t>
            </a:r>
            <a:r>
              <a:rPr lang="en-US" altLang="zh-CN" i="1" baseline="-25000" dirty="0" err="1">
                <a:solidFill>
                  <a:srgbClr val="000000"/>
                </a:solidFill>
              </a:rPr>
              <a:t>i</a:t>
            </a:r>
            <a:r>
              <a:rPr lang="en-US" altLang="zh-CN" dirty="0">
                <a:solidFill>
                  <a:srgbClr val="000000"/>
                </a:solidFill>
              </a:rPr>
              <a:t>: the true partition label , and      : the cluster label for point </a:t>
            </a:r>
            <a:r>
              <a:rPr lang="en-US" altLang="zh-CN" b="1" i="1" dirty="0">
                <a:solidFill>
                  <a:srgbClr val="000000"/>
                </a:solidFill>
              </a:rPr>
              <a:t>x</a:t>
            </a:r>
            <a:r>
              <a:rPr lang="en-US" altLang="zh-CN" i="1" baseline="-25000" dirty="0">
                <a:solidFill>
                  <a:srgbClr val="000000"/>
                </a:solidFill>
              </a:rPr>
              <a:t>i</a:t>
            </a:r>
            <a:r>
              <a:rPr lang="en-US" altLang="zh-CN" i="1" dirty="0">
                <a:solidFill>
                  <a:srgbClr val="000000"/>
                </a:solidFill>
              </a:rPr>
              <a:t> </a:t>
            </a:r>
          </a:p>
          <a:p>
            <a:pPr lvl="1"/>
            <a:r>
              <a:rPr lang="en-US" altLang="zh-CN" sz="2000" i="1" dirty="0">
                <a:solidFill>
                  <a:srgbClr val="000000"/>
                </a:solidFill>
              </a:rPr>
              <a:t>FN</a:t>
            </a:r>
            <a:r>
              <a:rPr lang="en-US" altLang="zh-CN" sz="2000" dirty="0">
                <a:solidFill>
                  <a:srgbClr val="000000"/>
                </a:solidFill>
              </a:rPr>
              <a:t>: false negative:</a:t>
            </a:r>
          </a:p>
          <a:p>
            <a:pPr lvl="1"/>
            <a:r>
              <a:rPr lang="en-US" altLang="zh-CN" sz="2000" i="1" dirty="0">
                <a:solidFill>
                  <a:srgbClr val="000000"/>
                </a:solidFill>
              </a:rPr>
              <a:t>FP: false positive</a:t>
            </a:r>
          </a:p>
          <a:p>
            <a:pPr lvl="1"/>
            <a:r>
              <a:rPr lang="en-US" altLang="zh-CN" sz="2000" i="1" dirty="0">
                <a:solidFill>
                  <a:srgbClr val="000000"/>
                </a:solidFill>
              </a:rPr>
              <a:t>TN</a:t>
            </a:r>
            <a:r>
              <a:rPr lang="en-US" altLang="zh-CN" sz="2000" dirty="0">
                <a:solidFill>
                  <a:srgbClr val="000000"/>
                </a:solidFill>
              </a:rPr>
              <a:t>: true negative</a:t>
            </a:r>
            <a:endParaRPr lang="en-US" altLang="zh-CN" sz="2000" u="sng" dirty="0">
              <a:solidFill>
                <a:srgbClr val="000000"/>
              </a:solidFill>
            </a:endParaRPr>
          </a:p>
          <a:p>
            <a:r>
              <a:rPr lang="en-US" altLang="zh-CN" sz="2400" dirty="0">
                <a:solidFill>
                  <a:srgbClr val="000000"/>
                </a:solidFill>
              </a:rPr>
              <a:t>Calculate the four measures</a:t>
            </a:r>
            <a:r>
              <a:rPr lang="en-US" altLang="zh-CN" sz="2400" dirty="0" smtClean="0">
                <a:solidFill>
                  <a:srgbClr val="000000"/>
                </a:solidFill>
              </a:rPr>
              <a:t>:</a:t>
            </a:r>
            <a:endParaRPr lang="en-US" altLang="zh-CN" sz="2400" dirty="0">
              <a:solidFill>
                <a:srgbClr val="000000"/>
              </a:solidFill>
            </a:endParaRPr>
          </a:p>
          <a:p>
            <a:endParaRPr lang="en-US" sz="2800" dirty="0"/>
          </a:p>
        </p:txBody>
      </p:sp>
      <p:sp>
        <p:nvSpPr>
          <p:cNvPr id="4" name="Slide Number Placeholder 3"/>
          <p:cNvSpPr>
            <a:spLocks noGrp="1"/>
          </p:cNvSpPr>
          <p:nvPr>
            <p:ph type="sldNum" sz="quarter" idx="12"/>
          </p:nvPr>
        </p:nvSpPr>
        <p:spPr/>
        <p:txBody>
          <a:bodyPr/>
          <a:lstStyle/>
          <a:p>
            <a:fld id="{18A68613-FF0B-4246-B613-8295211CFAFA}" type="slidenum">
              <a:rPr lang="en-US" smtClean="0"/>
              <a:t>84</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904697821"/>
              </p:ext>
            </p:extLst>
          </p:nvPr>
        </p:nvGraphicFramePr>
        <p:xfrm>
          <a:off x="2416175" y="2984500"/>
          <a:ext cx="4543425" cy="485775"/>
        </p:xfrm>
        <a:graphic>
          <a:graphicData uri="http://schemas.openxmlformats.org/presentationml/2006/ole">
            <mc:AlternateContent xmlns:mc="http://schemas.openxmlformats.org/markup-compatibility/2006">
              <mc:Choice xmlns:v="urn:schemas-microsoft-com:vml" Requires="v">
                <p:oleObj spid="_x0000_s78012" name="Equation" r:id="rId3" imgW="2311200" imgH="241200" progId="Equation.DSMT4">
                  <p:embed/>
                </p:oleObj>
              </mc:Choice>
              <mc:Fallback>
                <p:oleObj name="Equation" r:id="rId3" imgW="2311200" imgH="241200" progId="Equation.DSMT4">
                  <p:embed/>
                  <p:pic>
                    <p:nvPicPr>
                      <p:cNvPr id="0" name=""/>
                      <p:cNvPicPr/>
                      <p:nvPr/>
                    </p:nvPicPr>
                    <p:blipFill>
                      <a:blip r:embed="rId4"/>
                      <a:stretch>
                        <a:fillRect/>
                      </a:stretch>
                    </p:blipFill>
                    <p:spPr>
                      <a:xfrm>
                        <a:off x="2416175" y="2984500"/>
                        <a:ext cx="4543425" cy="485775"/>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141313940"/>
              </p:ext>
            </p:extLst>
          </p:nvPr>
        </p:nvGraphicFramePr>
        <p:xfrm>
          <a:off x="5022124" y="3369448"/>
          <a:ext cx="349250" cy="460375"/>
        </p:xfrm>
        <a:graphic>
          <a:graphicData uri="http://schemas.openxmlformats.org/presentationml/2006/ole">
            <mc:AlternateContent xmlns:mc="http://schemas.openxmlformats.org/markup-compatibility/2006">
              <mc:Choice xmlns:v="urn:schemas-microsoft-com:vml" Requires="v">
                <p:oleObj spid="_x0000_s78013" name="Equation" r:id="rId5" imgW="177480" imgH="228600" progId="Equation.DSMT4">
                  <p:embed/>
                </p:oleObj>
              </mc:Choice>
              <mc:Fallback>
                <p:oleObj name="Equation" r:id="rId5" imgW="177480" imgH="228600" progId="Equation.DSMT4">
                  <p:embed/>
                  <p:pic>
                    <p:nvPicPr>
                      <p:cNvPr id="0" name=""/>
                      <p:cNvPicPr/>
                      <p:nvPr/>
                    </p:nvPicPr>
                    <p:blipFill>
                      <a:blip r:embed="rId6"/>
                      <a:stretch>
                        <a:fillRect/>
                      </a:stretch>
                    </p:blipFill>
                    <p:spPr>
                      <a:xfrm>
                        <a:off x="5022124" y="3369448"/>
                        <a:ext cx="349250" cy="460375"/>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89758656"/>
              </p:ext>
            </p:extLst>
          </p:nvPr>
        </p:nvGraphicFramePr>
        <p:xfrm>
          <a:off x="3488993" y="3728995"/>
          <a:ext cx="4119739" cy="430988"/>
        </p:xfrm>
        <a:graphic>
          <a:graphicData uri="http://schemas.openxmlformats.org/presentationml/2006/ole">
            <mc:AlternateContent xmlns:mc="http://schemas.openxmlformats.org/markup-compatibility/2006">
              <mc:Choice xmlns:v="urn:schemas-microsoft-com:vml" Requires="v">
                <p:oleObj spid="_x0000_s78014" name="Equation" r:id="rId7" imgW="2361960" imgH="241200" progId="Equation.DSMT4">
                  <p:embed/>
                </p:oleObj>
              </mc:Choice>
              <mc:Fallback>
                <p:oleObj name="Equation" r:id="rId7" imgW="2361960" imgH="241200" progId="Equation.DSMT4">
                  <p:embed/>
                  <p:pic>
                    <p:nvPicPr>
                      <p:cNvPr id="0" name=""/>
                      <p:cNvPicPr/>
                      <p:nvPr/>
                    </p:nvPicPr>
                    <p:blipFill>
                      <a:blip r:embed="rId8"/>
                      <a:stretch>
                        <a:fillRect/>
                      </a:stretch>
                    </p:blipFill>
                    <p:spPr>
                      <a:xfrm>
                        <a:off x="3488993" y="3728995"/>
                        <a:ext cx="4119739" cy="430988"/>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053494175"/>
              </p:ext>
            </p:extLst>
          </p:nvPr>
        </p:nvGraphicFramePr>
        <p:xfrm>
          <a:off x="3522796" y="4629435"/>
          <a:ext cx="4097204" cy="430988"/>
        </p:xfrm>
        <a:graphic>
          <a:graphicData uri="http://schemas.openxmlformats.org/presentationml/2006/ole">
            <mc:AlternateContent xmlns:mc="http://schemas.openxmlformats.org/markup-compatibility/2006">
              <mc:Choice xmlns:v="urn:schemas-microsoft-com:vml" Requires="v">
                <p:oleObj spid="_x0000_s78015" name="Equation" r:id="rId9" imgW="2349360" imgH="241200" progId="Equation.DSMT4">
                  <p:embed/>
                </p:oleObj>
              </mc:Choice>
              <mc:Fallback>
                <p:oleObj name="Equation" r:id="rId9" imgW="2349360" imgH="241200" progId="Equation.DSMT4">
                  <p:embed/>
                  <p:pic>
                    <p:nvPicPr>
                      <p:cNvPr id="0" name=""/>
                      <p:cNvPicPr/>
                      <p:nvPr/>
                    </p:nvPicPr>
                    <p:blipFill>
                      <a:blip r:embed="rId10"/>
                      <a:stretch>
                        <a:fillRect/>
                      </a:stretch>
                    </p:blipFill>
                    <p:spPr>
                      <a:xfrm>
                        <a:off x="3522796" y="4629435"/>
                        <a:ext cx="4097204" cy="430988"/>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73929710"/>
              </p:ext>
            </p:extLst>
          </p:nvPr>
        </p:nvGraphicFramePr>
        <p:xfrm>
          <a:off x="3534065" y="4182692"/>
          <a:ext cx="4074667" cy="430988"/>
        </p:xfrm>
        <a:graphic>
          <a:graphicData uri="http://schemas.openxmlformats.org/presentationml/2006/ole">
            <mc:AlternateContent xmlns:mc="http://schemas.openxmlformats.org/markup-compatibility/2006">
              <mc:Choice xmlns:v="urn:schemas-microsoft-com:vml" Requires="v">
                <p:oleObj spid="_x0000_s78016" name="Equation" r:id="rId11" imgW="2336760" imgH="241200" progId="Equation.DSMT4">
                  <p:embed/>
                </p:oleObj>
              </mc:Choice>
              <mc:Fallback>
                <p:oleObj name="Equation" r:id="rId11" imgW="2336760" imgH="241200" progId="Equation.DSMT4">
                  <p:embed/>
                  <p:pic>
                    <p:nvPicPr>
                      <p:cNvPr id="0" name=""/>
                      <p:cNvPicPr/>
                      <p:nvPr/>
                    </p:nvPicPr>
                    <p:blipFill>
                      <a:blip r:embed="rId12"/>
                      <a:stretch>
                        <a:fillRect/>
                      </a:stretch>
                    </p:blipFill>
                    <p:spPr>
                      <a:xfrm>
                        <a:off x="3534065" y="4182692"/>
                        <a:ext cx="4074667" cy="43098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989399161"/>
              </p:ext>
            </p:extLst>
          </p:nvPr>
        </p:nvGraphicFramePr>
        <p:xfrm>
          <a:off x="203202" y="5450284"/>
          <a:ext cx="2946400" cy="597114"/>
        </p:xfrm>
        <a:graphic>
          <a:graphicData uri="http://schemas.openxmlformats.org/presentationml/2006/ole">
            <mc:AlternateContent xmlns:mc="http://schemas.openxmlformats.org/markup-compatibility/2006">
              <mc:Choice xmlns:v="urn:schemas-microsoft-com:vml" Requires="v">
                <p:oleObj spid="_x0000_s78017" name="Equation" r:id="rId13" imgW="2247840" imgH="444240" progId="Equation.DSMT4">
                  <p:embed/>
                </p:oleObj>
              </mc:Choice>
              <mc:Fallback>
                <p:oleObj name="Equation" r:id="rId13" imgW="2247840" imgH="444240" progId="Equation.DSMT4">
                  <p:embed/>
                  <p:pic>
                    <p:nvPicPr>
                      <p:cNvPr id="0" name=""/>
                      <p:cNvPicPr/>
                      <p:nvPr/>
                    </p:nvPicPr>
                    <p:blipFill>
                      <a:blip r:embed="rId14"/>
                      <a:stretch>
                        <a:fillRect/>
                      </a:stretch>
                    </p:blipFill>
                    <p:spPr>
                      <a:xfrm>
                        <a:off x="203202" y="5450284"/>
                        <a:ext cx="2946400" cy="597114"/>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91010170"/>
              </p:ext>
            </p:extLst>
          </p:nvPr>
        </p:nvGraphicFramePr>
        <p:xfrm>
          <a:off x="3403600" y="5456195"/>
          <a:ext cx="1564779" cy="597115"/>
        </p:xfrm>
        <a:graphic>
          <a:graphicData uri="http://schemas.openxmlformats.org/presentationml/2006/ole">
            <mc:AlternateContent xmlns:mc="http://schemas.openxmlformats.org/markup-compatibility/2006">
              <mc:Choice xmlns:v="urn:schemas-microsoft-com:vml" Requires="v">
                <p:oleObj spid="_x0000_s78018" name="Equation" r:id="rId15" imgW="1193760" imgH="444240" progId="Equation.DSMT4">
                  <p:embed/>
                </p:oleObj>
              </mc:Choice>
              <mc:Fallback>
                <p:oleObj name="Equation" r:id="rId15" imgW="1193760" imgH="444240" progId="Equation.DSMT4">
                  <p:embed/>
                  <p:pic>
                    <p:nvPicPr>
                      <p:cNvPr id="0" name=""/>
                      <p:cNvPicPr/>
                      <p:nvPr/>
                    </p:nvPicPr>
                    <p:blipFill>
                      <a:blip r:embed="rId16"/>
                      <a:stretch>
                        <a:fillRect/>
                      </a:stretch>
                    </p:blipFill>
                    <p:spPr>
                      <a:xfrm>
                        <a:off x="3403600" y="5456195"/>
                        <a:ext cx="1564779" cy="59711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867818271"/>
              </p:ext>
            </p:extLst>
          </p:nvPr>
        </p:nvGraphicFramePr>
        <p:xfrm>
          <a:off x="203202" y="6119738"/>
          <a:ext cx="1465259" cy="580175"/>
        </p:xfrm>
        <a:graphic>
          <a:graphicData uri="http://schemas.openxmlformats.org/presentationml/2006/ole">
            <mc:AlternateContent xmlns:mc="http://schemas.openxmlformats.org/markup-compatibility/2006">
              <mc:Choice xmlns:v="urn:schemas-microsoft-com:vml" Requires="v">
                <p:oleObj spid="_x0000_s78019" name="Equation" r:id="rId17" imgW="1117440" imgH="431640" progId="Equation.DSMT4">
                  <p:embed/>
                </p:oleObj>
              </mc:Choice>
              <mc:Fallback>
                <p:oleObj name="Equation" r:id="rId17" imgW="1117440" imgH="431640" progId="Equation.DSMT4">
                  <p:embed/>
                  <p:pic>
                    <p:nvPicPr>
                      <p:cNvPr id="0" name=""/>
                      <p:cNvPicPr/>
                      <p:nvPr/>
                    </p:nvPicPr>
                    <p:blipFill>
                      <a:blip r:embed="rId18"/>
                      <a:stretch>
                        <a:fillRect/>
                      </a:stretch>
                    </p:blipFill>
                    <p:spPr>
                      <a:xfrm>
                        <a:off x="203202" y="6119738"/>
                        <a:ext cx="1465259" cy="580175"/>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41034353"/>
              </p:ext>
            </p:extLst>
          </p:nvPr>
        </p:nvGraphicFramePr>
        <p:xfrm>
          <a:off x="2074495" y="6126163"/>
          <a:ext cx="4995010" cy="598173"/>
        </p:xfrm>
        <a:graphic>
          <a:graphicData uri="http://schemas.openxmlformats.org/presentationml/2006/ole">
            <mc:AlternateContent xmlns:mc="http://schemas.openxmlformats.org/markup-compatibility/2006">
              <mc:Choice xmlns:v="urn:schemas-microsoft-com:vml" Requires="v">
                <p:oleObj spid="_x0000_s78020" name="Equation" r:id="rId19" imgW="3809880" imgH="444240" progId="Equation.DSMT4">
                  <p:embed/>
                </p:oleObj>
              </mc:Choice>
              <mc:Fallback>
                <p:oleObj name="Equation" r:id="rId19" imgW="3809880" imgH="444240" progId="Equation.DSMT4">
                  <p:embed/>
                  <p:pic>
                    <p:nvPicPr>
                      <p:cNvPr id="0" name=""/>
                      <p:cNvPicPr/>
                      <p:nvPr/>
                    </p:nvPicPr>
                    <p:blipFill>
                      <a:blip r:embed="rId20"/>
                      <a:stretch>
                        <a:fillRect/>
                      </a:stretch>
                    </p:blipFill>
                    <p:spPr>
                      <a:xfrm>
                        <a:off x="2074495" y="6126163"/>
                        <a:ext cx="4995010" cy="598173"/>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321842563"/>
              </p:ext>
            </p:extLst>
          </p:nvPr>
        </p:nvGraphicFramePr>
        <p:xfrm>
          <a:off x="5327308" y="5207734"/>
          <a:ext cx="768694" cy="644281"/>
        </p:xfrm>
        <a:graphic>
          <a:graphicData uri="http://schemas.openxmlformats.org/presentationml/2006/ole">
            <mc:AlternateContent xmlns:mc="http://schemas.openxmlformats.org/markup-compatibility/2006">
              <mc:Choice xmlns:v="urn:schemas-microsoft-com:vml" Requires="v">
                <p:oleObj spid="_x0000_s78021" name="Equation" r:id="rId21" imgW="558720" imgH="457200" progId="Equation.DSMT4">
                  <p:embed/>
                </p:oleObj>
              </mc:Choice>
              <mc:Fallback>
                <p:oleObj name="Equation" r:id="rId21" imgW="558720" imgH="457200" progId="Equation.DSMT4">
                  <p:embed/>
                  <p:pic>
                    <p:nvPicPr>
                      <p:cNvPr id="0" name=""/>
                      <p:cNvPicPr/>
                      <p:nvPr/>
                    </p:nvPicPr>
                    <p:blipFill>
                      <a:blip r:embed="rId22"/>
                      <a:stretch>
                        <a:fillRect/>
                      </a:stretch>
                    </p:blipFill>
                    <p:spPr>
                      <a:xfrm>
                        <a:off x="5327308" y="5207734"/>
                        <a:ext cx="768694" cy="644281"/>
                      </a:xfrm>
                      <a:prstGeom prst="rect">
                        <a:avLst/>
                      </a:prstGeom>
                    </p:spPr>
                  </p:pic>
                </p:oleObj>
              </mc:Fallback>
            </mc:AlternateContent>
          </a:graphicData>
        </a:graphic>
      </p:graphicFrame>
      <p:sp>
        <p:nvSpPr>
          <p:cNvPr id="15" name="TextBox 14"/>
          <p:cNvSpPr txBox="1"/>
          <p:nvPr/>
        </p:nvSpPr>
        <p:spPr>
          <a:xfrm>
            <a:off x="6183073" y="5346615"/>
            <a:ext cx="2683192" cy="369332"/>
          </a:xfrm>
          <a:prstGeom prst="rect">
            <a:avLst/>
          </a:prstGeom>
          <a:solidFill>
            <a:srgbClr val="FFFF00"/>
          </a:solidFill>
        </p:spPr>
        <p:txBody>
          <a:bodyPr wrap="square" rtlCol="0">
            <a:spAutoFit/>
          </a:bodyPr>
          <a:lstStyle/>
          <a:p>
            <a:r>
              <a:rPr lang="en-US" altLang="zh-CN" dirty="0">
                <a:solidFill>
                  <a:srgbClr val="000000"/>
                </a:solidFill>
              </a:rPr>
              <a:t>Total # of pairs of </a:t>
            </a:r>
            <a:r>
              <a:rPr lang="en-US" altLang="zh-CN" dirty="0" smtClean="0">
                <a:solidFill>
                  <a:srgbClr val="000000"/>
                </a:solidFill>
              </a:rPr>
              <a:t>points</a:t>
            </a:r>
            <a:endParaRPr lang="en-US" altLang="zh-CN" sz="1600" u="sng" dirty="0">
              <a:solidFill>
                <a:srgbClr val="000000"/>
              </a:solidFill>
            </a:endParaRPr>
          </a:p>
        </p:txBody>
      </p:sp>
    </p:spTree>
    <p:extLst>
      <p:ext uri="{BB962C8B-B14F-4D97-AF65-F5344CB8AC3E}">
        <p14:creationId xmlns:p14="http://schemas.microsoft.com/office/powerpoint/2010/main" val="812613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smtClean="0"/>
              <a:t>Pairwise Measures: Jaccard Coefficient and Rand Statistic</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err="1" smtClean="0"/>
              <a:t>Jaccard</a:t>
            </a:r>
            <a:r>
              <a:rPr lang="en-US" altLang="zh-CN" dirty="0" smtClean="0"/>
              <a:t> coefficient:  Fraction of true positive point pairs, but after ignoring the true negatives (thus asymmetric)</a:t>
            </a:r>
          </a:p>
          <a:p>
            <a:pPr lvl="1"/>
            <a:r>
              <a:rPr lang="en-US" altLang="zh-CN" dirty="0" err="1" smtClean="0"/>
              <a:t>Jaccard</a:t>
            </a:r>
            <a:r>
              <a:rPr lang="en-US" altLang="zh-CN" dirty="0" smtClean="0"/>
              <a:t> = TP/(TP + FN + FP)   [i.e., denominator ignores TN]</a:t>
            </a:r>
          </a:p>
          <a:p>
            <a:pPr lvl="1"/>
            <a:r>
              <a:rPr lang="en-US" altLang="zh-CN" dirty="0" smtClean="0"/>
              <a:t>Perfect clustering: </a:t>
            </a:r>
            <a:r>
              <a:rPr lang="en-US" altLang="zh-CN" dirty="0" err="1" smtClean="0"/>
              <a:t>Jaccard</a:t>
            </a:r>
            <a:r>
              <a:rPr lang="en-US" altLang="zh-CN" dirty="0" smtClean="0"/>
              <a:t> = 1 </a:t>
            </a:r>
          </a:p>
          <a:p>
            <a:r>
              <a:rPr lang="en-US" altLang="zh-CN" dirty="0" smtClean="0"/>
              <a:t>Rand Statistic:     </a:t>
            </a:r>
          </a:p>
          <a:p>
            <a:pPr lvl="1"/>
            <a:r>
              <a:rPr lang="en-US" altLang="zh-CN" dirty="0" smtClean="0"/>
              <a:t>Rand = (TP + TN)/N </a:t>
            </a:r>
          </a:p>
          <a:p>
            <a:pPr lvl="1"/>
            <a:r>
              <a:rPr lang="en-US" altLang="zh-CN" dirty="0" smtClean="0"/>
              <a:t>Symmetric; perfect clustering: Rand = 1 </a:t>
            </a:r>
          </a:p>
          <a:p>
            <a:r>
              <a:rPr lang="en-US" altLang="zh-CN" dirty="0" smtClean="0"/>
              <a:t>Fowlkes-Mallow Measure: </a:t>
            </a:r>
          </a:p>
          <a:p>
            <a:pPr lvl="1"/>
            <a:r>
              <a:rPr lang="en-US" altLang="zh-CN" dirty="0" smtClean="0"/>
              <a:t>Geometric mean of precision and recall</a:t>
            </a:r>
          </a:p>
          <a:p>
            <a:endParaRPr lang="en-US" altLang="zh-CN" dirty="0" smtClean="0"/>
          </a:p>
          <a:p>
            <a:endParaRPr lang="en-US" altLang="zh-CN" dirty="0" smtClean="0"/>
          </a:p>
          <a:p>
            <a:r>
              <a:rPr lang="en-US" altLang="zh-CN" dirty="0" smtClean="0"/>
              <a:t>Using the above formulas, one can calculate all the measures for the green table (leave as an exercise)</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85</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610266623"/>
              </p:ext>
            </p:extLst>
          </p:nvPr>
        </p:nvGraphicFramePr>
        <p:xfrm>
          <a:off x="933653" y="4310071"/>
          <a:ext cx="4866198" cy="772239"/>
        </p:xfrm>
        <a:graphic>
          <a:graphicData uri="http://schemas.openxmlformats.org/presentationml/2006/ole">
            <mc:AlternateContent xmlns:mc="http://schemas.openxmlformats.org/markup-compatibility/2006">
              <mc:Choice xmlns:v="urn:schemas-microsoft-com:vml" Requires="v">
                <p:oleObj spid="_x0000_s78869" name="Equation" r:id="rId3" imgW="2869920" imgH="444240" progId="Equation.DSMT4">
                  <p:embed/>
                </p:oleObj>
              </mc:Choice>
              <mc:Fallback>
                <p:oleObj name="Equation" r:id="rId3" imgW="2869920" imgH="444240" progId="Equation.DSMT4">
                  <p:embed/>
                  <p:pic>
                    <p:nvPicPr>
                      <p:cNvPr id="0" name=""/>
                      <p:cNvPicPr/>
                      <p:nvPr/>
                    </p:nvPicPr>
                    <p:blipFill>
                      <a:blip r:embed="rId4"/>
                      <a:stretch>
                        <a:fillRect/>
                      </a:stretch>
                    </p:blipFill>
                    <p:spPr>
                      <a:xfrm>
                        <a:off x="933653" y="4310071"/>
                        <a:ext cx="4866198" cy="772239"/>
                      </a:xfrm>
                      <a:prstGeom prst="rect">
                        <a:avLst/>
                      </a:prstGeom>
                    </p:spPr>
                  </p:pic>
                </p:oleObj>
              </mc:Fallback>
            </mc:AlternateContent>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47161840"/>
              </p:ext>
            </p:extLst>
          </p:nvPr>
        </p:nvGraphicFramePr>
        <p:xfrm>
          <a:off x="6276304" y="2897588"/>
          <a:ext cx="2687392" cy="1931185"/>
        </p:xfrm>
        <a:graphic>
          <a:graphicData uri="http://schemas.openxmlformats.org/drawingml/2006/table">
            <a:tbl>
              <a:tblPr firstRow="1" bandRow="1">
                <a:tableStyleId>{5C22544A-7EE6-4342-B048-85BDC9FD1C3A}</a:tableStyleId>
              </a:tblPr>
              <a:tblGrid>
                <a:gridCol w="560921"/>
                <a:gridCol w="431631"/>
                <a:gridCol w="531493"/>
                <a:gridCol w="428926"/>
                <a:gridCol w="734421"/>
              </a:tblGrid>
              <a:tr h="386237">
                <a:tc>
                  <a:txBody>
                    <a:bodyPr/>
                    <a:lstStyle/>
                    <a:p>
                      <a:pPr algn="ctr"/>
                      <a:r>
                        <a:rPr lang="en-US" i="1" dirty="0" smtClean="0"/>
                        <a:t>C\T</a:t>
                      </a:r>
                      <a:endParaRPr lang="en-US" i="1" dirty="0"/>
                    </a:p>
                  </a:txBody>
                  <a:tcPr>
                    <a:solidFill>
                      <a:srgbClr val="00B050"/>
                    </a:solidFill>
                  </a:tcPr>
                </a:tc>
                <a:tc>
                  <a:txBody>
                    <a:bodyPr/>
                    <a:lstStyle/>
                    <a:p>
                      <a:pPr algn="ctr"/>
                      <a:r>
                        <a:rPr lang="en-US" i="1" dirty="0" smtClean="0"/>
                        <a:t>T</a:t>
                      </a:r>
                      <a:r>
                        <a:rPr lang="en-US" i="1" baseline="-25000" dirty="0" smtClean="0"/>
                        <a:t>1</a:t>
                      </a:r>
                      <a:endParaRPr lang="en-US" i="1" baseline="-25000" dirty="0"/>
                    </a:p>
                  </a:txBody>
                  <a:tcPr>
                    <a:solidFill>
                      <a:srgbClr val="00B050"/>
                    </a:solidFill>
                  </a:tcPr>
                </a:tc>
                <a:tc>
                  <a:txBody>
                    <a:bodyPr/>
                    <a:lstStyle/>
                    <a:p>
                      <a:pPr algn="ctr"/>
                      <a:r>
                        <a:rPr lang="en-US" i="1" dirty="0" smtClean="0"/>
                        <a:t>T</a:t>
                      </a:r>
                      <a:r>
                        <a:rPr lang="en-US" i="1" baseline="-25000" dirty="0" smtClean="0"/>
                        <a:t>2</a:t>
                      </a:r>
                      <a:endParaRPr lang="en-US" i="1" baseline="-25000" dirty="0"/>
                    </a:p>
                  </a:txBody>
                  <a:tcPr>
                    <a:solidFill>
                      <a:srgbClr val="00B050"/>
                    </a:solidFill>
                  </a:tcPr>
                </a:tc>
                <a:tc>
                  <a:txBody>
                    <a:bodyPr/>
                    <a:lstStyle/>
                    <a:p>
                      <a:pPr algn="ctr"/>
                      <a:r>
                        <a:rPr lang="en-US" i="1" dirty="0" smtClean="0"/>
                        <a:t>T</a:t>
                      </a:r>
                      <a:r>
                        <a:rPr lang="en-US" i="1" baseline="-25000" dirty="0" smtClean="0"/>
                        <a:t>3</a:t>
                      </a:r>
                      <a:endParaRPr lang="en-US" i="1" baseline="-25000" dirty="0"/>
                    </a:p>
                  </a:txBody>
                  <a:tcPr>
                    <a:solidFill>
                      <a:srgbClr val="00B050"/>
                    </a:solidFill>
                  </a:tcPr>
                </a:tc>
                <a:tc>
                  <a:txBody>
                    <a:bodyPr/>
                    <a:lstStyle/>
                    <a:p>
                      <a:pPr algn="ctr"/>
                      <a:r>
                        <a:rPr lang="en-US" dirty="0" smtClean="0"/>
                        <a:t>Sum</a:t>
                      </a:r>
                      <a:endParaRPr lang="en-US" dirty="0"/>
                    </a:p>
                  </a:txBody>
                  <a:tcPr>
                    <a:solidFill>
                      <a:srgbClr val="00B050"/>
                    </a:solidFill>
                  </a:tcPr>
                </a:tc>
              </a:tr>
              <a:tr h="386237">
                <a:tc>
                  <a:txBody>
                    <a:bodyPr/>
                    <a:lstStyle/>
                    <a:p>
                      <a:pPr algn="ctr"/>
                      <a:r>
                        <a:rPr lang="en-US" i="1" dirty="0" smtClean="0"/>
                        <a:t>C</a:t>
                      </a:r>
                      <a:r>
                        <a:rPr lang="en-US" i="1" baseline="-25000" dirty="0" smtClean="0"/>
                        <a:t>1</a:t>
                      </a:r>
                      <a:endParaRPr lang="en-US" i="1" baseline="-25000"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30</a:t>
                      </a:r>
                      <a:endParaRPr lang="en-US" dirty="0"/>
                    </a:p>
                  </a:txBody>
                  <a:tcPr>
                    <a:solidFill>
                      <a:srgbClr val="92D050"/>
                    </a:solidFill>
                  </a:tcPr>
                </a:tc>
                <a:tc>
                  <a:txBody>
                    <a:bodyPr/>
                    <a:lstStyle/>
                    <a:p>
                      <a:pPr algn="ctr"/>
                      <a:r>
                        <a:rPr lang="en-US" dirty="0" smtClean="0"/>
                        <a:t>50</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2</a:t>
                      </a:r>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5</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marL="0" marR="0" indent="0" algn="ctr" defTabSz="914377" rtl="0" eaLnBrk="1" fontAlgn="auto" latinLnBrk="0" hangingPunct="1">
                        <a:lnSpc>
                          <a:spcPct val="100000"/>
                        </a:lnSpc>
                        <a:spcBef>
                          <a:spcPts val="0"/>
                        </a:spcBef>
                        <a:spcAft>
                          <a:spcPts val="0"/>
                        </a:spcAft>
                        <a:buClrTx/>
                        <a:buSzTx/>
                        <a:buFontTx/>
                        <a:buNone/>
                        <a:tabLst/>
                        <a:defRPr/>
                      </a:pPr>
                      <a:r>
                        <a:rPr lang="en-US" i="1" dirty="0" smtClean="0"/>
                        <a:t>C</a:t>
                      </a:r>
                      <a:r>
                        <a:rPr lang="en-US" i="1" baseline="-25000" dirty="0" smtClean="0"/>
                        <a:t>3</a:t>
                      </a:r>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0</a:t>
                      </a:r>
                      <a:endParaRPr lang="en-US" dirty="0"/>
                    </a:p>
                  </a:txBody>
                  <a:tcPr>
                    <a:solidFill>
                      <a:srgbClr val="92D050"/>
                    </a:solidFill>
                  </a:tcPr>
                </a:tc>
                <a:tc>
                  <a:txBody>
                    <a:bodyPr/>
                    <a:lstStyle/>
                    <a:p>
                      <a:pPr algn="ctr"/>
                      <a:r>
                        <a:rPr lang="en-US" dirty="0" smtClean="0"/>
                        <a:t>25</a:t>
                      </a:r>
                      <a:endParaRPr lang="en-US" dirty="0"/>
                    </a:p>
                  </a:txBody>
                  <a:tcPr>
                    <a:solidFill>
                      <a:srgbClr val="92D050"/>
                    </a:solidFill>
                  </a:tcPr>
                </a:tc>
              </a:tr>
              <a:tr h="386237">
                <a:tc>
                  <a:txBody>
                    <a:bodyPr/>
                    <a:lstStyle/>
                    <a:p>
                      <a:pPr algn="ctr"/>
                      <a:r>
                        <a:rPr lang="en-US" i="1" dirty="0" err="1" smtClean="0"/>
                        <a:t>m</a:t>
                      </a:r>
                      <a:r>
                        <a:rPr lang="en-US" i="1" baseline="-25000" dirty="0" err="1" smtClean="0"/>
                        <a:t>j</a:t>
                      </a:r>
                      <a:endParaRPr lang="en-US" i="1" baseline="-25000" dirty="0"/>
                    </a:p>
                  </a:txBody>
                  <a:tcPr>
                    <a:solidFill>
                      <a:srgbClr val="92D050"/>
                    </a:solidFill>
                  </a:tcPr>
                </a:tc>
                <a:tc>
                  <a:txBody>
                    <a:bodyPr/>
                    <a:lstStyle/>
                    <a:p>
                      <a:pPr algn="ctr"/>
                      <a:r>
                        <a:rPr lang="en-US" dirty="0" smtClean="0"/>
                        <a:t>25</a:t>
                      </a:r>
                      <a:endParaRPr lang="en-US" dirty="0"/>
                    </a:p>
                  </a:txBody>
                  <a:tcPr>
                    <a:solidFill>
                      <a:srgbClr val="92D050"/>
                    </a:solidFill>
                  </a:tcPr>
                </a:tc>
                <a:tc>
                  <a:txBody>
                    <a:bodyPr/>
                    <a:lstStyle/>
                    <a:p>
                      <a:pPr algn="ctr"/>
                      <a:r>
                        <a:rPr lang="en-US" dirty="0" smtClean="0"/>
                        <a:t>40</a:t>
                      </a:r>
                      <a:endParaRPr lang="en-US" dirty="0"/>
                    </a:p>
                  </a:txBody>
                  <a:tcPr>
                    <a:solidFill>
                      <a:srgbClr val="92D050"/>
                    </a:solidFill>
                  </a:tcPr>
                </a:tc>
                <a:tc>
                  <a:txBody>
                    <a:bodyPr/>
                    <a:lstStyle/>
                    <a:p>
                      <a:pPr algn="ctr"/>
                      <a:r>
                        <a:rPr lang="en-US" dirty="0" smtClean="0"/>
                        <a:t>35</a:t>
                      </a:r>
                      <a:endParaRPr lang="en-US" dirty="0"/>
                    </a:p>
                  </a:txBody>
                  <a:tcPr>
                    <a:solidFill>
                      <a:srgbClr val="92D050"/>
                    </a:solidFill>
                  </a:tcPr>
                </a:tc>
                <a:tc>
                  <a:txBody>
                    <a:bodyPr/>
                    <a:lstStyle/>
                    <a:p>
                      <a:pPr algn="ctr"/>
                      <a:r>
                        <a:rPr lang="en-US" dirty="0" smtClean="0"/>
                        <a:t>100</a:t>
                      </a:r>
                      <a:endParaRPr lang="en-US" dirty="0"/>
                    </a:p>
                  </a:txBody>
                  <a:tcPr>
                    <a:solidFill>
                      <a:srgbClr val="92D050"/>
                    </a:solidFill>
                  </a:tcPr>
                </a:tc>
              </a:tr>
            </a:tbl>
          </a:graphicData>
        </a:graphic>
      </p:graphicFrame>
    </p:spTree>
    <p:extLst>
      <p:ext uri="{BB962C8B-B14F-4D97-AF65-F5344CB8AC3E}">
        <p14:creationId xmlns:p14="http://schemas.microsoft.com/office/powerpoint/2010/main" val="1745490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prstClr val="black"/>
                </a:solidFill>
              </a:rPr>
              <a:t>Internal Measures (I): </a:t>
            </a:r>
            <a:r>
              <a:rPr lang="en-US" altLang="zh-CN" dirty="0" err="1">
                <a:solidFill>
                  <a:prstClr val="black"/>
                </a:solidFill>
              </a:rPr>
              <a:t>BetaCV</a:t>
            </a:r>
            <a:r>
              <a:rPr lang="en-US" altLang="zh-CN" dirty="0">
                <a:solidFill>
                  <a:prstClr val="black"/>
                </a:solidFill>
              </a:rPr>
              <a:t> Measure</a:t>
            </a:r>
            <a:endParaRPr lang="en-US" dirty="0"/>
          </a:p>
        </p:txBody>
      </p:sp>
      <p:sp>
        <p:nvSpPr>
          <p:cNvPr id="3" name="Content Placeholder 2"/>
          <p:cNvSpPr>
            <a:spLocks noGrp="1"/>
          </p:cNvSpPr>
          <p:nvPr>
            <p:ph idx="1"/>
          </p:nvPr>
        </p:nvSpPr>
        <p:spPr>
          <a:xfrm>
            <a:off x="457200" y="1600200"/>
            <a:ext cx="8229600" cy="5121275"/>
          </a:xfrm>
        </p:spPr>
        <p:txBody>
          <a:bodyPr>
            <a:normAutofit fontScale="62500" lnSpcReduction="20000"/>
          </a:bodyPr>
          <a:lstStyle/>
          <a:p>
            <a:pPr>
              <a:spcAft>
                <a:spcPts val="600"/>
              </a:spcAft>
            </a:pPr>
            <a:r>
              <a:rPr lang="en-US" dirty="0"/>
              <a:t>A trade-off in maximizing intra-cluster compactness and inter-cluster separation</a:t>
            </a:r>
          </a:p>
          <a:p>
            <a:pPr>
              <a:spcAft>
                <a:spcPts val="600"/>
              </a:spcAft>
            </a:pPr>
            <a:r>
              <a:rPr lang="en-US" altLang="zh-CN" dirty="0">
                <a:ea typeface="SimSun" panose="02010600030101010101" pitchFamily="2" charset="-122"/>
                <a:cs typeface="Arial" panose="020B0604020202020204" pitchFamily="34" charset="0"/>
              </a:rPr>
              <a:t>Given a </a:t>
            </a:r>
            <a:r>
              <a:rPr lang="en-US" dirty="0"/>
              <a:t>clustering </a:t>
            </a:r>
            <a:r>
              <a:rPr lang="en-US" i="1" dirty="0"/>
              <a:t>C</a:t>
            </a:r>
            <a:r>
              <a:rPr lang="en-US" dirty="0"/>
              <a:t> = {</a:t>
            </a:r>
            <a:r>
              <a:rPr lang="en-US" i="1" dirty="0"/>
              <a:t>C</a:t>
            </a:r>
            <a:r>
              <a:rPr lang="en-US" i="1" baseline="-25000" dirty="0"/>
              <a:t>1</a:t>
            </a:r>
            <a:r>
              <a:rPr lang="en-US" i="1" dirty="0"/>
              <a:t>, . . ., </a:t>
            </a:r>
            <a:r>
              <a:rPr lang="en-US" i="1" dirty="0" err="1"/>
              <a:t>C</a:t>
            </a:r>
            <a:r>
              <a:rPr lang="en-US" i="1" baseline="-25000" dirty="0" err="1"/>
              <a:t>k</a:t>
            </a:r>
            <a:r>
              <a:rPr lang="en-US" dirty="0"/>
              <a:t>} with </a:t>
            </a:r>
            <a:r>
              <a:rPr lang="en-US" i="1" dirty="0"/>
              <a:t>k</a:t>
            </a:r>
            <a:r>
              <a:rPr lang="en-US" dirty="0"/>
              <a:t> clusters, cluster </a:t>
            </a:r>
            <a:r>
              <a:rPr lang="en-US" i="1" dirty="0"/>
              <a:t>C</a:t>
            </a:r>
            <a:r>
              <a:rPr lang="en-US" i="1" baseline="-25000" dirty="0"/>
              <a:t>i</a:t>
            </a:r>
            <a:r>
              <a:rPr lang="en-US" dirty="0"/>
              <a:t> containing </a:t>
            </a:r>
            <a:r>
              <a:rPr lang="en-US" i="1" dirty="0" err="1"/>
              <a:t>n</a:t>
            </a:r>
            <a:r>
              <a:rPr lang="en-US" i="1" baseline="-25000" dirty="0" err="1"/>
              <a:t>i</a:t>
            </a:r>
            <a:r>
              <a:rPr lang="en-US" dirty="0"/>
              <a:t> = |</a:t>
            </a:r>
            <a:r>
              <a:rPr lang="en-US" i="1" dirty="0"/>
              <a:t>C</a:t>
            </a:r>
            <a:r>
              <a:rPr lang="en-US" i="1" baseline="-25000" dirty="0"/>
              <a:t>i</a:t>
            </a:r>
            <a:r>
              <a:rPr lang="en-US" dirty="0"/>
              <a:t>| points</a:t>
            </a:r>
          </a:p>
          <a:p>
            <a:pPr lvl="1">
              <a:spcAft>
                <a:spcPts val="600"/>
              </a:spcAft>
            </a:pPr>
            <a:r>
              <a:rPr lang="en-US" altLang="zh-CN" dirty="0">
                <a:ea typeface="SimSun" panose="02010600030101010101" pitchFamily="2" charset="-122"/>
                <a:cs typeface="Arial" panose="020B0604020202020204" pitchFamily="34" charset="0"/>
              </a:rPr>
              <a:t>Let </a:t>
            </a:r>
            <a:r>
              <a:rPr lang="en-US" altLang="zh-CN" i="1" dirty="0">
                <a:ea typeface="SimSun" panose="02010600030101010101" pitchFamily="2" charset="-122"/>
                <a:cs typeface="Arial" panose="020B0604020202020204" pitchFamily="34" charset="0"/>
              </a:rPr>
              <a:t>W</a:t>
            </a:r>
            <a:r>
              <a:rPr lang="en-US" altLang="zh-CN" dirty="0">
                <a:ea typeface="SimSun" panose="02010600030101010101" pitchFamily="2" charset="-122"/>
                <a:cs typeface="Arial" panose="020B0604020202020204" pitchFamily="34" charset="0"/>
              </a:rPr>
              <a:t>(</a:t>
            </a:r>
            <a:r>
              <a:rPr lang="en-US" altLang="zh-CN" i="1" dirty="0">
                <a:ea typeface="SimSun" panose="02010600030101010101" pitchFamily="2" charset="-122"/>
                <a:cs typeface="Arial" panose="020B0604020202020204" pitchFamily="34" charset="0"/>
              </a:rPr>
              <a:t>S</a:t>
            </a:r>
            <a:r>
              <a:rPr lang="en-US" altLang="zh-CN" dirty="0">
                <a:ea typeface="SimSun" panose="02010600030101010101" pitchFamily="2" charset="-122"/>
                <a:cs typeface="Arial" panose="020B0604020202020204" pitchFamily="34" charset="0"/>
              </a:rPr>
              <a:t>, </a:t>
            </a:r>
            <a:r>
              <a:rPr lang="en-US" altLang="zh-CN" i="1" dirty="0">
                <a:ea typeface="SimSun" panose="02010600030101010101" pitchFamily="2" charset="-122"/>
                <a:cs typeface="Arial" panose="020B0604020202020204" pitchFamily="34" charset="0"/>
              </a:rPr>
              <a:t>R</a:t>
            </a:r>
            <a:r>
              <a:rPr lang="en-US" altLang="zh-CN" dirty="0">
                <a:ea typeface="SimSun" panose="02010600030101010101" pitchFamily="2" charset="-122"/>
                <a:cs typeface="Arial" panose="020B0604020202020204" pitchFamily="34" charset="0"/>
              </a:rPr>
              <a:t>) be sum of weights on all edges with one vertex in </a:t>
            </a:r>
            <a:r>
              <a:rPr lang="en-US" altLang="zh-CN" i="1" dirty="0">
                <a:ea typeface="SimSun" panose="02010600030101010101" pitchFamily="2" charset="-122"/>
                <a:cs typeface="Arial" panose="020B0604020202020204" pitchFamily="34" charset="0"/>
              </a:rPr>
              <a:t>S</a:t>
            </a:r>
            <a:r>
              <a:rPr lang="en-US" altLang="zh-CN" dirty="0">
                <a:ea typeface="SimSun" panose="02010600030101010101" pitchFamily="2" charset="-122"/>
                <a:cs typeface="Arial" panose="020B0604020202020204" pitchFamily="34" charset="0"/>
              </a:rPr>
              <a:t> and the other in </a:t>
            </a:r>
            <a:r>
              <a:rPr lang="en-US" altLang="zh-CN" i="1" dirty="0">
                <a:ea typeface="SimSun" panose="02010600030101010101" pitchFamily="2" charset="-122"/>
                <a:cs typeface="Arial" panose="020B0604020202020204" pitchFamily="34" charset="0"/>
              </a:rPr>
              <a:t>R</a:t>
            </a:r>
          </a:p>
          <a:p>
            <a:pPr lvl="1">
              <a:spcAft>
                <a:spcPts val="600"/>
              </a:spcAft>
            </a:pPr>
            <a:r>
              <a:rPr lang="en-US" dirty="0"/>
              <a:t>The sum of all the intra-cluster weights over all clusters:   </a:t>
            </a:r>
            <a:endParaRPr lang="en-US" altLang="zh-CN" dirty="0">
              <a:ea typeface="SimSun" panose="02010600030101010101" pitchFamily="2" charset="-122"/>
              <a:cs typeface="Arial" panose="020B0604020202020204" pitchFamily="34" charset="0"/>
            </a:endParaRPr>
          </a:p>
          <a:p>
            <a:pPr lvl="1">
              <a:spcAft>
                <a:spcPts val="600"/>
              </a:spcAft>
            </a:pPr>
            <a:r>
              <a:rPr lang="en-US" dirty="0"/>
              <a:t>The sum of all the inter-cluster weights: </a:t>
            </a:r>
          </a:p>
          <a:p>
            <a:pPr marL="200025" lvl="1" indent="0">
              <a:spcAft>
                <a:spcPts val="600"/>
              </a:spcAft>
              <a:buNone/>
            </a:pPr>
            <a:r>
              <a:rPr lang="en-US" dirty="0"/>
              <a:t>  </a:t>
            </a:r>
            <a:endParaRPr lang="en-US" altLang="zh-CN" dirty="0">
              <a:ea typeface="SimSun" panose="02010600030101010101" pitchFamily="2" charset="-122"/>
              <a:cs typeface="Arial" panose="020B0604020202020204" pitchFamily="34" charset="0"/>
            </a:endParaRPr>
          </a:p>
          <a:p>
            <a:pPr lvl="1">
              <a:spcAft>
                <a:spcPts val="600"/>
              </a:spcAft>
            </a:pPr>
            <a:r>
              <a:rPr lang="en-US" altLang="zh-CN" dirty="0">
                <a:ea typeface="SimSun" panose="02010600030101010101" pitchFamily="2" charset="-122"/>
                <a:cs typeface="Arial" panose="020B0604020202020204" pitchFamily="34" charset="0"/>
              </a:rPr>
              <a:t>The number of distinct intra-cluster edges:</a:t>
            </a:r>
          </a:p>
          <a:p>
            <a:pPr lvl="1">
              <a:spcAft>
                <a:spcPts val="600"/>
              </a:spcAft>
            </a:pPr>
            <a:r>
              <a:rPr lang="en-US" altLang="zh-CN" dirty="0">
                <a:ea typeface="SimSun" panose="02010600030101010101" pitchFamily="2" charset="-122"/>
                <a:cs typeface="Arial" panose="020B0604020202020204" pitchFamily="34" charset="0"/>
              </a:rPr>
              <a:t>The number of distinct inter-cluster edges:</a:t>
            </a:r>
          </a:p>
          <a:p>
            <a:pPr>
              <a:spcAft>
                <a:spcPts val="600"/>
              </a:spcAft>
            </a:pPr>
            <a:r>
              <a:rPr lang="en-US" altLang="zh-CN" b="1" dirty="0">
                <a:ea typeface="SimSun" panose="02010600030101010101" pitchFamily="2" charset="-122"/>
                <a:cs typeface="Arial" panose="020B0604020202020204" pitchFamily="34" charset="0"/>
              </a:rPr>
              <a:t>Beta-CV measure</a:t>
            </a:r>
            <a:r>
              <a:rPr lang="en-US" altLang="zh-CN" dirty="0">
                <a:ea typeface="SimSun" panose="02010600030101010101" pitchFamily="2" charset="-122"/>
                <a:cs typeface="Arial" panose="020B0604020202020204" pitchFamily="34" charset="0"/>
              </a:rPr>
              <a:t>: </a:t>
            </a:r>
            <a:r>
              <a:rPr lang="en-US" dirty="0"/>
              <a:t> </a:t>
            </a:r>
          </a:p>
          <a:p>
            <a:pPr lvl="1">
              <a:spcAft>
                <a:spcPts val="600"/>
              </a:spcAft>
            </a:pPr>
            <a:r>
              <a:rPr lang="en-US" dirty="0"/>
              <a:t>The ratio of the mean intra-cluster distance to the mean inter-cluster distance</a:t>
            </a:r>
            <a:endParaRPr lang="en-US" altLang="zh-CN" dirty="0">
              <a:ea typeface="SimSun" panose="02010600030101010101" pitchFamily="2" charset="-122"/>
              <a:cs typeface="Arial" panose="020B0604020202020204" pitchFamily="34" charset="0"/>
            </a:endParaRPr>
          </a:p>
          <a:p>
            <a:pPr lvl="1">
              <a:spcAft>
                <a:spcPts val="600"/>
              </a:spcAft>
            </a:pPr>
            <a:r>
              <a:rPr lang="en-US" altLang="zh-CN" dirty="0">
                <a:ea typeface="SimSun" panose="02010600030101010101" pitchFamily="2" charset="-122"/>
                <a:cs typeface="Arial" panose="020B0604020202020204" pitchFamily="34" charset="0"/>
              </a:rPr>
              <a:t>The smaller, the better the </a:t>
            </a:r>
            <a:r>
              <a:rPr lang="en-US" altLang="zh-CN" dirty="0" smtClean="0">
                <a:ea typeface="SimSun" panose="02010600030101010101" pitchFamily="2" charset="-122"/>
                <a:cs typeface="Arial" panose="020B0604020202020204" pitchFamily="34" charset="0"/>
              </a:rPr>
              <a:t>clustering</a:t>
            </a:r>
            <a:endParaRPr lang="en-US" altLang="zh-CN" dirty="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86</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642991610"/>
              </p:ext>
            </p:extLst>
          </p:nvPr>
        </p:nvGraphicFramePr>
        <p:xfrm>
          <a:off x="6562938" y="3164570"/>
          <a:ext cx="1534775" cy="536000"/>
        </p:xfrm>
        <a:graphic>
          <a:graphicData uri="http://schemas.openxmlformats.org/presentationml/2006/ole">
            <mc:AlternateContent xmlns:mc="http://schemas.openxmlformats.org/markup-compatibility/2006">
              <mc:Choice xmlns:v="urn:schemas-microsoft-com:vml" Requires="v">
                <p:oleObj spid="_x0000_s79965" name="Equation" r:id="rId3" imgW="1269720" imgH="431640" progId="Equation.DSMT4">
                  <p:embed/>
                </p:oleObj>
              </mc:Choice>
              <mc:Fallback>
                <p:oleObj name="Equation" r:id="rId3" imgW="1269720" imgH="431640" progId="Equation.DSMT4">
                  <p:embed/>
                  <p:pic>
                    <p:nvPicPr>
                      <p:cNvPr id="0" name=""/>
                      <p:cNvPicPr/>
                      <p:nvPr/>
                    </p:nvPicPr>
                    <p:blipFill>
                      <a:blip r:embed="rId4"/>
                      <a:stretch>
                        <a:fillRect/>
                      </a:stretch>
                    </p:blipFill>
                    <p:spPr>
                      <a:xfrm>
                        <a:off x="6562938" y="3164570"/>
                        <a:ext cx="1534775" cy="5360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55963995"/>
              </p:ext>
            </p:extLst>
          </p:nvPr>
        </p:nvGraphicFramePr>
        <p:xfrm>
          <a:off x="5056276" y="3668686"/>
          <a:ext cx="2778068" cy="519190"/>
        </p:xfrm>
        <a:graphic>
          <a:graphicData uri="http://schemas.openxmlformats.org/presentationml/2006/ole">
            <mc:AlternateContent xmlns:mc="http://schemas.openxmlformats.org/markup-compatibility/2006">
              <mc:Choice xmlns:v="urn:schemas-microsoft-com:vml" Requires="v">
                <p:oleObj spid="_x0000_s79966" name="Equation" r:id="rId5" imgW="2438280" imgH="444240" progId="Equation.DSMT4">
                  <p:embed/>
                </p:oleObj>
              </mc:Choice>
              <mc:Fallback>
                <p:oleObj name="Equation" r:id="rId5" imgW="2438280" imgH="444240" progId="Equation.DSMT4">
                  <p:embed/>
                  <p:pic>
                    <p:nvPicPr>
                      <p:cNvPr id="0" name=""/>
                      <p:cNvPicPr/>
                      <p:nvPr/>
                    </p:nvPicPr>
                    <p:blipFill>
                      <a:blip r:embed="rId6"/>
                      <a:stretch>
                        <a:fillRect/>
                      </a:stretch>
                    </p:blipFill>
                    <p:spPr>
                      <a:xfrm>
                        <a:off x="5056276" y="3668686"/>
                        <a:ext cx="2778068" cy="51919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98687299"/>
              </p:ext>
            </p:extLst>
          </p:nvPr>
        </p:nvGraphicFramePr>
        <p:xfrm>
          <a:off x="5447385" y="4166529"/>
          <a:ext cx="997925" cy="552330"/>
        </p:xfrm>
        <a:graphic>
          <a:graphicData uri="http://schemas.openxmlformats.org/presentationml/2006/ole">
            <mc:AlternateContent xmlns:mc="http://schemas.openxmlformats.org/markup-compatibility/2006">
              <mc:Choice xmlns:v="urn:schemas-microsoft-com:vml" Requires="v">
                <p:oleObj spid="_x0000_s79967" name="Equation" r:id="rId7" imgW="850680" imgH="457200" progId="Equation.DSMT4">
                  <p:embed/>
                </p:oleObj>
              </mc:Choice>
              <mc:Fallback>
                <p:oleObj name="Equation" r:id="rId7" imgW="850680" imgH="457200" progId="Equation.DSMT4">
                  <p:embed/>
                  <p:pic>
                    <p:nvPicPr>
                      <p:cNvPr id="0" name=""/>
                      <p:cNvPicPr/>
                      <p:nvPr/>
                    </p:nvPicPr>
                    <p:blipFill>
                      <a:blip r:embed="rId8"/>
                      <a:stretch>
                        <a:fillRect/>
                      </a:stretch>
                    </p:blipFill>
                    <p:spPr>
                      <a:xfrm>
                        <a:off x="5447385" y="4166529"/>
                        <a:ext cx="997925" cy="55233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37641275"/>
              </p:ext>
            </p:extLst>
          </p:nvPr>
        </p:nvGraphicFramePr>
        <p:xfrm>
          <a:off x="5447385" y="4689830"/>
          <a:ext cx="1418538" cy="595326"/>
        </p:xfrm>
        <a:graphic>
          <a:graphicData uri="http://schemas.openxmlformats.org/presentationml/2006/ole">
            <mc:AlternateContent xmlns:mc="http://schemas.openxmlformats.org/markup-compatibility/2006">
              <mc:Choice xmlns:v="urn:schemas-microsoft-com:vml" Requires="v">
                <p:oleObj spid="_x0000_s79968" name="Equation" r:id="rId9" imgW="1091880" imgH="444240" progId="Equation.DSMT4">
                  <p:embed/>
                </p:oleObj>
              </mc:Choice>
              <mc:Fallback>
                <p:oleObj name="Equation" r:id="rId9" imgW="1091880" imgH="444240" progId="Equation.DSMT4">
                  <p:embed/>
                  <p:pic>
                    <p:nvPicPr>
                      <p:cNvPr id="0" name=""/>
                      <p:cNvPicPr/>
                      <p:nvPr/>
                    </p:nvPicPr>
                    <p:blipFill>
                      <a:blip r:embed="rId10"/>
                      <a:stretch>
                        <a:fillRect/>
                      </a:stretch>
                    </p:blipFill>
                    <p:spPr>
                      <a:xfrm>
                        <a:off x="5447385" y="4689830"/>
                        <a:ext cx="1418538" cy="595326"/>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67590189"/>
              </p:ext>
            </p:extLst>
          </p:nvPr>
        </p:nvGraphicFramePr>
        <p:xfrm>
          <a:off x="5090700" y="5900746"/>
          <a:ext cx="1826608" cy="614354"/>
        </p:xfrm>
        <a:graphic>
          <a:graphicData uri="http://schemas.openxmlformats.org/presentationml/2006/ole">
            <mc:AlternateContent xmlns:mc="http://schemas.openxmlformats.org/markup-compatibility/2006">
              <mc:Choice xmlns:v="urn:schemas-microsoft-com:vml" Requires="v">
                <p:oleObj spid="_x0000_s79969" name="Equation" r:id="rId11" imgW="1320480" imgH="431640" progId="Equation.DSMT4">
                  <p:embed/>
                </p:oleObj>
              </mc:Choice>
              <mc:Fallback>
                <p:oleObj name="Equation" r:id="rId11" imgW="1320480" imgH="431640" progId="Equation.DSMT4">
                  <p:embed/>
                  <p:pic>
                    <p:nvPicPr>
                      <p:cNvPr id="0" name=""/>
                      <p:cNvPicPr/>
                      <p:nvPr/>
                    </p:nvPicPr>
                    <p:blipFill>
                      <a:blip r:embed="rId12"/>
                      <a:stretch>
                        <a:fillRect/>
                      </a:stretch>
                    </p:blipFill>
                    <p:spPr>
                      <a:xfrm>
                        <a:off x="5090700" y="5900746"/>
                        <a:ext cx="1826608" cy="614354"/>
                      </a:xfrm>
                      <a:prstGeom prst="rect">
                        <a:avLst/>
                      </a:prstGeom>
                    </p:spPr>
                  </p:pic>
                </p:oleObj>
              </mc:Fallback>
            </mc:AlternateContent>
          </a:graphicData>
        </a:graphic>
      </p:graphicFrame>
      <p:grpSp>
        <p:nvGrpSpPr>
          <p:cNvPr id="10" name="Group 9"/>
          <p:cNvGrpSpPr/>
          <p:nvPr/>
        </p:nvGrpSpPr>
        <p:grpSpPr>
          <a:xfrm>
            <a:off x="7020510" y="4228682"/>
            <a:ext cx="2057399" cy="1225993"/>
            <a:chOff x="10001278" y="3867115"/>
            <a:chExt cx="2057399" cy="1225993"/>
          </a:xfrm>
        </p:grpSpPr>
        <p:grpSp>
          <p:nvGrpSpPr>
            <p:cNvPr id="11" name="Group 47"/>
            <p:cNvGrpSpPr>
              <a:grpSpLocks/>
            </p:cNvGrpSpPr>
            <p:nvPr/>
          </p:nvGrpSpPr>
          <p:grpSpPr bwMode="auto">
            <a:xfrm>
              <a:off x="10001278" y="3867115"/>
              <a:ext cx="2057399" cy="1225993"/>
              <a:chOff x="6781800" y="1295400"/>
              <a:chExt cx="2042907" cy="1181100"/>
            </a:xfrm>
          </p:grpSpPr>
          <p:sp>
            <p:nvSpPr>
              <p:cNvPr id="16" name="Oval 8"/>
              <p:cNvSpPr>
                <a:spLocks noChangeArrowheads="1"/>
              </p:cNvSpPr>
              <p:nvPr/>
            </p:nvSpPr>
            <p:spPr bwMode="auto">
              <a:xfrm>
                <a:off x="7162800" y="17049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7" name="Oval 9"/>
              <p:cNvSpPr>
                <a:spLocks noChangeArrowheads="1"/>
              </p:cNvSpPr>
              <p:nvPr/>
            </p:nvSpPr>
            <p:spPr bwMode="auto">
              <a:xfrm>
                <a:off x="7391400" y="16287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8" name="Oval 10"/>
              <p:cNvSpPr>
                <a:spLocks noChangeArrowheads="1"/>
              </p:cNvSpPr>
              <p:nvPr/>
            </p:nvSpPr>
            <p:spPr bwMode="auto">
              <a:xfrm>
                <a:off x="7467600" y="20955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9" name="Oval 11"/>
              <p:cNvSpPr>
                <a:spLocks noChangeArrowheads="1"/>
              </p:cNvSpPr>
              <p:nvPr/>
            </p:nvSpPr>
            <p:spPr bwMode="auto">
              <a:xfrm>
                <a:off x="7696200" y="1933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0" name="Oval 12"/>
              <p:cNvSpPr>
                <a:spLocks noChangeArrowheads="1"/>
              </p:cNvSpPr>
              <p:nvPr/>
            </p:nvSpPr>
            <p:spPr bwMode="auto">
              <a:xfrm>
                <a:off x="7010400" y="20193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1" name="Oval 13"/>
              <p:cNvSpPr>
                <a:spLocks noChangeArrowheads="1"/>
              </p:cNvSpPr>
              <p:nvPr/>
            </p:nvSpPr>
            <p:spPr bwMode="auto">
              <a:xfrm>
                <a:off x="7010400" y="1552575"/>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2" name="Oval 14"/>
              <p:cNvSpPr>
                <a:spLocks noChangeArrowheads="1"/>
              </p:cNvSpPr>
              <p:nvPr/>
            </p:nvSpPr>
            <p:spPr bwMode="auto">
              <a:xfrm>
                <a:off x="72771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3" name="Oval 22"/>
              <p:cNvSpPr>
                <a:spLocks noChangeArrowheads="1"/>
              </p:cNvSpPr>
              <p:nvPr/>
            </p:nvSpPr>
            <p:spPr bwMode="auto">
              <a:xfrm>
                <a:off x="7620000" y="17145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4" name="Oval 23"/>
              <p:cNvSpPr>
                <a:spLocks noChangeArrowheads="1"/>
              </p:cNvSpPr>
              <p:nvPr/>
            </p:nvSpPr>
            <p:spPr bwMode="auto">
              <a:xfrm>
                <a:off x="7467600" y="1866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5" name="Oval 33"/>
              <p:cNvSpPr>
                <a:spLocks noChangeArrowheads="1"/>
              </p:cNvSpPr>
              <p:nvPr/>
            </p:nvSpPr>
            <p:spPr bwMode="auto">
              <a:xfrm>
                <a:off x="7226077" y="2280758"/>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6" name="Oval 34"/>
              <p:cNvSpPr>
                <a:spLocks noChangeArrowheads="1"/>
              </p:cNvSpPr>
              <p:nvPr/>
            </p:nvSpPr>
            <p:spPr bwMode="auto">
              <a:xfrm>
                <a:off x="7315200" y="1485900"/>
                <a:ext cx="76200" cy="76200"/>
              </a:xfrm>
              <a:prstGeom prst="ellipse">
                <a:avLst/>
              </a:prstGeom>
              <a:solidFill>
                <a:schemeClr val="accent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7" name="Oval 35"/>
              <p:cNvSpPr>
                <a:spLocks noChangeArrowheads="1"/>
              </p:cNvSpPr>
              <p:nvPr/>
            </p:nvSpPr>
            <p:spPr bwMode="auto">
              <a:xfrm>
                <a:off x="7048500" y="2247900"/>
                <a:ext cx="76200" cy="76200"/>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28" name="Oval 15"/>
              <p:cNvSpPr>
                <a:spLocks noChangeArrowheads="1"/>
              </p:cNvSpPr>
              <p:nvPr/>
            </p:nvSpPr>
            <p:spPr bwMode="auto">
              <a:xfrm>
                <a:off x="80962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29" name="Oval 19"/>
              <p:cNvSpPr>
                <a:spLocks noChangeArrowheads="1"/>
              </p:cNvSpPr>
              <p:nvPr/>
            </p:nvSpPr>
            <p:spPr bwMode="auto">
              <a:xfrm>
                <a:off x="82486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0" name="Oval 20"/>
              <p:cNvSpPr>
                <a:spLocks noChangeArrowheads="1"/>
              </p:cNvSpPr>
              <p:nvPr/>
            </p:nvSpPr>
            <p:spPr bwMode="auto">
              <a:xfrm>
                <a:off x="84010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1" name="Oval 21"/>
              <p:cNvSpPr>
                <a:spLocks noChangeArrowheads="1"/>
              </p:cNvSpPr>
              <p:nvPr/>
            </p:nvSpPr>
            <p:spPr bwMode="auto">
              <a:xfrm>
                <a:off x="8248650" y="1857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2" name="Oval 22"/>
              <p:cNvSpPr>
                <a:spLocks noChangeArrowheads="1"/>
              </p:cNvSpPr>
              <p:nvPr/>
            </p:nvSpPr>
            <p:spPr bwMode="auto">
              <a:xfrm>
                <a:off x="84010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3" name="Oval 23"/>
              <p:cNvSpPr>
                <a:spLocks noChangeArrowheads="1"/>
              </p:cNvSpPr>
              <p:nvPr/>
            </p:nvSpPr>
            <p:spPr bwMode="auto">
              <a:xfrm>
                <a:off x="79438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4" name="Oval 24"/>
              <p:cNvSpPr>
                <a:spLocks noChangeArrowheads="1"/>
              </p:cNvSpPr>
              <p:nvPr/>
            </p:nvSpPr>
            <p:spPr bwMode="auto">
              <a:xfrm>
                <a:off x="8096250" y="14763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5" name="Oval 25"/>
              <p:cNvSpPr>
                <a:spLocks noChangeArrowheads="1"/>
              </p:cNvSpPr>
              <p:nvPr/>
            </p:nvSpPr>
            <p:spPr bwMode="auto">
              <a:xfrm>
                <a:off x="7905750" y="15906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6" name="Oval 26"/>
              <p:cNvSpPr>
                <a:spLocks noChangeArrowheads="1"/>
              </p:cNvSpPr>
              <p:nvPr/>
            </p:nvSpPr>
            <p:spPr bwMode="auto">
              <a:xfrm>
                <a:off x="8248650" y="1628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b="1">
                  <a:solidFill>
                    <a:srgbClr val="0000FF"/>
                  </a:solidFill>
                </a:endParaRPr>
              </a:p>
            </p:txBody>
          </p:sp>
          <p:sp>
            <p:nvSpPr>
              <p:cNvPr id="37" name="Oval 27"/>
              <p:cNvSpPr>
                <a:spLocks noChangeArrowheads="1"/>
              </p:cNvSpPr>
              <p:nvPr/>
            </p:nvSpPr>
            <p:spPr bwMode="auto">
              <a:xfrm>
                <a:off x="79438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8" name="Oval 28"/>
              <p:cNvSpPr>
                <a:spLocks noChangeArrowheads="1"/>
              </p:cNvSpPr>
              <p:nvPr/>
            </p:nvSpPr>
            <p:spPr bwMode="auto">
              <a:xfrm>
                <a:off x="80962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39" name="Oval 29"/>
              <p:cNvSpPr>
                <a:spLocks noChangeArrowheads="1"/>
              </p:cNvSpPr>
              <p:nvPr/>
            </p:nvSpPr>
            <p:spPr bwMode="auto">
              <a:xfrm>
                <a:off x="8401050" y="20097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0" name="Oval 30"/>
              <p:cNvSpPr>
                <a:spLocks noChangeArrowheads="1"/>
              </p:cNvSpPr>
              <p:nvPr/>
            </p:nvSpPr>
            <p:spPr bwMode="auto">
              <a:xfrm>
                <a:off x="8553450" y="19335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1" name="Oval 31"/>
              <p:cNvSpPr>
                <a:spLocks noChangeArrowheads="1"/>
              </p:cNvSpPr>
              <p:nvPr/>
            </p:nvSpPr>
            <p:spPr bwMode="auto">
              <a:xfrm>
                <a:off x="8629650" y="1704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2" name="Oval 32"/>
              <p:cNvSpPr>
                <a:spLocks noChangeArrowheads="1"/>
              </p:cNvSpPr>
              <p:nvPr/>
            </p:nvSpPr>
            <p:spPr bwMode="auto">
              <a:xfrm>
                <a:off x="8477250" y="17811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3" name="Oval 37"/>
              <p:cNvSpPr>
                <a:spLocks noChangeArrowheads="1"/>
              </p:cNvSpPr>
              <p:nvPr/>
            </p:nvSpPr>
            <p:spPr bwMode="auto">
              <a:xfrm>
                <a:off x="8020050" y="2085975"/>
                <a:ext cx="76200" cy="76200"/>
              </a:xfrm>
              <a:prstGeom prst="ellipse">
                <a:avLst/>
              </a:prstGeom>
              <a:solidFill>
                <a:srgbClr val="0070C0"/>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FF"/>
                  </a:solidFill>
                </a:endParaRPr>
              </a:p>
            </p:txBody>
          </p:sp>
          <p:sp>
            <p:nvSpPr>
              <p:cNvPr id="44" name="Rectangle 1"/>
              <p:cNvSpPr>
                <a:spLocks noChangeArrowheads="1"/>
              </p:cNvSpPr>
              <p:nvPr/>
            </p:nvSpPr>
            <p:spPr bwMode="auto">
              <a:xfrm>
                <a:off x="6781800" y="1295400"/>
                <a:ext cx="2042907" cy="11811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5" name="Oval 2"/>
              <p:cNvSpPr>
                <a:spLocks noChangeArrowheads="1"/>
              </p:cNvSpPr>
              <p:nvPr/>
            </p:nvSpPr>
            <p:spPr bwMode="auto">
              <a:xfrm rot="20962536">
                <a:off x="7845935" y="1424254"/>
                <a:ext cx="897260" cy="790039"/>
              </a:xfrm>
              <a:prstGeom prst="ellipse">
                <a:avLst/>
              </a:prstGeom>
              <a:noFill/>
              <a:ln w="28575" algn="ctr">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46" name="Oval 44"/>
              <p:cNvSpPr>
                <a:spLocks noChangeArrowheads="1"/>
              </p:cNvSpPr>
              <p:nvPr/>
            </p:nvSpPr>
            <p:spPr bwMode="auto">
              <a:xfrm rot="2595734">
                <a:off x="6892421" y="1472681"/>
                <a:ext cx="995748" cy="491656"/>
              </a:xfrm>
              <a:prstGeom prst="ellipse">
                <a:avLst/>
              </a:prstGeom>
              <a:noFill/>
              <a:ln w="28575" algn="ctr">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grpSp>
        <p:sp>
          <p:nvSpPr>
            <p:cNvPr id="12" name="Oval 35"/>
            <p:cNvSpPr>
              <a:spLocks noChangeArrowheads="1"/>
            </p:cNvSpPr>
            <p:nvPr/>
          </p:nvSpPr>
          <p:spPr bwMode="auto">
            <a:xfrm>
              <a:off x="10156683" y="4717509"/>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3" name="Oval 33"/>
            <p:cNvSpPr>
              <a:spLocks noChangeArrowheads="1"/>
            </p:cNvSpPr>
            <p:nvPr/>
          </p:nvSpPr>
          <p:spPr bwMode="auto">
            <a:xfrm>
              <a:off x="10487078" y="47519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sp>
          <p:nvSpPr>
            <p:cNvPr id="14" name="Oval 2"/>
            <p:cNvSpPr>
              <a:spLocks noChangeArrowheads="1"/>
            </p:cNvSpPr>
            <p:nvPr/>
          </p:nvSpPr>
          <p:spPr bwMode="auto">
            <a:xfrm rot="426211">
              <a:off x="10077189" y="4589185"/>
              <a:ext cx="786225" cy="422615"/>
            </a:xfrm>
            <a:prstGeom prst="ellipse">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en-US" altLang="en-US" sz="1800">
                <a:solidFill>
                  <a:srgbClr val="000000"/>
                </a:solidFill>
              </a:endParaRPr>
            </a:p>
          </p:txBody>
        </p:sp>
        <p:sp>
          <p:nvSpPr>
            <p:cNvPr id="15" name="Oval 33"/>
            <p:cNvSpPr>
              <a:spLocks noChangeArrowheads="1"/>
            </p:cNvSpPr>
            <p:nvPr/>
          </p:nvSpPr>
          <p:spPr bwMode="auto">
            <a:xfrm>
              <a:off x="10639478" y="4904355"/>
              <a:ext cx="76741" cy="79096"/>
            </a:xfrm>
            <a:prstGeom prst="ellipse">
              <a:avLst/>
            </a:prstGeom>
            <a:solidFill>
              <a:schemeClr val="tx1"/>
            </a:solidFill>
            <a:ln w="9525" algn="ctr">
              <a:solidFill>
                <a:schemeClr val="tx1"/>
              </a:solidFill>
              <a:round/>
              <a:headEnd/>
              <a:tailEnd/>
            </a:ln>
          </p:spPr>
          <p:txBody>
            <a:bodyPr wrap="none" anchor="ctr"/>
            <a:lstStyle>
              <a:lvl1pPr eaLnBrk="0" hangingPunct="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defTabSz="914400" eaLnBrk="1" fontAlgn="base" hangingPunct="1">
                <a:spcBef>
                  <a:spcPct val="0"/>
                </a:spcBef>
                <a:spcAft>
                  <a:spcPct val="0"/>
                </a:spcAft>
                <a:buClrTx/>
                <a:buSzTx/>
                <a:buFont typeface="Wingdings" panose="05000000000000000000" pitchFamily="2" charset="2"/>
                <a:buNone/>
              </a:pPr>
              <a:endParaRPr lang="zh-CN" altLang="zh-CN" sz="1800">
                <a:solidFill>
                  <a:srgbClr val="000000"/>
                </a:solidFill>
              </a:endParaRPr>
            </a:p>
          </p:txBody>
        </p:sp>
      </p:grpSp>
    </p:spTree>
    <p:extLst>
      <p:ext uri="{BB962C8B-B14F-4D97-AF65-F5344CB8AC3E}">
        <p14:creationId xmlns:p14="http://schemas.microsoft.com/office/powerpoint/2010/main" val="3654748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prstClr val="black"/>
                </a:solidFill>
              </a:rPr>
              <a:t>Internal Measures (II): Normalized Cut and Modularity</a:t>
            </a:r>
            <a:endParaRPr lang="en-US" dirty="0"/>
          </a:p>
        </p:txBody>
      </p:sp>
      <p:sp>
        <p:nvSpPr>
          <p:cNvPr id="3" name="Content Placeholder 2"/>
          <p:cNvSpPr>
            <a:spLocks noGrp="1"/>
          </p:cNvSpPr>
          <p:nvPr>
            <p:ph idx="1"/>
          </p:nvPr>
        </p:nvSpPr>
        <p:spPr>
          <a:xfrm>
            <a:off x="457200" y="1600200"/>
            <a:ext cx="8229600" cy="5121275"/>
          </a:xfrm>
        </p:spPr>
        <p:txBody>
          <a:bodyPr>
            <a:normAutofit fontScale="85000" lnSpcReduction="10000"/>
          </a:bodyPr>
          <a:lstStyle/>
          <a:p>
            <a:r>
              <a:rPr lang="en-US" altLang="zh-CN" b="1" dirty="0">
                <a:ea typeface="SimSun" panose="02010600030101010101" pitchFamily="2" charset="-122"/>
                <a:cs typeface="Arial" panose="020B0604020202020204" pitchFamily="34" charset="0"/>
              </a:rPr>
              <a:t>Normalized cut</a:t>
            </a:r>
            <a:r>
              <a:rPr lang="en-US" altLang="zh-CN" dirty="0">
                <a:ea typeface="SimSun" panose="02010600030101010101" pitchFamily="2" charset="-122"/>
                <a:cs typeface="Arial" panose="020B0604020202020204" pitchFamily="34" charset="0"/>
              </a:rPr>
              <a:t>:</a:t>
            </a:r>
          </a:p>
          <a:p>
            <a:endParaRPr lang="en-US" altLang="zh-CN" dirty="0">
              <a:ea typeface="SimSun" panose="02010600030101010101" pitchFamily="2" charset="-122"/>
              <a:cs typeface="Arial" panose="020B0604020202020204" pitchFamily="34" charset="0"/>
            </a:endParaRPr>
          </a:p>
          <a:p>
            <a:pPr marL="612782" lvl="3" indent="0">
              <a:buNone/>
            </a:pPr>
            <a:r>
              <a:rPr lang="en-US" sz="2600" dirty="0"/>
              <a:t>where </a:t>
            </a:r>
            <a:r>
              <a:rPr lang="en-US" sz="2600" i="1" dirty="0" err="1"/>
              <a:t>vol</a:t>
            </a:r>
            <a:r>
              <a:rPr lang="en-US" sz="2600" dirty="0"/>
              <a:t>(</a:t>
            </a:r>
            <a:r>
              <a:rPr lang="en-US" sz="2600" i="1" dirty="0"/>
              <a:t>C</a:t>
            </a:r>
            <a:r>
              <a:rPr lang="en-US" sz="2600" i="1" baseline="-25000" dirty="0"/>
              <a:t>i</a:t>
            </a:r>
            <a:r>
              <a:rPr lang="en-US" sz="2600" dirty="0"/>
              <a:t>) = </a:t>
            </a:r>
            <a:r>
              <a:rPr lang="en-US" sz="2600" i="1" dirty="0"/>
              <a:t>W</a:t>
            </a:r>
            <a:r>
              <a:rPr lang="en-US" sz="2600" dirty="0"/>
              <a:t>(</a:t>
            </a:r>
            <a:r>
              <a:rPr lang="en-US" sz="2600" i="1" dirty="0"/>
              <a:t>C</a:t>
            </a:r>
            <a:r>
              <a:rPr lang="en-US" sz="2600" i="1" baseline="-25000" dirty="0"/>
              <a:t>i</a:t>
            </a:r>
            <a:r>
              <a:rPr lang="en-US" sz="2600" i="1" dirty="0"/>
              <a:t>, V</a:t>
            </a:r>
            <a:r>
              <a:rPr lang="en-US" sz="2600" dirty="0"/>
              <a:t>) is the volume of cluster </a:t>
            </a:r>
            <a:r>
              <a:rPr lang="en-US" sz="2600" i="1" dirty="0"/>
              <a:t>C</a:t>
            </a:r>
            <a:r>
              <a:rPr lang="en-US" sz="2600" i="1" baseline="-25000" dirty="0"/>
              <a:t>i</a:t>
            </a:r>
            <a:r>
              <a:rPr lang="en-US" sz="2600" dirty="0"/>
              <a:t> </a:t>
            </a:r>
          </a:p>
          <a:p>
            <a:pPr lvl="1"/>
            <a:r>
              <a:rPr lang="en-US" altLang="zh-CN" dirty="0">
                <a:ea typeface="SimSun" panose="02010600030101010101" pitchFamily="2" charset="-122"/>
                <a:cs typeface="Arial" panose="020B0604020202020204" pitchFamily="34" charset="0"/>
              </a:rPr>
              <a:t>The higher normalized cut value, the better the </a:t>
            </a:r>
            <a:r>
              <a:rPr lang="en-US" altLang="zh-CN" dirty="0" smtClean="0">
                <a:ea typeface="SimSun" panose="02010600030101010101" pitchFamily="2" charset="-122"/>
                <a:cs typeface="Arial" panose="020B0604020202020204" pitchFamily="34" charset="0"/>
              </a:rPr>
              <a:t>clustering</a:t>
            </a:r>
            <a:endParaRPr lang="en-US" dirty="0"/>
          </a:p>
          <a:p>
            <a:r>
              <a:rPr lang="en-US" b="1" dirty="0"/>
              <a:t>Modularity</a:t>
            </a:r>
            <a:r>
              <a:rPr lang="en-US" dirty="0"/>
              <a:t> (for graph clustering)</a:t>
            </a:r>
            <a:endParaRPr lang="en-US" altLang="zh-CN" dirty="0">
              <a:ea typeface="SimSun" panose="02010600030101010101" pitchFamily="2" charset="-122"/>
              <a:cs typeface="Arial" panose="020B0604020202020204" pitchFamily="34" charset="0"/>
            </a:endParaRPr>
          </a:p>
          <a:p>
            <a:pPr lvl="1"/>
            <a:r>
              <a:rPr lang="en-US" dirty="0"/>
              <a:t>Modularity </a:t>
            </a:r>
            <a:r>
              <a:rPr lang="en-US" altLang="zh-CN" i="1" dirty="0">
                <a:ea typeface="SimSun" panose="02010600030101010101" pitchFamily="2" charset="-122"/>
                <a:cs typeface="Arial" panose="020B0604020202020204" pitchFamily="34" charset="0"/>
              </a:rPr>
              <a:t>Q</a:t>
            </a:r>
            <a:r>
              <a:rPr lang="en-US" altLang="zh-CN" dirty="0">
                <a:ea typeface="SimSun" panose="02010600030101010101" pitchFamily="2" charset="-122"/>
                <a:cs typeface="Arial" panose="020B0604020202020204" pitchFamily="34" charset="0"/>
              </a:rPr>
              <a:t> is defined as</a:t>
            </a:r>
          </a:p>
          <a:p>
            <a:pPr marL="612782" lvl="3" indent="0">
              <a:buNone/>
            </a:pPr>
            <a:r>
              <a:rPr lang="en-US" altLang="zh-CN" sz="2600" dirty="0">
                <a:ea typeface="SimSun" panose="02010600030101010101" pitchFamily="2" charset="-122"/>
                <a:cs typeface="Arial" panose="020B0604020202020204" pitchFamily="34" charset="0"/>
              </a:rPr>
              <a:t>w</a:t>
            </a:r>
            <a:r>
              <a:rPr lang="en-US" altLang="zh-CN" sz="2600" dirty="0" smtClean="0">
                <a:ea typeface="SimSun" panose="02010600030101010101" pitchFamily="2" charset="-122"/>
                <a:cs typeface="Arial" panose="020B0604020202020204" pitchFamily="34" charset="0"/>
              </a:rPr>
              <a:t>here</a:t>
            </a:r>
            <a:endParaRPr lang="zh-CN" altLang="en-US" sz="2600" dirty="0" smtClean="0">
              <a:ea typeface="SimSun" panose="02010600030101010101" pitchFamily="2" charset="-122"/>
              <a:cs typeface="Arial" panose="020B0604020202020204" pitchFamily="34" charset="0"/>
            </a:endParaRPr>
          </a:p>
          <a:p>
            <a:pPr marL="612782" lvl="3" indent="0">
              <a:buNone/>
            </a:pPr>
            <a:endParaRPr lang="en-US" altLang="zh-CN" sz="2600" dirty="0">
              <a:ea typeface="SimSun" panose="02010600030101010101" pitchFamily="2" charset="-122"/>
              <a:cs typeface="Arial" panose="020B0604020202020204" pitchFamily="34" charset="0"/>
            </a:endParaRPr>
          </a:p>
          <a:p>
            <a:pPr lvl="1"/>
            <a:r>
              <a:rPr lang="en-US" dirty="0"/>
              <a:t>Modularity measures the difference between the observed and expected fraction of weights on edges within the clusters.</a:t>
            </a:r>
          </a:p>
          <a:p>
            <a:pPr lvl="1"/>
            <a:r>
              <a:rPr lang="en-US" dirty="0"/>
              <a:t>The smaller the value, the better the clustering—the intra-cluster distances are lower than expected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87</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71470987"/>
              </p:ext>
            </p:extLst>
          </p:nvPr>
        </p:nvGraphicFramePr>
        <p:xfrm>
          <a:off x="3231689" y="1693870"/>
          <a:ext cx="5912311" cy="826847"/>
        </p:xfrm>
        <a:graphic>
          <a:graphicData uri="http://schemas.openxmlformats.org/presentationml/2006/ole">
            <mc:AlternateContent xmlns:mc="http://schemas.openxmlformats.org/markup-compatibility/2006">
              <mc:Choice xmlns:v="urn:schemas-microsoft-com:vml" Requires="v">
                <p:oleObj spid="_x0000_s80950" name="Equation" r:id="rId3" imgW="4927320" imgH="672840" progId="Equation.DSMT4">
                  <p:embed/>
                </p:oleObj>
              </mc:Choice>
              <mc:Fallback>
                <p:oleObj name="Equation" r:id="rId3" imgW="4927320" imgH="672840" progId="Equation.DSMT4">
                  <p:embed/>
                  <p:pic>
                    <p:nvPicPr>
                      <p:cNvPr id="0" name=""/>
                      <p:cNvPicPr/>
                      <p:nvPr/>
                    </p:nvPicPr>
                    <p:blipFill>
                      <a:blip r:embed="rId4"/>
                      <a:stretch>
                        <a:fillRect/>
                      </a:stretch>
                    </p:blipFill>
                    <p:spPr>
                      <a:xfrm>
                        <a:off x="3231689" y="1693870"/>
                        <a:ext cx="5912311" cy="826847"/>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37326947"/>
              </p:ext>
            </p:extLst>
          </p:nvPr>
        </p:nvGraphicFramePr>
        <p:xfrm>
          <a:off x="5543550" y="3453416"/>
          <a:ext cx="2921652" cy="778453"/>
        </p:xfrm>
        <a:graphic>
          <a:graphicData uri="http://schemas.openxmlformats.org/presentationml/2006/ole">
            <mc:AlternateContent xmlns:mc="http://schemas.openxmlformats.org/markup-compatibility/2006">
              <mc:Choice xmlns:v="urn:schemas-microsoft-com:vml" Requires="v">
                <p:oleObj spid="_x0000_s80951" name="Equation" r:id="rId5" imgW="2145960" imgH="558720" progId="Equation.DSMT4">
                  <p:embed/>
                </p:oleObj>
              </mc:Choice>
              <mc:Fallback>
                <p:oleObj name="Equation" r:id="rId5" imgW="2145960" imgH="558720" progId="Equation.DSMT4">
                  <p:embed/>
                  <p:pic>
                    <p:nvPicPr>
                      <p:cNvPr id="0" name=""/>
                      <p:cNvPicPr/>
                      <p:nvPr/>
                    </p:nvPicPr>
                    <p:blipFill>
                      <a:blip r:embed="rId6"/>
                      <a:stretch>
                        <a:fillRect/>
                      </a:stretch>
                    </p:blipFill>
                    <p:spPr>
                      <a:xfrm>
                        <a:off x="5543550" y="3453416"/>
                        <a:ext cx="2921652" cy="778453"/>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131683920"/>
              </p:ext>
            </p:extLst>
          </p:nvPr>
        </p:nvGraphicFramePr>
        <p:xfrm>
          <a:off x="1825388" y="4252444"/>
          <a:ext cx="6359525" cy="681037"/>
        </p:xfrm>
        <a:graphic>
          <a:graphicData uri="http://schemas.openxmlformats.org/presentationml/2006/ole">
            <mc:AlternateContent xmlns:mc="http://schemas.openxmlformats.org/markup-compatibility/2006">
              <mc:Choice xmlns:v="urn:schemas-microsoft-com:vml" Requires="v">
                <p:oleObj spid="_x0000_s80952" name="Equation" r:id="rId7" imgW="4127400" imgH="431640" progId="Equation.DSMT4">
                  <p:embed/>
                </p:oleObj>
              </mc:Choice>
              <mc:Fallback>
                <p:oleObj name="Equation" r:id="rId7" imgW="4127400" imgH="431640" progId="Equation.DSMT4">
                  <p:embed/>
                  <p:pic>
                    <p:nvPicPr>
                      <p:cNvPr id="0" name=""/>
                      <p:cNvPicPr/>
                      <p:nvPr/>
                    </p:nvPicPr>
                    <p:blipFill>
                      <a:blip r:embed="rId8"/>
                      <a:stretch>
                        <a:fillRect/>
                      </a:stretch>
                    </p:blipFill>
                    <p:spPr>
                      <a:xfrm>
                        <a:off x="1825388" y="4252444"/>
                        <a:ext cx="6359525" cy="681037"/>
                      </a:xfrm>
                      <a:prstGeom prst="rect">
                        <a:avLst/>
                      </a:prstGeom>
                    </p:spPr>
                  </p:pic>
                </p:oleObj>
              </mc:Fallback>
            </mc:AlternateContent>
          </a:graphicData>
        </a:graphic>
      </p:graphicFrame>
    </p:spTree>
    <p:extLst>
      <p:ext uri="{BB962C8B-B14F-4D97-AF65-F5344CB8AC3E}">
        <p14:creationId xmlns:p14="http://schemas.microsoft.com/office/powerpoint/2010/main" val="288208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Relative Measure</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pPr>
              <a:lnSpc>
                <a:spcPct val="120000"/>
              </a:lnSpc>
            </a:pPr>
            <a:r>
              <a:rPr lang="en-US" altLang="zh-CN" dirty="0">
                <a:solidFill>
                  <a:schemeClr val="bg1">
                    <a:lumMod val="50000"/>
                  </a:schemeClr>
                </a:solidFill>
                <a:ea typeface="SimSun" panose="02010600030101010101" pitchFamily="2" charset="-122"/>
              </a:rPr>
              <a:t>Relative measure: Directly compare different </a:t>
            </a:r>
            <a:r>
              <a:rPr lang="en-US" altLang="zh-CN" dirty="0" err="1">
                <a:solidFill>
                  <a:schemeClr val="bg1">
                    <a:lumMod val="50000"/>
                  </a:schemeClr>
                </a:solidFill>
                <a:ea typeface="SimSun" panose="02010600030101010101" pitchFamily="2" charset="-122"/>
              </a:rPr>
              <a:t>clusterings</a:t>
            </a:r>
            <a:r>
              <a:rPr lang="en-US" altLang="zh-CN" dirty="0">
                <a:solidFill>
                  <a:schemeClr val="bg1">
                    <a:lumMod val="50000"/>
                  </a:schemeClr>
                </a:solidFill>
                <a:ea typeface="SimSun" panose="02010600030101010101" pitchFamily="2" charset="-122"/>
              </a:rPr>
              <a:t>, usually those obtained via different parameter settings for the same algorithm</a:t>
            </a:r>
          </a:p>
          <a:p>
            <a:r>
              <a:rPr lang="en-US" altLang="zh-CN" b="1" dirty="0">
                <a:solidFill>
                  <a:schemeClr val="bg1">
                    <a:lumMod val="50000"/>
                  </a:schemeClr>
                </a:solidFill>
                <a:ea typeface="SimSun" panose="02010600030101010101" pitchFamily="2" charset="-122"/>
                <a:cs typeface="Arial" panose="020B0604020202020204" pitchFamily="34" charset="0"/>
              </a:rPr>
              <a:t>Silhouette coefficient </a:t>
            </a:r>
            <a:r>
              <a:rPr lang="en-US" altLang="zh-CN" dirty="0">
                <a:solidFill>
                  <a:schemeClr val="bg1">
                    <a:lumMod val="50000"/>
                  </a:schemeClr>
                </a:solidFill>
                <a:ea typeface="SimSun" panose="02010600030101010101" pitchFamily="2" charset="-122"/>
                <a:cs typeface="Arial" panose="020B0604020202020204" pitchFamily="34" charset="0"/>
              </a:rPr>
              <a:t>as</a:t>
            </a:r>
            <a:r>
              <a:rPr lang="en-US" altLang="zh-CN" b="1" dirty="0">
                <a:solidFill>
                  <a:schemeClr val="bg1">
                    <a:lumMod val="50000"/>
                  </a:schemeClr>
                </a:solidFill>
                <a:ea typeface="SimSun" panose="02010600030101010101" pitchFamily="2" charset="-122"/>
                <a:cs typeface="Arial" panose="020B0604020202020204" pitchFamily="34" charset="0"/>
              </a:rPr>
              <a:t> </a:t>
            </a:r>
            <a:r>
              <a:rPr lang="en-US" altLang="zh-CN" dirty="0">
                <a:solidFill>
                  <a:schemeClr val="bg1">
                    <a:lumMod val="50000"/>
                  </a:schemeClr>
                </a:solidFill>
                <a:ea typeface="SimSun" panose="02010600030101010101" pitchFamily="2" charset="-122"/>
                <a:cs typeface="Arial" panose="020B0604020202020204" pitchFamily="34" charset="0"/>
              </a:rPr>
              <a:t>an </a:t>
            </a:r>
            <a:r>
              <a:rPr lang="en-US" altLang="zh-CN" b="1" dirty="0">
                <a:solidFill>
                  <a:schemeClr val="bg1">
                    <a:lumMod val="50000"/>
                  </a:schemeClr>
                </a:solidFill>
                <a:ea typeface="SimSun" panose="02010600030101010101" pitchFamily="2" charset="-122"/>
                <a:cs typeface="Arial" panose="020B0604020202020204" pitchFamily="34" charset="0"/>
              </a:rPr>
              <a:t>internal measure</a:t>
            </a:r>
            <a:r>
              <a:rPr lang="en-US" altLang="zh-CN" dirty="0">
                <a:solidFill>
                  <a:schemeClr val="bg1">
                    <a:lumMod val="50000"/>
                  </a:schemeClr>
                </a:solidFill>
                <a:ea typeface="SimSun" panose="02010600030101010101" pitchFamily="2" charset="-122"/>
                <a:cs typeface="Arial" panose="020B0604020202020204" pitchFamily="34" charset="0"/>
              </a:rPr>
              <a:t>: Check cluster cohesion and separation</a:t>
            </a:r>
          </a:p>
          <a:p>
            <a:pPr lvl="1"/>
            <a:r>
              <a:rPr lang="en-US" altLang="zh-CN" dirty="0">
                <a:solidFill>
                  <a:schemeClr val="bg1">
                    <a:lumMod val="50000"/>
                  </a:schemeClr>
                </a:solidFill>
                <a:ea typeface="SimSun" panose="02010600030101010101" pitchFamily="2" charset="-122"/>
                <a:cs typeface="Arial" panose="020B0604020202020204" pitchFamily="34" charset="0"/>
              </a:rPr>
              <a:t>For each point </a:t>
            </a:r>
            <a:r>
              <a:rPr lang="en-US" altLang="zh-CN" b="1" i="1" dirty="0">
                <a:solidFill>
                  <a:schemeClr val="bg1">
                    <a:lumMod val="50000"/>
                  </a:schemeClr>
                </a:solidFill>
                <a:ea typeface="SimSun" panose="02010600030101010101" pitchFamily="2" charset="-122"/>
                <a:cs typeface="Arial" panose="020B0604020202020204" pitchFamily="34" charset="0"/>
              </a:rPr>
              <a:t>x</a:t>
            </a:r>
            <a:r>
              <a:rPr lang="en-US" altLang="zh-CN" i="1" baseline="-25000" dirty="0">
                <a:solidFill>
                  <a:schemeClr val="bg1">
                    <a:lumMod val="50000"/>
                  </a:schemeClr>
                </a:solidFill>
                <a:ea typeface="SimSun" panose="02010600030101010101" pitchFamily="2" charset="-122"/>
                <a:cs typeface="Arial" panose="020B0604020202020204" pitchFamily="34" charset="0"/>
              </a:rPr>
              <a:t>i</a:t>
            </a:r>
            <a:r>
              <a:rPr lang="en-US" altLang="zh-CN" dirty="0">
                <a:solidFill>
                  <a:schemeClr val="bg1">
                    <a:lumMod val="50000"/>
                  </a:schemeClr>
                </a:solidFill>
                <a:ea typeface="SimSun" panose="02010600030101010101" pitchFamily="2" charset="-122"/>
                <a:cs typeface="Arial" panose="020B0604020202020204" pitchFamily="34" charset="0"/>
              </a:rPr>
              <a:t>, its silhouette coefficient </a:t>
            </a:r>
            <a:r>
              <a:rPr lang="en-US" altLang="zh-CN" i="1" dirty="0" err="1">
                <a:solidFill>
                  <a:schemeClr val="bg1">
                    <a:lumMod val="50000"/>
                  </a:schemeClr>
                </a:solidFill>
                <a:ea typeface="SimSun" panose="02010600030101010101" pitchFamily="2" charset="-122"/>
                <a:cs typeface="Arial" panose="020B0604020202020204" pitchFamily="34" charset="0"/>
              </a:rPr>
              <a:t>s</a:t>
            </a:r>
            <a:r>
              <a:rPr lang="en-US" altLang="zh-CN" i="1" baseline="-25000" dirty="0" err="1">
                <a:solidFill>
                  <a:schemeClr val="bg1">
                    <a:lumMod val="50000"/>
                  </a:schemeClr>
                </a:solidFill>
                <a:ea typeface="SimSun" panose="02010600030101010101" pitchFamily="2" charset="-122"/>
                <a:cs typeface="Arial" panose="020B0604020202020204" pitchFamily="34" charset="0"/>
              </a:rPr>
              <a:t>i</a:t>
            </a:r>
            <a:r>
              <a:rPr lang="en-US" altLang="zh-CN" dirty="0">
                <a:solidFill>
                  <a:schemeClr val="bg1">
                    <a:lumMod val="50000"/>
                  </a:schemeClr>
                </a:solidFill>
                <a:ea typeface="SimSun" panose="02010600030101010101" pitchFamily="2" charset="-122"/>
                <a:cs typeface="Arial" panose="020B0604020202020204" pitchFamily="34" charset="0"/>
              </a:rPr>
              <a:t> is: </a:t>
            </a:r>
          </a:p>
          <a:p>
            <a:pPr marL="852487" lvl="4" indent="0">
              <a:buNone/>
            </a:pPr>
            <a:r>
              <a:rPr lang="en-US" altLang="zh-CN" sz="2600" dirty="0">
                <a:solidFill>
                  <a:schemeClr val="bg1">
                    <a:lumMod val="50000"/>
                  </a:schemeClr>
                </a:solidFill>
                <a:ea typeface="SimSun" panose="02010600030101010101" pitchFamily="2" charset="-122"/>
                <a:cs typeface="Arial" panose="020B0604020202020204" pitchFamily="34" charset="0"/>
              </a:rPr>
              <a:t>where             is the mean distance from </a:t>
            </a:r>
            <a:r>
              <a:rPr lang="en-US" altLang="zh-CN" sz="2600" b="1" i="1" dirty="0">
                <a:solidFill>
                  <a:schemeClr val="bg1">
                    <a:lumMod val="50000"/>
                  </a:schemeClr>
                </a:solidFill>
                <a:ea typeface="SimSun" panose="02010600030101010101" pitchFamily="2" charset="-122"/>
                <a:cs typeface="Arial" panose="020B0604020202020204" pitchFamily="34" charset="0"/>
              </a:rPr>
              <a:t>x</a:t>
            </a:r>
            <a:r>
              <a:rPr lang="en-US" altLang="zh-CN" sz="2600" i="1" baseline="-25000" dirty="0">
                <a:solidFill>
                  <a:schemeClr val="bg1">
                    <a:lumMod val="50000"/>
                  </a:schemeClr>
                </a:solidFill>
                <a:ea typeface="SimSun" panose="02010600030101010101" pitchFamily="2" charset="-122"/>
                <a:cs typeface="Arial" panose="020B0604020202020204" pitchFamily="34" charset="0"/>
              </a:rPr>
              <a:t>i</a:t>
            </a:r>
            <a:r>
              <a:rPr lang="en-US" altLang="zh-CN" sz="2600" dirty="0">
                <a:solidFill>
                  <a:schemeClr val="bg1">
                    <a:lumMod val="50000"/>
                  </a:schemeClr>
                </a:solidFill>
                <a:ea typeface="SimSun" panose="02010600030101010101" pitchFamily="2" charset="-122"/>
                <a:cs typeface="Arial" panose="020B0604020202020204" pitchFamily="34" charset="0"/>
              </a:rPr>
              <a:t> to points in its own cluster</a:t>
            </a:r>
          </a:p>
          <a:p>
            <a:pPr marL="852487" lvl="4" indent="0">
              <a:buNone/>
            </a:pPr>
            <a:r>
              <a:rPr lang="en-US" altLang="zh-CN" sz="2600" dirty="0">
                <a:solidFill>
                  <a:schemeClr val="bg1">
                    <a:lumMod val="50000"/>
                  </a:schemeClr>
                </a:solidFill>
                <a:ea typeface="SimSun" panose="02010600030101010101" pitchFamily="2" charset="-122"/>
                <a:cs typeface="Arial" panose="020B0604020202020204" pitchFamily="34" charset="0"/>
              </a:rPr>
              <a:t>                           is the mean distance from </a:t>
            </a:r>
            <a:r>
              <a:rPr lang="en-US" altLang="zh-CN" sz="2600" b="1" i="1" dirty="0">
                <a:solidFill>
                  <a:schemeClr val="bg1">
                    <a:lumMod val="50000"/>
                  </a:schemeClr>
                </a:solidFill>
                <a:ea typeface="SimSun" panose="02010600030101010101" pitchFamily="2" charset="-122"/>
                <a:cs typeface="Arial" panose="020B0604020202020204" pitchFamily="34" charset="0"/>
              </a:rPr>
              <a:t>x</a:t>
            </a:r>
            <a:r>
              <a:rPr lang="en-US" altLang="zh-CN" sz="2600" i="1" baseline="-25000" dirty="0">
                <a:solidFill>
                  <a:schemeClr val="bg1">
                    <a:lumMod val="50000"/>
                  </a:schemeClr>
                </a:solidFill>
                <a:ea typeface="SimSun" panose="02010600030101010101" pitchFamily="2" charset="-122"/>
                <a:cs typeface="Arial" panose="020B0604020202020204" pitchFamily="34" charset="0"/>
              </a:rPr>
              <a:t>i</a:t>
            </a:r>
            <a:r>
              <a:rPr lang="en-US" altLang="zh-CN" sz="2600" dirty="0">
                <a:solidFill>
                  <a:schemeClr val="bg1">
                    <a:lumMod val="50000"/>
                  </a:schemeClr>
                </a:solidFill>
                <a:ea typeface="SimSun" panose="02010600030101010101" pitchFamily="2" charset="-122"/>
                <a:cs typeface="Arial" panose="020B0604020202020204" pitchFamily="34" charset="0"/>
              </a:rPr>
              <a:t> to points in its closest cluster</a:t>
            </a:r>
          </a:p>
          <a:p>
            <a:pPr lvl="1"/>
            <a:r>
              <a:rPr lang="en-US" altLang="zh-CN" dirty="0">
                <a:solidFill>
                  <a:schemeClr val="bg1">
                    <a:lumMod val="50000"/>
                  </a:schemeClr>
                </a:solidFill>
                <a:ea typeface="SimSun" panose="02010600030101010101" pitchFamily="2" charset="-122"/>
                <a:cs typeface="Arial" panose="020B0604020202020204" pitchFamily="34" charset="0"/>
              </a:rPr>
              <a:t>Silhouette coefficient (</a:t>
            </a:r>
            <a:r>
              <a:rPr lang="en-US" altLang="zh-CN" i="1" dirty="0">
                <a:solidFill>
                  <a:schemeClr val="bg1">
                    <a:lumMod val="50000"/>
                  </a:schemeClr>
                </a:solidFill>
                <a:ea typeface="SimSun" panose="02010600030101010101" pitchFamily="2" charset="-122"/>
                <a:cs typeface="Arial" panose="020B0604020202020204" pitchFamily="34" charset="0"/>
              </a:rPr>
              <a:t>SC</a:t>
            </a:r>
            <a:r>
              <a:rPr lang="en-US" altLang="zh-CN" dirty="0">
                <a:solidFill>
                  <a:schemeClr val="bg1">
                    <a:lumMod val="50000"/>
                  </a:schemeClr>
                </a:solidFill>
                <a:ea typeface="SimSun" panose="02010600030101010101" pitchFamily="2" charset="-122"/>
                <a:cs typeface="Arial" panose="020B0604020202020204" pitchFamily="34" charset="0"/>
              </a:rPr>
              <a:t>) is the mean values of </a:t>
            </a:r>
            <a:r>
              <a:rPr lang="en-US" altLang="zh-CN" i="1" dirty="0" err="1">
                <a:solidFill>
                  <a:schemeClr val="bg1">
                    <a:lumMod val="50000"/>
                  </a:schemeClr>
                </a:solidFill>
                <a:ea typeface="SimSun" panose="02010600030101010101" pitchFamily="2" charset="-122"/>
                <a:cs typeface="Arial" panose="020B0604020202020204" pitchFamily="34" charset="0"/>
              </a:rPr>
              <a:t>s</a:t>
            </a:r>
            <a:r>
              <a:rPr lang="en-US" altLang="zh-CN" i="1" baseline="-25000" dirty="0" err="1">
                <a:solidFill>
                  <a:schemeClr val="bg1">
                    <a:lumMod val="50000"/>
                  </a:schemeClr>
                </a:solidFill>
                <a:ea typeface="SimSun" panose="02010600030101010101" pitchFamily="2" charset="-122"/>
                <a:cs typeface="Arial" panose="020B0604020202020204" pitchFamily="34" charset="0"/>
              </a:rPr>
              <a:t>i</a:t>
            </a:r>
            <a:r>
              <a:rPr lang="en-US" altLang="zh-CN" dirty="0">
                <a:solidFill>
                  <a:schemeClr val="bg1">
                    <a:lumMod val="50000"/>
                  </a:schemeClr>
                </a:solidFill>
                <a:ea typeface="SimSun" panose="02010600030101010101" pitchFamily="2" charset="-122"/>
                <a:cs typeface="Arial" panose="020B0604020202020204" pitchFamily="34" charset="0"/>
              </a:rPr>
              <a:t> across all the points:</a:t>
            </a:r>
          </a:p>
          <a:p>
            <a:pPr lvl="1"/>
            <a:r>
              <a:rPr lang="en-US" altLang="zh-CN" i="1" dirty="0">
                <a:solidFill>
                  <a:schemeClr val="bg1">
                    <a:lumMod val="50000"/>
                  </a:schemeClr>
                </a:solidFill>
                <a:ea typeface="SimSun" panose="02010600030101010101" pitchFamily="2" charset="-122"/>
                <a:cs typeface="Arial" panose="020B0604020202020204" pitchFamily="34" charset="0"/>
              </a:rPr>
              <a:t>SC</a:t>
            </a:r>
            <a:r>
              <a:rPr lang="en-US" altLang="zh-CN" dirty="0">
                <a:solidFill>
                  <a:schemeClr val="bg1">
                    <a:lumMod val="50000"/>
                  </a:schemeClr>
                </a:solidFill>
                <a:ea typeface="SimSun" panose="02010600030101010101" pitchFamily="2" charset="-122"/>
                <a:cs typeface="Arial" panose="020B0604020202020204" pitchFamily="34" charset="0"/>
              </a:rPr>
              <a:t> close to +1 implies good clustering</a:t>
            </a:r>
          </a:p>
          <a:p>
            <a:pPr lvl="3"/>
            <a:r>
              <a:rPr lang="en-US" altLang="zh-CN" sz="2600" dirty="0">
                <a:solidFill>
                  <a:schemeClr val="bg1">
                    <a:lumMod val="50000"/>
                  </a:schemeClr>
                </a:solidFill>
                <a:ea typeface="SimSun" panose="02010600030101010101" pitchFamily="2" charset="-122"/>
                <a:cs typeface="Arial" panose="020B0604020202020204" pitchFamily="34" charset="0"/>
              </a:rPr>
              <a:t>Points are close to their own clusters but far from other clusters </a:t>
            </a:r>
          </a:p>
          <a:p>
            <a:r>
              <a:rPr lang="en-US" altLang="zh-CN" b="1" dirty="0">
                <a:solidFill>
                  <a:schemeClr val="bg1">
                    <a:lumMod val="50000"/>
                  </a:schemeClr>
                </a:solidFill>
                <a:ea typeface="SimSun" panose="02010600030101010101" pitchFamily="2" charset="-122"/>
                <a:cs typeface="Arial" panose="020B0604020202020204" pitchFamily="34" charset="0"/>
              </a:rPr>
              <a:t>Silhouette coefficient </a:t>
            </a:r>
            <a:r>
              <a:rPr lang="en-US" altLang="zh-CN" dirty="0">
                <a:solidFill>
                  <a:schemeClr val="bg1">
                    <a:lumMod val="50000"/>
                  </a:schemeClr>
                </a:solidFill>
                <a:ea typeface="SimSun" panose="02010600030101010101" pitchFamily="2" charset="-122"/>
                <a:cs typeface="Arial" panose="020B0604020202020204" pitchFamily="34" charset="0"/>
              </a:rPr>
              <a:t>as</a:t>
            </a:r>
            <a:r>
              <a:rPr lang="en-US" altLang="zh-CN" b="1" dirty="0">
                <a:solidFill>
                  <a:schemeClr val="bg1">
                    <a:lumMod val="50000"/>
                  </a:schemeClr>
                </a:solidFill>
                <a:ea typeface="SimSun" panose="02010600030101010101" pitchFamily="2" charset="-122"/>
                <a:cs typeface="Arial" panose="020B0604020202020204" pitchFamily="34" charset="0"/>
              </a:rPr>
              <a:t> </a:t>
            </a:r>
            <a:r>
              <a:rPr lang="en-US" altLang="zh-CN" dirty="0">
                <a:solidFill>
                  <a:schemeClr val="bg1">
                    <a:lumMod val="50000"/>
                  </a:schemeClr>
                </a:solidFill>
                <a:ea typeface="SimSun" panose="02010600030101010101" pitchFamily="2" charset="-122"/>
                <a:cs typeface="Arial" panose="020B0604020202020204" pitchFamily="34" charset="0"/>
              </a:rPr>
              <a:t>a </a:t>
            </a:r>
            <a:r>
              <a:rPr lang="en-US" altLang="zh-CN" b="1" dirty="0">
                <a:solidFill>
                  <a:schemeClr val="bg1">
                    <a:lumMod val="50000"/>
                  </a:schemeClr>
                </a:solidFill>
                <a:ea typeface="SimSun" panose="02010600030101010101" pitchFamily="2" charset="-122"/>
                <a:cs typeface="Arial" panose="020B0604020202020204" pitchFamily="34" charset="0"/>
              </a:rPr>
              <a:t>relative measure</a:t>
            </a:r>
            <a:r>
              <a:rPr lang="en-US" altLang="zh-CN" dirty="0">
                <a:solidFill>
                  <a:schemeClr val="bg1">
                    <a:lumMod val="50000"/>
                  </a:schemeClr>
                </a:solidFill>
                <a:ea typeface="SimSun" panose="02010600030101010101" pitchFamily="2" charset="-122"/>
                <a:cs typeface="Arial" panose="020B0604020202020204" pitchFamily="34" charset="0"/>
              </a:rPr>
              <a:t>: Estimate the # of clusters in the data</a:t>
            </a:r>
          </a:p>
          <a:p>
            <a:pPr marL="852487" lvl="4" indent="0">
              <a:buNone/>
            </a:pPr>
            <a:endParaRPr lang="en-US" altLang="zh-CN" dirty="0">
              <a:solidFill>
                <a:schemeClr val="bg1">
                  <a:lumMod val="50000"/>
                </a:schemeClr>
              </a:solidFill>
              <a:ea typeface="SimSun" panose="02010600030101010101" pitchFamily="2" charset="-122"/>
              <a:cs typeface="Arial" panose="020B0604020202020204" pitchFamily="34" charset="0"/>
            </a:endParaRPr>
          </a:p>
          <a:p>
            <a:pPr marL="852487" lvl="4" indent="0">
              <a:buNone/>
            </a:pPr>
            <a:endParaRPr lang="en-US" altLang="zh-CN" dirty="0">
              <a:solidFill>
                <a:schemeClr val="bg1">
                  <a:lumMod val="50000"/>
                </a:schemeClr>
              </a:solidFill>
              <a:ea typeface="SimSun" panose="02010600030101010101" pitchFamily="2" charset="-122"/>
              <a:cs typeface="Arial" panose="020B0604020202020204" pitchFamily="34" charset="0"/>
            </a:endParaRP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88</a:t>
            </a:fld>
            <a:endParaRPr lang="en-US">
              <a:solidFill>
                <a:schemeClr val="bg1">
                  <a:lumMod val="50000"/>
                </a:schemeClr>
              </a:solidFill>
            </a:endParaRPr>
          </a:p>
        </p:txBody>
      </p:sp>
      <p:sp>
        <p:nvSpPr>
          <p:cNvPr id="5" name="Rectangle 4"/>
          <p:cNvSpPr/>
          <p:nvPr/>
        </p:nvSpPr>
        <p:spPr>
          <a:xfrm>
            <a:off x="3587638" y="5612111"/>
            <a:ext cx="4572000" cy="923330"/>
          </a:xfrm>
          <a:prstGeom prst="rect">
            <a:avLst/>
          </a:prstGeom>
        </p:spPr>
        <p:txBody>
          <a:bodyPr>
            <a:spAutoFit/>
          </a:bodyPr>
          <a:lstStyle/>
          <a:p>
            <a:pPr lvl="1"/>
            <a:r>
              <a:rPr lang="en-US" altLang="zh-CN" dirty="0">
                <a:solidFill>
                  <a:schemeClr val="bg1">
                    <a:lumMod val="50000"/>
                  </a:schemeClr>
                </a:solidFill>
                <a:ea typeface="SimSun" panose="02010600030101010101" pitchFamily="2" charset="-122"/>
                <a:cs typeface="Arial" panose="020B0604020202020204" pitchFamily="34" charset="0"/>
              </a:rPr>
              <a:t>Pick the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value that yields the best clustering, i.e., yielding high values for </a:t>
            </a:r>
            <a:r>
              <a:rPr lang="en-US" altLang="zh-CN" i="1" dirty="0">
                <a:solidFill>
                  <a:schemeClr val="bg1">
                    <a:lumMod val="50000"/>
                  </a:schemeClr>
                </a:solidFill>
                <a:ea typeface="SimSun" panose="02010600030101010101" pitchFamily="2" charset="-122"/>
                <a:cs typeface="Arial" panose="020B0604020202020204" pitchFamily="34" charset="0"/>
              </a:rPr>
              <a:t>SC</a:t>
            </a:r>
            <a:r>
              <a:rPr lang="en-US" altLang="zh-CN" dirty="0">
                <a:solidFill>
                  <a:schemeClr val="bg1">
                    <a:lumMod val="50000"/>
                  </a:schemeClr>
                </a:solidFill>
                <a:ea typeface="SimSun" panose="02010600030101010101" pitchFamily="2" charset="-122"/>
                <a:cs typeface="Arial" panose="020B0604020202020204" pitchFamily="34" charset="0"/>
              </a:rPr>
              <a:t> and </a:t>
            </a:r>
            <a:r>
              <a:rPr lang="en-US" altLang="zh-CN" i="1" dirty="0" err="1">
                <a:solidFill>
                  <a:schemeClr val="bg1">
                    <a:lumMod val="50000"/>
                  </a:schemeClr>
                </a:solidFill>
                <a:ea typeface="SimSun" panose="02010600030101010101" pitchFamily="2" charset="-122"/>
                <a:cs typeface="Arial" panose="020B0604020202020204" pitchFamily="34" charset="0"/>
              </a:rPr>
              <a:t>SC</a:t>
            </a:r>
            <a:r>
              <a:rPr lang="en-US" altLang="zh-CN" i="1" baseline="-25000" dirty="0" err="1">
                <a:solidFill>
                  <a:schemeClr val="bg1">
                    <a:lumMod val="50000"/>
                  </a:schemeClr>
                </a:solidFill>
                <a:ea typeface="SimSun" panose="02010600030101010101" pitchFamily="2" charset="-122"/>
                <a:cs typeface="Arial" panose="020B0604020202020204" pitchFamily="34" charset="0"/>
              </a:rPr>
              <a:t>i</a:t>
            </a:r>
            <a:r>
              <a:rPr lang="en-US" altLang="zh-CN" dirty="0">
                <a:solidFill>
                  <a:schemeClr val="bg1">
                    <a:lumMod val="50000"/>
                  </a:schemeClr>
                </a:solidFill>
                <a:ea typeface="SimSun" panose="02010600030101010101" pitchFamily="2" charset="-122"/>
                <a:cs typeface="Arial" panose="020B0604020202020204" pitchFamily="34" charset="0"/>
              </a:rPr>
              <a:t> (1 ≤ </a:t>
            </a:r>
            <a:r>
              <a:rPr lang="en-US" altLang="zh-CN" i="1" dirty="0" err="1">
                <a:solidFill>
                  <a:schemeClr val="bg1">
                    <a:lumMod val="50000"/>
                  </a:schemeClr>
                </a:solidFill>
                <a:ea typeface="SimSun" panose="02010600030101010101" pitchFamily="2" charset="-122"/>
                <a:cs typeface="Arial" panose="020B0604020202020204" pitchFamily="34" charset="0"/>
              </a:rPr>
              <a:t>i</a:t>
            </a:r>
            <a:r>
              <a:rPr lang="en-US" altLang="zh-CN" dirty="0">
                <a:solidFill>
                  <a:schemeClr val="bg1">
                    <a:lumMod val="50000"/>
                  </a:schemeClr>
                </a:solidFill>
                <a:ea typeface="SimSun" panose="02010600030101010101" pitchFamily="2" charset="-122"/>
                <a:cs typeface="Arial" panose="020B0604020202020204" pitchFamily="34" charset="0"/>
              </a:rPr>
              <a:t> ≤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a:t>
            </a:r>
          </a:p>
        </p:txBody>
      </p:sp>
      <p:graphicFrame>
        <p:nvGraphicFramePr>
          <p:cNvPr id="6" name="Object 5"/>
          <p:cNvGraphicFramePr>
            <a:graphicFrameLocks noChangeAspect="1"/>
          </p:cNvGraphicFramePr>
          <p:nvPr>
            <p:extLst>
              <p:ext uri="{D42A27DB-BD31-4B8C-83A1-F6EECF244321}">
                <p14:modId xmlns:p14="http://schemas.microsoft.com/office/powerpoint/2010/main" val="1692047800"/>
              </p:ext>
            </p:extLst>
          </p:nvPr>
        </p:nvGraphicFramePr>
        <p:xfrm>
          <a:off x="6257925" y="3049859"/>
          <a:ext cx="1901713" cy="530656"/>
        </p:xfrm>
        <a:graphic>
          <a:graphicData uri="http://schemas.openxmlformats.org/presentationml/2006/ole">
            <mc:AlternateContent xmlns:mc="http://schemas.openxmlformats.org/markup-compatibility/2006">
              <mc:Choice xmlns:v="urn:schemas-microsoft-com:vml" Requires="v">
                <p:oleObj spid="_x0000_s82008" name="Equation" r:id="rId3" imgW="1676160" imgH="457200" progId="Equation.DSMT4">
                  <p:embed/>
                </p:oleObj>
              </mc:Choice>
              <mc:Fallback>
                <p:oleObj name="Equation" r:id="rId3" imgW="1676160" imgH="457200" progId="Equation.DSMT4">
                  <p:embed/>
                  <p:pic>
                    <p:nvPicPr>
                      <p:cNvPr id="0" name=""/>
                      <p:cNvPicPr/>
                      <p:nvPr/>
                    </p:nvPicPr>
                    <p:blipFill>
                      <a:blip r:embed="rId4"/>
                      <a:stretch>
                        <a:fillRect/>
                      </a:stretch>
                    </p:blipFill>
                    <p:spPr>
                      <a:xfrm>
                        <a:off x="6257925" y="3049859"/>
                        <a:ext cx="1901713" cy="53065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68921026"/>
              </p:ext>
            </p:extLst>
          </p:nvPr>
        </p:nvGraphicFramePr>
        <p:xfrm>
          <a:off x="2067237" y="3580515"/>
          <a:ext cx="507784" cy="259610"/>
        </p:xfrm>
        <a:graphic>
          <a:graphicData uri="http://schemas.openxmlformats.org/presentationml/2006/ole">
            <mc:AlternateContent xmlns:mc="http://schemas.openxmlformats.org/markup-compatibility/2006">
              <mc:Choice xmlns:v="urn:schemas-microsoft-com:vml" Requires="v">
                <p:oleObj spid="_x0000_s82009" name="Equation" r:id="rId5" imgW="457200" imgH="228600" progId="Equation.DSMT4">
                  <p:embed/>
                </p:oleObj>
              </mc:Choice>
              <mc:Fallback>
                <p:oleObj name="Equation" r:id="rId5" imgW="457200" imgH="228600" progId="Equation.DSMT4">
                  <p:embed/>
                  <p:pic>
                    <p:nvPicPr>
                      <p:cNvPr id="0" name=""/>
                      <p:cNvPicPr/>
                      <p:nvPr/>
                    </p:nvPicPr>
                    <p:blipFill>
                      <a:blip r:embed="rId6"/>
                      <a:stretch>
                        <a:fillRect/>
                      </a:stretch>
                    </p:blipFill>
                    <p:spPr>
                      <a:xfrm>
                        <a:off x="2067237" y="3580515"/>
                        <a:ext cx="507784" cy="25961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95585625"/>
              </p:ext>
            </p:extLst>
          </p:nvPr>
        </p:nvGraphicFramePr>
        <p:xfrm>
          <a:off x="2067237" y="3908162"/>
          <a:ext cx="507784" cy="229050"/>
        </p:xfrm>
        <a:graphic>
          <a:graphicData uri="http://schemas.openxmlformats.org/presentationml/2006/ole">
            <mc:AlternateContent xmlns:mc="http://schemas.openxmlformats.org/markup-compatibility/2006">
              <mc:Choice xmlns:v="urn:schemas-microsoft-com:vml" Requires="v">
                <p:oleObj spid="_x0000_s82010" name="Equation" r:id="rId7" imgW="545760" imgH="241200" progId="Equation.DSMT4">
                  <p:embed/>
                </p:oleObj>
              </mc:Choice>
              <mc:Fallback>
                <p:oleObj name="Equation" r:id="rId7" imgW="545760" imgH="241200" progId="Equation.DSMT4">
                  <p:embed/>
                  <p:pic>
                    <p:nvPicPr>
                      <p:cNvPr id="0" name=""/>
                      <p:cNvPicPr/>
                      <p:nvPr/>
                    </p:nvPicPr>
                    <p:blipFill>
                      <a:blip r:embed="rId8"/>
                      <a:stretch>
                        <a:fillRect/>
                      </a:stretch>
                    </p:blipFill>
                    <p:spPr>
                      <a:xfrm>
                        <a:off x="2067237" y="3908162"/>
                        <a:ext cx="507784" cy="2290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9831419"/>
              </p:ext>
            </p:extLst>
          </p:nvPr>
        </p:nvGraphicFramePr>
        <p:xfrm>
          <a:off x="8018519" y="4335666"/>
          <a:ext cx="1125481" cy="621306"/>
        </p:xfrm>
        <a:graphic>
          <a:graphicData uri="http://schemas.openxmlformats.org/presentationml/2006/ole">
            <mc:AlternateContent xmlns:mc="http://schemas.openxmlformats.org/markup-compatibility/2006">
              <mc:Choice xmlns:v="urn:schemas-microsoft-com:vml" Requires="v">
                <p:oleObj spid="_x0000_s82011" name="Equation" r:id="rId9" imgW="799920" imgH="431640" progId="Equation.DSMT4">
                  <p:embed/>
                </p:oleObj>
              </mc:Choice>
              <mc:Fallback>
                <p:oleObj name="Equation" r:id="rId9" imgW="799920" imgH="431640" progId="Equation.DSMT4">
                  <p:embed/>
                  <p:pic>
                    <p:nvPicPr>
                      <p:cNvPr id="0" name=""/>
                      <p:cNvPicPr/>
                      <p:nvPr/>
                    </p:nvPicPr>
                    <p:blipFill>
                      <a:blip r:embed="rId10"/>
                      <a:stretch>
                        <a:fillRect/>
                      </a:stretch>
                    </p:blipFill>
                    <p:spPr>
                      <a:xfrm>
                        <a:off x="8018519" y="4335666"/>
                        <a:ext cx="1125481" cy="621306"/>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483443338"/>
              </p:ext>
            </p:extLst>
          </p:nvPr>
        </p:nvGraphicFramePr>
        <p:xfrm>
          <a:off x="2575021" y="5697843"/>
          <a:ext cx="1304614" cy="658507"/>
        </p:xfrm>
        <a:graphic>
          <a:graphicData uri="http://schemas.openxmlformats.org/presentationml/2006/ole">
            <mc:AlternateContent xmlns:mc="http://schemas.openxmlformats.org/markup-compatibility/2006">
              <mc:Choice xmlns:v="urn:schemas-microsoft-com:vml" Requires="v">
                <p:oleObj spid="_x0000_s82012" name="Equation" r:id="rId11" imgW="952200" imgH="469800" progId="Equation.DSMT4">
                  <p:embed/>
                </p:oleObj>
              </mc:Choice>
              <mc:Fallback>
                <p:oleObj name="Equation" r:id="rId11" imgW="952200" imgH="469800" progId="Equation.DSMT4">
                  <p:embed/>
                  <p:pic>
                    <p:nvPicPr>
                      <p:cNvPr id="0" name=""/>
                      <p:cNvPicPr/>
                      <p:nvPr/>
                    </p:nvPicPr>
                    <p:blipFill>
                      <a:blip r:embed="rId12"/>
                      <a:stretch>
                        <a:fillRect/>
                      </a:stretch>
                    </p:blipFill>
                    <p:spPr>
                      <a:xfrm>
                        <a:off x="2575021" y="5697843"/>
                        <a:ext cx="1304614" cy="658507"/>
                      </a:xfrm>
                      <a:prstGeom prst="rect">
                        <a:avLst/>
                      </a:prstGeom>
                    </p:spPr>
                  </p:pic>
                </p:oleObj>
              </mc:Fallback>
            </mc:AlternateContent>
          </a:graphicData>
        </a:graphic>
      </p:graphicFrame>
    </p:spTree>
    <p:extLst>
      <p:ext uri="{BB962C8B-B14F-4D97-AF65-F5344CB8AC3E}">
        <p14:creationId xmlns:p14="http://schemas.microsoft.com/office/powerpoint/2010/main" val="17410864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olidFill>
                  <a:schemeClr val="bg1">
                    <a:lumMod val="50000"/>
                  </a:schemeClr>
                </a:solidFill>
                <a:ea typeface="SimSun" panose="02010600030101010101" pitchFamily="2" charset="-122"/>
              </a:rPr>
              <a:t>Cluster Stability</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8229600" cy="5121275"/>
          </a:xfrm>
        </p:spPr>
        <p:txBody>
          <a:bodyPr>
            <a:normAutofit fontScale="70000" lnSpcReduction="20000"/>
          </a:bodyPr>
          <a:lstStyle/>
          <a:p>
            <a:r>
              <a:rPr lang="en-US" altLang="zh-CN" dirty="0" err="1">
                <a:solidFill>
                  <a:schemeClr val="bg1">
                    <a:lumMod val="50000"/>
                  </a:schemeClr>
                </a:solidFill>
                <a:ea typeface="SimSun" panose="02010600030101010101" pitchFamily="2" charset="-122"/>
              </a:rPr>
              <a:t>Clusterings</a:t>
            </a:r>
            <a:r>
              <a:rPr lang="en-US" altLang="zh-CN" dirty="0">
                <a:solidFill>
                  <a:schemeClr val="bg1">
                    <a:lumMod val="50000"/>
                  </a:schemeClr>
                </a:solidFill>
                <a:ea typeface="SimSun" panose="02010600030101010101" pitchFamily="2" charset="-122"/>
              </a:rPr>
              <a:t> obtained from several datasets sampled from </a:t>
            </a:r>
          </a:p>
          <a:p>
            <a:pPr marL="384165" lvl="2" indent="0">
              <a:buNone/>
            </a:pPr>
            <a:r>
              <a:rPr lang="en-US" altLang="zh-CN" dirty="0">
                <a:solidFill>
                  <a:schemeClr val="bg1">
                    <a:lumMod val="50000"/>
                  </a:schemeClr>
                </a:solidFill>
                <a:ea typeface="SimSun" panose="02010600030101010101" pitchFamily="2" charset="-122"/>
              </a:rPr>
              <a:t>the same underlying distribution as </a:t>
            </a:r>
            <a:r>
              <a:rPr lang="en-US" altLang="zh-CN" b="1" i="1" dirty="0">
                <a:solidFill>
                  <a:schemeClr val="bg1">
                    <a:lumMod val="50000"/>
                  </a:schemeClr>
                </a:solidFill>
                <a:ea typeface="SimSun" panose="02010600030101010101" pitchFamily="2" charset="-122"/>
              </a:rPr>
              <a:t>D</a:t>
            </a:r>
            <a:r>
              <a:rPr lang="en-US" altLang="zh-CN" dirty="0">
                <a:solidFill>
                  <a:schemeClr val="bg1">
                    <a:lumMod val="50000"/>
                  </a:schemeClr>
                </a:solidFill>
                <a:ea typeface="SimSun" panose="02010600030101010101" pitchFamily="2" charset="-122"/>
              </a:rPr>
              <a:t> should be similar or “stable”</a:t>
            </a:r>
          </a:p>
          <a:p>
            <a:r>
              <a:rPr lang="en-US" altLang="zh-CN" dirty="0">
                <a:solidFill>
                  <a:schemeClr val="bg1">
                    <a:lumMod val="50000"/>
                  </a:schemeClr>
                </a:solidFill>
                <a:ea typeface="SimSun" panose="02010600030101010101" pitchFamily="2" charset="-122"/>
              </a:rPr>
              <a:t>Typical approach: </a:t>
            </a:r>
          </a:p>
          <a:p>
            <a:pPr lvl="1"/>
            <a:r>
              <a:rPr lang="en-US" altLang="zh-CN" dirty="0">
                <a:solidFill>
                  <a:schemeClr val="bg1">
                    <a:lumMod val="50000"/>
                  </a:schemeClr>
                </a:solidFill>
                <a:ea typeface="SimSun" panose="02010600030101010101" pitchFamily="2" charset="-122"/>
              </a:rPr>
              <a:t>Find good parameter values for a given clustering algorithm</a:t>
            </a:r>
          </a:p>
          <a:p>
            <a:r>
              <a:rPr lang="en-US" altLang="zh-CN" dirty="0">
                <a:solidFill>
                  <a:schemeClr val="bg1">
                    <a:lumMod val="50000"/>
                  </a:schemeClr>
                </a:solidFill>
                <a:ea typeface="SimSun" panose="02010600030101010101" pitchFamily="2" charset="-122"/>
                <a:cs typeface="Arial" panose="020B0604020202020204" pitchFamily="34" charset="0"/>
              </a:rPr>
              <a:t>Example: Find a good value of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the correct number of clusters</a:t>
            </a:r>
          </a:p>
          <a:p>
            <a:r>
              <a:rPr lang="en-US" altLang="zh-CN" dirty="0">
                <a:solidFill>
                  <a:schemeClr val="bg1">
                    <a:lumMod val="50000"/>
                  </a:schemeClr>
                </a:solidFill>
                <a:ea typeface="SimSun" panose="02010600030101010101" pitchFamily="2" charset="-122"/>
                <a:cs typeface="Arial" panose="020B0604020202020204" pitchFamily="34" charset="0"/>
              </a:rPr>
              <a:t>A </a:t>
            </a:r>
            <a:r>
              <a:rPr lang="en-US" altLang="zh-CN" b="1" dirty="0">
                <a:solidFill>
                  <a:schemeClr val="bg1">
                    <a:lumMod val="50000"/>
                  </a:schemeClr>
                </a:solidFill>
                <a:ea typeface="SimSun" panose="02010600030101010101" pitchFamily="2" charset="-122"/>
                <a:cs typeface="Arial" panose="020B0604020202020204" pitchFamily="34" charset="0"/>
              </a:rPr>
              <a:t>bootstrapping approach </a:t>
            </a:r>
            <a:r>
              <a:rPr lang="en-US" altLang="zh-CN" dirty="0">
                <a:solidFill>
                  <a:schemeClr val="bg1">
                    <a:lumMod val="50000"/>
                  </a:schemeClr>
                </a:solidFill>
                <a:ea typeface="SimSun" panose="02010600030101010101" pitchFamily="2" charset="-122"/>
                <a:cs typeface="Arial" panose="020B0604020202020204" pitchFamily="34" charset="0"/>
              </a:rPr>
              <a:t>to find the best value of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(judged on stability)</a:t>
            </a:r>
          </a:p>
          <a:p>
            <a:pPr lvl="1"/>
            <a:r>
              <a:rPr lang="en-US" altLang="zh-CN" dirty="0">
                <a:solidFill>
                  <a:schemeClr val="bg1">
                    <a:lumMod val="50000"/>
                  </a:schemeClr>
                </a:solidFill>
                <a:ea typeface="SimSun" panose="02010600030101010101" pitchFamily="2" charset="-122"/>
                <a:cs typeface="Arial" panose="020B0604020202020204" pitchFamily="34" charset="0"/>
              </a:rPr>
              <a:t>Generate </a:t>
            </a:r>
            <a:r>
              <a:rPr lang="en-US" altLang="zh-CN" i="1" dirty="0">
                <a:solidFill>
                  <a:schemeClr val="bg1">
                    <a:lumMod val="50000"/>
                  </a:schemeClr>
                </a:solidFill>
                <a:ea typeface="SimSun" panose="02010600030101010101" pitchFamily="2" charset="-122"/>
                <a:cs typeface="Arial" panose="020B0604020202020204" pitchFamily="34" charset="0"/>
              </a:rPr>
              <a:t>t</a:t>
            </a:r>
            <a:r>
              <a:rPr lang="en-US" altLang="zh-CN" dirty="0">
                <a:solidFill>
                  <a:schemeClr val="bg1">
                    <a:lumMod val="50000"/>
                  </a:schemeClr>
                </a:solidFill>
                <a:ea typeface="SimSun" panose="02010600030101010101" pitchFamily="2" charset="-122"/>
                <a:cs typeface="Arial" panose="020B0604020202020204" pitchFamily="34" charset="0"/>
              </a:rPr>
              <a:t> samples of size </a:t>
            </a:r>
            <a:r>
              <a:rPr lang="en-US" altLang="zh-CN" i="1" dirty="0">
                <a:solidFill>
                  <a:schemeClr val="bg1">
                    <a:lumMod val="50000"/>
                  </a:schemeClr>
                </a:solidFill>
                <a:ea typeface="SimSun" panose="02010600030101010101" pitchFamily="2" charset="-122"/>
                <a:cs typeface="Arial" panose="020B0604020202020204" pitchFamily="34" charset="0"/>
              </a:rPr>
              <a:t>n</a:t>
            </a:r>
            <a:r>
              <a:rPr lang="en-US" altLang="zh-CN" dirty="0">
                <a:solidFill>
                  <a:schemeClr val="bg1">
                    <a:lumMod val="50000"/>
                  </a:schemeClr>
                </a:solidFill>
                <a:ea typeface="SimSun" panose="02010600030101010101" pitchFamily="2" charset="-122"/>
                <a:cs typeface="Arial" panose="020B0604020202020204" pitchFamily="34" charset="0"/>
              </a:rPr>
              <a:t> by sampling from </a:t>
            </a:r>
            <a:r>
              <a:rPr lang="en-US" altLang="zh-CN" b="1" i="1" dirty="0">
                <a:solidFill>
                  <a:schemeClr val="bg1">
                    <a:lumMod val="50000"/>
                  </a:schemeClr>
                </a:solidFill>
                <a:ea typeface="SimSun" panose="02010600030101010101" pitchFamily="2" charset="-122"/>
                <a:cs typeface="Arial" panose="020B0604020202020204" pitchFamily="34" charset="0"/>
              </a:rPr>
              <a:t>D</a:t>
            </a:r>
            <a:r>
              <a:rPr lang="en-US" altLang="zh-CN" dirty="0">
                <a:solidFill>
                  <a:schemeClr val="bg1">
                    <a:lumMod val="50000"/>
                  </a:schemeClr>
                </a:solidFill>
                <a:ea typeface="SimSun" panose="02010600030101010101" pitchFamily="2" charset="-122"/>
                <a:cs typeface="Arial" panose="020B0604020202020204" pitchFamily="34" charset="0"/>
              </a:rPr>
              <a:t> with replacement </a:t>
            </a:r>
          </a:p>
          <a:p>
            <a:pPr lvl="1"/>
            <a:r>
              <a:rPr lang="en-US" altLang="zh-CN" dirty="0">
                <a:solidFill>
                  <a:schemeClr val="bg1">
                    <a:lumMod val="50000"/>
                  </a:schemeClr>
                </a:solidFill>
                <a:ea typeface="SimSun" panose="02010600030101010101" pitchFamily="2" charset="-122"/>
                <a:cs typeface="Arial" panose="020B0604020202020204" pitchFamily="34" charset="0"/>
              </a:rPr>
              <a:t>For each sample </a:t>
            </a:r>
            <a:r>
              <a:rPr lang="en-US" altLang="zh-CN" b="1" i="1" dirty="0">
                <a:solidFill>
                  <a:schemeClr val="bg1">
                    <a:lumMod val="50000"/>
                  </a:schemeClr>
                </a:solidFill>
                <a:ea typeface="SimSun" panose="02010600030101010101" pitchFamily="2" charset="-122"/>
                <a:cs typeface="Arial" panose="020B0604020202020204" pitchFamily="34" charset="0"/>
              </a:rPr>
              <a:t>D</a:t>
            </a:r>
            <a:r>
              <a:rPr lang="en-US" altLang="zh-CN" i="1" baseline="-25000" dirty="0">
                <a:solidFill>
                  <a:schemeClr val="bg1">
                    <a:lumMod val="50000"/>
                  </a:schemeClr>
                </a:solidFill>
                <a:ea typeface="SimSun" panose="02010600030101010101" pitchFamily="2" charset="-122"/>
                <a:cs typeface="Arial" panose="020B0604020202020204" pitchFamily="34" charset="0"/>
              </a:rPr>
              <a:t>i</a:t>
            </a:r>
            <a:r>
              <a:rPr lang="en-US" altLang="zh-CN" dirty="0">
                <a:solidFill>
                  <a:schemeClr val="bg1">
                    <a:lumMod val="50000"/>
                  </a:schemeClr>
                </a:solidFill>
                <a:ea typeface="SimSun" panose="02010600030101010101" pitchFamily="2" charset="-122"/>
                <a:cs typeface="Arial" panose="020B0604020202020204" pitchFamily="34" charset="0"/>
              </a:rPr>
              <a:t>, run the same clustering algorithm with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values from 2 to </a:t>
            </a:r>
            <a:r>
              <a:rPr lang="en-US" altLang="zh-CN" i="1" dirty="0" err="1">
                <a:solidFill>
                  <a:schemeClr val="bg1">
                    <a:lumMod val="50000"/>
                  </a:schemeClr>
                </a:solidFill>
                <a:ea typeface="SimSun" panose="02010600030101010101" pitchFamily="2" charset="-122"/>
                <a:cs typeface="Arial" panose="020B0604020202020204" pitchFamily="34" charset="0"/>
              </a:rPr>
              <a:t>k</a:t>
            </a:r>
            <a:r>
              <a:rPr lang="en-US" altLang="zh-CN" i="1" baseline="-25000" dirty="0" err="1">
                <a:solidFill>
                  <a:schemeClr val="bg1">
                    <a:lumMod val="50000"/>
                  </a:schemeClr>
                </a:solidFill>
                <a:ea typeface="SimSun" panose="02010600030101010101" pitchFamily="2" charset="-122"/>
                <a:cs typeface="Arial" panose="020B0604020202020204" pitchFamily="34" charset="0"/>
              </a:rPr>
              <a:t>max</a:t>
            </a:r>
            <a:endParaRPr lang="en-US" altLang="zh-CN" i="1" baseline="-25000" dirty="0">
              <a:solidFill>
                <a:schemeClr val="bg1">
                  <a:lumMod val="50000"/>
                </a:schemeClr>
              </a:solidFill>
              <a:ea typeface="SimSun" panose="02010600030101010101" pitchFamily="2" charset="-122"/>
              <a:cs typeface="Arial" panose="020B0604020202020204" pitchFamily="34" charset="0"/>
            </a:endParaRPr>
          </a:p>
          <a:p>
            <a:pPr lvl="1"/>
            <a:r>
              <a:rPr lang="en-US" altLang="zh-CN" dirty="0">
                <a:solidFill>
                  <a:schemeClr val="bg1">
                    <a:lumMod val="50000"/>
                  </a:schemeClr>
                </a:solidFill>
                <a:ea typeface="SimSun" panose="02010600030101010101" pitchFamily="2" charset="-122"/>
                <a:cs typeface="Arial" panose="020B0604020202020204" pitchFamily="34" charset="0"/>
              </a:rPr>
              <a:t>Compare the distance between all pairs of </a:t>
            </a:r>
            <a:r>
              <a:rPr lang="en-US" altLang="zh-CN" dirty="0" err="1">
                <a:solidFill>
                  <a:schemeClr val="bg1">
                    <a:lumMod val="50000"/>
                  </a:schemeClr>
                </a:solidFill>
                <a:ea typeface="SimSun" panose="02010600030101010101" pitchFamily="2" charset="-122"/>
                <a:cs typeface="Arial" panose="020B0604020202020204" pitchFamily="34" charset="0"/>
              </a:rPr>
              <a:t>clusterings</a:t>
            </a:r>
            <a:r>
              <a:rPr lang="en-US" altLang="zh-CN" dirty="0">
                <a:solidFill>
                  <a:schemeClr val="bg1">
                    <a:lumMod val="50000"/>
                  </a:schemeClr>
                </a:solidFill>
                <a:ea typeface="SimSun" panose="02010600030101010101" pitchFamily="2" charset="-122"/>
                <a:cs typeface="Arial" panose="020B0604020202020204" pitchFamily="34" charset="0"/>
              </a:rPr>
              <a:t> </a:t>
            </a:r>
            <a:r>
              <a:rPr lang="en-US" altLang="zh-CN" i="1" dirty="0" err="1">
                <a:solidFill>
                  <a:schemeClr val="bg1">
                    <a:lumMod val="50000"/>
                  </a:schemeClr>
                </a:solidFill>
                <a:ea typeface="SimSun" panose="02010600030101010101" pitchFamily="2" charset="-122"/>
                <a:cs typeface="Arial" panose="020B0604020202020204" pitchFamily="34" charset="0"/>
              </a:rPr>
              <a:t>C</a:t>
            </a:r>
            <a:r>
              <a:rPr lang="en-US" altLang="zh-CN" i="1" baseline="-25000" dirty="0" err="1">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a:t>
            </a:r>
            <a:r>
              <a:rPr lang="en-US" altLang="zh-CN" b="1" i="1" dirty="0">
                <a:solidFill>
                  <a:schemeClr val="bg1">
                    <a:lumMod val="50000"/>
                  </a:schemeClr>
                </a:solidFill>
                <a:ea typeface="SimSun" panose="02010600030101010101" pitchFamily="2" charset="-122"/>
                <a:cs typeface="Arial" panose="020B0604020202020204" pitchFamily="34" charset="0"/>
              </a:rPr>
              <a:t>D</a:t>
            </a:r>
            <a:r>
              <a:rPr lang="en-US" altLang="zh-CN" i="1" baseline="-25000" dirty="0">
                <a:solidFill>
                  <a:schemeClr val="bg1">
                    <a:lumMod val="50000"/>
                  </a:schemeClr>
                </a:solidFill>
                <a:ea typeface="SimSun" panose="02010600030101010101" pitchFamily="2" charset="-122"/>
                <a:cs typeface="Arial" panose="020B0604020202020204" pitchFamily="34" charset="0"/>
              </a:rPr>
              <a:t>i</a:t>
            </a:r>
            <a:r>
              <a:rPr lang="en-US" altLang="zh-CN" dirty="0">
                <a:solidFill>
                  <a:schemeClr val="bg1">
                    <a:lumMod val="50000"/>
                  </a:schemeClr>
                </a:solidFill>
                <a:ea typeface="SimSun" panose="02010600030101010101" pitchFamily="2" charset="-122"/>
                <a:cs typeface="Arial" panose="020B0604020202020204" pitchFamily="34" charset="0"/>
              </a:rPr>
              <a:t>) and </a:t>
            </a:r>
            <a:r>
              <a:rPr lang="en-US" altLang="zh-CN" i="1" dirty="0" err="1">
                <a:solidFill>
                  <a:schemeClr val="bg1">
                    <a:lumMod val="50000"/>
                  </a:schemeClr>
                </a:solidFill>
                <a:ea typeface="SimSun" panose="02010600030101010101" pitchFamily="2" charset="-122"/>
                <a:cs typeface="Arial" panose="020B0604020202020204" pitchFamily="34" charset="0"/>
              </a:rPr>
              <a:t>C</a:t>
            </a:r>
            <a:r>
              <a:rPr lang="en-US" altLang="zh-CN" i="1" baseline="-25000" dirty="0" err="1">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a:t>
            </a:r>
            <a:r>
              <a:rPr lang="en-US" altLang="zh-CN" b="1" i="1" dirty="0" err="1">
                <a:solidFill>
                  <a:schemeClr val="bg1">
                    <a:lumMod val="50000"/>
                  </a:schemeClr>
                </a:solidFill>
                <a:ea typeface="SimSun" panose="02010600030101010101" pitchFamily="2" charset="-122"/>
                <a:cs typeface="Arial" panose="020B0604020202020204" pitchFamily="34" charset="0"/>
              </a:rPr>
              <a:t>D</a:t>
            </a:r>
            <a:r>
              <a:rPr lang="en-US" altLang="zh-CN" i="1" baseline="-25000" dirty="0" err="1">
                <a:solidFill>
                  <a:schemeClr val="bg1">
                    <a:lumMod val="50000"/>
                  </a:schemeClr>
                </a:solidFill>
                <a:ea typeface="SimSun" panose="02010600030101010101" pitchFamily="2" charset="-122"/>
                <a:cs typeface="Arial" panose="020B0604020202020204" pitchFamily="34" charset="0"/>
              </a:rPr>
              <a:t>j</a:t>
            </a:r>
            <a:r>
              <a:rPr lang="en-US" altLang="zh-CN" dirty="0">
                <a:solidFill>
                  <a:schemeClr val="bg1">
                    <a:lumMod val="50000"/>
                  </a:schemeClr>
                </a:solidFill>
                <a:ea typeface="SimSun" panose="02010600030101010101" pitchFamily="2" charset="-122"/>
                <a:cs typeface="Arial" panose="020B0604020202020204" pitchFamily="34" charset="0"/>
              </a:rPr>
              <a:t>) via some distance function</a:t>
            </a:r>
          </a:p>
          <a:p>
            <a:pPr lvl="3"/>
            <a:r>
              <a:rPr lang="en-US" altLang="zh-CN" sz="2900" dirty="0">
                <a:solidFill>
                  <a:schemeClr val="bg1">
                    <a:lumMod val="50000"/>
                  </a:schemeClr>
                </a:solidFill>
                <a:ea typeface="SimSun" panose="02010600030101010101" pitchFamily="2" charset="-122"/>
                <a:cs typeface="Arial" panose="020B0604020202020204" pitchFamily="34" charset="0"/>
              </a:rPr>
              <a:t>Compute the expected pairwise distance for each value of </a:t>
            </a:r>
            <a:r>
              <a:rPr lang="en-US" altLang="zh-CN" sz="2900" i="1" dirty="0">
                <a:solidFill>
                  <a:schemeClr val="bg1">
                    <a:lumMod val="50000"/>
                  </a:schemeClr>
                </a:solidFill>
                <a:ea typeface="SimSun" panose="02010600030101010101" pitchFamily="2" charset="-122"/>
                <a:cs typeface="Arial" panose="020B0604020202020204" pitchFamily="34" charset="0"/>
              </a:rPr>
              <a:t>k</a:t>
            </a:r>
          </a:p>
          <a:p>
            <a:pPr lvl="1"/>
            <a:r>
              <a:rPr lang="en-US" altLang="zh-CN" dirty="0">
                <a:solidFill>
                  <a:schemeClr val="bg1">
                    <a:lumMod val="50000"/>
                  </a:schemeClr>
                </a:solidFill>
                <a:ea typeface="SimSun" panose="02010600030101010101" pitchFamily="2" charset="-122"/>
                <a:cs typeface="Arial" panose="020B0604020202020204" pitchFamily="34" charset="0"/>
              </a:rPr>
              <a:t>The value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that exhibits the least deviation between the </a:t>
            </a:r>
            <a:r>
              <a:rPr lang="en-US" altLang="zh-CN" dirty="0" err="1">
                <a:solidFill>
                  <a:schemeClr val="bg1">
                    <a:lumMod val="50000"/>
                  </a:schemeClr>
                </a:solidFill>
                <a:ea typeface="SimSun" panose="02010600030101010101" pitchFamily="2" charset="-122"/>
                <a:cs typeface="Arial" panose="020B0604020202020204" pitchFamily="34" charset="0"/>
              </a:rPr>
              <a:t>clusterings</a:t>
            </a:r>
            <a:r>
              <a:rPr lang="en-US" altLang="zh-CN" dirty="0">
                <a:solidFill>
                  <a:schemeClr val="bg1">
                    <a:lumMod val="50000"/>
                  </a:schemeClr>
                </a:solidFill>
                <a:ea typeface="SimSun" panose="02010600030101010101" pitchFamily="2" charset="-122"/>
                <a:cs typeface="Arial" panose="020B0604020202020204" pitchFamily="34" charset="0"/>
              </a:rPr>
              <a:t> obtained from the resampled datasets is the best choice for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since it exhibits the most stability</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89</a:t>
            </a:fld>
            <a:endParaRPr lang="en-US">
              <a:solidFill>
                <a:schemeClr val="bg1">
                  <a:lumMod val="50000"/>
                </a:schemeClr>
              </a:solidFill>
            </a:endParaRPr>
          </a:p>
        </p:txBody>
      </p:sp>
    </p:spTree>
    <p:extLst>
      <p:ext uri="{BB962C8B-B14F-4D97-AF65-F5344CB8AC3E}">
        <p14:creationId xmlns:p14="http://schemas.microsoft.com/office/powerpoint/2010/main" val="82728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en-US" altLang="en-US" dirty="0">
                <a:solidFill>
                  <a:prstClr val="black"/>
                </a:solidFill>
              </a:rPr>
              <a:t>Typical Clustering Methodologies (I)</a:t>
            </a:r>
            <a:endParaRPr lang="en-US" dirty="0"/>
          </a:p>
        </p:txBody>
      </p:sp>
      <p:sp>
        <p:nvSpPr>
          <p:cNvPr id="3" name="Content Placeholder 2"/>
          <p:cNvSpPr>
            <a:spLocks noGrp="1"/>
          </p:cNvSpPr>
          <p:nvPr>
            <p:ph idx="1"/>
          </p:nvPr>
        </p:nvSpPr>
        <p:spPr>
          <a:xfrm>
            <a:off x="457200" y="1600200"/>
            <a:ext cx="8229600" cy="5121275"/>
          </a:xfrm>
        </p:spPr>
        <p:txBody>
          <a:bodyPr>
            <a:noAutofit/>
          </a:bodyPr>
          <a:lstStyle/>
          <a:p>
            <a:r>
              <a:rPr lang="en-US" altLang="en-US" sz="2000" dirty="0" smtClean="0"/>
              <a:t>Distance-based methods</a:t>
            </a:r>
          </a:p>
          <a:p>
            <a:pPr lvl="1"/>
            <a:r>
              <a:rPr lang="en-US" altLang="en-US" sz="1800" dirty="0" smtClean="0"/>
              <a:t>Partitioning algorithms: K-Means, K-Medians, K-</a:t>
            </a:r>
            <a:r>
              <a:rPr lang="en-US" altLang="en-US" sz="1800" dirty="0" err="1" smtClean="0"/>
              <a:t>Medoids</a:t>
            </a:r>
            <a:endParaRPr lang="en-US" altLang="en-US" sz="1800" dirty="0" smtClean="0"/>
          </a:p>
          <a:p>
            <a:pPr lvl="1"/>
            <a:r>
              <a:rPr lang="en-US" altLang="en-US" sz="1800" dirty="0" smtClean="0"/>
              <a:t>Hierarchical algorithms: Agglomerative vs. divisive methods</a:t>
            </a:r>
          </a:p>
          <a:p>
            <a:r>
              <a:rPr lang="en-US" altLang="en-US" sz="2000" dirty="0" smtClean="0"/>
              <a:t>Density-based and grid-based methods</a:t>
            </a:r>
          </a:p>
          <a:p>
            <a:pPr lvl="1"/>
            <a:r>
              <a:rPr lang="en-US" altLang="en-US" sz="1800" dirty="0" smtClean="0"/>
              <a:t>Density-based:  Data space is explored at a high-level of granularity and then post-processing to put together dense regions into an arbitrary shape</a:t>
            </a:r>
          </a:p>
          <a:p>
            <a:pPr lvl="1"/>
            <a:r>
              <a:rPr lang="en-US" altLang="en-US" sz="1800" dirty="0" smtClean="0"/>
              <a:t>Grid-based: Individual regions of the data space are formed into a grid-like structure</a:t>
            </a:r>
          </a:p>
          <a:p>
            <a:r>
              <a:rPr lang="en-US" altLang="en-US" sz="2000" dirty="0" smtClean="0"/>
              <a:t>Probabilistic and generative models:  Modeling data from a generative process</a:t>
            </a:r>
          </a:p>
          <a:p>
            <a:pPr lvl="1"/>
            <a:r>
              <a:rPr lang="en-US" altLang="en-US" sz="1800" dirty="0" smtClean="0"/>
              <a:t>Assume a specific form of the generative model (e.g., mixture of Gaussians)</a:t>
            </a:r>
          </a:p>
          <a:p>
            <a:pPr lvl="1"/>
            <a:r>
              <a:rPr lang="en-US" altLang="en-US" sz="1800" dirty="0" smtClean="0"/>
              <a:t>Model parameters are estimated with the Expectation-Maximization (EM) algorithm (using the available dataset, for a maximum likelihood fit)</a:t>
            </a:r>
          </a:p>
          <a:p>
            <a:pPr lvl="1"/>
            <a:r>
              <a:rPr lang="en-US" altLang="en-US" sz="1800" dirty="0" smtClean="0"/>
              <a:t>Then estimate the generative probability of the underlying data points</a:t>
            </a:r>
            <a:endParaRPr lang="en-US" altLang="en-US" sz="18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a:t>
            </a:fld>
            <a:endParaRPr lang="en-US"/>
          </a:p>
        </p:txBody>
      </p:sp>
    </p:spTree>
    <p:extLst>
      <p:ext uri="{BB962C8B-B14F-4D97-AF65-F5344CB8AC3E}">
        <p14:creationId xmlns:p14="http://schemas.microsoft.com/office/powerpoint/2010/main" val="16082951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ea typeface="SimSun" panose="02010600030101010101" pitchFamily="2" charset="-122"/>
              </a:rPr>
              <a:t>Other Methods for Finding K, the Number of Clusters</a:t>
            </a:r>
            <a:endParaRPr lang="en-US" dirty="0">
              <a:solidFill>
                <a:schemeClr val="bg1">
                  <a:lumMod val="50000"/>
                </a:schemeClr>
              </a:solidFill>
            </a:endParaRPr>
          </a:p>
        </p:txBody>
      </p:sp>
      <p:sp>
        <p:nvSpPr>
          <p:cNvPr id="3" name="Content Placeholder 2"/>
          <p:cNvSpPr>
            <a:spLocks noGrp="1"/>
          </p:cNvSpPr>
          <p:nvPr>
            <p:ph idx="1"/>
          </p:nvPr>
        </p:nvSpPr>
        <p:spPr>
          <a:xfrm>
            <a:off x="457200" y="1600200"/>
            <a:ext cx="5686425" cy="5121275"/>
          </a:xfrm>
        </p:spPr>
        <p:txBody>
          <a:bodyPr>
            <a:normAutofit fontScale="62500" lnSpcReduction="20000"/>
          </a:bodyPr>
          <a:lstStyle/>
          <a:p>
            <a:r>
              <a:rPr lang="en-US" altLang="zh-CN" b="1" dirty="0">
                <a:solidFill>
                  <a:schemeClr val="bg1">
                    <a:lumMod val="50000"/>
                  </a:schemeClr>
                </a:solidFill>
                <a:ea typeface="SimSun" panose="02010600030101010101" pitchFamily="2" charset="-122"/>
              </a:rPr>
              <a:t>Empirical method</a:t>
            </a:r>
          </a:p>
          <a:p>
            <a:pPr lvl="1"/>
            <a:r>
              <a:rPr lang="en-US" altLang="zh-CN" dirty="0">
                <a:solidFill>
                  <a:schemeClr val="bg1">
                    <a:lumMod val="50000"/>
                  </a:schemeClr>
                </a:solidFill>
                <a:ea typeface="SimSun" panose="02010600030101010101" pitchFamily="2" charset="-122"/>
              </a:rPr>
              <a:t># of clusters:                     </a:t>
            </a:r>
            <a:r>
              <a:rPr lang="en-US" altLang="zh-CN" dirty="0">
                <a:solidFill>
                  <a:schemeClr val="bg1">
                    <a:lumMod val="50000"/>
                  </a:schemeClr>
                </a:solidFill>
                <a:ea typeface="SimSun" panose="02010600030101010101" pitchFamily="2" charset="-122"/>
                <a:cs typeface="Arial" panose="020B0604020202020204" pitchFamily="34" charset="0"/>
              </a:rPr>
              <a:t>for a dataset of n points (e.g., </a:t>
            </a:r>
            <a:r>
              <a:rPr lang="en-US" altLang="zh-CN" i="1" dirty="0">
                <a:solidFill>
                  <a:schemeClr val="bg1">
                    <a:lumMod val="50000"/>
                  </a:schemeClr>
                </a:solidFill>
                <a:ea typeface="SimSun" panose="02010600030101010101" pitchFamily="2" charset="-122"/>
                <a:cs typeface="Arial" panose="020B0604020202020204" pitchFamily="34" charset="0"/>
              </a:rPr>
              <a:t>n</a:t>
            </a:r>
            <a:r>
              <a:rPr lang="en-US" altLang="zh-CN" dirty="0">
                <a:solidFill>
                  <a:schemeClr val="bg1">
                    <a:lumMod val="50000"/>
                  </a:schemeClr>
                </a:solidFill>
                <a:ea typeface="SimSun" panose="02010600030101010101" pitchFamily="2" charset="-122"/>
                <a:cs typeface="Arial" panose="020B0604020202020204" pitchFamily="34" charset="0"/>
              </a:rPr>
              <a:t> = 200,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 10)</a:t>
            </a:r>
          </a:p>
          <a:p>
            <a:r>
              <a:rPr lang="en-US" altLang="zh-CN" b="1" dirty="0">
                <a:solidFill>
                  <a:schemeClr val="bg1">
                    <a:lumMod val="50000"/>
                  </a:schemeClr>
                </a:solidFill>
                <a:ea typeface="SimSun" panose="02010600030101010101" pitchFamily="2" charset="-122"/>
                <a:cs typeface="Arial" panose="020B0604020202020204" pitchFamily="34" charset="0"/>
              </a:rPr>
              <a:t>Elbow method</a:t>
            </a:r>
            <a:r>
              <a:rPr lang="en-US" altLang="zh-CN" dirty="0">
                <a:solidFill>
                  <a:schemeClr val="bg1">
                    <a:lumMod val="50000"/>
                  </a:schemeClr>
                </a:solidFill>
                <a:ea typeface="SimSun" panose="02010600030101010101" pitchFamily="2" charset="-122"/>
                <a:cs typeface="Arial" panose="020B0604020202020204" pitchFamily="34" charset="0"/>
              </a:rPr>
              <a:t>: Use the turning point in the curve of the sum </a:t>
            </a:r>
          </a:p>
          <a:p>
            <a:pPr marL="384165" lvl="2" indent="0">
              <a:buNone/>
            </a:pPr>
            <a:r>
              <a:rPr lang="en-US" altLang="zh-CN" dirty="0">
                <a:solidFill>
                  <a:schemeClr val="bg1">
                    <a:lumMod val="50000"/>
                  </a:schemeClr>
                </a:solidFill>
                <a:ea typeface="SimSun" panose="02010600030101010101" pitchFamily="2" charset="-122"/>
                <a:cs typeface="Arial" panose="020B0604020202020204" pitchFamily="34" charset="0"/>
              </a:rPr>
              <a:t>of within cluster variance with respect to the # of clusters</a:t>
            </a:r>
          </a:p>
          <a:p>
            <a:r>
              <a:rPr lang="en-US" altLang="zh-CN" b="1" dirty="0">
                <a:solidFill>
                  <a:schemeClr val="bg1">
                    <a:lumMod val="50000"/>
                  </a:schemeClr>
                </a:solidFill>
                <a:ea typeface="SimSun" panose="02010600030101010101" pitchFamily="2" charset="-122"/>
                <a:cs typeface="Arial" panose="020B0604020202020204" pitchFamily="34" charset="0"/>
              </a:rPr>
              <a:t>Cross validation method</a:t>
            </a:r>
          </a:p>
          <a:p>
            <a:pPr lvl="1"/>
            <a:r>
              <a:rPr lang="en-US" altLang="zh-CN" dirty="0">
                <a:solidFill>
                  <a:schemeClr val="bg1">
                    <a:lumMod val="50000"/>
                  </a:schemeClr>
                </a:solidFill>
                <a:ea typeface="SimSun" panose="02010600030101010101" pitchFamily="2" charset="-122"/>
                <a:cs typeface="Arial" panose="020B0604020202020204" pitchFamily="34" charset="0"/>
              </a:rPr>
              <a:t>Divide a given data set into </a:t>
            </a:r>
            <a:r>
              <a:rPr lang="en-US" altLang="zh-CN" i="1" dirty="0">
                <a:solidFill>
                  <a:schemeClr val="bg1">
                    <a:lumMod val="50000"/>
                  </a:schemeClr>
                </a:solidFill>
                <a:ea typeface="SimSun" panose="02010600030101010101" pitchFamily="2" charset="-122"/>
                <a:cs typeface="Arial" panose="020B0604020202020204" pitchFamily="34" charset="0"/>
              </a:rPr>
              <a:t>m</a:t>
            </a:r>
            <a:r>
              <a:rPr lang="en-US" altLang="zh-CN" dirty="0">
                <a:solidFill>
                  <a:schemeClr val="bg1">
                    <a:lumMod val="50000"/>
                  </a:schemeClr>
                </a:solidFill>
                <a:ea typeface="SimSun" panose="02010600030101010101" pitchFamily="2" charset="-122"/>
                <a:cs typeface="Arial" panose="020B0604020202020204" pitchFamily="34" charset="0"/>
              </a:rPr>
              <a:t> parts</a:t>
            </a:r>
          </a:p>
          <a:p>
            <a:pPr lvl="1"/>
            <a:r>
              <a:rPr lang="en-US" altLang="zh-CN" dirty="0">
                <a:solidFill>
                  <a:schemeClr val="bg1">
                    <a:lumMod val="50000"/>
                  </a:schemeClr>
                </a:solidFill>
                <a:ea typeface="SimSun" panose="02010600030101010101" pitchFamily="2" charset="-122"/>
                <a:cs typeface="Arial" panose="020B0604020202020204" pitchFamily="34" charset="0"/>
              </a:rPr>
              <a:t>Use </a:t>
            </a:r>
            <a:r>
              <a:rPr lang="en-US" altLang="zh-CN" i="1" dirty="0">
                <a:solidFill>
                  <a:schemeClr val="bg1">
                    <a:lumMod val="50000"/>
                  </a:schemeClr>
                </a:solidFill>
                <a:ea typeface="SimSun" panose="02010600030101010101" pitchFamily="2" charset="-122"/>
                <a:cs typeface="Arial" panose="020B0604020202020204" pitchFamily="34" charset="0"/>
              </a:rPr>
              <a:t>m</a:t>
            </a:r>
            <a:r>
              <a:rPr lang="en-US" altLang="zh-CN" dirty="0">
                <a:solidFill>
                  <a:schemeClr val="bg1">
                    <a:lumMod val="50000"/>
                  </a:schemeClr>
                </a:solidFill>
                <a:ea typeface="SimSun" panose="02010600030101010101" pitchFamily="2" charset="-122"/>
                <a:cs typeface="Arial" panose="020B0604020202020204" pitchFamily="34" charset="0"/>
              </a:rPr>
              <a:t> </a:t>
            </a:r>
            <a:r>
              <a:rPr lang="en-US" altLang="zh-CN" dirty="0">
                <a:solidFill>
                  <a:schemeClr val="bg1">
                    <a:lumMod val="50000"/>
                  </a:schemeClr>
                </a:solidFill>
                <a:ea typeface="SimSun" panose="02010600030101010101" pitchFamily="2" charset="-122"/>
                <a:cs typeface="Times New Roman" panose="02020603050405020304" pitchFamily="18" charset="0"/>
              </a:rPr>
              <a:t>–</a:t>
            </a:r>
            <a:r>
              <a:rPr lang="en-US" altLang="zh-CN" dirty="0">
                <a:solidFill>
                  <a:schemeClr val="bg1">
                    <a:lumMod val="50000"/>
                  </a:schemeClr>
                </a:solidFill>
                <a:ea typeface="SimSun" panose="02010600030101010101" pitchFamily="2" charset="-122"/>
                <a:cs typeface="Arial" panose="020B0604020202020204" pitchFamily="34" charset="0"/>
              </a:rPr>
              <a:t> 1 parts to obtain a clustering model</a:t>
            </a:r>
          </a:p>
          <a:p>
            <a:pPr lvl="1"/>
            <a:r>
              <a:rPr lang="en-US" altLang="zh-CN" dirty="0">
                <a:solidFill>
                  <a:schemeClr val="bg1">
                    <a:lumMod val="50000"/>
                  </a:schemeClr>
                </a:solidFill>
                <a:ea typeface="SimSun" panose="02010600030101010101" pitchFamily="2" charset="-122"/>
                <a:cs typeface="Arial" panose="020B0604020202020204" pitchFamily="34" charset="0"/>
              </a:rPr>
              <a:t>Use the remaining part to test the quality of the clustering</a:t>
            </a:r>
          </a:p>
          <a:p>
            <a:pPr lvl="2"/>
            <a:r>
              <a:rPr lang="en-US" altLang="zh-CN" sz="2900" dirty="0">
                <a:solidFill>
                  <a:schemeClr val="bg1">
                    <a:lumMod val="50000"/>
                  </a:schemeClr>
                </a:solidFill>
                <a:ea typeface="SimSun" panose="02010600030101010101" pitchFamily="2" charset="-122"/>
                <a:cs typeface="Arial" panose="020B0604020202020204" pitchFamily="34" charset="0"/>
              </a:rPr>
              <a:t>For example, for each point in the test set, find the closest centroid, and use the sum of squared distance between all points in the test set and the closest centroids to measure how well the model fits the test set</a:t>
            </a:r>
          </a:p>
          <a:p>
            <a:pPr lvl="1"/>
            <a:r>
              <a:rPr lang="en-US" altLang="zh-CN" dirty="0">
                <a:solidFill>
                  <a:schemeClr val="bg1">
                    <a:lumMod val="50000"/>
                  </a:schemeClr>
                </a:solidFill>
                <a:ea typeface="SimSun" panose="02010600030101010101" pitchFamily="2" charset="-122"/>
                <a:cs typeface="Arial" panose="020B0604020202020204" pitchFamily="34" charset="0"/>
              </a:rPr>
              <a:t>For any </a:t>
            </a:r>
            <a:r>
              <a:rPr lang="en-US" altLang="zh-CN" i="1" dirty="0">
                <a:solidFill>
                  <a:schemeClr val="bg1">
                    <a:lumMod val="50000"/>
                  </a:schemeClr>
                </a:solidFill>
                <a:ea typeface="SimSun" panose="02010600030101010101" pitchFamily="2" charset="-122"/>
                <a:cs typeface="Arial" panose="020B0604020202020204" pitchFamily="34" charset="0"/>
              </a:rPr>
              <a:t>k</a:t>
            </a:r>
            <a:r>
              <a:rPr lang="en-US" altLang="zh-CN" dirty="0">
                <a:solidFill>
                  <a:schemeClr val="bg1">
                    <a:lumMod val="50000"/>
                  </a:schemeClr>
                </a:solidFill>
                <a:ea typeface="SimSun" panose="02010600030101010101" pitchFamily="2" charset="-122"/>
                <a:cs typeface="Arial" panose="020B0604020202020204" pitchFamily="34" charset="0"/>
              </a:rPr>
              <a:t> &gt; 0, repeat it </a:t>
            </a:r>
            <a:r>
              <a:rPr lang="en-US" altLang="zh-CN" i="1" dirty="0">
                <a:solidFill>
                  <a:schemeClr val="bg1">
                    <a:lumMod val="50000"/>
                  </a:schemeClr>
                </a:solidFill>
                <a:ea typeface="SimSun" panose="02010600030101010101" pitchFamily="2" charset="-122"/>
                <a:cs typeface="Arial" panose="020B0604020202020204" pitchFamily="34" charset="0"/>
              </a:rPr>
              <a:t>m</a:t>
            </a:r>
            <a:r>
              <a:rPr lang="en-US" altLang="zh-CN" dirty="0">
                <a:solidFill>
                  <a:schemeClr val="bg1">
                    <a:lumMod val="50000"/>
                  </a:schemeClr>
                </a:solidFill>
                <a:ea typeface="SimSun" panose="02010600030101010101" pitchFamily="2" charset="-122"/>
                <a:cs typeface="Arial" panose="020B0604020202020204" pitchFamily="34" charset="0"/>
              </a:rPr>
              <a:t> times, compare the overall quality measure </a:t>
            </a:r>
            <a:r>
              <a:rPr lang="en-US" altLang="zh-CN" dirty="0" err="1">
                <a:solidFill>
                  <a:schemeClr val="bg1">
                    <a:lumMod val="50000"/>
                  </a:schemeClr>
                </a:solidFill>
                <a:ea typeface="SimSun" panose="02010600030101010101" pitchFamily="2" charset="-122"/>
                <a:cs typeface="Arial" panose="020B0604020202020204" pitchFamily="34" charset="0"/>
              </a:rPr>
              <a:t>w.r.t</a:t>
            </a:r>
            <a:r>
              <a:rPr lang="en-US" altLang="zh-CN" dirty="0">
                <a:solidFill>
                  <a:schemeClr val="bg1">
                    <a:lumMod val="50000"/>
                  </a:schemeClr>
                </a:solidFill>
                <a:ea typeface="SimSun" panose="02010600030101010101" pitchFamily="2" charset="-122"/>
                <a:cs typeface="Arial" panose="020B0604020202020204" pitchFamily="34" charset="0"/>
              </a:rPr>
              <a:t>. different </a:t>
            </a:r>
            <a:r>
              <a:rPr lang="en-US" altLang="zh-CN" i="1" dirty="0">
                <a:solidFill>
                  <a:schemeClr val="bg1">
                    <a:lumMod val="50000"/>
                  </a:schemeClr>
                </a:solidFill>
                <a:ea typeface="SimSun" panose="02010600030101010101" pitchFamily="2" charset="-122"/>
                <a:cs typeface="Arial" panose="020B0604020202020204" pitchFamily="34" charset="0"/>
              </a:rPr>
              <a:t>k’s</a:t>
            </a:r>
            <a:r>
              <a:rPr lang="en-US" altLang="zh-CN" dirty="0">
                <a:solidFill>
                  <a:schemeClr val="bg1">
                    <a:lumMod val="50000"/>
                  </a:schemeClr>
                </a:solidFill>
                <a:ea typeface="SimSun" panose="02010600030101010101" pitchFamily="2" charset="-122"/>
                <a:cs typeface="Arial" panose="020B0604020202020204" pitchFamily="34" charset="0"/>
              </a:rPr>
              <a:t>, and find # of clusters that fits the data the best</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90</a:t>
            </a:fld>
            <a:endParaRPr lang="en-US">
              <a:solidFill>
                <a:schemeClr val="bg1">
                  <a:lumMod val="50000"/>
                </a:schemeClr>
              </a:solidFill>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064787873"/>
              </p:ext>
            </p:extLst>
          </p:nvPr>
        </p:nvGraphicFramePr>
        <p:xfrm>
          <a:off x="2656972" y="1890913"/>
          <a:ext cx="700592" cy="254205"/>
        </p:xfrm>
        <a:graphic>
          <a:graphicData uri="http://schemas.openxmlformats.org/presentationml/2006/ole">
            <mc:AlternateContent xmlns:mc="http://schemas.openxmlformats.org/markup-compatibility/2006">
              <mc:Choice xmlns:v="urn:schemas-microsoft-com:vml" Requires="v">
                <p:oleObj spid="_x0000_s82964" name="Equation" r:id="rId3" imgW="647640" imgH="228600" progId="Equation.DSMT4">
                  <p:embed/>
                </p:oleObj>
              </mc:Choice>
              <mc:Fallback>
                <p:oleObj name="Equation" r:id="rId3" imgW="647640" imgH="228600" progId="Equation.DSMT4">
                  <p:embed/>
                  <p:pic>
                    <p:nvPicPr>
                      <p:cNvPr id="0" name=""/>
                      <p:cNvPicPr/>
                      <p:nvPr/>
                    </p:nvPicPr>
                    <p:blipFill>
                      <a:blip r:embed="rId4"/>
                      <a:stretch>
                        <a:fillRect/>
                      </a:stretch>
                    </p:blipFill>
                    <p:spPr>
                      <a:xfrm>
                        <a:off x="2656972" y="1890913"/>
                        <a:ext cx="700592" cy="254205"/>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5948210" y="1890913"/>
            <a:ext cx="3195790" cy="2587069"/>
          </a:xfrm>
          <a:prstGeom prst="rect">
            <a:avLst/>
          </a:prstGeom>
        </p:spPr>
      </p:pic>
    </p:spTree>
    <p:extLst>
      <p:ext uri="{BB962C8B-B14F-4D97-AF65-F5344CB8AC3E}">
        <p14:creationId xmlns:p14="http://schemas.microsoft.com/office/powerpoint/2010/main" val="14021001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altLang="zh-CN" sz="3600" dirty="0">
                <a:solidFill>
                  <a:schemeClr val="bg1">
                    <a:lumMod val="50000"/>
                  </a:schemeClr>
                </a:solidFill>
                <a:latin typeface="Corbel" charset="0"/>
                <a:ea typeface="Corbel" charset="0"/>
                <a:cs typeface="Corbel" charset="0"/>
              </a:rPr>
              <a:t>Clustering Tendency: Whether the Data Contains Inherent Grouping Structure</a:t>
            </a:r>
            <a:endParaRPr lang="en-US" sz="3600" dirty="0">
              <a:solidFill>
                <a:schemeClr val="bg1">
                  <a:lumMod val="50000"/>
                </a:schemeClr>
              </a:solidFill>
              <a:latin typeface="Corbel" charset="0"/>
              <a:ea typeface="Corbel" charset="0"/>
              <a:cs typeface="Corbel" charset="0"/>
            </a:endParaRPr>
          </a:p>
        </p:txBody>
      </p:sp>
      <p:sp>
        <p:nvSpPr>
          <p:cNvPr id="3" name="Content Placeholder 2"/>
          <p:cNvSpPr>
            <a:spLocks noGrp="1"/>
          </p:cNvSpPr>
          <p:nvPr>
            <p:ph idx="1"/>
          </p:nvPr>
        </p:nvSpPr>
        <p:spPr/>
        <p:txBody>
          <a:bodyPr>
            <a:normAutofit fontScale="70000" lnSpcReduction="20000"/>
          </a:bodyPr>
          <a:lstStyle/>
          <a:p>
            <a:r>
              <a:rPr lang="en-US" altLang="zh-CN" dirty="0" smtClean="0">
                <a:solidFill>
                  <a:schemeClr val="bg1">
                    <a:lumMod val="50000"/>
                  </a:schemeClr>
                </a:solidFill>
              </a:rPr>
              <a:t>Assessing the suitability of clustering </a:t>
            </a:r>
          </a:p>
          <a:p>
            <a:pPr lvl="1"/>
            <a:r>
              <a:rPr lang="en-US" altLang="zh-CN" dirty="0" smtClean="0">
                <a:solidFill>
                  <a:schemeClr val="bg1">
                    <a:lumMod val="50000"/>
                  </a:schemeClr>
                </a:solidFill>
              </a:rPr>
              <a:t>(i.e., whether the data has any inherent grouping structure)</a:t>
            </a:r>
          </a:p>
          <a:p>
            <a:r>
              <a:rPr lang="en-US" altLang="zh-CN" dirty="0" smtClean="0">
                <a:solidFill>
                  <a:schemeClr val="bg1">
                    <a:lumMod val="50000"/>
                  </a:schemeClr>
                </a:solidFill>
              </a:rPr>
              <a:t>Determining clustering tendency or </a:t>
            </a:r>
            <a:r>
              <a:rPr lang="en-US" altLang="zh-CN" dirty="0" err="1" smtClean="0">
                <a:solidFill>
                  <a:schemeClr val="bg1">
                    <a:lumMod val="50000"/>
                  </a:schemeClr>
                </a:solidFill>
              </a:rPr>
              <a:t>clusterability</a:t>
            </a:r>
            <a:r>
              <a:rPr lang="en-US" altLang="zh-CN" dirty="0" smtClean="0">
                <a:solidFill>
                  <a:schemeClr val="bg1">
                    <a:lumMod val="50000"/>
                  </a:schemeClr>
                </a:solidFill>
              </a:rPr>
              <a:t> </a:t>
            </a:r>
          </a:p>
          <a:p>
            <a:pPr lvl="1"/>
            <a:r>
              <a:rPr lang="en-US" altLang="zh-CN" dirty="0" smtClean="0">
                <a:solidFill>
                  <a:schemeClr val="bg1">
                    <a:lumMod val="50000"/>
                  </a:schemeClr>
                </a:solidFill>
              </a:rPr>
              <a:t>A hard task because there are so many different definitions of clusters</a:t>
            </a:r>
          </a:p>
          <a:p>
            <a:pPr lvl="2"/>
            <a:r>
              <a:rPr lang="en-US" altLang="zh-CN" dirty="0" smtClean="0">
                <a:solidFill>
                  <a:schemeClr val="bg1">
                    <a:lumMod val="50000"/>
                  </a:schemeClr>
                </a:solidFill>
              </a:rPr>
              <a:t>E.g., partitioning, hierarchical, density-based, graph-based, etc.</a:t>
            </a:r>
          </a:p>
          <a:p>
            <a:pPr lvl="1"/>
            <a:r>
              <a:rPr lang="en-US" altLang="zh-CN" dirty="0" smtClean="0">
                <a:solidFill>
                  <a:schemeClr val="bg1">
                    <a:lumMod val="50000"/>
                  </a:schemeClr>
                </a:solidFill>
              </a:rPr>
              <a:t>Even fixing cluster type, still hard to define an appropriate null model for a data set</a:t>
            </a:r>
          </a:p>
          <a:p>
            <a:r>
              <a:rPr lang="en-US" altLang="zh-CN" dirty="0" smtClean="0">
                <a:solidFill>
                  <a:schemeClr val="bg1">
                    <a:lumMod val="50000"/>
                  </a:schemeClr>
                </a:solidFill>
              </a:rPr>
              <a:t>Still, there are some </a:t>
            </a:r>
            <a:r>
              <a:rPr lang="en-US" altLang="zh-CN" dirty="0" err="1" smtClean="0">
                <a:solidFill>
                  <a:schemeClr val="bg1">
                    <a:lumMod val="50000"/>
                  </a:schemeClr>
                </a:solidFill>
              </a:rPr>
              <a:t>clusterability</a:t>
            </a:r>
            <a:r>
              <a:rPr lang="en-US" altLang="zh-CN" dirty="0" smtClean="0">
                <a:solidFill>
                  <a:schemeClr val="bg1">
                    <a:lumMod val="50000"/>
                  </a:schemeClr>
                </a:solidFill>
              </a:rPr>
              <a:t> assessment methods, such as</a:t>
            </a:r>
          </a:p>
          <a:p>
            <a:pPr lvl="1"/>
            <a:r>
              <a:rPr lang="en-US" altLang="zh-CN" dirty="0" smtClean="0">
                <a:solidFill>
                  <a:schemeClr val="bg1">
                    <a:lumMod val="50000"/>
                  </a:schemeClr>
                </a:solidFill>
              </a:rPr>
              <a:t>Spatial histogram: Contrast the histogram of the data with that generated from random samples  </a:t>
            </a:r>
          </a:p>
          <a:p>
            <a:pPr lvl="1"/>
            <a:r>
              <a:rPr lang="en-US" altLang="zh-CN" dirty="0" smtClean="0">
                <a:solidFill>
                  <a:schemeClr val="bg1">
                    <a:lumMod val="50000"/>
                  </a:schemeClr>
                </a:solidFill>
              </a:rPr>
              <a:t>Distance distribution: Compare the pairwise point distance from the data with those from the randomly generated samples  </a:t>
            </a:r>
          </a:p>
          <a:p>
            <a:pPr lvl="1"/>
            <a:r>
              <a:rPr lang="en-US" altLang="zh-CN" dirty="0" smtClean="0">
                <a:solidFill>
                  <a:schemeClr val="bg1">
                    <a:lumMod val="50000"/>
                  </a:schemeClr>
                </a:solidFill>
              </a:rPr>
              <a:t>Hopkins Statistic: A sparse sampling test for spatial randomness</a:t>
            </a:r>
          </a:p>
          <a:p>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pPr/>
              <a:t>91</a:t>
            </a:fld>
            <a:endParaRPr lang="en-US">
              <a:solidFill>
                <a:schemeClr val="bg1">
                  <a:lumMod val="50000"/>
                </a:schemeClr>
              </a:solidFill>
            </a:endParaRPr>
          </a:p>
        </p:txBody>
      </p:sp>
    </p:spTree>
    <p:extLst>
      <p:ext uri="{BB962C8B-B14F-4D97-AF65-F5344CB8AC3E}">
        <p14:creationId xmlns:p14="http://schemas.microsoft.com/office/powerpoint/2010/main" val="7591289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solidFill>
                  <a:schemeClr val="bg1">
                    <a:lumMod val="50000"/>
                  </a:schemeClr>
                </a:solidFill>
                <a:latin typeface="Corbel" charset="0"/>
                <a:ea typeface="Corbel" charset="0"/>
                <a:cs typeface="Corbel" charset="0"/>
              </a:rPr>
              <a:t>Testing Clustering Tendency: A Spatial Histogram Approach</a:t>
            </a:r>
            <a:endParaRPr lang="en-US" dirty="0">
              <a:solidFill>
                <a:schemeClr val="bg1">
                  <a:lumMod val="50000"/>
                </a:schemeClr>
              </a:solidFill>
              <a:latin typeface="Corbel" charset="0"/>
              <a:ea typeface="Corbel" charset="0"/>
              <a:cs typeface="Corbel" charset="0"/>
            </a:endParaRPr>
          </a:p>
        </p:txBody>
      </p:sp>
      <p:sp>
        <p:nvSpPr>
          <p:cNvPr id="3" name="Content Placeholder 2"/>
          <p:cNvSpPr>
            <a:spLocks noGrp="1"/>
          </p:cNvSpPr>
          <p:nvPr>
            <p:ph idx="1"/>
          </p:nvPr>
        </p:nvSpPr>
        <p:spPr>
          <a:xfrm>
            <a:off x="457200" y="1600200"/>
            <a:ext cx="4957763" cy="5121275"/>
          </a:xfrm>
        </p:spPr>
        <p:txBody>
          <a:bodyPr>
            <a:normAutofit fontScale="92500" lnSpcReduction="20000"/>
          </a:bodyPr>
          <a:lstStyle/>
          <a:p>
            <a:r>
              <a:rPr lang="en-US" altLang="zh-CN" sz="2400" b="1" dirty="0">
                <a:solidFill>
                  <a:schemeClr val="bg1">
                    <a:lumMod val="50000"/>
                  </a:schemeClr>
                </a:solidFill>
                <a:latin typeface="Corbel" charset="0"/>
                <a:ea typeface="Corbel" charset="0"/>
                <a:cs typeface="Corbel" charset="0"/>
              </a:rPr>
              <a:t>Spatial Histogram Approach: </a:t>
            </a:r>
            <a:r>
              <a:rPr lang="en-US" altLang="zh-CN" sz="2400" dirty="0">
                <a:solidFill>
                  <a:schemeClr val="bg1">
                    <a:lumMod val="50000"/>
                  </a:schemeClr>
                </a:solidFill>
                <a:latin typeface="Corbel" charset="0"/>
                <a:ea typeface="Corbel" charset="0"/>
                <a:cs typeface="Corbel" charset="0"/>
              </a:rPr>
              <a:t>Contrast the </a:t>
            </a:r>
            <a:r>
              <a:rPr lang="en-US" altLang="zh-CN" sz="2400" i="1" dirty="0">
                <a:solidFill>
                  <a:schemeClr val="bg1">
                    <a:lumMod val="50000"/>
                  </a:schemeClr>
                </a:solidFill>
                <a:latin typeface="Corbel" charset="0"/>
                <a:ea typeface="Corbel" charset="0"/>
                <a:cs typeface="Corbel" charset="0"/>
              </a:rPr>
              <a:t>d</a:t>
            </a:r>
            <a:r>
              <a:rPr lang="en-US" altLang="zh-CN" sz="2400" dirty="0">
                <a:solidFill>
                  <a:schemeClr val="bg1">
                    <a:lumMod val="50000"/>
                  </a:schemeClr>
                </a:solidFill>
                <a:latin typeface="Corbel" charset="0"/>
                <a:ea typeface="Corbel" charset="0"/>
                <a:cs typeface="Corbel" charset="0"/>
              </a:rPr>
              <a:t>-dimensional histogram of the input dataset </a:t>
            </a:r>
            <a:r>
              <a:rPr lang="en-US" altLang="zh-CN" sz="2400" b="1" i="1" dirty="0">
                <a:solidFill>
                  <a:schemeClr val="bg1">
                    <a:lumMod val="50000"/>
                  </a:schemeClr>
                </a:solidFill>
                <a:latin typeface="Corbel" charset="0"/>
                <a:ea typeface="Corbel" charset="0"/>
                <a:cs typeface="Corbel" charset="0"/>
              </a:rPr>
              <a:t>D</a:t>
            </a:r>
            <a:r>
              <a:rPr lang="en-US" altLang="zh-CN" sz="2400" dirty="0">
                <a:solidFill>
                  <a:schemeClr val="bg1">
                    <a:lumMod val="50000"/>
                  </a:schemeClr>
                </a:solidFill>
                <a:latin typeface="Corbel" charset="0"/>
                <a:ea typeface="Corbel" charset="0"/>
                <a:cs typeface="Corbel" charset="0"/>
              </a:rPr>
              <a:t> with the histogram generated from random samples</a:t>
            </a:r>
          </a:p>
          <a:p>
            <a:pPr lvl="1"/>
            <a:r>
              <a:rPr lang="en-US" altLang="zh-CN" sz="2000" dirty="0">
                <a:solidFill>
                  <a:schemeClr val="bg1">
                    <a:lumMod val="50000"/>
                  </a:schemeClr>
                </a:solidFill>
                <a:latin typeface="Corbel" charset="0"/>
                <a:ea typeface="Corbel" charset="0"/>
                <a:cs typeface="Corbel" charset="0"/>
              </a:rPr>
              <a:t>Dataset D is </a:t>
            </a:r>
            <a:r>
              <a:rPr lang="en-US" altLang="zh-CN" sz="2000" dirty="0" err="1">
                <a:solidFill>
                  <a:schemeClr val="bg1">
                    <a:lumMod val="50000"/>
                  </a:schemeClr>
                </a:solidFill>
                <a:latin typeface="Corbel" charset="0"/>
                <a:ea typeface="Corbel" charset="0"/>
                <a:cs typeface="Corbel" charset="0"/>
              </a:rPr>
              <a:t>clusterable</a:t>
            </a:r>
            <a:r>
              <a:rPr lang="en-US" altLang="zh-CN" sz="2000" dirty="0">
                <a:solidFill>
                  <a:schemeClr val="bg1">
                    <a:lumMod val="50000"/>
                  </a:schemeClr>
                </a:solidFill>
                <a:latin typeface="Corbel" charset="0"/>
                <a:ea typeface="Corbel" charset="0"/>
                <a:cs typeface="Corbel" charset="0"/>
              </a:rPr>
              <a:t> if the distributions of two histograms are rather different</a:t>
            </a:r>
          </a:p>
          <a:p>
            <a:r>
              <a:rPr lang="en-US" altLang="zh-CN" sz="2400" dirty="0">
                <a:solidFill>
                  <a:schemeClr val="bg1">
                    <a:lumMod val="50000"/>
                  </a:schemeClr>
                </a:solidFill>
                <a:latin typeface="Corbel" charset="0"/>
                <a:ea typeface="Corbel" charset="0"/>
                <a:cs typeface="Corbel" charset="0"/>
              </a:rPr>
              <a:t>Method outline</a:t>
            </a:r>
          </a:p>
          <a:p>
            <a:pPr lvl="1"/>
            <a:r>
              <a:rPr lang="en-US" altLang="zh-CN" sz="2000" dirty="0">
                <a:solidFill>
                  <a:schemeClr val="bg1">
                    <a:lumMod val="50000"/>
                  </a:schemeClr>
                </a:solidFill>
                <a:latin typeface="Corbel" charset="0"/>
                <a:ea typeface="Corbel" charset="0"/>
                <a:cs typeface="Corbel" charset="0"/>
              </a:rPr>
              <a:t>Divide each dimension into </a:t>
            </a:r>
            <a:r>
              <a:rPr lang="en-US" altLang="zh-CN" sz="2000" dirty="0" err="1">
                <a:solidFill>
                  <a:schemeClr val="bg1">
                    <a:lumMod val="50000"/>
                  </a:schemeClr>
                </a:solidFill>
                <a:latin typeface="Corbel" charset="0"/>
                <a:ea typeface="Corbel" charset="0"/>
                <a:cs typeface="Corbel" charset="0"/>
              </a:rPr>
              <a:t>equi</a:t>
            </a:r>
            <a:r>
              <a:rPr lang="en-US" altLang="zh-CN" sz="2000" dirty="0">
                <a:solidFill>
                  <a:schemeClr val="bg1">
                    <a:lumMod val="50000"/>
                  </a:schemeClr>
                </a:solidFill>
                <a:latin typeface="Corbel" charset="0"/>
                <a:ea typeface="Corbel" charset="0"/>
                <a:cs typeface="Corbel" charset="0"/>
              </a:rPr>
              <a:t>-width bins, count how many points lie in each cells, and obtain the empirical joint probability mass function (EPMF)</a:t>
            </a:r>
          </a:p>
          <a:p>
            <a:r>
              <a:rPr lang="en-US" altLang="zh-CN" sz="2400" dirty="0">
                <a:solidFill>
                  <a:schemeClr val="bg1">
                    <a:lumMod val="50000"/>
                  </a:schemeClr>
                </a:solidFill>
                <a:latin typeface="Corbel" charset="0"/>
                <a:ea typeface="Corbel" charset="0"/>
                <a:cs typeface="Corbel" charset="0"/>
              </a:rPr>
              <a:t>Do the same for the randomly sampled data</a:t>
            </a:r>
          </a:p>
          <a:p>
            <a:r>
              <a:rPr lang="en-US" altLang="zh-CN" sz="2400" dirty="0">
                <a:solidFill>
                  <a:schemeClr val="bg1">
                    <a:lumMod val="50000"/>
                  </a:schemeClr>
                </a:solidFill>
                <a:latin typeface="Corbel" charset="0"/>
                <a:ea typeface="Corbel" charset="0"/>
                <a:cs typeface="Corbel" charset="0"/>
              </a:rPr>
              <a:t>Compute how much they differ using the </a:t>
            </a:r>
            <a:r>
              <a:rPr lang="en-US" altLang="zh-CN" sz="2400" i="1" dirty="0" err="1">
                <a:solidFill>
                  <a:schemeClr val="bg1">
                    <a:lumMod val="50000"/>
                  </a:schemeClr>
                </a:solidFill>
                <a:latin typeface="Corbel" charset="0"/>
                <a:ea typeface="Corbel" charset="0"/>
                <a:cs typeface="Corbel" charset="0"/>
              </a:rPr>
              <a:t>Kullback-Leibler</a:t>
            </a:r>
            <a:r>
              <a:rPr lang="en-US" altLang="zh-CN" sz="2400" dirty="0">
                <a:solidFill>
                  <a:schemeClr val="bg1">
                    <a:lumMod val="50000"/>
                  </a:schemeClr>
                </a:solidFill>
                <a:latin typeface="Corbel" charset="0"/>
                <a:ea typeface="Corbel" charset="0"/>
                <a:cs typeface="Corbel" charset="0"/>
              </a:rPr>
              <a:t> (</a:t>
            </a:r>
            <a:r>
              <a:rPr lang="en-US" altLang="zh-CN" sz="2400" i="1" dirty="0">
                <a:solidFill>
                  <a:schemeClr val="bg1">
                    <a:lumMod val="50000"/>
                  </a:schemeClr>
                </a:solidFill>
                <a:latin typeface="Corbel" charset="0"/>
                <a:ea typeface="Corbel" charset="0"/>
                <a:cs typeface="Corbel" charset="0"/>
              </a:rPr>
              <a:t>KL</a:t>
            </a:r>
            <a:r>
              <a:rPr lang="en-US" altLang="zh-CN" sz="2400" dirty="0">
                <a:solidFill>
                  <a:schemeClr val="bg1">
                    <a:lumMod val="50000"/>
                  </a:schemeClr>
                </a:solidFill>
                <a:latin typeface="Corbel" charset="0"/>
                <a:ea typeface="Corbel" charset="0"/>
                <a:cs typeface="Corbel" charset="0"/>
              </a:rPr>
              <a:t>) </a:t>
            </a:r>
            <a:r>
              <a:rPr lang="en-US" altLang="zh-CN" sz="2400" i="1" dirty="0">
                <a:solidFill>
                  <a:schemeClr val="bg1">
                    <a:lumMod val="50000"/>
                  </a:schemeClr>
                </a:solidFill>
                <a:latin typeface="Corbel" charset="0"/>
                <a:ea typeface="Corbel" charset="0"/>
                <a:cs typeface="Corbel" charset="0"/>
              </a:rPr>
              <a:t>divergence</a:t>
            </a:r>
            <a:r>
              <a:rPr lang="en-US" altLang="zh-CN" sz="2400" dirty="0">
                <a:solidFill>
                  <a:schemeClr val="bg1">
                    <a:lumMod val="50000"/>
                  </a:schemeClr>
                </a:solidFill>
                <a:latin typeface="Corbel" charset="0"/>
                <a:ea typeface="Corbel" charset="0"/>
                <a:cs typeface="Corbel" charset="0"/>
              </a:rPr>
              <a:t> value </a:t>
            </a:r>
          </a:p>
          <a:p>
            <a:endParaRPr lang="en-US" sz="2400" dirty="0">
              <a:solidFill>
                <a:schemeClr val="bg1">
                  <a:lumMod val="50000"/>
                </a:schemeClr>
              </a:solidFill>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solidFill>
                  <a:schemeClr val="bg1">
                    <a:lumMod val="50000"/>
                  </a:schemeClr>
                </a:solidFill>
              </a:rPr>
              <a:t>92</a:t>
            </a:fld>
            <a:endParaRPr lang="en-US">
              <a:solidFill>
                <a:schemeClr val="bg1">
                  <a:lumMod val="50000"/>
                </a:schemeClr>
              </a:solidFill>
            </a:endParaRPr>
          </a:p>
        </p:txBody>
      </p:sp>
      <p:pic>
        <p:nvPicPr>
          <p:cNvPr id="5" name="Picture 4"/>
          <p:cNvPicPr>
            <a:picLocks noChangeAspect="1"/>
          </p:cNvPicPr>
          <p:nvPr/>
        </p:nvPicPr>
        <p:blipFill>
          <a:blip r:embed="rId2"/>
          <a:stretch>
            <a:fillRect/>
          </a:stretch>
        </p:blipFill>
        <p:spPr>
          <a:xfrm>
            <a:off x="5414963" y="1600200"/>
            <a:ext cx="3106210" cy="2440936"/>
          </a:xfrm>
          <a:prstGeom prst="rect">
            <a:avLst/>
          </a:prstGeom>
        </p:spPr>
      </p:pic>
      <p:pic>
        <p:nvPicPr>
          <p:cNvPr id="6" name="Picture 5"/>
          <p:cNvPicPr>
            <a:picLocks noChangeAspect="1"/>
          </p:cNvPicPr>
          <p:nvPr/>
        </p:nvPicPr>
        <p:blipFill>
          <a:blip r:embed="rId3"/>
          <a:stretch>
            <a:fillRect/>
          </a:stretch>
        </p:blipFill>
        <p:spPr>
          <a:xfrm>
            <a:off x="5412375" y="4100733"/>
            <a:ext cx="3108798" cy="2438179"/>
          </a:xfrm>
          <a:prstGeom prst="rect">
            <a:avLst/>
          </a:prstGeom>
        </p:spPr>
      </p:pic>
    </p:spTree>
    <p:extLst>
      <p:ext uri="{BB962C8B-B14F-4D97-AF65-F5344CB8AC3E}">
        <p14:creationId xmlns:p14="http://schemas.microsoft.com/office/powerpoint/2010/main" val="4791595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zh-CN" dirty="0" smtClean="0"/>
              <a:t>Summary</a:t>
            </a:r>
            <a:endParaRPr lang="en-US" dirty="0"/>
          </a:p>
        </p:txBody>
      </p:sp>
      <p:sp>
        <p:nvSpPr>
          <p:cNvPr id="3" name="Content Placeholder 2"/>
          <p:cNvSpPr>
            <a:spLocks noGrp="1"/>
          </p:cNvSpPr>
          <p:nvPr>
            <p:ph idx="1"/>
          </p:nvPr>
        </p:nvSpPr>
        <p:spPr/>
        <p:txBody>
          <a:bodyPr/>
          <a:lstStyle/>
          <a:p>
            <a:r>
              <a:rPr lang="en-US" altLang="zh-CN" dirty="0" smtClean="0"/>
              <a:t>Cluster Analysis: An Introduction</a:t>
            </a:r>
          </a:p>
          <a:p>
            <a:r>
              <a:rPr lang="en-US" altLang="zh-CN" dirty="0" smtClean="0"/>
              <a:t>Partitioning Methods</a:t>
            </a:r>
          </a:p>
          <a:p>
            <a:r>
              <a:rPr lang="en-US" altLang="zh-CN" dirty="0" smtClean="0"/>
              <a:t>Hierarchical Methods</a:t>
            </a:r>
          </a:p>
          <a:p>
            <a:r>
              <a:rPr lang="en-US" altLang="zh-CN" dirty="0" smtClean="0"/>
              <a:t>Density- and Grid-Based Methods</a:t>
            </a:r>
          </a:p>
          <a:p>
            <a:r>
              <a:rPr lang="en-US" altLang="zh-CN" dirty="0" smtClean="0"/>
              <a:t>Evaluation of Clustering</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93</a:t>
            </a:fld>
            <a:endParaRPr lang="en-US"/>
          </a:p>
        </p:txBody>
      </p:sp>
    </p:spTree>
    <p:extLst>
      <p:ext uri="{BB962C8B-B14F-4D97-AF65-F5344CB8AC3E}">
        <p14:creationId xmlns:p14="http://schemas.microsoft.com/office/powerpoint/2010/main" val="17017470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 </a:t>
            </a:r>
            <a:r>
              <a:rPr lang="en-US" altLang="en-US" kern="0" dirty="0"/>
              <a:t>Cluster Analysis: </a:t>
            </a:r>
            <a:r>
              <a:rPr lang="en-US" altLang="en-US" dirty="0"/>
              <a:t>An Introduction</a:t>
            </a:r>
            <a:endParaRPr lang="en-US" dirty="0"/>
          </a:p>
        </p:txBody>
      </p:sp>
      <p:sp>
        <p:nvSpPr>
          <p:cNvPr id="3" name="Content Placeholder 2"/>
          <p:cNvSpPr>
            <a:spLocks noGrp="1"/>
          </p:cNvSpPr>
          <p:nvPr>
            <p:ph idx="1"/>
          </p:nvPr>
        </p:nvSpPr>
        <p:spPr/>
        <p:txBody>
          <a:bodyPr>
            <a:normAutofit fontScale="70000" lnSpcReduction="20000"/>
          </a:bodyPr>
          <a:lstStyle/>
          <a:p>
            <a:r>
              <a:rPr lang="en-US" altLang="en-US" dirty="0" err="1" smtClean="0"/>
              <a:t>Jiawei</a:t>
            </a:r>
            <a:r>
              <a:rPr lang="en-US" altLang="en-US" dirty="0" smtClean="0"/>
              <a:t> Han, </a:t>
            </a:r>
            <a:r>
              <a:rPr lang="en-US" altLang="en-US" dirty="0" err="1" smtClean="0"/>
              <a:t>Micheline</a:t>
            </a:r>
            <a:r>
              <a:rPr lang="en-US" altLang="en-US" dirty="0" smtClean="0"/>
              <a:t> </a:t>
            </a:r>
            <a:r>
              <a:rPr lang="en-US" altLang="en-US" dirty="0" err="1" smtClean="0"/>
              <a:t>Kamber</a:t>
            </a:r>
            <a:r>
              <a:rPr lang="en-US" altLang="en-US" dirty="0" smtClean="0"/>
              <a:t>, and Jian Pei. Data Mining: Concepts and Techniques. Morgan Kaufmann, 3rd ed. , 2011 (Chapters 10 &amp; 11)</a:t>
            </a:r>
          </a:p>
          <a:p>
            <a:r>
              <a:rPr lang="en-US" altLang="en-US" dirty="0" err="1" smtClean="0"/>
              <a:t>Charu</a:t>
            </a:r>
            <a:r>
              <a:rPr lang="en-US" altLang="en-US" dirty="0" smtClean="0"/>
              <a:t> Aggarwal and </a:t>
            </a:r>
            <a:r>
              <a:rPr lang="en-US" altLang="en-US" dirty="0" err="1" smtClean="0"/>
              <a:t>Chandran</a:t>
            </a:r>
            <a:r>
              <a:rPr lang="en-US" altLang="en-US" dirty="0" smtClean="0"/>
              <a:t> K. Reddy (eds.). Data Clustering: Algorithms and Applications. CRC Press, 2014</a:t>
            </a:r>
          </a:p>
          <a:p>
            <a:r>
              <a:rPr lang="en-US" altLang="en-US" dirty="0" smtClean="0"/>
              <a:t>Mohammed J. </a:t>
            </a:r>
            <a:r>
              <a:rPr lang="en-US" altLang="en-US" dirty="0" err="1" smtClean="0"/>
              <a:t>Zaki</a:t>
            </a:r>
            <a:r>
              <a:rPr lang="en-US" altLang="en-US" dirty="0" smtClean="0"/>
              <a:t> and Wagner </a:t>
            </a:r>
            <a:r>
              <a:rPr lang="en-US" altLang="en-US" dirty="0" err="1" smtClean="0"/>
              <a:t>Meira</a:t>
            </a:r>
            <a:r>
              <a:rPr lang="en-US" altLang="en-US" dirty="0" smtClean="0"/>
              <a:t>, Jr..  Data Mining and Analysis: Fundamental Concepts and Algorithms.  Cambridge University Press, 2014</a:t>
            </a:r>
          </a:p>
          <a:p>
            <a:pPr lvl="0"/>
            <a:r>
              <a:rPr lang="en-US" altLang="en-US" dirty="0" smtClean="0"/>
              <a:t>L. Kaufman and P. J. </a:t>
            </a:r>
            <a:r>
              <a:rPr lang="en-US" altLang="en-US" dirty="0" err="1" smtClean="0"/>
              <a:t>Rousseeuw</a:t>
            </a:r>
            <a:r>
              <a:rPr lang="en-US" altLang="en-US" dirty="0" smtClean="0"/>
              <a:t>, Finding Groups in Data: An Introduction to Cluster Analysis, John Wiley &amp; Sons, 1990</a:t>
            </a:r>
          </a:p>
          <a:p>
            <a:pPr lvl="0"/>
            <a:r>
              <a:rPr lang="en-US" altLang="en-US" dirty="0" err="1" smtClean="0"/>
              <a:t>Charu</a:t>
            </a:r>
            <a:r>
              <a:rPr lang="en-US" altLang="en-US" dirty="0" smtClean="0"/>
              <a:t> Aggarwal. An Introduction to Clustering Analysis. in Aggarwal and Reddy (eds.). Data Clustering: Algorithms and Applications (Chapter 1).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94</a:t>
            </a:fld>
            <a:endParaRPr lang="en-US"/>
          </a:p>
        </p:txBody>
      </p:sp>
    </p:spTree>
    <p:extLst>
      <p:ext uri="{BB962C8B-B14F-4D97-AF65-F5344CB8AC3E}">
        <p14:creationId xmlns:p14="http://schemas.microsoft.com/office/powerpoint/2010/main" val="18255495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(II) </a:t>
            </a:r>
            <a:r>
              <a:rPr lang="en-US" altLang="zh-CN" dirty="0">
                <a:ea typeface="SimSun" panose="02010600030101010101" pitchFamily="2" charset="-122"/>
              </a:rPr>
              <a:t>Partitioning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J. </a:t>
            </a:r>
            <a:r>
              <a:rPr lang="en-US" dirty="0" err="1" smtClean="0"/>
              <a:t>MacQueen</a:t>
            </a:r>
            <a:r>
              <a:rPr lang="en-US" dirty="0" smtClean="0"/>
              <a:t>. Some Methods for Classification and Analysis of Multivariate Observations. In Proc. of the 5th Berkeley </a:t>
            </a:r>
            <a:r>
              <a:rPr lang="en-US" dirty="0" err="1" smtClean="0"/>
              <a:t>Symp</a:t>
            </a:r>
            <a:r>
              <a:rPr lang="en-US" dirty="0" smtClean="0"/>
              <a:t>. on Mathematical Statistics and Probability, 1967</a:t>
            </a:r>
          </a:p>
          <a:p>
            <a:r>
              <a:rPr lang="en-US" dirty="0" smtClean="0"/>
              <a:t>S. Lloyd. Least Squares Quantization in PCM. IEEE Trans. on Information Theory, 28(2), 1982</a:t>
            </a:r>
          </a:p>
          <a:p>
            <a:r>
              <a:rPr lang="en-US" altLang="zh-CN" dirty="0" smtClean="0"/>
              <a:t>A. K. Jain and R. C. </a:t>
            </a:r>
            <a:r>
              <a:rPr lang="en-US" altLang="zh-CN" dirty="0" err="1" smtClean="0"/>
              <a:t>Dubes</a:t>
            </a:r>
            <a:r>
              <a:rPr lang="en-US" altLang="zh-CN" dirty="0" smtClean="0"/>
              <a:t>. Algorithms for Clustering Data. Prentice Hall, 1988</a:t>
            </a:r>
          </a:p>
          <a:p>
            <a:r>
              <a:rPr lang="en-US" altLang="zh-CN" dirty="0" smtClean="0"/>
              <a:t>R. Ng and J. Han. Efficient and Effective Clustering Method for Spatial Data Mining. VLDB'94</a:t>
            </a:r>
          </a:p>
          <a:p>
            <a:r>
              <a:rPr lang="en-US" dirty="0" smtClean="0"/>
              <a:t>B. </a:t>
            </a:r>
            <a:r>
              <a:rPr lang="en-US" dirty="0" err="1" smtClean="0"/>
              <a:t>Schölkopf</a:t>
            </a:r>
            <a:r>
              <a:rPr lang="en-US" dirty="0" smtClean="0"/>
              <a:t>, A. </a:t>
            </a:r>
            <a:r>
              <a:rPr lang="en-US" dirty="0" err="1" smtClean="0"/>
              <a:t>Smola</a:t>
            </a:r>
            <a:r>
              <a:rPr lang="en-US" dirty="0" smtClean="0"/>
              <a:t>, and K. R. Müller. Nonlinear Component Analysis as a Kernel Eigenvalue Problem. Neural computation, 10(5):1299–1319, 1998</a:t>
            </a:r>
            <a:endParaRPr lang="en-US" altLang="zh-CN" dirty="0" smtClean="0"/>
          </a:p>
          <a:p>
            <a:r>
              <a:rPr lang="en-US" dirty="0" smtClean="0"/>
              <a:t>I. S. </a:t>
            </a:r>
            <a:r>
              <a:rPr lang="en-US" dirty="0" err="1" smtClean="0"/>
              <a:t>Dhillon</a:t>
            </a:r>
            <a:r>
              <a:rPr lang="en-US" dirty="0" smtClean="0"/>
              <a:t>, Y. Guan, and B. </a:t>
            </a:r>
            <a:r>
              <a:rPr lang="en-US" dirty="0" err="1" smtClean="0"/>
              <a:t>Kulis</a:t>
            </a:r>
            <a:r>
              <a:rPr lang="en-US" dirty="0" smtClean="0"/>
              <a:t>. Kernel K-Means: Spectral Clustering and Normalized Cuts. KDD’04</a:t>
            </a:r>
          </a:p>
          <a:p>
            <a:r>
              <a:rPr lang="en-US" dirty="0" smtClean="0"/>
              <a:t>D. Arthur and S. </a:t>
            </a:r>
            <a:r>
              <a:rPr lang="en-US" dirty="0" err="1" smtClean="0"/>
              <a:t>Vassilvitskii</a:t>
            </a:r>
            <a:r>
              <a:rPr lang="en-US" dirty="0" smtClean="0"/>
              <a:t>. K-means++: The Advantages of Careful Seeding. SODA’07</a:t>
            </a:r>
          </a:p>
          <a:p>
            <a:r>
              <a:rPr lang="en-US" dirty="0" smtClean="0"/>
              <a:t>C. K. Reddy and B. </a:t>
            </a:r>
            <a:r>
              <a:rPr lang="en-US" dirty="0" err="1" smtClean="0"/>
              <a:t>Vinzamuri</a:t>
            </a:r>
            <a:r>
              <a:rPr lang="en-US" dirty="0" smtClean="0"/>
              <a:t>. A Survey of </a:t>
            </a:r>
            <a:r>
              <a:rPr lang="en-US" dirty="0" err="1" smtClean="0"/>
              <a:t>Partitional</a:t>
            </a:r>
            <a:r>
              <a:rPr lang="en-US" dirty="0" smtClean="0"/>
              <a:t> and Hierarchical Clustering Algorithms</a:t>
            </a:r>
            <a:r>
              <a:rPr lang="en-US" altLang="en-US" dirty="0" smtClean="0"/>
              <a:t>, in (Chap. 4) Aggarwal and Reddy (eds.), Data Clustering: Algorithms and Applications.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95</a:t>
            </a:fld>
            <a:endParaRPr lang="en-US"/>
          </a:p>
        </p:txBody>
      </p:sp>
    </p:spTree>
    <p:extLst>
      <p:ext uri="{BB962C8B-B14F-4D97-AF65-F5344CB8AC3E}">
        <p14:creationId xmlns:p14="http://schemas.microsoft.com/office/powerpoint/2010/main" val="9130104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(III) </a:t>
            </a:r>
            <a:r>
              <a:rPr lang="en-US" altLang="zh-CN" dirty="0">
                <a:ea typeface="SimSun" panose="02010600030101010101" pitchFamily="2" charset="-122"/>
              </a:rPr>
              <a:t>Hierarchical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A. K. Jain and R. C. </a:t>
            </a:r>
            <a:r>
              <a:rPr lang="en-US" altLang="zh-CN" dirty="0" err="1" smtClean="0"/>
              <a:t>Dubes</a:t>
            </a:r>
            <a:r>
              <a:rPr lang="en-US" altLang="zh-CN" dirty="0" smtClean="0"/>
              <a:t>. Algorithms for Clustering Data. Prentice Hall, 1988</a:t>
            </a:r>
          </a:p>
          <a:p>
            <a:r>
              <a:rPr lang="en-US" altLang="zh-CN" dirty="0" smtClean="0"/>
              <a:t>L. Kaufman and P. J. </a:t>
            </a:r>
            <a:r>
              <a:rPr lang="en-US" altLang="zh-CN" dirty="0" err="1" smtClean="0"/>
              <a:t>Rousseeuw</a:t>
            </a:r>
            <a:r>
              <a:rPr lang="en-US" altLang="zh-CN" dirty="0" smtClean="0"/>
              <a:t>. Finding Groups in Data: An Introduction to Cluster Analysis. John Wiley &amp; Sons, 1990</a:t>
            </a:r>
          </a:p>
          <a:p>
            <a:r>
              <a:rPr lang="en-US" altLang="zh-CN" dirty="0" smtClean="0"/>
              <a:t>T. Zhang, R. </a:t>
            </a:r>
            <a:r>
              <a:rPr lang="en-US" altLang="zh-CN" dirty="0" err="1" smtClean="0"/>
              <a:t>Ramakrishnan</a:t>
            </a:r>
            <a:r>
              <a:rPr lang="en-US" altLang="zh-CN" dirty="0" smtClean="0"/>
              <a:t>, and M. </a:t>
            </a:r>
            <a:r>
              <a:rPr lang="en-US" altLang="zh-CN" dirty="0" err="1" smtClean="0"/>
              <a:t>Livny</a:t>
            </a:r>
            <a:r>
              <a:rPr lang="en-US" altLang="zh-CN" dirty="0" smtClean="0"/>
              <a:t>. BIRCH: An Efficient Data Clustering Method for Very Large Databases. SIGMOD'96</a:t>
            </a:r>
          </a:p>
          <a:p>
            <a:r>
              <a:rPr lang="en-US" dirty="0" smtClean="0"/>
              <a:t>S. </a:t>
            </a:r>
            <a:r>
              <a:rPr lang="en-US" dirty="0" err="1" smtClean="0"/>
              <a:t>Guha</a:t>
            </a:r>
            <a:r>
              <a:rPr lang="en-US" dirty="0" smtClean="0"/>
              <a:t>, R. </a:t>
            </a:r>
            <a:r>
              <a:rPr lang="en-US" dirty="0" err="1" smtClean="0"/>
              <a:t>Rastogi</a:t>
            </a:r>
            <a:r>
              <a:rPr lang="en-US" dirty="0" smtClean="0"/>
              <a:t>, and K. Shim. Cure: An Efficient Clustering Algorithm for Large Databases. SIGMOD’98</a:t>
            </a:r>
          </a:p>
          <a:p>
            <a:r>
              <a:rPr lang="en-US" altLang="zh-CN" dirty="0" smtClean="0"/>
              <a:t>G. </a:t>
            </a:r>
            <a:r>
              <a:rPr lang="en-US" altLang="zh-CN" dirty="0" err="1" smtClean="0"/>
              <a:t>Karypis</a:t>
            </a:r>
            <a:r>
              <a:rPr lang="en-US" altLang="zh-CN" dirty="0" smtClean="0"/>
              <a:t>, E.-H. Han, and V. Kumar. CHAMELEON: A Hierarchical Clustering Algorithm Using Dynamic Modeling. COMPUTER, 32(8): 68-75, 1999. </a:t>
            </a:r>
          </a:p>
          <a:p>
            <a:r>
              <a:rPr lang="en-US" dirty="0" smtClean="0"/>
              <a:t>C. K. Reddy and B. </a:t>
            </a:r>
            <a:r>
              <a:rPr lang="en-US" dirty="0" err="1" smtClean="0"/>
              <a:t>Vinzamuri</a:t>
            </a:r>
            <a:r>
              <a:rPr lang="en-US" dirty="0" smtClean="0"/>
              <a:t>. A Survey of </a:t>
            </a:r>
            <a:r>
              <a:rPr lang="en-US" dirty="0" err="1" smtClean="0"/>
              <a:t>Partitional</a:t>
            </a:r>
            <a:r>
              <a:rPr lang="en-US" dirty="0" smtClean="0"/>
              <a:t> and Hierarchical Clustering Algorithms</a:t>
            </a:r>
            <a:r>
              <a:rPr lang="en-US" altLang="en-US" dirty="0" smtClean="0"/>
              <a:t>, in (Chap. 4) Aggarwal and Reddy (eds.), Data Clustering: Algorithms and Applications.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96</a:t>
            </a:fld>
            <a:endParaRPr lang="en-US"/>
          </a:p>
        </p:txBody>
      </p:sp>
    </p:spTree>
    <p:extLst>
      <p:ext uri="{BB962C8B-B14F-4D97-AF65-F5344CB8AC3E}">
        <p14:creationId xmlns:p14="http://schemas.microsoft.com/office/powerpoint/2010/main" val="11952358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(IV) </a:t>
            </a:r>
            <a:r>
              <a:rPr lang="en-US" altLang="zh-CN" dirty="0">
                <a:ea typeface="SimSun" panose="02010600030101010101" pitchFamily="2" charset="-122"/>
              </a:rPr>
              <a:t>Density- and Grid-Based </a:t>
            </a:r>
            <a:r>
              <a:rPr lang="en-US" altLang="zh-CN" dirty="0" smtClean="0">
                <a:ea typeface="SimSun" panose="02010600030101010101" pitchFamily="2" charset="-122"/>
              </a:rPr>
              <a:t>Methods</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smtClean="0"/>
              <a:t>M. Ester, H.-P. </a:t>
            </a:r>
            <a:r>
              <a:rPr lang="en-US" altLang="zh-CN" dirty="0" err="1" smtClean="0"/>
              <a:t>Kriegel</a:t>
            </a:r>
            <a:r>
              <a:rPr lang="en-US" altLang="zh-CN" dirty="0" smtClean="0"/>
              <a:t>, J. Sander, and X. Xu. A Density-Based Algorithm for Discovering Clusters in Large Spatial Databases. KDD'96</a:t>
            </a:r>
          </a:p>
          <a:p>
            <a:r>
              <a:rPr lang="en-US" altLang="zh-CN" dirty="0" smtClean="0"/>
              <a:t>W. Wang, J. Yang, R. </a:t>
            </a:r>
            <a:r>
              <a:rPr lang="en-US" altLang="zh-CN" dirty="0" err="1" smtClean="0"/>
              <a:t>Muntz</a:t>
            </a:r>
            <a:r>
              <a:rPr lang="en-US" altLang="zh-CN" dirty="0" smtClean="0"/>
              <a:t>, STING: A Statistical Information Grid Approach to Spatial Data Mining, VLDB’97</a:t>
            </a:r>
          </a:p>
          <a:p>
            <a:r>
              <a:rPr lang="en-US" dirty="0" smtClean="0"/>
              <a:t>R. Agrawal, J. </a:t>
            </a:r>
            <a:r>
              <a:rPr lang="en-US" dirty="0" err="1" smtClean="0"/>
              <a:t>Gehrke</a:t>
            </a:r>
            <a:r>
              <a:rPr lang="en-US" dirty="0" smtClean="0"/>
              <a:t>, D. </a:t>
            </a:r>
            <a:r>
              <a:rPr lang="en-US" dirty="0" err="1" smtClean="0"/>
              <a:t>Gunopulos</a:t>
            </a:r>
            <a:r>
              <a:rPr lang="en-US" dirty="0" smtClean="0"/>
              <a:t>, and P. </a:t>
            </a:r>
            <a:r>
              <a:rPr lang="en-US" dirty="0" err="1" smtClean="0"/>
              <a:t>Raghavan</a:t>
            </a:r>
            <a:r>
              <a:rPr lang="en-US" dirty="0" smtClean="0"/>
              <a:t>. Automatic Subspace Clustering of High Dimensional Data for Data Mining Applications. SIGMOD’98</a:t>
            </a:r>
          </a:p>
          <a:p>
            <a:r>
              <a:rPr lang="en-US" dirty="0" smtClean="0"/>
              <a:t>A. </a:t>
            </a:r>
            <a:r>
              <a:rPr lang="en-US" dirty="0" err="1" smtClean="0"/>
              <a:t>Hinneburg</a:t>
            </a:r>
            <a:r>
              <a:rPr lang="en-US" dirty="0" smtClean="0"/>
              <a:t> and D. A. </a:t>
            </a:r>
            <a:r>
              <a:rPr lang="en-US" dirty="0" err="1" smtClean="0"/>
              <a:t>Keim</a:t>
            </a:r>
            <a:r>
              <a:rPr lang="en-US" dirty="0" smtClean="0"/>
              <a:t>. An Efficient Approach to Clustering in Large Multimedia Databases with Noise. KDD’98</a:t>
            </a:r>
          </a:p>
          <a:p>
            <a:r>
              <a:rPr lang="en-US" dirty="0" smtClean="0"/>
              <a:t>M. </a:t>
            </a:r>
            <a:r>
              <a:rPr lang="en-US" dirty="0" err="1" smtClean="0"/>
              <a:t>Ankerst</a:t>
            </a:r>
            <a:r>
              <a:rPr lang="en-US" dirty="0" smtClean="0"/>
              <a:t>, M. M. </a:t>
            </a:r>
            <a:r>
              <a:rPr lang="en-US" dirty="0" err="1" smtClean="0"/>
              <a:t>Breunig</a:t>
            </a:r>
            <a:r>
              <a:rPr lang="en-US" dirty="0" smtClean="0"/>
              <a:t>, H.-P. </a:t>
            </a:r>
            <a:r>
              <a:rPr lang="en-US" dirty="0" err="1" smtClean="0"/>
              <a:t>Kriegel</a:t>
            </a:r>
            <a:r>
              <a:rPr lang="en-US" dirty="0" smtClean="0"/>
              <a:t>, and J. Sander. Optics: Ordering Points to Identify the Clustering Structure. SIGMOD’99</a:t>
            </a:r>
          </a:p>
          <a:p>
            <a:r>
              <a:rPr lang="en-US" altLang="en-US" dirty="0" smtClean="0"/>
              <a:t>M. Ester. Density-Based Clustering. In (Chapter 5) Aggarwal and Reddy (eds.), Data Clustering: Algorithms and Applications . CRC Press. 2014</a:t>
            </a:r>
          </a:p>
          <a:p>
            <a:r>
              <a:rPr lang="en-US" dirty="0" smtClean="0"/>
              <a:t>W. Cheng, W. Wang, and S. Batista.  Grid-based Clustering. In </a:t>
            </a:r>
            <a:r>
              <a:rPr lang="en-US" altLang="en-US" dirty="0" smtClean="0"/>
              <a:t>(Chapter 6) Aggarwal and Reddy (eds.), Data Clustering: Algorithms and Applications. CRC Press. 2014</a:t>
            </a:r>
            <a:endParaRPr lang="en-US" dirty="0" smtClean="0"/>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97</a:t>
            </a:fld>
            <a:endParaRPr lang="en-US"/>
          </a:p>
        </p:txBody>
      </p:sp>
    </p:spTree>
    <p:extLst>
      <p:ext uri="{BB962C8B-B14F-4D97-AF65-F5344CB8AC3E}">
        <p14:creationId xmlns:p14="http://schemas.microsoft.com/office/powerpoint/2010/main" val="7665103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en-US" dirty="0"/>
              <a:t>References: (IV) </a:t>
            </a:r>
            <a:r>
              <a:rPr lang="en-US" altLang="zh-CN" dirty="0">
                <a:ea typeface="SimSun" panose="02010600030101010101" pitchFamily="2" charset="-122"/>
              </a:rPr>
              <a:t>Evaluation of </a:t>
            </a:r>
            <a:r>
              <a:rPr lang="en-US" altLang="zh-CN" dirty="0" smtClean="0">
                <a:ea typeface="SimSun" panose="02010600030101010101" pitchFamily="2" charset="-122"/>
              </a:rPr>
              <a:t>Clustering</a:t>
            </a:r>
            <a:endParaRPr lang="en-US" dirty="0"/>
          </a:p>
        </p:txBody>
      </p:sp>
      <p:sp>
        <p:nvSpPr>
          <p:cNvPr id="3" name="Content Placeholder 2"/>
          <p:cNvSpPr>
            <a:spLocks noGrp="1"/>
          </p:cNvSpPr>
          <p:nvPr>
            <p:ph idx="1"/>
          </p:nvPr>
        </p:nvSpPr>
        <p:spPr/>
        <p:txBody>
          <a:bodyPr>
            <a:normAutofit fontScale="70000" lnSpcReduction="20000"/>
          </a:bodyPr>
          <a:lstStyle/>
          <a:p>
            <a:r>
              <a:rPr lang="en-US" altLang="en-US" dirty="0" smtClean="0"/>
              <a:t>M. J. </a:t>
            </a:r>
            <a:r>
              <a:rPr lang="en-US" altLang="en-US" dirty="0" err="1" smtClean="0"/>
              <a:t>Zaki</a:t>
            </a:r>
            <a:r>
              <a:rPr lang="en-US" altLang="en-US" dirty="0" smtClean="0"/>
              <a:t> and W. </a:t>
            </a:r>
            <a:r>
              <a:rPr lang="en-US" altLang="en-US" dirty="0" err="1" smtClean="0"/>
              <a:t>Meira</a:t>
            </a:r>
            <a:r>
              <a:rPr lang="en-US" altLang="en-US" dirty="0" smtClean="0"/>
              <a:t>, Jr..  Data Mining and Analysis: Fundamental Concepts and Algorithms.  Cambridge University Press, 2014</a:t>
            </a:r>
          </a:p>
          <a:p>
            <a:r>
              <a:rPr lang="en-US" dirty="0" smtClean="0"/>
              <a:t>L. Hubert and P. </a:t>
            </a:r>
            <a:r>
              <a:rPr lang="en-US" dirty="0" err="1" smtClean="0"/>
              <a:t>Arabie</a:t>
            </a:r>
            <a:r>
              <a:rPr lang="en-US" dirty="0" smtClean="0"/>
              <a:t>. Comparing Partitions. Journal of Classification, 2:193–218, 1985</a:t>
            </a:r>
          </a:p>
          <a:p>
            <a:r>
              <a:rPr lang="en-US" altLang="zh-CN" dirty="0" smtClean="0"/>
              <a:t>A. K. Jain and R. C. </a:t>
            </a:r>
            <a:r>
              <a:rPr lang="en-US" altLang="zh-CN" dirty="0" err="1" smtClean="0"/>
              <a:t>Dubes</a:t>
            </a:r>
            <a:r>
              <a:rPr lang="en-US" altLang="zh-CN" dirty="0" smtClean="0"/>
              <a:t>. Algorithms for Clustering Data. </a:t>
            </a:r>
            <a:r>
              <a:rPr lang="en-US" altLang="zh-CN" dirty="0" err="1" smtClean="0"/>
              <a:t>Printice</a:t>
            </a:r>
            <a:r>
              <a:rPr lang="en-US" altLang="zh-CN" dirty="0" smtClean="0"/>
              <a:t> Hall, 1988</a:t>
            </a:r>
          </a:p>
          <a:p>
            <a:r>
              <a:rPr lang="en-US" dirty="0" smtClean="0"/>
              <a:t>M. </a:t>
            </a:r>
            <a:r>
              <a:rPr lang="en-US" dirty="0" err="1" smtClean="0"/>
              <a:t>Halkidi</a:t>
            </a:r>
            <a:r>
              <a:rPr lang="en-US" dirty="0" smtClean="0"/>
              <a:t>, Y. </a:t>
            </a:r>
            <a:r>
              <a:rPr lang="en-US" dirty="0" err="1" smtClean="0"/>
              <a:t>Batistakis</a:t>
            </a:r>
            <a:r>
              <a:rPr lang="en-US" dirty="0" smtClean="0"/>
              <a:t>, and M. </a:t>
            </a:r>
            <a:r>
              <a:rPr lang="en-US" dirty="0" err="1" smtClean="0"/>
              <a:t>Vazirgiannis</a:t>
            </a:r>
            <a:r>
              <a:rPr lang="en-US" dirty="0" smtClean="0"/>
              <a:t>. On Clustering Validation Techniques. Journal of Intelligent Info. Systems, 17(2-3):107–145, 2001</a:t>
            </a:r>
            <a:endParaRPr lang="en-US" altLang="en-US" dirty="0" smtClean="0"/>
          </a:p>
          <a:p>
            <a:r>
              <a:rPr lang="en-US" altLang="en-US" dirty="0" smtClean="0"/>
              <a:t>J. Han, M. </a:t>
            </a:r>
            <a:r>
              <a:rPr lang="en-US" altLang="en-US" dirty="0" err="1" smtClean="0"/>
              <a:t>Kamber</a:t>
            </a:r>
            <a:r>
              <a:rPr lang="en-US" altLang="en-US" dirty="0" smtClean="0"/>
              <a:t>, and J. Pei. Data Mining: Concepts and Techniques. Morgan Kaufmann, 3rd ed. , 2011</a:t>
            </a:r>
          </a:p>
          <a:p>
            <a:r>
              <a:rPr lang="en-US" dirty="0" smtClean="0"/>
              <a:t>H. </a:t>
            </a:r>
            <a:r>
              <a:rPr lang="en-US" dirty="0" err="1" smtClean="0"/>
              <a:t>Xiong</a:t>
            </a:r>
            <a:r>
              <a:rPr lang="en-US" dirty="0" smtClean="0"/>
              <a:t> and Z. Li. Clustering Validation Measures.</a:t>
            </a:r>
            <a:r>
              <a:rPr lang="en-US" altLang="en-US" dirty="0" smtClean="0"/>
              <a:t> in (Chapter 23) C. Aggarwal and C. K. Reddy (eds.), Data Clustering: Algorithms and Applications. CRC Press, 2014</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98</a:t>
            </a:fld>
            <a:endParaRPr lang="en-US"/>
          </a:p>
        </p:txBody>
      </p:sp>
    </p:spTree>
    <p:extLst>
      <p:ext uri="{BB962C8B-B14F-4D97-AF65-F5344CB8AC3E}">
        <p14:creationId xmlns:p14="http://schemas.microsoft.com/office/powerpoint/2010/main" val="213255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50107</TotalTime>
  <Words>9744</Words>
  <Application>Microsoft Macintosh PowerPoint</Application>
  <PresentationFormat>On-screen Show (4:3)</PresentationFormat>
  <Paragraphs>1383</Paragraphs>
  <Slides>98</Slides>
  <Notes>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98</vt:i4>
      </vt:variant>
    </vt:vector>
  </HeadingPairs>
  <TitlesOfParts>
    <vt:vector size="115" baseType="lpstr">
      <vt:lpstr>Calibri</vt:lpstr>
      <vt:lpstr>Cambria Math</vt:lpstr>
      <vt:lpstr>Corbel</vt:lpstr>
      <vt:lpstr>Gulim</vt:lpstr>
      <vt:lpstr>HY엽서L</vt:lpstr>
      <vt:lpstr>SimSun</vt:lpstr>
      <vt:lpstr>Symbol</vt:lpstr>
      <vt:lpstr>Tahoma</vt:lpstr>
      <vt:lpstr>Times New Roman</vt:lpstr>
      <vt:lpstr>Wingdings</vt:lpstr>
      <vt:lpstr>华文楷体</vt:lpstr>
      <vt:lpstr>Arial</vt:lpstr>
      <vt:lpstr>Office Theme</vt:lpstr>
      <vt:lpstr>Equation</vt:lpstr>
      <vt:lpstr>SmartDraw</vt:lpstr>
      <vt:lpstr>Worksheet</vt:lpstr>
      <vt:lpstr>Document</vt:lpstr>
      <vt:lpstr>Chapter 10. Cluster Analysis: Basic Concepts and Methods</vt:lpstr>
      <vt:lpstr>Cluster Analysis: Basic Concepts and Methods</vt:lpstr>
      <vt:lpstr>What Is Cluster Analysis?</vt:lpstr>
      <vt:lpstr>What Is Good Clustering?</vt:lpstr>
      <vt:lpstr>Cluster Analysis: Applications</vt:lpstr>
      <vt:lpstr>Considerations for Cluster Analysis</vt:lpstr>
      <vt:lpstr>Requirements and Challenges</vt:lpstr>
      <vt:lpstr>Cluster Analysis: A Multi-Dimensional Categorization</vt:lpstr>
      <vt:lpstr>Typical Clustering Methodologies (I)</vt:lpstr>
      <vt:lpstr>Typical Clustering Methodologies (II)</vt:lpstr>
      <vt:lpstr>Clustering Different Types of Data (I)</vt:lpstr>
      <vt:lpstr>Clustering Different Types of Data (II)</vt:lpstr>
      <vt:lpstr>Clustering Different Types of Data (III)</vt:lpstr>
      <vt:lpstr>User Insights and Interactions in Clustering</vt:lpstr>
      <vt:lpstr>Cluster Analysis: Basic Concepts and Methods</vt:lpstr>
      <vt:lpstr>Partitioning-Based Clustering Methods</vt:lpstr>
      <vt:lpstr>Partitioning Algorithms: Basic Concepts</vt:lpstr>
      <vt:lpstr>The K-Means Clustering Method</vt:lpstr>
      <vt:lpstr>Example: K-Means Clustering</vt:lpstr>
      <vt:lpstr>Discussion on the K-Means Method</vt:lpstr>
      <vt:lpstr>Variations of K-Means</vt:lpstr>
      <vt:lpstr>Initialization of K-Means</vt:lpstr>
      <vt:lpstr>Handling Outliers: From K-Means to K-Medoids</vt:lpstr>
      <vt:lpstr>PAM: A Typical K-Medoids Algorithm</vt:lpstr>
      <vt:lpstr>Discussion on K-Medoids Clustering</vt:lpstr>
      <vt:lpstr>K-Medians: Handling Outliers by Computing Medians</vt:lpstr>
      <vt:lpstr>K-Modes: Clustering Categorical Data</vt:lpstr>
      <vt:lpstr>Kernel K-Means Clustering</vt:lpstr>
      <vt:lpstr>Kernel Functions and Kernel K-Means Clustering</vt:lpstr>
      <vt:lpstr>Example: Kernel Functions and Kernel K-Means Clustering</vt:lpstr>
      <vt:lpstr>Example: Kernel K-Means Clustering</vt:lpstr>
      <vt:lpstr>Cluster Analysis: Basic Concepts and Methods</vt:lpstr>
      <vt:lpstr>Hierarchical Clustering Methods</vt:lpstr>
      <vt:lpstr>Hierarchical Clustering: Basic Concepts</vt:lpstr>
      <vt:lpstr>Dendrogram: Shows How Clusters are Merged</vt:lpstr>
      <vt:lpstr>Agglomerative Clustering Algorithm</vt:lpstr>
      <vt:lpstr>Single Link vs. Complete Link in Hierarchical Clustering</vt:lpstr>
      <vt:lpstr>Agglomerative Clustering: Average vs. Centroid Links</vt:lpstr>
      <vt:lpstr>Divisive Clustering</vt:lpstr>
      <vt:lpstr>More on Algorithm Design for Divisive Clustering</vt:lpstr>
      <vt:lpstr>Extensions to Hierarchical Clustering</vt:lpstr>
      <vt:lpstr>BIRCH (Balanced Iterative Reducing and Clustering Using Hierarchies)</vt:lpstr>
      <vt:lpstr>Clustering Feature Vector in BIRCH</vt:lpstr>
      <vt:lpstr>Measures of Cluster: Centroid, Radius and Diameter</vt:lpstr>
      <vt:lpstr>The CF Tree Structure in BIRCH</vt:lpstr>
      <vt:lpstr>BIRCH: A Scalable and Flexible Clustering Method</vt:lpstr>
      <vt:lpstr>CURE: Clustering Using Representatives</vt:lpstr>
      <vt:lpstr>CHAMELEON: Hierarchical Clustering Using Dynamic Modeling</vt:lpstr>
      <vt:lpstr>Overall Framework of CHAMELEON</vt:lpstr>
      <vt:lpstr>KNN Graphs and Interconnectivity</vt:lpstr>
      <vt:lpstr>Relative Closeness &amp; Merge of Sub-Clusters</vt:lpstr>
      <vt:lpstr>CHAMELEON: Clustering Complex Objects</vt:lpstr>
      <vt:lpstr>Probabilistic Hierarchical Clustering</vt:lpstr>
      <vt:lpstr>Generative Model</vt:lpstr>
      <vt:lpstr>Gaussian Distribution</vt:lpstr>
      <vt:lpstr>A Probabilistic Hierarchical Clustering Algorithm</vt:lpstr>
      <vt:lpstr>Cluster Analysis: Basic Concepts and Methods</vt:lpstr>
      <vt:lpstr>Density-Based and Grid-Based Clustering Methods</vt:lpstr>
      <vt:lpstr>Density-Based Clustering Methods</vt:lpstr>
      <vt:lpstr>DBSCAN: A Density-Based Spatial Clustering Algorithm</vt:lpstr>
      <vt:lpstr>DBSCAN: Density-Reachable and Density-Connected</vt:lpstr>
      <vt:lpstr>DBSCAN: The Algorithm</vt:lpstr>
      <vt:lpstr>DBSCAN Is Sensitive to the Setting of Parameters</vt:lpstr>
      <vt:lpstr>OPTICS: Ordering Points To Identify Clustering Structure</vt:lpstr>
      <vt:lpstr>OPTICS: An Extension from DBSCAN</vt:lpstr>
      <vt:lpstr>OPTICS: Finding Hierarchically Nested Clustering Structures </vt:lpstr>
      <vt:lpstr>Grid-Based Clustering Methods</vt:lpstr>
      <vt:lpstr>STING: A Statistical Information Grid Approach</vt:lpstr>
      <vt:lpstr>Query Processing in STING and Its Analysis</vt:lpstr>
      <vt:lpstr>CLIQUE: Grid-Based Subspace Clustering</vt:lpstr>
      <vt:lpstr>CLIQUE: SubSpace Clustering with Aprori Pruning</vt:lpstr>
      <vt:lpstr>Major Steps of the CLIQUE Algorithm</vt:lpstr>
      <vt:lpstr>Additional Comments on CLIQUE</vt:lpstr>
      <vt:lpstr>Cluster Analysis: Basic Concepts and Methods</vt:lpstr>
      <vt:lpstr>Clustering Validation</vt:lpstr>
      <vt:lpstr> Clustering Validation and Assessment</vt:lpstr>
      <vt:lpstr>Measuring Clustering Quality</vt:lpstr>
      <vt:lpstr>Measuring Clustering Quality: External Methods</vt:lpstr>
      <vt:lpstr>Commonly Used External Measures</vt:lpstr>
      <vt:lpstr>Matching-Based Measures (I): Purity vs. Maximum Matching</vt:lpstr>
      <vt:lpstr>Matching-Based Measures (II): F-Measure</vt:lpstr>
      <vt:lpstr>Entropy-Based Measures (I): Conditional Entropy</vt:lpstr>
      <vt:lpstr>Entropy-Based Measures (II):  Normalized Mutual Information (NMI)</vt:lpstr>
      <vt:lpstr>Pairwise Measures: Four Possibilities for Truth Assignment</vt:lpstr>
      <vt:lpstr>Pairwise Measures: Jaccard Coefficient and Rand Statistic</vt:lpstr>
      <vt:lpstr>Internal Measures (I): BetaCV Measure</vt:lpstr>
      <vt:lpstr>Internal Measures (II): Normalized Cut and Modularity</vt:lpstr>
      <vt:lpstr>Relative Measure</vt:lpstr>
      <vt:lpstr>Cluster Stability</vt:lpstr>
      <vt:lpstr>Other Methods for Finding K, the Number of Clusters</vt:lpstr>
      <vt:lpstr>Clustering Tendency: Whether the Data Contains Inherent Grouping Structure</vt:lpstr>
      <vt:lpstr>Testing Clustering Tendency: A Spatial Histogram Approach</vt:lpstr>
      <vt:lpstr>Summary</vt:lpstr>
      <vt:lpstr>References: (I) Cluster Analysis: An Introduction</vt:lpstr>
      <vt:lpstr>References: (II) Partitioning Methods</vt:lpstr>
      <vt:lpstr>References: (III) Hierarchical Methods</vt:lpstr>
      <vt:lpstr>References: (IV) Density- and Grid-Based Methods</vt:lpstr>
      <vt:lpstr>References: (IV) Evaluation of Clustering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Vartak</dc:creator>
  <cp:lastModifiedBy>MengJiang</cp:lastModifiedBy>
  <cp:revision>2147</cp:revision>
  <cp:lastPrinted>2017-01-15T22:23:57Z</cp:lastPrinted>
  <dcterms:created xsi:type="dcterms:W3CDTF">2015-05-16T14:51:23Z</dcterms:created>
  <dcterms:modified xsi:type="dcterms:W3CDTF">2017-07-16T01:40:37Z</dcterms:modified>
</cp:coreProperties>
</file>