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281" r:id="rId2"/>
    <p:sldId id="282" r:id="rId3"/>
    <p:sldId id="283" r:id="rId4"/>
    <p:sldId id="301" r:id="rId5"/>
    <p:sldId id="302" r:id="rId6"/>
    <p:sldId id="303" r:id="rId7"/>
    <p:sldId id="288" r:id="rId8"/>
    <p:sldId id="284" r:id="rId9"/>
    <p:sldId id="304" r:id="rId10"/>
    <p:sldId id="305" r:id="rId11"/>
    <p:sldId id="306" r:id="rId12"/>
    <p:sldId id="307" r:id="rId13"/>
    <p:sldId id="308" r:id="rId14"/>
    <p:sldId id="311" r:id="rId15"/>
    <p:sldId id="289" r:id="rId16"/>
    <p:sldId id="285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290" r:id="rId33"/>
    <p:sldId id="28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4" r:id="rId42"/>
    <p:sldId id="335" r:id="rId43"/>
    <p:sldId id="336" r:id="rId44"/>
    <p:sldId id="337" r:id="rId45"/>
    <p:sldId id="338" r:id="rId46"/>
    <p:sldId id="339" r:id="rId47"/>
    <p:sldId id="340" r:id="rId48"/>
    <p:sldId id="341" r:id="rId49"/>
    <p:sldId id="342" r:id="rId50"/>
    <p:sldId id="343" r:id="rId51"/>
    <p:sldId id="291" r:id="rId52"/>
    <p:sldId id="287" r:id="rId53"/>
    <p:sldId id="344" r:id="rId54"/>
    <p:sldId id="345" r:id="rId55"/>
    <p:sldId id="346" r:id="rId56"/>
    <p:sldId id="347" r:id="rId57"/>
    <p:sldId id="292" r:id="rId58"/>
    <p:sldId id="293" r:id="rId59"/>
    <p:sldId id="348" r:id="rId60"/>
    <p:sldId id="349" r:id="rId61"/>
    <p:sldId id="300" r:id="rId62"/>
    <p:sldId id="294" r:id="rId63"/>
    <p:sldId id="299" r:id="rId64"/>
    <p:sldId id="350" r:id="rId65"/>
    <p:sldId id="351" r:id="rId66"/>
    <p:sldId id="352" r:id="rId67"/>
    <p:sldId id="353" r:id="rId68"/>
    <p:sldId id="354" r:id="rId69"/>
    <p:sldId id="355" r:id="rId70"/>
    <p:sldId id="356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0414"/>
  </p:normalViewPr>
  <p:slideViewPr>
    <p:cSldViewPr snapToGrid="0" snapToObjects="1">
      <p:cViewPr>
        <p:scale>
          <a:sx n="89" d="100"/>
          <a:sy n="89" d="100"/>
        </p:scale>
        <p:origin x="45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Relationship Id="rId3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5" Type="http://schemas.openxmlformats.org/officeDocument/2006/relationships/image" Target="../media/image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uiuc.edu/homes/hanj/pdf/kdd03_scalesvm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5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-machines.org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4" Type="http://schemas.openxmlformats.org/officeDocument/2006/relationships/image" Target="../media/image23.emf"/><Relationship Id="rId5" Type="http://schemas.openxmlformats.org/officeDocument/2006/relationships/image" Target="../media/image24.emf"/><Relationship Id="rId6" Type="http://schemas.openxmlformats.org/officeDocument/2006/relationships/oleObject" Target="../embeddings/oleObject6.bin"/><Relationship Id="rId7" Type="http://schemas.openxmlformats.org/officeDocument/2006/relationships/image" Target="../media/image19.wmf"/><Relationship Id="rId8" Type="http://schemas.openxmlformats.org/officeDocument/2006/relationships/oleObject" Target="../embeddings/oleObject7.bin"/><Relationship Id="rId9" Type="http://schemas.openxmlformats.org/officeDocument/2006/relationships/image" Target="../media/image20.wmf"/><Relationship Id="rId10" Type="http://schemas.openxmlformats.org/officeDocument/2006/relationships/oleObject" Target="../embeddings/oleObject8.bin"/><Relationship Id="rId11" Type="http://schemas.openxmlformats.org/officeDocument/2006/relationships/image" Target="../media/image21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8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30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search.microsoft.com/en-us/um/people/heckerman/tutorial.pdf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dm16_jshang-dpclass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chemeClr val="bg1"/>
                </a:solidFill>
              </a:rPr>
              <a:t>Meng</a:t>
            </a:r>
            <a:r>
              <a:rPr lang="zh-CN" altLang="en-US" smtClean="0">
                <a:solidFill>
                  <a:schemeClr val="bg1"/>
                </a:solidFill>
              </a:rPr>
              <a:t> </a:t>
            </a:r>
            <a:r>
              <a:rPr lang="en-US" altLang="zh-CN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smtClean="0">
                <a:solidFill>
                  <a:schemeClr val="bg1"/>
                </a:solidFill>
              </a:rPr>
              <a:t>Introduction to Data Mining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9.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Classification: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Advanced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Multi-Layer Feed-Forward Neural </a:t>
            </a:r>
            <a:r>
              <a:rPr lang="en-US" altLang="en-US" dirty="0" smtClean="0"/>
              <a:t>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47623" y="2547873"/>
            <a:ext cx="4164070" cy="3837507"/>
            <a:chOff x="1856298" y="1600200"/>
            <a:chExt cx="6225345" cy="5049838"/>
          </a:xfrm>
        </p:grpSpPr>
        <p:grpSp>
          <p:nvGrpSpPr>
            <p:cNvPr id="6" name="Group 3"/>
            <p:cNvGrpSpPr>
              <a:grpSpLocks/>
            </p:cNvGrpSpPr>
            <p:nvPr/>
          </p:nvGrpSpPr>
          <p:grpSpPr bwMode="auto">
            <a:xfrm>
              <a:off x="3962400" y="1701800"/>
              <a:ext cx="3409950" cy="4948238"/>
              <a:chOff x="1536" y="1072"/>
              <a:chExt cx="2148" cy="3117"/>
            </a:xfrm>
          </p:grpSpPr>
          <p:sp>
            <p:nvSpPr>
              <p:cNvPr id="14" name="Oval 4"/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6"/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2"/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Line 13"/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Line 14"/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Rectangle 32"/>
            <p:cNvSpPr>
              <a:spLocks noChangeArrowheads="1"/>
            </p:cNvSpPr>
            <p:nvPr/>
          </p:nvSpPr>
          <p:spPr bwMode="auto">
            <a:xfrm>
              <a:off x="1986458" y="2514600"/>
              <a:ext cx="1962745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Output layer</a:t>
              </a:r>
            </a:p>
          </p:txBody>
        </p:sp>
        <p:sp>
          <p:nvSpPr>
            <p:cNvPr id="8" name="Rectangle 33"/>
            <p:cNvSpPr>
              <a:spLocks noChangeArrowheads="1"/>
            </p:cNvSpPr>
            <p:nvPr/>
          </p:nvSpPr>
          <p:spPr bwMode="auto">
            <a:xfrm>
              <a:off x="1990846" y="5191124"/>
              <a:ext cx="1706319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Input layer</a:t>
              </a: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1856298" y="3946525"/>
              <a:ext cx="1957952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Hidden layer</a:t>
              </a:r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1866428" y="1600200"/>
              <a:ext cx="2142483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Output vector</a:t>
              </a:r>
            </a:p>
          </p:txBody>
        </p:sp>
        <p:sp>
          <p:nvSpPr>
            <p:cNvPr id="11" name="Rectangle 36"/>
            <p:cNvSpPr>
              <a:spLocks noChangeArrowheads="1"/>
            </p:cNvSpPr>
            <p:nvPr/>
          </p:nvSpPr>
          <p:spPr bwMode="auto">
            <a:xfrm>
              <a:off x="1919724" y="6076950"/>
              <a:ext cx="2231154" cy="44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rbel" charset="0"/>
                  <a:ea typeface="Corbel" charset="0"/>
                  <a:cs typeface="Corbel" charset="0"/>
                </a:rPr>
                <a:t>Input vector: </a:t>
              </a:r>
              <a:r>
                <a:rPr lang="en-US" altLang="en-US" sz="1600" b="1" i="1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1600" b="1" i="1" baseline="-25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37"/>
            <p:cNvSpPr>
              <a:spLocks noChangeArrowheads="1"/>
            </p:cNvSpPr>
            <p:nvPr/>
          </p:nvSpPr>
          <p:spPr bwMode="auto">
            <a:xfrm>
              <a:off x="7434583" y="4521201"/>
              <a:ext cx="647060" cy="4868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1800" b="1" i="1" baseline="-25000">
                  <a:latin typeface="Corbel" charset="0"/>
                  <a:ea typeface="Corbel" charset="0"/>
                  <a:cs typeface="Corbel" charset="0"/>
                </a:rPr>
                <a:t>ij</a:t>
              </a:r>
            </a:p>
          </p:txBody>
        </p:sp>
        <p:sp>
          <p:nvSpPr>
            <p:cNvPr id="13" name="Freeform 38"/>
            <p:cNvSpPr>
              <a:spLocks/>
            </p:cNvSpPr>
            <p:nvPr/>
          </p:nvSpPr>
          <p:spPr bwMode="auto">
            <a:xfrm>
              <a:off x="6773864" y="4808539"/>
              <a:ext cx="611187" cy="160337"/>
            </a:xfrm>
            <a:custGeom>
              <a:avLst/>
              <a:gdLst>
                <a:gd name="T0" fmla="*/ 2147483647 w 385"/>
                <a:gd name="T1" fmla="*/ 0 h 101"/>
                <a:gd name="T2" fmla="*/ 2147483647 w 385"/>
                <a:gd name="T3" fmla="*/ 2147483647 h 101"/>
                <a:gd name="T4" fmla="*/ 2147483647 w 385"/>
                <a:gd name="T5" fmla="*/ 2147483647 h 101"/>
                <a:gd name="T6" fmla="*/ 2147483647 w 385"/>
                <a:gd name="T7" fmla="*/ 2147483647 h 101"/>
                <a:gd name="T8" fmla="*/ 2147483647 w 385"/>
                <a:gd name="T9" fmla="*/ 2147483647 h 101"/>
                <a:gd name="T10" fmla="*/ 2147483647 w 385"/>
                <a:gd name="T11" fmla="*/ 2147483647 h 101"/>
                <a:gd name="T12" fmla="*/ 2147483647 w 385"/>
                <a:gd name="T13" fmla="*/ 2147483647 h 101"/>
                <a:gd name="T14" fmla="*/ 2147483647 w 385"/>
                <a:gd name="T15" fmla="*/ 2147483647 h 101"/>
                <a:gd name="T16" fmla="*/ 2147483647 w 385"/>
                <a:gd name="T17" fmla="*/ 2147483647 h 101"/>
                <a:gd name="T18" fmla="*/ 2147483647 w 385"/>
                <a:gd name="T19" fmla="*/ 2147483647 h 101"/>
                <a:gd name="T20" fmla="*/ 2147483647 w 385"/>
                <a:gd name="T21" fmla="*/ 2147483647 h 101"/>
                <a:gd name="T22" fmla="*/ 2147483647 w 385"/>
                <a:gd name="T23" fmla="*/ 2147483647 h 101"/>
                <a:gd name="T24" fmla="*/ 0 w 385"/>
                <a:gd name="T25" fmla="*/ 2147483647 h 10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85"/>
                <a:gd name="T40" fmla="*/ 0 h 101"/>
                <a:gd name="T41" fmla="*/ 385 w 385"/>
                <a:gd name="T42" fmla="*/ 101 h 10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85" h="101">
                  <a:moveTo>
                    <a:pt x="384" y="0"/>
                  </a:moveTo>
                  <a:lnTo>
                    <a:pt x="313" y="5"/>
                  </a:lnTo>
                  <a:lnTo>
                    <a:pt x="254" y="15"/>
                  </a:lnTo>
                  <a:lnTo>
                    <a:pt x="230" y="25"/>
                  </a:lnTo>
                  <a:lnTo>
                    <a:pt x="213" y="30"/>
                  </a:lnTo>
                  <a:lnTo>
                    <a:pt x="201" y="40"/>
                  </a:lnTo>
                  <a:lnTo>
                    <a:pt x="195" y="50"/>
                  </a:lnTo>
                  <a:lnTo>
                    <a:pt x="189" y="60"/>
                  </a:lnTo>
                  <a:lnTo>
                    <a:pt x="177" y="70"/>
                  </a:lnTo>
                  <a:lnTo>
                    <a:pt x="160" y="75"/>
                  </a:lnTo>
                  <a:lnTo>
                    <a:pt x="136" y="85"/>
                  </a:lnTo>
                  <a:lnTo>
                    <a:pt x="71" y="95"/>
                  </a:lnTo>
                  <a:lnTo>
                    <a:pt x="0" y="100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400" b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796992"/>
              </p:ext>
            </p:extLst>
          </p:nvPr>
        </p:nvGraphicFramePr>
        <p:xfrm>
          <a:off x="489908" y="1845927"/>
          <a:ext cx="37052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9" name="Equation" r:id="rId3" imgW="1726451" imgH="253890" progId="Equation.3">
                  <p:embed/>
                </p:oleObj>
              </mc:Choice>
              <mc:Fallback>
                <p:oleObj name="Equation" r:id="rId3" imgW="1726451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908" y="1845927"/>
                        <a:ext cx="3705225" cy="5445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50" y="2625082"/>
            <a:ext cx="3889250" cy="38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984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a Multi-Layer Neural Network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22892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The </a:t>
            </a:r>
            <a:r>
              <a:rPr lang="en-US" altLang="en-US" sz="2400" b="1" dirty="0"/>
              <a:t>inputs</a:t>
            </a:r>
            <a:r>
              <a:rPr lang="en-US" altLang="en-US" sz="2400" dirty="0"/>
              <a:t> to the network correspond to the attributes measured for each training tuple </a:t>
            </a:r>
          </a:p>
          <a:p>
            <a:r>
              <a:rPr lang="en-US" altLang="en-US" sz="2400" dirty="0"/>
              <a:t>Inputs are fed simultaneously into the units making up the </a:t>
            </a:r>
            <a:r>
              <a:rPr lang="en-US" altLang="en-US" sz="2400" b="1" dirty="0"/>
              <a:t>input layer</a:t>
            </a:r>
          </a:p>
          <a:p>
            <a:r>
              <a:rPr lang="en-US" altLang="en-US" sz="2400" dirty="0"/>
              <a:t>They are then weighted and fed simultaneously to a </a:t>
            </a:r>
            <a:r>
              <a:rPr lang="en-US" altLang="en-US" sz="2400" b="1" dirty="0"/>
              <a:t>hidden layer</a:t>
            </a:r>
          </a:p>
          <a:p>
            <a:r>
              <a:rPr lang="en-US" altLang="en-US" sz="2400" dirty="0"/>
              <a:t>The number of hidden layers is arbitrary, although usually only one </a:t>
            </a:r>
          </a:p>
          <a:p>
            <a:r>
              <a:rPr lang="en-US" altLang="en-US" sz="2400" dirty="0"/>
              <a:t>The weighted outputs of the last hidden layer are input to units making up the </a:t>
            </a:r>
            <a:r>
              <a:rPr lang="en-US" altLang="en-US" sz="2400" b="1" dirty="0"/>
              <a:t>output layer</a:t>
            </a:r>
            <a:r>
              <a:rPr lang="en-US" altLang="en-US" sz="2400" dirty="0"/>
              <a:t>, which emits the network's prediction</a:t>
            </a:r>
          </a:p>
          <a:p>
            <a:r>
              <a:rPr lang="en-US" altLang="en-US" sz="2400" dirty="0"/>
              <a:t>The network is </a:t>
            </a:r>
            <a:r>
              <a:rPr lang="en-US" altLang="en-US" sz="2400" b="1" dirty="0"/>
              <a:t>feed-forward</a:t>
            </a:r>
            <a:r>
              <a:rPr lang="en-US" altLang="en-US" sz="2400" dirty="0"/>
              <a:t>: None of the weights cycles back to an input unit or to an output unit of a previous layer</a:t>
            </a:r>
          </a:p>
          <a:p>
            <a:r>
              <a:rPr lang="en-US" altLang="en-US" sz="2400" dirty="0"/>
              <a:t>From a statistical point of view, networks perform </a:t>
            </a:r>
            <a:r>
              <a:rPr lang="en-US" altLang="en-US" sz="2400" b="1" dirty="0"/>
              <a:t>nonlinear regression</a:t>
            </a:r>
            <a:endParaRPr lang="en-US" altLang="en-US" sz="2400" dirty="0"/>
          </a:p>
          <a:p>
            <a:pPr lvl="1"/>
            <a:r>
              <a:rPr lang="en-US" altLang="en-US" sz="2400" dirty="0"/>
              <a:t>Given enough hidden units and enough training samples, they can closely approximate any function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73" y="1600200"/>
            <a:ext cx="1937947" cy="186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5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Defining a Network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Decide the </a:t>
            </a:r>
            <a:r>
              <a:rPr lang="en-US" altLang="en-US" sz="2400" b="1" dirty="0"/>
              <a:t>network topology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Specify # of units in the </a:t>
            </a:r>
            <a:r>
              <a:rPr lang="en-US" altLang="en-US" sz="2400" i="1" dirty="0"/>
              <a:t>input layer</a:t>
            </a:r>
            <a:r>
              <a:rPr lang="en-US" altLang="en-US" sz="2400" dirty="0"/>
              <a:t>, # of </a:t>
            </a:r>
            <a:r>
              <a:rPr lang="en-US" altLang="en-US" sz="2400" i="1" dirty="0"/>
              <a:t>hidden layers</a:t>
            </a:r>
            <a:r>
              <a:rPr lang="en-US" altLang="en-US" sz="2400" dirty="0"/>
              <a:t> (if &gt; 1), # of units in </a:t>
            </a:r>
            <a:r>
              <a:rPr lang="en-US" altLang="en-US" sz="2400" i="1" dirty="0"/>
              <a:t>each hidden layer</a:t>
            </a:r>
            <a:r>
              <a:rPr lang="en-US" altLang="en-US" sz="2400" dirty="0"/>
              <a:t>, and # of units in the </a:t>
            </a:r>
            <a:r>
              <a:rPr lang="en-US" altLang="en-US" sz="2400" i="1" dirty="0"/>
              <a:t>output layer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Normalize the input values for each attribute measured in the training tuples to [0.0—1.0]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One </a:t>
            </a:r>
            <a:r>
              <a:rPr lang="en-US" altLang="en-US" sz="2400" b="1" dirty="0"/>
              <a:t>input</a:t>
            </a:r>
            <a:r>
              <a:rPr lang="en-US" altLang="en-US" sz="2400" dirty="0"/>
              <a:t> unit per domain value, each initialized to 0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/>
              <a:t>Output</a:t>
            </a:r>
            <a:r>
              <a:rPr lang="en-US" altLang="en-US" sz="2400" dirty="0"/>
              <a:t>, if for classification and more than two classes, one output unit per class is used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Once a network has been trained and its accuracy is </a:t>
            </a:r>
            <a:r>
              <a:rPr lang="en-US" altLang="en-US" sz="2400" b="1" dirty="0"/>
              <a:t>unacceptable</a:t>
            </a:r>
            <a:r>
              <a:rPr lang="en-US" altLang="en-US" sz="2400" dirty="0"/>
              <a:t>, repeat the training process with a </a:t>
            </a:r>
            <a:r>
              <a:rPr lang="en-US" altLang="en-US" sz="2400" i="1" dirty="0"/>
              <a:t>different network topology</a:t>
            </a:r>
            <a:r>
              <a:rPr lang="en-US" altLang="en-US" sz="2400" dirty="0"/>
              <a:t> or a </a:t>
            </a:r>
            <a:r>
              <a:rPr lang="en-US" altLang="en-US" sz="2400" i="1" dirty="0"/>
              <a:t>different set of initial </a:t>
            </a:r>
            <a:r>
              <a:rPr lang="en-US" altLang="en-US" sz="2400" i="1" dirty="0" smtClean="0"/>
              <a:t>weights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5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Back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67469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500"/>
              </a:spcBef>
            </a:pPr>
            <a:r>
              <a:rPr lang="en-US" sz="2400" b="1" dirty="0"/>
              <a:t>Back propagation</a:t>
            </a:r>
            <a:r>
              <a:rPr lang="en-US" sz="2400" dirty="0"/>
              <a:t>: Reset weights on </a:t>
            </a:r>
            <a:r>
              <a:rPr lang="en-US" sz="2400"/>
              <a:t>the </a:t>
            </a:r>
            <a:r>
              <a:rPr lang="en-US" sz="2400" smtClean="0"/>
              <a:t>"front" </a:t>
            </a:r>
            <a:r>
              <a:rPr lang="en-US" sz="2400" dirty="0"/>
              <a:t>neural units and this is sometimes done in combination with training where the correct result </a:t>
            </a:r>
            <a:r>
              <a:rPr lang="en-US" sz="2400"/>
              <a:t>is </a:t>
            </a:r>
            <a:r>
              <a:rPr lang="en-US" sz="2400" smtClean="0"/>
              <a:t>known</a:t>
            </a:r>
            <a:endParaRPr lang="en-US" sz="2400" dirty="0"/>
          </a:p>
          <a:p>
            <a:pPr>
              <a:spcBef>
                <a:spcPts val="500"/>
              </a:spcBef>
            </a:pPr>
            <a:r>
              <a:rPr lang="en-US" altLang="en-US" sz="2400" dirty="0"/>
              <a:t>Iteratively process a set of training tuples &amp; compare the network's prediction with the actual known target value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For each training tuple, the weights are modified to </a:t>
            </a:r>
            <a:r>
              <a:rPr lang="en-US" altLang="en-US" sz="2400" b="1" dirty="0"/>
              <a:t>minimize the mean squared error</a:t>
            </a:r>
            <a:r>
              <a:rPr lang="en-US" altLang="en-US" sz="2400" dirty="0"/>
              <a:t> between the network's prediction and the actual target value 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Modifications are made in the “</a:t>
            </a:r>
            <a:r>
              <a:rPr lang="en-US" altLang="en-US" sz="2400" b="1" dirty="0"/>
              <a:t>backwards</a:t>
            </a:r>
            <a:r>
              <a:rPr lang="en-US" altLang="en-US" sz="2400" dirty="0"/>
              <a:t>” direction: from the output layer, through each hidden layer down to the first hidden layer, hence “</a:t>
            </a:r>
            <a:r>
              <a:rPr lang="en-US" altLang="en-US" sz="2400" b="1" dirty="0" err="1"/>
              <a:t>backpropagation</a:t>
            </a:r>
            <a:r>
              <a:rPr lang="en-US" altLang="en-US" sz="2400" dirty="0"/>
              <a:t>”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Steps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Initialize weights to small random numbers, associated with biases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Propagate the inputs forward (by applying activation function)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 err="1"/>
              <a:t>Backpropagate</a:t>
            </a:r>
            <a:r>
              <a:rPr lang="en-US" altLang="en-US" sz="2400" dirty="0"/>
              <a:t> the error (by updating weights and biases)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Terminating condition (when error is very small, etc.)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7" descr="https://upload.wikimedia.org/wikipedia/commons/thumb/4/46/Colored_neural_network.svg/296px-Colored_neural_network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528" y="3402768"/>
            <a:ext cx="1443472" cy="138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711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Neural Networks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Train networks with many layers (vs. shallow nets with just a couple of layers)</a:t>
            </a:r>
          </a:p>
          <a:p>
            <a:r>
              <a:rPr lang="en-US" sz="2400" dirty="0"/>
              <a:t>Multiple layers work to build an improved feature space</a:t>
            </a:r>
          </a:p>
          <a:p>
            <a:pPr lvl="1"/>
            <a:r>
              <a:rPr lang="en-US" sz="2400" dirty="0"/>
              <a:t>First layer learns 1</a:t>
            </a:r>
            <a:r>
              <a:rPr lang="en-US" sz="2400" baseline="30000" dirty="0"/>
              <a:t>st</a:t>
            </a:r>
            <a:r>
              <a:rPr lang="en-US" sz="2400" dirty="0"/>
              <a:t> order features (e.g., edges, …)</a:t>
            </a:r>
          </a:p>
          <a:p>
            <a:pPr lvl="1"/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layer learns higher order features (combinations of first layer features, combinations of edges, etc.)</a:t>
            </a:r>
          </a:p>
          <a:p>
            <a:pPr lvl="1"/>
            <a:r>
              <a:rPr lang="en-US" sz="2400" dirty="0"/>
              <a:t>In current models, layers often learn in an unsupervised mode and discover general features of the input space—serving multiple tasks related to the unsupervised instances (image recognition, etc.)</a:t>
            </a:r>
          </a:p>
          <a:p>
            <a:pPr lvl="1"/>
            <a:r>
              <a:rPr lang="en-US" sz="2400" dirty="0"/>
              <a:t>Then final layer features are fed into supervised layer(s)</a:t>
            </a:r>
          </a:p>
          <a:p>
            <a:pPr lvl="2"/>
            <a:r>
              <a:rPr lang="en-US" dirty="0"/>
              <a:t>And entire network is often subsequently tuned using supervised training of the entire net, using the initial weightings learned in the unsupervised phase</a:t>
            </a:r>
          </a:p>
          <a:p>
            <a:pPr lvl="1"/>
            <a:r>
              <a:rPr lang="en-US" sz="2400" dirty="0"/>
              <a:t>Could also do fully supervised versions (back-propagation)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45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b="1" dirty="0" smtClean="0"/>
              <a:t>Support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Vector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Machines</a:t>
            </a:r>
            <a:endParaRPr lang="zh-CN" altLang="en-US" b="1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35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Classification: A Mathematical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Classification: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predicts categorical class labels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E.g., Personal homepage classification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(x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…),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en-US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+1 or –1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“homepage”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“welcome”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Mathematically,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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X =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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, y  Y = {+1,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1},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We want to derive a function f: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Linear Classification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Binary Classification problem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above the red line belongs to class ‘x’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below red line belongs to class ‘o’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Examples: SVM, Perceptron, Probabilistic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Classifiers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6553200" y="2128604"/>
            <a:ext cx="2520725" cy="2277614"/>
            <a:chOff x="558" y="1826"/>
            <a:chExt cx="2322" cy="198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65" y="1826"/>
              <a:ext cx="2315" cy="19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558" y="2075"/>
              <a:ext cx="2315" cy="14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5" y="2517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56" y="1969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2064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43" y="249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28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12" y="2593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489" y="182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0" y="235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4" y="2930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564" y="3024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61" y="312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57" y="293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248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57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276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20" y="249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84" y="288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960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392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468" y="297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324" y="273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516" y="340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1794" y="24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680" y="28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43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Discriminative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Prediction accuracy is generally high </a:t>
            </a:r>
          </a:p>
          <a:p>
            <a:pPr lvl="2"/>
            <a:r>
              <a:rPr lang="en-US" altLang="en-US" dirty="0"/>
              <a:t>As compared to Bayesian methods </a:t>
            </a:r>
          </a:p>
          <a:p>
            <a:pPr lvl="1"/>
            <a:r>
              <a:rPr lang="en-US" altLang="en-US" dirty="0"/>
              <a:t>Robust, works when training examples contain errors</a:t>
            </a:r>
          </a:p>
          <a:p>
            <a:pPr lvl="1"/>
            <a:r>
              <a:rPr lang="en-US" altLang="en-US" dirty="0"/>
              <a:t>Fast evaluation of the learned target function</a:t>
            </a:r>
          </a:p>
          <a:p>
            <a:pPr lvl="2"/>
            <a:r>
              <a:rPr lang="en-US" altLang="en-US" dirty="0"/>
              <a:t>Bayesian networks are normally slow </a:t>
            </a:r>
          </a:p>
          <a:p>
            <a:r>
              <a:rPr lang="en-US" altLang="en-US" dirty="0"/>
              <a:t>Criticism</a:t>
            </a:r>
          </a:p>
          <a:p>
            <a:pPr lvl="1"/>
            <a:r>
              <a:rPr lang="en-US" altLang="en-US" dirty="0"/>
              <a:t>Long training time</a:t>
            </a:r>
          </a:p>
          <a:p>
            <a:pPr lvl="1"/>
            <a:r>
              <a:rPr lang="en-US" altLang="en-US" dirty="0"/>
              <a:t>Difficult to understand the learned function (weights)</a:t>
            </a:r>
          </a:p>
          <a:p>
            <a:pPr lvl="2"/>
            <a:r>
              <a:rPr lang="en-US" altLang="en-US" dirty="0"/>
              <a:t>Bayesian networks can be used easily for pattern discovery</a:t>
            </a:r>
          </a:p>
          <a:p>
            <a:pPr lvl="1"/>
            <a:r>
              <a:rPr lang="en-US" altLang="en-US" dirty="0"/>
              <a:t>Not easy to incorporate domain knowledge</a:t>
            </a:r>
          </a:p>
          <a:p>
            <a:pPr lvl="2"/>
            <a:r>
              <a:rPr lang="en-US" altLang="en-US" dirty="0"/>
              <a:t>Easy in the form of priors on the data 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relatively new classification method for both </a:t>
            </a:r>
            <a:r>
              <a:rPr lang="en-US" altLang="en-US" u="sng" dirty="0"/>
              <a:t>linear and nonlinear</a:t>
            </a:r>
            <a:r>
              <a:rPr lang="en-US" altLang="en-US" dirty="0"/>
              <a:t>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It uses a </a:t>
            </a:r>
            <a:r>
              <a:rPr lang="en-US" altLang="en-US" u="sng" dirty="0"/>
              <a:t>nonlinear mapping</a:t>
            </a:r>
            <a:r>
              <a:rPr lang="en-US" altLang="en-US" dirty="0"/>
              <a:t> to transform the original training data into a higher dimension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the new dimension, it searches for the linear optimal separating </a:t>
            </a:r>
            <a:r>
              <a:rPr lang="en-US" altLang="en-US" b="1" dirty="0" err="1"/>
              <a:t>hyperplane</a:t>
            </a:r>
            <a:r>
              <a:rPr lang="en-US" altLang="en-US" dirty="0"/>
              <a:t> (i.e., “decision boundary”)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an appropriate nonlinear mapping to a sufficiently high dimension, data from two classes can always be separated by a </a:t>
            </a:r>
            <a:r>
              <a:rPr lang="en-US" altLang="en-US" dirty="0" err="1"/>
              <a:t>hyperplane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SVM finds this </a:t>
            </a:r>
            <a:r>
              <a:rPr lang="en-US" altLang="en-US" dirty="0" err="1"/>
              <a:t>hyperplane</a:t>
            </a:r>
            <a:r>
              <a:rPr lang="en-US" altLang="en-US" dirty="0"/>
              <a:t> using </a:t>
            </a:r>
            <a:r>
              <a:rPr lang="en-US" altLang="en-US" b="1" dirty="0"/>
              <a:t>support vectors</a:t>
            </a:r>
            <a:r>
              <a:rPr lang="en-US" altLang="en-US" dirty="0"/>
              <a:t> (“essential” training tuples) and </a:t>
            </a:r>
            <a:r>
              <a:rPr lang="en-US" altLang="en-US" b="1" dirty="0"/>
              <a:t>margins</a:t>
            </a:r>
            <a:r>
              <a:rPr lang="en-US" altLang="en-US" dirty="0"/>
              <a:t> (defined by the support vectors</a:t>
            </a:r>
            <a:r>
              <a:rPr lang="en-US" alt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84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en-US" dirty="0" smtClean="0"/>
              <a:t>History </a:t>
            </a:r>
            <a:r>
              <a:rPr lang="en-US" altLang="en-US" dirty="0"/>
              <a:t>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 err="1"/>
              <a:t>Vapnik</a:t>
            </a:r>
            <a:r>
              <a:rPr lang="en-US" altLang="en-US" sz="2400" dirty="0"/>
              <a:t> and colleagues (1992)—groundwork from </a:t>
            </a:r>
            <a:r>
              <a:rPr lang="en-US" altLang="en-US" sz="2400" dirty="0" err="1"/>
              <a:t>Vapnik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Chervonenkis</a:t>
            </a:r>
            <a:r>
              <a:rPr lang="en-US" altLang="en-US" sz="2400" dirty="0"/>
              <a:t>’ statistical learning theory in 1960s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Features</a:t>
            </a:r>
            <a:r>
              <a:rPr lang="en-US" altLang="en-US" sz="2400" dirty="0"/>
              <a:t>: training can be slow but accuracy is high owing to their ability to model complex nonlinear decision boundaries (margin maximization</a:t>
            </a:r>
            <a:r>
              <a:rPr lang="en-US" alt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Used for</a:t>
            </a:r>
            <a:r>
              <a:rPr lang="en-US" altLang="en-US" sz="2400" dirty="0"/>
              <a:t>: classification and numeric prediction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Applications</a:t>
            </a:r>
            <a:r>
              <a:rPr lang="en-US" altLang="en-US" sz="24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handwritten digit recognition, object recognition, speaker identification, benchmarking time-series prediction </a:t>
            </a:r>
            <a:r>
              <a:rPr lang="en-US" altLang="en-US" sz="2400" dirty="0" smtClean="0"/>
              <a:t>tests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6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Bayesian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Belief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Networks</a:t>
            </a:r>
            <a:endParaRPr lang="zh-CN" altLang="en-US" b="1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 smtClean="0"/>
              <a:t>Rule/Pattern-based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80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General </a:t>
            </a:r>
            <a:r>
              <a:rPr lang="en-US" altLang="en-US" dirty="0"/>
              <a:t>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460374" y="1886743"/>
            <a:ext cx="4114800" cy="2667000"/>
            <a:chOff x="337" y="1296"/>
            <a:chExt cx="2592" cy="1680"/>
          </a:xfrm>
        </p:grpSpPr>
        <p:sp>
          <p:nvSpPr>
            <p:cNvPr id="6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20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8" name="Group 1060"/>
          <p:cNvGrpSpPr>
            <a:grpSpLocks/>
          </p:cNvGrpSpPr>
          <p:nvPr/>
        </p:nvGrpSpPr>
        <p:grpSpPr bwMode="auto">
          <a:xfrm>
            <a:off x="4573587" y="1886743"/>
            <a:ext cx="4113213" cy="2667000"/>
            <a:chOff x="2929" y="1296"/>
            <a:chExt cx="2591" cy="1680"/>
          </a:xfrm>
        </p:grpSpPr>
        <p:sp>
          <p:nvSpPr>
            <p:cNvPr id="39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Line 1089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Line 1090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0" name="Group 1092"/>
          <p:cNvGrpSpPr>
            <a:grpSpLocks/>
          </p:cNvGrpSpPr>
          <p:nvPr/>
        </p:nvGrpSpPr>
        <p:grpSpPr bwMode="auto">
          <a:xfrm>
            <a:off x="3414712" y="2496343"/>
            <a:ext cx="3749675" cy="3390901"/>
            <a:chOff x="2198" y="1680"/>
            <a:chExt cx="2362" cy="2136"/>
          </a:xfrm>
        </p:grpSpPr>
        <p:sp>
          <p:nvSpPr>
            <p:cNvPr id="71" name="Text Box 1093"/>
            <p:cNvSpPr txBox="1">
              <a:spLocks noChangeArrowheads="1"/>
            </p:cNvSpPr>
            <p:nvPr/>
          </p:nvSpPr>
          <p:spPr bwMode="auto">
            <a:xfrm>
              <a:off x="2198" y="3525"/>
              <a:ext cx="1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Support Vectors</a:t>
              </a:r>
            </a:p>
          </p:txBody>
        </p:sp>
        <p:sp>
          <p:nvSpPr>
            <p:cNvPr id="72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Line 1096"/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Line 1097"/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Line 1098"/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7" name="Group 1099"/>
          <p:cNvGrpSpPr>
            <a:grpSpLocks/>
          </p:cNvGrpSpPr>
          <p:nvPr/>
        </p:nvGrpSpPr>
        <p:grpSpPr bwMode="auto">
          <a:xfrm>
            <a:off x="992186" y="3182144"/>
            <a:ext cx="1870075" cy="2138363"/>
            <a:chOff x="682" y="2112"/>
            <a:chExt cx="1178" cy="1347"/>
          </a:xfrm>
        </p:grpSpPr>
        <p:sp>
          <p:nvSpPr>
            <p:cNvPr id="78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1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Small Margin</a:t>
              </a:r>
            </a:p>
          </p:txBody>
        </p:sp>
        <p:sp>
          <p:nvSpPr>
            <p:cNvPr id="79" name="Line 1101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Line 1102"/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81" name="Group 1103"/>
          <p:cNvGrpSpPr>
            <a:grpSpLocks/>
          </p:cNvGrpSpPr>
          <p:nvPr/>
        </p:nvGrpSpPr>
        <p:grpSpPr bwMode="auto">
          <a:xfrm>
            <a:off x="5275262" y="2496343"/>
            <a:ext cx="1881188" cy="2824163"/>
            <a:chOff x="3370" y="1680"/>
            <a:chExt cx="1185" cy="1779"/>
          </a:xfrm>
        </p:grpSpPr>
        <p:sp>
          <p:nvSpPr>
            <p:cNvPr id="82" name="Text Box 1104"/>
            <p:cNvSpPr txBox="1">
              <a:spLocks noChangeArrowheads="1"/>
            </p:cNvSpPr>
            <p:nvPr/>
          </p:nvSpPr>
          <p:spPr bwMode="auto">
            <a:xfrm>
              <a:off x="3370" y="3168"/>
              <a:ext cx="1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Large Margin</a:t>
              </a:r>
            </a:p>
          </p:txBody>
        </p:sp>
        <p:sp>
          <p:nvSpPr>
            <p:cNvPr id="83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1106"/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989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Margins </a:t>
            </a:r>
            <a:r>
              <a:rPr lang="en-US" altLang="en-US" dirty="0"/>
              <a:t>and Support 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2" y="1993691"/>
            <a:ext cx="5519517" cy="4143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95" y="1993691"/>
            <a:ext cx="3154097" cy="265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217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When </a:t>
            </a:r>
            <a:r>
              <a:rPr lang="en-US" altLang="en-US" dirty="0"/>
              <a:t>Data Is Linearly 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Let data D be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 …,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|D|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|D</a:t>
            </a:r>
            <a:r>
              <a:rPr lang="en-US" altLang="en-US" sz="2000" baseline="-25000" dirty="0"/>
              <a:t>|</a:t>
            </a:r>
            <a:r>
              <a:rPr lang="en-US" altLang="en-US" sz="2000" dirty="0"/>
              <a:t>), where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set of training tuples associated with the class labels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There are infinite lines (</a:t>
            </a:r>
            <a:r>
              <a:rPr lang="en-US" altLang="en-US" sz="2000" u="sng" dirty="0" err="1"/>
              <a:t>hyperplanes</a:t>
            </a:r>
            <a:r>
              <a:rPr lang="en-US" altLang="en-US" sz="2000" dirty="0"/>
              <a:t>) separating the two classes but we want to </a:t>
            </a:r>
            <a:r>
              <a:rPr lang="en-US" altLang="en-US" sz="2000" u="sng" dirty="0"/>
              <a:t>find the best one</a:t>
            </a:r>
            <a:r>
              <a:rPr lang="en-US" altLang="en-US" sz="2000" dirty="0"/>
              <a:t> (the one that minimizes classification error on unseen data)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i="1" dirty="0"/>
              <a:t>SVM searches for the </a:t>
            </a:r>
            <a:r>
              <a:rPr lang="en-US" altLang="en-US" sz="2000" i="1" dirty="0" err="1"/>
              <a:t>hyperplane</a:t>
            </a:r>
            <a:r>
              <a:rPr lang="en-US" altLang="en-US" sz="2000" i="1" dirty="0"/>
              <a:t> with the largest margin</a:t>
            </a:r>
            <a:r>
              <a:rPr lang="en-US" altLang="en-US" sz="2000" dirty="0"/>
              <a:t>, i.e., </a:t>
            </a:r>
            <a:r>
              <a:rPr lang="en-US" altLang="en-US" sz="2000" b="1" dirty="0"/>
              <a:t>maximum marginal </a:t>
            </a:r>
            <a:r>
              <a:rPr lang="en-US" altLang="en-US" sz="2000" b="1" dirty="0" err="1"/>
              <a:t>hyperplane</a:t>
            </a:r>
            <a:r>
              <a:rPr lang="en-US" altLang="en-US" sz="2000" dirty="0"/>
              <a:t> (MMH)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49238" y="4099445"/>
            <a:ext cx="4114800" cy="2667000"/>
            <a:chOff x="337" y="1296"/>
            <a:chExt cx="2592" cy="1680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86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7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36"/>
          <p:cNvGrpSpPr>
            <a:grpSpLocks/>
          </p:cNvGrpSpPr>
          <p:nvPr/>
        </p:nvGrpSpPr>
        <p:grpSpPr bwMode="auto">
          <a:xfrm>
            <a:off x="4573587" y="4099445"/>
            <a:ext cx="4113213" cy="2667000"/>
            <a:chOff x="2929" y="1296"/>
            <a:chExt cx="2591" cy="1680"/>
          </a:xfrm>
        </p:grpSpPr>
        <p:sp>
          <p:nvSpPr>
            <p:cNvPr id="106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6264275" y="5502794"/>
            <a:ext cx="742950" cy="3333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" name="Text Box 69"/>
          <p:cNvSpPr txBox="1">
            <a:spLocks noChangeArrowheads="1"/>
          </p:cNvSpPr>
          <p:nvPr/>
        </p:nvSpPr>
        <p:spPr bwMode="auto">
          <a:xfrm>
            <a:off x="6489700" y="560836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116396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Linearly </a:t>
            </a:r>
            <a:r>
              <a:rPr lang="en-US" altLang="en-US" dirty="0"/>
              <a:t>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can be written as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b="1" dirty="0"/>
              <a:t>W</a:t>
            </a:r>
            <a:r>
              <a:rPr lang="en-US" altLang="en-US" sz="2400" dirty="0"/>
              <a:t> ● </a:t>
            </a:r>
            <a:r>
              <a:rPr lang="en-US" altLang="en-US" sz="2400" b="1" dirty="0"/>
              <a:t>X</a:t>
            </a:r>
            <a:r>
              <a:rPr lang="en-US" altLang="en-US" sz="2400" dirty="0"/>
              <a:t> + b = 0</a:t>
            </a:r>
          </a:p>
          <a:p>
            <a:pPr lvl="3">
              <a:lnSpc>
                <a:spcPct val="110000"/>
              </a:lnSpc>
              <a:buNone/>
            </a:pPr>
            <a:r>
              <a:rPr lang="en-US" altLang="en-US" sz="2400" dirty="0"/>
              <a:t>where </a:t>
            </a:r>
            <a:r>
              <a:rPr lang="en-US" altLang="en-US" sz="2400" b="1" dirty="0"/>
              <a:t>W</a:t>
            </a:r>
            <a:r>
              <a:rPr lang="en-US" altLang="en-US" sz="2400" dirty="0"/>
              <a:t>={w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w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} is a weight vector and b a scalar (bias)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For 2-D it can be written as:  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defining the sides of the margin: 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≥ 1   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+1, and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≤ – 1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–1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Any training tuples that fall on </a:t>
            </a:r>
            <a:r>
              <a:rPr lang="en-US" altLang="en-US" sz="2400" dirty="0" err="1"/>
              <a:t>hyperplanes</a:t>
            </a:r>
            <a:r>
              <a:rPr lang="en-US" altLang="en-US" sz="2400" dirty="0"/>
              <a:t> 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(i.e., the sides defining the margin) are </a:t>
            </a:r>
            <a:r>
              <a:rPr lang="en-US" altLang="en-US" sz="2400" b="1" dirty="0"/>
              <a:t>support vectors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This becomes a </a:t>
            </a:r>
            <a:r>
              <a:rPr lang="en-US" altLang="en-US" sz="2400" b="1" dirty="0"/>
              <a:t>constrained (convex) quadratic optimization</a:t>
            </a:r>
            <a:r>
              <a:rPr lang="en-US" altLang="en-US" sz="2400" dirty="0"/>
              <a:t> problem: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Quadratic objective function and linear constraints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i="1" dirty="0"/>
              <a:t>Quadratic Programming (QP)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Lagrangian</a:t>
            </a:r>
            <a:r>
              <a:rPr lang="en-US" altLang="en-US" sz="2400" dirty="0"/>
              <a:t>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1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Linearly </a:t>
            </a:r>
            <a:r>
              <a:rPr lang="en-US" altLang="en-US" dirty="0"/>
              <a:t>Inseparable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Transform the original input data into a higher dimensional space</a:t>
            </a:r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Search for a linear separating </a:t>
            </a:r>
            <a:r>
              <a:rPr lang="en-US" altLang="en-US" dirty="0" err="1"/>
              <a:t>hyperplane</a:t>
            </a:r>
            <a:r>
              <a:rPr lang="en-US" altLang="en-US" dirty="0"/>
              <a:t> in the new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2413415"/>
            <a:ext cx="9067800" cy="1964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8234706"/>
              </p:ext>
            </p:extLst>
          </p:nvPr>
        </p:nvGraphicFramePr>
        <p:xfrm>
          <a:off x="6642100" y="3644925"/>
          <a:ext cx="20447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1" name="SmartDraw" r:id="rId4" imgW="2045208" imgH="1749552" progId="SmartDraw.2">
                  <p:embed/>
                </p:oleObj>
              </mc:Choice>
              <mc:Fallback>
                <p:oleObj name="SmartDraw" r:id="rId4" imgW="2045208" imgH="17495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2100" y="3644925"/>
                        <a:ext cx="20447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4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SVM Effective on High Dimensional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51889" cy="51212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complexity</a:t>
            </a:r>
            <a:r>
              <a:rPr lang="en-US" altLang="en-US" sz="2400" dirty="0"/>
              <a:t> of trained classifier is characterized by the </a:t>
            </a:r>
            <a:r>
              <a:rPr lang="en-US" altLang="en-US" sz="2400" u="sng" dirty="0"/>
              <a:t># of support vectors</a:t>
            </a:r>
            <a:r>
              <a:rPr lang="en-US" altLang="en-US" sz="2400" dirty="0"/>
              <a:t> rather than the dimensionality of the data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b="1" dirty="0"/>
              <a:t>support vectors</a:t>
            </a:r>
            <a:r>
              <a:rPr lang="en-US" altLang="en-US" sz="2400" dirty="0"/>
              <a:t> are the </a:t>
            </a:r>
            <a:r>
              <a:rPr lang="en-US" altLang="en-US" sz="2400" u="sng" dirty="0"/>
              <a:t>essential or critical training examples</a:t>
            </a:r>
            <a:r>
              <a:rPr lang="en-US" altLang="en-US" sz="2400" dirty="0"/>
              <a:t> —they lie closest to the decision boundary (MMH)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If all other training examples are removed and the training is repeated, the same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would be found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number of support vectors found can be used to compute an </a:t>
            </a:r>
            <a:r>
              <a:rPr lang="en-US" altLang="en-US" sz="2400" u="sng" dirty="0"/>
              <a:t>(upper) bound on the expected error rate</a:t>
            </a:r>
            <a:r>
              <a:rPr lang="en-US" altLang="en-US" sz="2400" dirty="0"/>
              <a:t> of the SVM classifier, which is independent of the data dimensionality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Thus, an SVM with a small number of support vectors can have good generalization, even when the dimensionality of the data is high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2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Functions for Nonlinear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Instead of computing the dot product on the transformed data, it is </a:t>
            </a:r>
            <a:r>
              <a:rPr lang="en-US" altLang="en-US" sz="2400" dirty="0" err="1"/>
              <a:t>mathatically</a:t>
            </a:r>
            <a:r>
              <a:rPr lang="en-US" altLang="en-US" sz="2400" dirty="0"/>
              <a:t> equivalent to applying a kernel function 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to the original data, i.e., </a:t>
            </a:r>
          </a:p>
          <a:p>
            <a:pPr lvl="3">
              <a:lnSpc>
                <a:spcPct val="120000"/>
              </a:lnSpc>
            </a:pPr>
            <a:r>
              <a:rPr lang="en-US" altLang="en-US" sz="2400" dirty="0"/>
              <a:t>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=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)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</a:t>
            </a:r>
            <a:endParaRPr lang="el-GR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Typical Kernel Functions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r>
              <a:rPr lang="en-US" altLang="en-US" sz="2400" dirty="0"/>
              <a:t>SVM can also be used for classifying multiple (&gt; 2) classes and for regression analysis (with additional parameters)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" y="4045807"/>
            <a:ext cx="7689798" cy="139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0398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Scaling SVM by Hierarchical Micro-Clustering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is not scalable to # of data objects in terms of training time and memory usage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CB-SVM (Clustering-Based SVM):  H. Yu, J. Yang, and J. Han, “</a:t>
            </a:r>
            <a:r>
              <a:rPr lang="en-US" altLang="en-US" sz="2400" u="sng" dirty="0">
                <a:hlinkClick r:id="rId2"/>
              </a:rPr>
              <a:t>Classifying Large Data Sets Using SVM with Hierarchical Clusters</a:t>
            </a:r>
            <a:r>
              <a:rPr lang="en-US" altLang="en-US" sz="2400" dirty="0"/>
              <a:t>”, KDD'03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Clustering-Based SVM: Algorithm outline</a:t>
            </a:r>
          </a:p>
          <a:p>
            <a:pPr lvl="1"/>
            <a:r>
              <a:rPr lang="en-US" altLang="en-US" sz="2400" dirty="0"/>
              <a:t>Construct two CF-trees (hierarchical clusters)</a:t>
            </a:r>
          </a:p>
          <a:p>
            <a:pPr lvl="1"/>
            <a:r>
              <a:rPr lang="en-US" altLang="en-US" sz="2400" dirty="0"/>
              <a:t>Train an SVM from the centroids of the root entries</a:t>
            </a:r>
          </a:p>
          <a:p>
            <a:pPr lvl="1"/>
            <a:r>
              <a:rPr lang="en-US" altLang="en-US" sz="2400" dirty="0"/>
              <a:t>De-cluster the entries near the boundary into the next level</a:t>
            </a:r>
          </a:p>
          <a:p>
            <a:pPr lvl="2"/>
            <a:r>
              <a:rPr lang="en-US" altLang="en-US" dirty="0"/>
              <a:t>The children entries de-clustered from the parent entries are accumulated into the training set with the non-</a:t>
            </a:r>
            <a:r>
              <a:rPr lang="en-US" altLang="en-US" dirty="0" err="1"/>
              <a:t>declustered</a:t>
            </a:r>
            <a:r>
              <a:rPr lang="en-US" altLang="en-US" dirty="0"/>
              <a:t> parent entries</a:t>
            </a:r>
          </a:p>
          <a:p>
            <a:pPr lvl="1"/>
            <a:r>
              <a:rPr lang="en-US" altLang="en-US" sz="2400" dirty="0"/>
              <a:t>Repeat until nothing is accumulated 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At deriving support vectors, de-cluster micro-clusters near “candidate vector” to ensure high classification accuracy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30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CF-Tree: Hierarchical Micro-cluster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r>
              <a:rPr lang="en-US" altLang="en-US" sz="2400" dirty="0" smtClean="0"/>
              <a:t>One </a:t>
            </a:r>
            <a:r>
              <a:rPr lang="en-US" altLang="en-US" sz="2400" dirty="0"/>
              <a:t>scan of the data set: Construct two CF-trees (i.e., statistical summary of the data) from positive and negative data sets independently</a:t>
            </a:r>
          </a:p>
          <a:p>
            <a:r>
              <a:rPr lang="en-US" altLang="en-US" sz="2400" dirty="0"/>
              <a:t>Micro-clustering: Hierarchical indexing structure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Provide finer samples closer to the boundary and coarser samples farther from the boundary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3" descr="clus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6" y="1600200"/>
            <a:ext cx="7550748" cy="2773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492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Selective </a:t>
            </a:r>
            <a:r>
              <a:rPr lang="en-US" altLang="en-US" dirty="0" err="1"/>
              <a:t>Declustering</a:t>
            </a:r>
            <a:r>
              <a:rPr lang="en-US" altLang="en-US" dirty="0"/>
              <a:t>: Ensure High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CF tree is a suitable base structure for selective </a:t>
            </a:r>
            <a:r>
              <a:rPr lang="en-US" altLang="en-US" sz="2400" dirty="0" err="1"/>
              <a:t>declustering</a:t>
            </a:r>
            <a:endParaRPr lang="en-US" altLang="en-US" sz="2400" dirty="0"/>
          </a:p>
          <a:p>
            <a:r>
              <a:rPr lang="en-US" altLang="en-US" sz="2400" dirty="0"/>
              <a:t>De-cluster only the cluster </a:t>
            </a:r>
            <a:r>
              <a:rPr lang="en-US" altLang="en-US" sz="2400" dirty="0" err="1"/>
              <a:t>E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such that</a:t>
            </a:r>
          </a:p>
          <a:p>
            <a:pPr lvl="1"/>
            <a:r>
              <a:rPr lang="en-US" altLang="en-US" sz="2000" dirty="0"/>
              <a:t>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–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&lt; D</a:t>
            </a:r>
            <a:r>
              <a:rPr lang="en-US" altLang="en-US" sz="2000" baseline="-25000" dirty="0"/>
              <a:t>s</a:t>
            </a:r>
            <a:r>
              <a:rPr lang="en-US" altLang="en-US" sz="2000" dirty="0"/>
              <a:t>, where D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distance from the boundary to the center point of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and </a:t>
            </a:r>
            <a:r>
              <a:rPr lang="en-US" altLang="en-US" sz="2000" dirty="0" err="1"/>
              <a:t>R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 is the radius of </a:t>
            </a:r>
            <a:r>
              <a:rPr lang="en-US" altLang="en-US" sz="2000" dirty="0" err="1"/>
              <a:t>E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 lvl="1"/>
            <a:r>
              <a:rPr lang="en-US" altLang="en-US" sz="2000" dirty="0" err="1"/>
              <a:t>Decluster</a:t>
            </a:r>
            <a:r>
              <a:rPr lang="en-US" altLang="en-US" sz="2000" dirty="0"/>
              <a:t> only the cluster whose </a:t>
            </a:r>
            <a:r>
              <a:rPr lang="en-US" altLang="en-US" sz="2000" dirty="0" err="1"/>
              <a:t>subclusters</a:t>
            </a:r>
            <a:r>
              <a:rPr lang="en-US" altLang="en-US" sz="2000" dirty="0"/>
              <a:t> have possibilities to be the support cluster of the boundary</a:t>
            </a:r>
          </a:p>
          <a:p>
            <a:pPr lvl="2"/>
            <a:r>
              <a:rPr lang="en-US" altLang="en-US" sz="2000" dirty="0"/>
              <a:t>“Support cluster”: The cluster whose centroid is a support vector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 descr="decluster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6459" y="4098925"/>
            <a:ext cx="5524500" cy="26225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93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Belief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3915" cy="5121275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Bayesian belief network</a:t>
            </a:r>
            <a:r>
              <a:rPr lang="en-US" altLang="en-US" sz="2400" dirty="0"/>
              <a:t> (or </a:t>
            </a:r>
            <a:r>
              <a:rPr lang="en-US" altLang="en-US" sz="2400" b="1" dirty="0"/>
              <a:t>Bayesian network</a:t>
            </a:r>
            <a:r>
              <a:rPr lang="en-US" altLang="en-US" sz="2400" dirty="0"/>
              <a:t>, </a:t>
            </a:r>
            <a:r>
              <a:rPr lang="en-US" altLang="en-US" sz="2400" b="1" dirty="0"/>
              <a:t>probabilistic network</a:t>
            </a:r>
            <a:r>
              <a:rPr lang="en-US" altLang="en-US" sz="2400" dirty="0"/>
              <a:t>): </a:t>
            </a:r>
          </a:p>
          <a:p>
            <a:pPr lvl="1"/>
            <a:r>
              <a:rPr lang="en-US" altLang="en-US" sz="2000" dirty="0"/>
              <a:t>allows </a:t>
            </a:r>
            <a:r>
              <a:rPr lang="en-US" altLang="en-US" sz="2000" i="1" dirty="0"/>
              <a:t>class conditional independencies</a:t>
            </a:r>
            <a:r>
              <a:rPr lang="en-US" altLang="en-US" sz="2000" dirty="0"/>
              <a:t> between </a:t>
            </a:r>
            <a:r>
              <a:rPr lang="en-US" altLang="en-US" sz="2000" i="1" dirty="0"/>
              <a:t>subsets</a:t>
            </a:r>
            <a:r>
              <a:rPr lang="en-US" altLang="en-US" sz="2000" dirty="0"/>
              <a:t> of variables</a:t>
            </a:r>
          </a:p>
          <a:p>
            <a:r>
              <a:rPr lang="en-US" altLang="en-US" sz="2400" dirty="0"/>
              <a:t>Two components: </a:t>
            </a:r>
          </a:p>
          <a:p>
            <a:pPr lvl="1"/>
            <a:r>
              <a:rPr lang="en-US" altLang="en-US" sz="2000" dirty="0"/>
              <a:t>A </a:t>
            </a:r>
            <a:r>
              <a:rPr lang="en-US" altLang="en-US" sz="2000" i="1" dirty="0"/>
              <a:t>directed acyclic graph </a:t>
            </a:r>
            <a:r>
              <a:rPr lang="en-US" altLang="en-US" sz="2000" dirty="0"/>
              <a:t>(called a structure)  </a:t>
            </a:r>
          </a:p>
          <a:p>
            <a:pPr lvl="1"/>
            <a:r>
              <a:rPr lang="en-US" altLang="en-US" sz="2000" dirty="0"/>
              <a:t>A set of </a:t>
            </a:r>
            <a:r>
              <a:rPr lang="en-US" altLang="en-US" sz="2000" i="1" dirty="0"/>
              <a:t>conditional probability tables </a:t>
            </a:r>
            <a:r>
              <a:rPr lang="en-US" altLang="en-US" sz="2000" dirty="0"/>
              <a:t>(CPTs)</a:t>
            </a:r>
          </a:p>
          <a:p>
            <a:r>
              <a:rPr lang="en-US" altLang="en-US" sz="2400" dirty="0"/>
              <a:t>A (</a:t>
            </a:r>
            <a:r>
              <a:rPr lang="en-US" altLang="en-US" sz="2400" i="1" dirty="0"/>
              <a:t>directed acyclic</a:t>
            </a:r>
            <a:r>
              <a:rPr lang="en-US" altLang="en-US" sz="2400" dirty="0"/>
              <a:t>) graphical model of </a:t>
            </a:r>
            <a:r>
              <a:rPr lang="en-US" altLang="en-US" sz="2400" i="1" dirty="0"/>
              <a:t>causal influence</a:t>
            </a:r>
            <a:r>
              <a:rPr lang="en-US" altLang="en-US" sz="2400" dirty="0"/>
              <a:t> relationships</a:t>
            </a:r>
          </a:p>
          <a:p>
            <a:pPr lvl="1"/>
            <a:r>
              <a:rPr lang="en-US" altLang="en-US" sz="2000" dirty="0"/>
              <a:t>Represents </a:t>
            </a:r>
            <a:r>
              <a:rPr lang="en-US" altLang="en-US" sz="2000" u="sng" dirty="0"/>
              <a:t>dependency</a:t>
            </a:r>
            <a:r>
              <a:rPr lang="en-US" altLang="en-US" sz="2000" dirty="0"/>
              <a:t> among the variables </a:t>
            </a:r>
          </a:p>
          <a:p>
            <a:pPr lvl="1"/>
            <a:r>
              <a:rPr lang="en-US" altLang="en-US" sz="2000" dirty="0"/>
              <a:t>Gives a specification of joint probability distribution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584" y="1600199"/>
            <a:ext cx="2381646" cy="1997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705" y="2763976"/>
            <a:ext cx="2293495" cy="586145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 rot="16200000">
            <a:off x="5922749" y="1714775"/>
            <a:ext cx="351500" cy="1197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606905" y="4339350"/>
            <a:ext cx="2505325" cy="212365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Nodes</a:t>
            </a:r>
            <a:r>
              <a:rPr lang="en-US" altLang="en-US" sz="1600" dirty="0">
                <a:latin typeface="+mn-lt"/>
              </a:rPr>
              <a:t>: random variables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Links</a:t>
            </a:r>
            <a:r>
              <a:rPr lang="en-US" altLang="en-US" sz="1600" dirty="0">
                <a:latin typeface="+mn-lt"/>
              </a:rPr>
              <a:t>: dependency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X </a:t>
            </a:r>
            <a:r>
              <a:rPr lang="en-US" altLang="en-US" sz="1600" dirty="0">
                <a:latin typeface="+mn-lt"/>
              </a:rPr>
              <a:t>and Y are the parents of Z, and Y is the parent of P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No </a:t>
            </a:r>
            <a:r>
              <a:rPr lang="en-US" altLang="en-US" sz="1600" dirty="0">
                <a:latin typeface="+mn-lt"/>
              </a:rPr>
              <a:t>dependency between Z and P</a:t>
            </a:r>
          </a:p>
          <a:p>
            <a:pPr marL="0" indent="0" eaLnBrk="1" hangingPunct="1">
              <a:spcBef>
                <a:spcPts val="600"/>
              </a:spcBef>
              <a:buClr>
                <a:srgbClr val="0000CC"/>
              </a:buClr>
              <a:buSzPct val="80000"/>
              <a:buNone/>
            </a:pPr>
            <a:r>
              <a:rPr lang="en-US" altLang="en-US" sz="1600" dirty="0" smtClean="0">
                <a:latin typeface="+mn-lt"/>
              </a:rPr>
              <a:t>Has </a:t>
            </a:r>
            <a:r>
              <a:rPr lang="en-US" altLang="en-US" sz="1600" dirty="0">
                <a:latin typeface="+mn-lt"/>
              </a:rPr>
              <a:t>no loops/cycles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76111" y="4662445"/>
            <a:ext cx="1477089" cy="1244828"/>
            <a:chOff x="2286000" y="4495800"/>
            <a:chExt cx="2133600" cy="1905000"/>
          </a:xfrm>
        </p:grpSpPr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286000" y="4953000"/>
              <a:ext cx="457200" cy="457200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/>
                <a:t>X</a:t>
              </a: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2514600" y="4495800"/>
              <a:ext cx="1905000" cy="1905000"/>
              <a:chOff x="1344" y="2400"/>
              <a:chExt cx="1200" cy="1200"/>
            </a:xfrm>
          </p:grpSpPr>
          <p:sp>
            <p:nvSpPr>
              <p:cNvPr id="12" name="AutoShape 5"/>
              <p:cNvSpPr>
                <a:spLocks noChangeArrowheads="1"/>
              </p:cNvSpPr>
              <p:nvPr/>
            </p:nvSpPr>
            <p:spPr bwMode="auto">
              <a:xfrm>
                <a:off x="2064" y="2640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/>
                  <a:t>Y</a:t>
                </a: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Z</a:t>
                </a:r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1440" y="292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 flipH="1">
                <a:off x="1776" y="288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6" name="AutoShape 9"/>
              <p:cNvSpPr>
                <a:spLocks noChangeArrowheads="1"/>
              </p:cNvSpPr>
              <p:nvPr/>
            </p:nvSpPr>
            <p:spPr bwMode="auto">
              <a:xfrm>
                <a:off x="2256" y="3312"/>
                <a:ext cx="288" cy="288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/>
                  <a:t>P</a:t>
                </a:r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2256" y="2928"/>
                <a:ext cx="9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1344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48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9922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Accuracy and Scalability on Synthetic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Experiments on large synthetic data sets shows better accuracy than random sampling approaches and far more scalable than the original SVM </a:t>
            </a:r>
            <a:r>
              <a:rPr lang="en-US" altLang="en-US" sz="2400" dirty="0" smtClean="0"/>
              <a:t>algorithm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6661"/>
              </p:ext>
            </p:extLst>
          </p:nvPr>
        </p:nvGraphicFramePr>
        <p:xfrm>
          <a:off x="239483" y="2927378"/>
          <a:ext cx="8665034" cy="3428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5" name="Bitmap Image" r:id="rId3" imgW="7602011" imgH="3076190" progId="Paint.Picture">
                  <p:embed/>
                </p:oleObj>
              </mc:Choice>
              <mc:Fallback>
                <p:oleObj name="Bitmap Image" r:id="rId3" imgW="7602011" imgH="307619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3" y="2927378"/>
                        <a:ext cx="8665034" cy="3428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872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 Related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Website: </a:t>
            </a:r>
            <a:r>
              <a:rPr lang="en-US" altLang="en-US" sz="2400" dirty="0">
                <a:hlinkClick r:id="rId2"/>
              </a:rPr>
              <a:t>http://www.kernel-machines.org/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Representative implementations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LIBSVM</a:t>
            </a:r>
            <a:r>
              <a:rPr lang="en-US" altLang="en-US" sz="2400" dirty="0"/>
              <a:t>: an efficient implementation of SVM, multi-class classifications, nu-SVM, one-class SVM, including also various interfaces with java, python, etc.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SVM-light</a:t>
            </a:r>
            <a:r>
              <a:rPr lang="en-US" altLang="en-US" sz="2400" dirty="0"/>
              <a:t>: simpler but performance is not better than LIBSVM, support only binary classification and only in C 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SVM-torch</a:t>
            </a:r>
            <a:r>
              <a:rPr lang="en-US" altLang="en-US" sz="2400" dirty="0"/>
              <a:t>: another recent implementation also written in </a:t>
            </a:r>
            <a:r>
              <a:rPr lang="en-US" altLang="en-US" sz="2400" dirty="0" smtClean="0"/>
              <a:t>C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7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Neural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b="1" dirty="0" smtClean="0"/>
              <a:t>Rule/Pattern-based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Classification</a:t>
            </a:r>
            <a:endParaRPr lang="zh-CN" altLang="en-US" b="1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6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Using IF-THEN Rules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Represent the knowledge in the form of </a:t>
            </a:r>
            <a:r>
              <a:rPr lang="en-US" altLang="en-US" sz="2400" b="1" dirty="0"/>
              <a:t>IF-THEN</a:t>
            </a:r>
            <a:r>
              <a:rPr lang="en-US" altLang="en-US" sz="2400" dirty="0"/>
              <a:t> rules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 IF </a:t>
            </a:r>
            <a:r>
              <a:rPr lang="en-US" altLang="en-US" sz="2400" i="1" dirty="0"/>
              <a:t>age</a:t>
            </a:r>
            <a:r>
              <a:rPr lang="en-US" altLang="en-US" sz="2400" dirty="0"/>
              <a:t> = youth AND </a:t>
            </a:r>
            <a:r>
              <a:rPr lang="en-US" altLang="en-US" sz="2400" i="1" dirty="0"/>
              <a:t>student</a:t>
            </a:r>
            <a:r>
              <a:rPr lang="en-US" altLang="en-US" sz="2400" dirty="0"/>
              <a:t> = yes  THEN </a:t>
            </a:r>
            <a:r>
              <a:rPr lang="en-US" altLang="en-US" sz="2400" i="1" dirty="0" err="1"/>
              <a:t>buys_computer</a:t>
            </a:r>
            <a:r>
              <a:rPr lang="en-US" altLang="en-US" sz="2400" dirty="0"/>
              <a:t> = yes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Rule antecedent/precondition vs. rule consequent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Assessment of a rule: </a:t>
            </a:r>
            <a:r>
              <a:rPr lang="en-US" altLang="en-US" sz="2400" i="1" dirty="0"/>
              <a:t>coverage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covers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# of tuples covered by R</a:t>
            </a:r>
            <a:r>
              <a:rPr lang="en-US" altLang="en-US" sz="2400" baseline="-25000" dirty="0"/>
              <a:t>1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correct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# of tuples correctly classified by R</a:t>
            </a:r>
            <a:r>
              <a:rPr lang="en-US" altLang="en-US" sz="2400" baseline="-25000" dirty="0"/>
              <a:t>1</a:t>
            </a:r>
            <a:endParaRPr lang="en-US" altLang="en-US" sz="2400" dirty="0"/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/>
              <a:t>coverage(R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covers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/|D|   /* D: training data set */</a:t>
            </a:r>
          </a:p>
          <a:p>
            <a:pPr lvl="1">
              <a:spcBef>
                <a:spcPts val="300"/>
              </a:spcBef>
              <a:buNone/>
            </a:pPr>
            <a:r>
              <a:rPr lang="en-US" altLang="en-US" sz="2400" dirty="0"/>
              <a:t>accuracy(R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=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correct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/ </a:t>
            </a:r>
            <a:r>
              <a:rPr lang="en-US" altLang="en-US" sz="2400" dirty="0" err="1"/>
              <a:t>n</a:t>
            </a:r>
            <a:r>
              <a:rPr lang="en-US" altLang="en-US" sz="2400" baseline="-25000" dirty="0" err="1"/>
              <a:t>covers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If more than one rule are triggered, need </a:t>
            </a:r>
            <a:r>
              <a:rPr lang="en-US" altLang="en-US" sz="2400" b="1" dirty="0"/>
              <a:t>conflict resolution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/>
              <a:t>Size ordering</a:t>
            </a:r>
            <a:r>
              <a:rPr lang="en-US" altLang="en-US" sz="2400" dirty="0"/>
              <a:t>: assign the highest priority to the triggering rules that has the “toughest” requirement (i.e., with the </a:t>
            </a:r>
            <a:r>
              <a:rPr lang="en-US" altLang="en-US" sz="2400" i="1" dirty="0"/>
              <a:t>most attribute tests</a:t>
            </a:r>
            <a:r>
              <a:rPr lang="en-US" altLang="en-US" sz="2400" dirty="0"/>
              <a:t>)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/>
              <a:t>Class-based ordering</a:t>
            </a:r>
            <a:r>
              <a:rPr lang="en-US" altLang="en-US" sz="2400" dirty="0"/>
              <a:t>: decreasing order of </a:t>
            </a:r>
            <a:r>
              <a:rPr lang="en-US" altLang="en-US" sz="2400" i="1" dirty="0"/>
              <a:t>prevalence or misclassification cost per class</a:t>
            </a:r>
          </a:p>
          <a:p>
            <a:pPr lvl="1">
              <a:spcBef>
                <a:spcPts val="300"/>
              </a:spcBef>
            </a:pPr>
            <a:r>
              <a:rPr lang="en-US" altLang="en-US" sz="2400" b="1" dirty="0"/>
              <a:t>Rule-based ordering </a:t>
            </a:r>
            <a:r>
              <a:rPr lang="en-US" altLang="en-US" sz="2400" dirty="0"/>
              <a:t>(</a:t>
            </a:r>
            <a:r>
              <a:rPr lang="en-US" altLang="en-US" sz="2400" b="1" dirty="0"/>
              <a:t>decision list</a:t>
            </a:r>
            <a:r>
              <a:rPr lang="en-US" altLang="en-US" sz="2400" dirty="0"/>
              <a:t>): rules are organized into one long priority list, according to some measure of rule quality or by experts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4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Rule Extraction from a Decision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28" y="1842012"/>
            <a:ext cx="5438462" cy="2731957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 smtClean="0"/>
              <a:t>Rules are easier to understand than large trees</a:t>
            </a:r>
          </a:p>
          <a:p>
            <a:r>
              <a:rPr lang="en-US" altLang="en-US" sz="2000" dirty="0" smtClean="0"/>
              <a:t>One rule is created for each path from the root to a leaf</a:t>
            </a:r>
          </a:p>
          <a:p>
            <a:r>
              <a:rPr lang="en-US" altLang="en-US" sz="2000" dirty="0" smtClean="0"/>
              <a:t>Each attribute-value pair along a path forms a conjunction: the leaf holds the class prediction </a:t>
            </a:r>
          </a:p>
          <a:p>
            <a:r>
              <a:rPr lang="en-US" altLang="en-US" sz="2000" dirty="0" smtClean="0"/>
              <a:t>Rules are mutually exclusive and exhaus</a:t>
            </a:r>
            <a:r>
              <a:rPr lang="en-US" altLang="zh-CN" sz="2000" dirty="0" smtClean="0"/>
              <a:t>tive</a:t>
            </a:r>
            <a:endParaRPr lang="zh-CN" altLang="en-US" sz="2000" dirty="0" smtClean="0"/>
          </a:p>
          <a:p>
            <a:r>
              <a:rPr lang="en-US" altLang="en-US" sz="2000" dirty="0" smtClean="0"/>
              <a:t>Example</a:t>
            </a:r>
            <a:r>
              <a:rPr lang="en-US" altLang="en-US" sz="2000" dirty="0"/>
              <a:t>: Rule extraction from our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decision-tree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34</a:t>
            </a:fld>
            <a:endParaRPr lang="en-US"/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5037113" y="1894395"/>
            <a:ext cx="4106887" cy="2530898"/>
            <a:chOff x="3524" y="144"/>
            <a:chExt cx="2047" cy="1203"/>
          </a:xfrm>
        </p:grpSpPr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14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3524" y="290"/>
              <a:ext cx="2047" cy="1057"/>
              <a:chOff x="3524" y="144"/>
              <a:chExt cx="2047" cy="1057"/>
            </a:xfrm>
          </p:grpSpPr>
          <p:sp>
            <p:nvSpPr>
              <p:cNvPr id="11" name="Rectangle 36"/>
              <p:cNvSpPr>
                <a:spLocks noChangeArrowheads="1"/>
              </p:cNvSpPr>
              <p:nvPr/>
            </p:nvSpPr>
            <p:spPr bwMode="auto">
              <a:xfrm>
                <a:off x="3759" y="528"/>
                <a:ext cx="415" cy="147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student?</a:t>
                </a:r>
              </a:p>
            </p:txBody>
          </p:sp>
          <p:sp>
            <p:nvSpPr>
              <p:cNvPr id="12" name="Rectangle 37"/>
              <p:cNvSpPr>
                <a:spLocks noChangeArrowheads="1"/>
              </p:cNvSpPr>
              <p:nvPr/>
            </p:nvSpPr>
            <p:spPr bwMode="auto">
              <a:xfrm>
                <a:off x="4892" y="528"/>
                <a:ext cx="583" cy="147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credit rating?</a:t>
                </a:r>
              </a:p>
            </p:txBody>
          </p:sp>
          <p:sp>
            <p:nvSpPr>
              <p:cNvPr id="13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Rectangle 41"/>
              <p:cNvSpPr>
                <a:spLocks noChangeArrowheads="1"/>
              </p:cNvSpPr>
              <p:nvPr/>
            </p:nvSpPr>
            <p:spPr bwMode="auto">
              <a:xfrm>
                <a:off x="3929" y="288"/>
                <a:ext cx="251" cy="132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&lt;=30</a:t>
                </a:r>
                <a:endParaRPr lang="en-US" altLang="en-US" sz="12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Rectangle 42"/>
              <p:cNvSpPr>
                <a:spLocks noChangeArrowheads="1"/>
              </p:cNvSpPr>
              <p:nvPr/>
            </p:nvSpPr>
            <p:spPr bwMode="auto">
              <a:xfrm>
                <a:off x="4855" y="325"/>
                <a:ext cx="213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&gt;40</a:t>
                </a:r>
                <a:endParaRPr lang="en-US" altLang="en-US" sz="12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Rectangle 48"/>
              <p:cNvSpPr>
                <a:spLocks noChangeArrowheads="1"/>
              </p:cNvSpPr>
              <p:nvPr/>
            </p:nvSpPr>
            <p:spPr bwMode="auto">
              <a:xfrm>
                <a:off x="3524" y="1054"/>
                <a:ext cx="188" cy="14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  <p:sp>
            <p:nvSpPr>
              <p:cNvPr id="24" name="Rectangle 49"/>
              <p:cNvSpPr>
                <a:spLocks noChangeArrowheads="1"/>
              </p:cNvSpPr>
              <p:nvPr/>
            </p:nvSpPr>
            <p:spPr bwMode="auto">
              <a:xfrm>
                <a:off x="4164" y="1054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5" name="Rectangle 50"/>
              <p:cNvSpPr>
                <a:spLocks noChangeArrowheads="1"/>
              </p:cNvSpPr>
              <p:nvPr/>
            </p:nvSpPr>
            <p:spPr bwMode="auto">
              <a:xfrm>
                <a:off x="5354" y="1030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6" name="Rectangle 51"/>
              <p:cNvSpPr>
                <a:spLocks noChangeArrowheads="1"/>
              </p:cNvSpPr>
              <p:nvPr/>
            </p:nvSpPr>
            <p:spPr bwMode="auto">
              <a:xfrm>
                <a:off x="4373" y="595"/>
                <a:ext cx="217" cy="147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27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31..40</a:t>
                </a:r>
                <a:endParaRPr lang="en-US" altLang="en-US" sz="12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53"/>
              <p:cNvSpPr>
                <a:spLocks noChangeArrowheads="1"/>
              </p:cNvSpPr>
              <p:nvPr/>
            </p:nvSpPr>
            <p:spPr bwMode="auto">
              <a:xfrm>
                <a:off x="4743" y="1036"/>
                <a:ext cx="188" cy="147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  <p:sp>
            <p:nvSpPr>
              <p:cNvPr id="29" name="Rectangle 54"/>
              <p:cNvSpPr>
                <a:spLocks noChangeArrowheads="1"/>
              </p:cNvSpPr>
              <p:nvPr/>
            </p:nvSpPr>
            <p:spPr bwMode="auto">
              <a:xfrm>
                <a:off x="5267" y="815"/>
                <a:ext cx="198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fair</a:t>
                </a:r>
              </a:p>
            </p:txBody>
          </p:sp>
          <p:sp>
            <p:nvSpPr>
              <p:cNvPr id="30" name="Rectangle 55"/>
              <p:cNvSpPr>
                <a:spLocks noChangeArrowheads="1"/>
              </p:cNvSpPr>
              <p:nvPr/>
            </p:nvSpPr>
            <p:spPr bwMode="auto">
              <a:xfrm>
                <a:off x="4725" y="815"/>
                <a:ext cx="379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excellent</a:t>
                </a:r>
              </a:p>
            </p:txBody>
          </p:sp>
          <p:sp>
            <p:nvSpPr>
              <p:cNvPr id="31" name="Rectangle 56"/>
              <p:cNvSpPr>
                <a:spLocks noChangeArrowheads="1"/>
              </p:cNvSpPr>
              <p:nvPr/>
            </p:nvSpPr>
            <p:spPr bwMode="auto">
              <a:xfrm>
                <a:off x="4092" y="839"/>
                <a:ext cx="199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yes</a:t>
                </a:r>
              </a:p>
            </p:txBody>
          </p:sp>
          <p:sp>
            <p:nvSpPr>
              <p:cNvPr id="32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3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no</a:t>
                </a:r>
              </a:p>
            </p:txBody>
          </p:sp>
        </p:grpSp>
      </p:grpSp>
      <p:sp>
        <p:nvSpPr>
          <p:cNvPr id="33" name="Rectangle 32"/>
          <p:cNvSpPr/>
          <p:nvPr/>
        </p:nvSpPr>
        <p:spPr>
          <a:xfrm>
            <a:off x="104931" y="4595703"/>
            <a:ext cx="8934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40000"/>
              </a:spcBef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r>
              <a:rPr lang="zh-CN" altLang="en-US" sz="2000" dirty="0"/>
              <a:t>		</a:t>
            </a:r>
            <a:r>
              <a:rPr lang="zh-CN" altLang="en-US" sz="2000" dirty="0" smtClean="0"/>
              <a:t>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young AND </a:t>
            </a:r>
            <a:r>
              <a:rPr lang="en-US" altLang="en-US" sz="2000" i="1" dirty="0"/>
              <a:t>student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r>
              <a:rPr lang="zh-CN" altLang="en-US" sz="2000" i="1" dirty="0"/>
              <a:t>		</a:t>
            </a:r>
            <a:r>
              <a:rPr lang="zh-CN" altLang="en-US" sz="2000" i="1" dirty="0" smtClean="0"/>
              <a:t>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mid-age</a:t>
            </a:r>
            <a:r>
              <a:rPr lang="zh-CN" altLang="en-US" sz="2000" dirty="0"/>
              <a:t>					</a:t>
            </a:r>
            <a:r>
              <a:rPr lang="zh-CN" altLang="en-US" sz="2000" dirty="0" smtClean="0"/>
              <a:t>	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excellent</a:t>
            </a:r>
            <a:r>
              <a:rPr lang="zh-CN" altLang="en-US" sz="2000" i="1" dirty="0"/>
              <a:t>	</a:t>
            </a:r>
            <a:r>
              <a:rPr lang="en-US" altLang="en-US" sz="2000" dirty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/>
              <a:t>no</a:t>
            </a:r>
            <a:endParaRPr lang="en-US" altLang="en-US" sz="2000" dirty="0"/>
          </a:p>
          <a:p>
            <a:pPr lvl="1">
              <a:buNone/>
            </a:pPr>
            <a:r>
              <a:rPr lang="en-US" altLang="en-US" sz="2000" dirty="0"/>
              <a:t>IF </a:t>
            </a:r>
            <a:r>
              <a:rPr lang="en-US" altLang="en-US" sz="2000" i="1" dirty="0"/>
              <a:t>age</a:t>
            </a:r>
            <a:r>
              <a:rPr lang="en-US" altLang="en-US" sz="2000" dirty="0"/>
              <a:t> = old AND </a:t>
            </a:r>
            <a:r>
              <a:rPr lang="en-US" altLang="en-US" sz="2000" i="1" dirty="0" err="1"/>
              <a:t>credit_rating</a:t>
            </a:r>
            <a:r>
              <a:rPr lang="en-US" altLang="en-US" sz="2000" dirty="0"/>
              <a:t> = </a:t>
            </a:r>
            <a:r>
              <a:rPr lang="en-US" altLang="en-US" sz="2000" i="1" dirty="0"/>
              <a:t>fair</a:t>
            </a:r>
            <a:r>
              <a:rPr lang="zh-CN" altLang="en-US" sz="2000" i="1" dirty="0"/>
              <a:t>		</a:t>
            </a:r>
            <a:r>
              <a:rPr lang="zh-CN" altLang="en-US" sz="2000" i="1" dirty="0" smtClean="0"/>
              <a:t>	</a:t>
            </a:r>
            <a:r>
              <a:rPr lang="en-US" altLang="en-US" sz="2000" dirty="0" smtClean="0"/>
              <a:t>THEN </a:t>
            </a:r>
            <a:r>
              <a:rPr lang="en-US" altLang="en-US" sz="2000" i="1" dirty="0" err="1"/>
              <a:t>buys_computer</a:t>
            </a:r>
            <a:r>
              <a:rPr lang="en-US" altLang="en-US" sz="2000" dirty="0"/>
              <a:t> = </a:t>
            </a:r>
            <a:r>
              <a:rPr lang="en-US" altLang="en-US" sz="2000" i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69938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Rule Induction: Sequential Covering </a:t>
            </a:r>
            <a:r>
              <a:rPr lang="en-US" altLang="en-US" dirty="0" smtClean="0"/>
              <a:t>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Sequential covering algorithm: Extracts rules directly from training data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Typical sequential covering algorithms: FOIL, AQ, CN2, RIPPER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Rules are learned </a:t>
            </a:r>
            <a:r>
              <a:rPr lang="en-US" altLang="en-US" sz="2400" i="1" dirty="0"/>
              <a:t>sequentially</a:t>
            </a:r>
            <a:r>
              <a:rPr lang="en-US" altLang="en-US" sz="2400" dirty="0"/>
              <a:t>, each for a given class C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will cover many tuples of C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but none (or few) of the tuples of other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Steps: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Rules are learned one at a time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Each time a rule is learned, the tuples covered by the rules are removed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Repeat the process on the remaining tuples until </a:t>
            </a:r>
            <a:r>
              <a:rPr lang="en-US" altLang="en-US" sz="2400" i="1" dirty="0"/>
              <a:t>termination condition</a:t>
            </a:r>
            <a:r>
              <a:rPr lang="en-US" altLang="en-US" sz="2400" dirty="0"/>
              <a:t>, e.g., when no more training examples or when the quality of a rule returned is below a user-specified threshold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Comp. w. decision-tree induction: learning a set of rules </a:t>
            </a:r>
            <a:r>
              <a:rPr lang="en-US" altLang="en-US" sz="2400" i="1" dirty="0" smtClean="0"/>
              <a:t>simultaneously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68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Pattern-Based Classification,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zh-CN" altLang="en-US" sz="2400" b="1" dirty="0" smtClean="0">
              <a:ea typeface="SimSun" pitchFamily="2" charset="-122"/>
            </a:endParaRPr>
          </a:p>
          <a:p>
            <a:endParaRPr lang="zh-CN" altLang="en-US" sz="2400" b="1" dirty="0">
              <a:ea typeface="SimSun" pitchFamily="2" charset="-122"/>
            </a:endParaRPr>
          </a:p>
          <a:p>
            <a:endParaRPr lang="zh-CN" altLang="en-US" sz="2400" b="1" dirty="0" smtClean="0">
              <a:ea typeface="SimSun" pitchFamily="2" charset="-122"/>
            </a:endParaRPr>
          </a:p>
          <a:p>
            <a:r>
              <a:rPr lang="en-US" altLang="zh-CN" sz="2400" b="1" dirty="0" smtClean="0">
                <a:ea typeface="SimSun" pitchFamily="2" charset="-122"/>
              </a:rPr>
              <a:t>Pattern-based </a:t>
            </a:r>
            <a:r>
              <a:rPr lang="en-US" altLang="zh-CN" sz="2400" b="1" dirty="0">
                <a:ea typeface="SimSun" pitchFamily="2" charset="-122"/>
              </a:rPr>
              <a:t>classification: </a:t>
            </a:r>
            <a:r>
              <a:rPr lang="en-US" altLang="zh-CN" sz="2400" dirty="0">
                <a:ea typeface="SimSun" pitchFamily="2" charset="-122"/>
              </a:rPr>
              <a:t>An integration of both themes</a:t>
            </a:r>
          </a:p>
          <a:p>
            <a:r>
              <a:rPr lang="en-US" altLang="zh-CN" sz="2400" b="1" dirty="0">
                <a:ea typeface="SimSun" pitchFamily="2" charset="-122"/>
              </a:rPr>
              <a:t>Why pattern-based classification?</a:t>
            </a:r>
          </a:p>
          <a:p>
            <a:pPr lvl="1"/>
            <a:r>
              <a:rPr lang="en-US" altLang="zh-CN" sz="2400" b="1" dirty="0">
                <a:ea typeface="SimSun" pitchFamily="2" charset="-122"/>
              </a:rPr>
              <a:t>Feature construction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Higher order; compact; discriminative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E.g., single word → phrase (Apple pie, Apple </a:t>
            </a:r>
            <a:r>
              <a:rPr lang="en-US" altLang="zh-CN" dirty="0" err="1">
                <a:ea typeface="SimSun" pitchFamily="2" charset="-122"/>
              </a:rPr>
              <a:t>i</a:t>
            </a:r>
            <a:r>
              <a:rPr lang="en-US" altLang="zh-CN" dirty="0">
                <a:ea typeface="SimSun" pitchFamily="2" charset="-122"/>
              </a:rPr>
              <a:t>-pad)</a:t>
            </a:r>
          </a:p>
          <a:p>
            <a:pPr lvl="1"/>
            <a:r>
              <a:rPr lang="en-US" altLang="zh-CN" sz="2400" b="1" dirty="0">
                <a:ea typeface="SimSun" pitchFamily="2" charset="-122"/>
              </a:rPr>
              <a:t>Complex data modeling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Graphs (no predefined feature vectors)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Sequences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Semi-structured/unstructured </a:t>
            </a:r>
            <a:r>
              <a:rPr lang="en-US" altLang="zh-CN" dirty="0" smtClean="0">
                <a:ea typeface="SimSun" pitchFamily="2" charset="-122"/>
              </a:rPr>
              <a:t>Data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75521" y="1734018"/>
            <a:ext cx="8192957" cy="740114"/>
            <a:chOff x="762000" y="1295400"/>
            <a:chExt cx="7696200" cy="1123950"/>
          </a:xfrm>
        </p:grpSpPr>
        <p:sp>
          <p:nvSpPr>
            <p:cNvPr id="6" name="Right Arrow 1"/>
            <p:cNvSpPr>
              <a:spLocks noChangeArrowheads="1"/>
            </p:cNvSpPr>
            <p:nvPr/>
          </p:nvSpPr>
          <p:spPr bwMode="auto">
            <a:xfrm>
              <a:off x="2733675" y="1676400"/>
              <a:ext cx="762000" cy="381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eft Arrow 2"/>
            <p:cNvSpPr>
              <a:spLocks noChangeArrowheads="1"/>
            </p:cNvSpPr>
            <p:nvPr/>
          </p:nvSpPr>
          <p:spPr bwMode="auto">
            <a:xfrm>
              <a:off x="5653086" y="1669256"/>
              <a:ext cx="752476" cy="395288"/>
            </a:xfrm>
            <a:prstGeom prst="leftArrow">
              <a:avLst>
                <a:gd name="adj1" fmla="val 50000"/>
                <a:gd name="adj2" fmla="val 4999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762000" y="1328737"/>
              <a:ext cx="2057400" cy="107632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Frequent Pattern </a:t>
              </a:r>
            </a:p>
            <a:p>
              <a:pPr algn="ctr" eaLnBrk="1" hangingPunct="1"/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Mining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43650" y="1295400"/>
              <a:ext cx="2114550" cy="1066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Classification</a:t>
              </a:r>
            </a:p>
          </p:txBody>
        </p:sp>
        <p:sp>
          <p:nvSpPr>
            <p:cNvPr id="10" name="Oval 19"/>
            <p:cNvSpPr>
              <a:spLocks noChangeArrowheads="1"/>
            </p:cNvSpPr>
            <p:nvPr/>
          </p:nvSpPr>
          <p:spPr bwMode="auto">
            <a:xfrm>
              <a:off x="3505200" y="1362075"/>
              <a:ext cx="2143124" cy="1057275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/>
              <a:r>
                <a:rPr lang="en-US" altLang="zh-CN" sz="1600" dirty="0">
                  <a:latin typeface="Corbel" charset="0"/>
                  <a:ea typeface="Corbel" charset="0"/>
                  <a:cs typeface="Corbel" charset="0"/>
                </a:rPr>
                <a:t>Pattern-Based </a:t>
              </a:r>
            </a:p>
            <a:p>
              <a:pPr algn="ctr" eaLnBrk="1" hangingPunct="1"/>
              <a:r>
                <a:rPr lang="en-US" altLang="zh-CN" sz="1600" dirty="0">
                  <a:latin typeface="Corbel" charset="0"/>
                  <a:ea typeface="Corbel" charset="0"/>
                  <a:cs typeface="Corbel" charset="0"/>
                </a:rPr>
                <a:t>Classification</a:t>
              </a:r>
            </a:p>
          </p:txBody>
        </p:sp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6169938" y="5121291"/>
            <a:ext cx="2746043" cy="1102874"/>
            <a:chOff x="336" y="3248"/>
            <a:chExt cx="1608" cy="736"/>
          </a:xfrm>
          <a:solidFill>
            <a:srgbClr val="FAE2F6"/>
          </a:solidFill>
        </p:grpSpPr>
        <p:grpSp>
          <p:nvGrpSpPr>
            <p:cNvPr id="12" name="Group 45"/>
            <p:cNvGrpSpPr>
              <a:grpSpLocks/>
            </p:cNvGrpSpPr>
            <p:nvPr/>
          </p:nvGrpSpPr>
          <p:grpSpPr bwMode="auto">
            <a:xfrm>
              <a:off x="336" y="3293"/>
              <a:ext cx="1608" cy="691"/>
              <a:chOff x="336" y="2717"/>
              <a:chExt cx="1608" cy="691"/>
            </a:xfrm>
            <a:grpFill/>
          </p:grpSpPr>
          <p:grpSp>
            <p:nvGrpSpPr>
              <p:cNvPr id="14" name="Group 46"/>
              <p:cNvGrpSpPr>
                <a:grpSpLocks/>
              </p:cNvGrpSpPr>
              <p:nvPr/>
            </p:nvGrpSpPr>
            <p:grpSpPr bwMode="auto">
              <a:xfrm>
                <a:off x="390" y="2717"/>
                <a:ext cx="1554" cy="691"/>
                <a:chOff x="390" y="2717"/>
                <a:chExt cx="1554" cy="691"/>
              </a:xfrm>
              <a:grpFill/>
            </p:grpSpPr>
            <p:sp>
              <p:nvSpPr>
                <p:cNvPr id="17" name="Freeform 48"/>
                <p:cNvSpPr>
                  <a:spLocks/>
                </p:cNvSpPr>
                <p:nvPr/>
              </p:nvSpPr>
              <p:spPr bwMode="auto">
                <a:xfrm>
                  <a:off x="1116" y="3097"/>
                  <a:ext cx="44" cy="62"/>
                </a:xfrm>
                <a:custGeom>
                  <a:avLst/>
                  <a:gdLst>
                    <a:gd name="T0" fmla="*/ 0 w 44"/>
                    <a:gd name="T1" fmla="*/ 62 h 62"/>
                    <a:gd name="T2" fmla="*/ 0 w 44"/>
                    <a:gd name="T3" fmla="*/ 0 h 62"/>
                    <a:gd name="T4" fmla="*/ 8 w 44"/>
                    <a:gd name="T5" fmla="*/ 0 h 62"/>
                    <a:gd name="T6" fmla="*/ 36 w 44"/>
                    <a:gd name="T7" fmla="*/ 49 h 62"/>
                    <a:gd name="T8" fmla="*/ 36 w 44"/>
                    <a:gd name="T9" fmla="*/ 0 h 62"/>
                    <a:gd name="T10" fmla="*/ 44 w 44"/>
                    <a:gd name="T11" fmla="*/ 0 h 62"/>
                    <a:gd name="T12" fmla="*/ 44 w 44"/>
                    <a:gd name="T13" fmla="*/ 62 h 62"/>
                    <a:gd name="T14" fmla="*/ 36 w 44"/>
                    <a:gd name="T15" fmla="*/ 62 h 62"/>
                    <a:gd name="T16" fmla="*/ 8 w 44"/>
                    <a:gd name="T17" fmla="*/ 15 h 62"/>
                    <a:gd name="T18" fmla="*/ 8 w 44"/>
                    <a:gd name="T19" fmla="*/ 62 h 62"/>
                    <a:gd name="T20" fmla="*/ 0 w 44"/>
                    <a:gd name="T21" fmla="*/ 62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62"/>
                    <a:gd name="T35" fmla="*/ 44 w 44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62">
                      <a:moveTo>
                        <a:pt x="0" y="62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36" y="49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62"/>
                      </a:lnTo>
                      <a:lnTo>
                        <a:pt x="36" y="62"/>
                      </a:lnTo>
                      <a:lnTo>
                        <a:pt x="8" y="15"/>
                      </a:lnTo>
                      <a:lnTo>
                        <a:pt x="8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8" name="Freeform 49"/>
                <p:cNvSpPr>
                  <a:spLocks/>
                </p:cNvSpPr>
                <p:nvPr/>
              </p:nvSpPr>
              <p:spPr bwMode="auto">
                <a:xfrm>
                  <a:off x="756" y="2875"/>
                  <a:ext cx="44" cy="62"/>
                </a:xfrm>
                <a:custGeom>
                  <a:avLst/>
                  <a:gdLst>
                    <a:gd name="T0" fmla="*/ 0 w 44"/>
                    <a:gd name="T1" fmla="*/ 62 h 62"/>
                    <a:gd name="T2" fmla="*/ 0 w 44"/>
                    <a:gd name="T3" fmla="*/ 0 h 62"/>
                    <a:gd name="T4" fmla="*/ 8 w 44"/>
                    <a:gd name="T5" fmla="*/ 0 h 62"/>
                    <a:gd name="T6" fmla="*/ 36 w 44"/>
                    <a:gd name="T7" fmla="*/ 49 h 62"/>
                    <a:gd name="T8" fmla="*/ 36 w 44"/>
                    <a:gd name="T9" fmla="*/ 0 h 62"/>
                    <a:gd name="T10" fmla="*/ 44 w 44"/>
                    <a:gd name="T11" fmla="*/ 0 h 62"/>
                    <a:gd name="T12" fmla="*/ 44 w 44"/>
                    <a:gd name="T13" fmla="*/ 62 h 62"/>
                    <a:gd name="T14" fmla="*/ 36 w 44"/>
                    <a:gd name="T15" fmla="*/ 62 h 62"/>
                    <a:gd name="T16" fmla="*/ 8 w 44"/>
                    <a:gd name="T17" fmla="*/ 15 h 62"/>
                    <a:gd name="T18" fmla="*/ 8 w 44"/>
                    <a:gd name="T19" fmla="*/ 62 h 62"/>
                    <a:gd name="T20" fmla="*/ 0 w 44"/>
                    <a:gd name="T21" fmla="*/ 62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44"/>
                    <a:gd name="T34" fmla="*/ 0 h 62"/>
                    <a:gd name="T35" fmla="*/ 44 w 44"/>
                    <a:gd name="T36" fmla="*/ 62 h 6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44" h="62">
                      <a:moveTo>
                        <a:pt x="0" y="62"/>
                      </a:moveTo>
                      <a:lnTo>
                        <a:pt x="0" y="0"/>
                      </a:lnTo>
                      <a:lnTo>
                        <a:pt x="8" y="0"/>
                      </a:lnTo>
                      <a:lnTo>
                        <a:pt x="36" y="49"/>
                      </a:lnTo>
                      <a:lnTo>
                        <a:pt x="36" y="0"/>
                      </a:lnTo>
                      <a:lnTo>
                        <a:pt x="44" y="0"/>
                      </a:lnTo>
                      <a:lnTo>
                        <a:pt x="44" y="62"/>
                      </a:lnTo>
                      <a:lnTo>
                        <a:pt x="36" y="62"/>
                      </a:lnTo>
                      <a:lnTo>
                        <a:pt x="8" y="15"/>
                      </a:lnTo>
                      <a:lnTo>
                        <a:pt x="8" y="6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19" name="Freeform 50"/>
                <p:cNvSpPr>
                  <a:spLocks noEditPoints="1"/>
                </p:cNvSpPr>
                <p:nvPr/>
              </p:nvSpPr>
              <p:spPr bwMode="auto">
                <a:xfrm>
                  <a:off x="390" y="3097"/>
                  <a:ext cx="56" cy="64"/>
                </a:xfrm>
                <a:custGeom>
                  <a:avLst/>
                  <a:gdLst>
                    <a:gd name="T0" fmla="*/ 0 w 56"/>
                    <a:gd name="T1" fmla="*/ 32 h 64"/>
                    <a:gd name="T2" fmla="*/ 2 w 56"/>
                    <a:gd name="T3" fmla="*/ 23 h 64"/>
                    <a:gd name="T4" fmla="*/ 4 w 56"/>
                    <a:gd name="T5" fmla="*/ 15 h 64"/>
                    <a:gd name="T6" fmla="*/ 8 w 56"/>
                    <a:gd name="T7" fmla="*/ 9 h 64"/>
                    <a:gd name="T8" fmla="*/ 14 w 56"/>
                    <a:gd name="T9" fmla="*/ 4 h 64"/>
                    <a:gd name="T10" fmla="*/ 20 w 56"/>
                    <a:gd name="T11" fmla="*/ 0 h 64"/>
                    <a:gd name="T12" fmla="*/ 28 w 56"/>
                    <a:gd name="T13" fmla="*/ 0 h 64"/>
                    <a:gd name="T14" fmla="*/ 36 w 56"/>
                    <a:gd name="T15" fmla="*/ 2 h 64"/>
                    <a:gd name="T16" fmla="*/ 42 w 56"/>
                    <a:gd name="T17" fmla="*/ 4 h 64"/>
                    <a:gd name="T18" fmla="*/ 48 w 56"/>
                    <a:gd name="T19" fmla="*/ 9 h 64"/>
                    <a:gd name="T20" fmla="*/ 52 w 56"/>
                    <a:gd name="T21" fmla="*/ 15 h 64"/>
                    <a:gd name="T22" fmla="*/ 54 w 56"/>
                    <a:gd name="T23" fmla="*/ 23 h 64"/>
                    <a:gd name="T24" fmla="*/ 56 w 56"/>
                    <a:gd name="T25" fmla="*/ 32 h 64"/>
                    <a:gd name="T26" fmla="*/ 54 w 56"/>
                    <a:gd name="T27" fmla="*/ 41 h 64"/>
                    <a:gd name="T28" fmla="*/ 52 w 56"/>
                    <a:gd name="T29" fmla="*/ 49 h 64"/>
                    <a:gd name="T30" fmla="*/ 48 w 56"/>
                    <a:gd name="T31" fmla="*/ 55 h 64"/>
                    <a:gd name="T32" fmla="*/ 42 w 56"/>
                    <a:gd name="T33" fmla="*/ 60 h 64"/>
                    <a:gd name="T34" fmla="*/ 36 w 56"/>
                    <a:gd name="T35" fmla="*/ 62 h 64"/>
                    <a:gd name="T36" fmla="*/ 28 w 56"/>
                    <a:gd name="T37" fmla="*/ 64 h 64"/>
                    <a:gd name="T38" fmla="*/ 20 w 56"/>
                    <a:gd name="T39" fmla="*/ 62 h 64"/>
                    <a:gd name="T40" fmla="*/ 14 w 56"/>
                    <a:gd name="T41" fmla="*/ 60 h 64"/>
                    <a:gd name="T42" fmla="*/ 8 w 56"/>
                    <a:gd name="T43" fmla="*/ 53 h 64"/>
                    <a:gd name="T44" fmla="*/ 4 w 56"/>
                    <a:gd name="T45" fmla="*/ 47 h 64"/>
                    <a:gd name="T46" fmla="*/ 2 w 56"/>
                    <a:gd name="T47" fmla="*/ 41 h 64"/>
                    <a:gd name="T48" fmla="*/ 0 w 56"/>
                    <a:gd name="T49" fmla="*/ 32 h 64"/>
                    <a:gd name="T50" fmla="*/ 8 w 56"/>
                    <a:gd name="T51" fmla="*/ 32 h 64"/>
                    <a:gd name="T52" fmla="*/ 8 w 56"/>
                    <a:gd name="T53" fmla="*/ 38 h 64"/>
                    <a:gd name="T54" fmla="*/ 10 w 56"/>
                    <a:gd name="T55" fmla="*/ 45 h 64"/>
                    <a:gd name="T56" fmla="*/ 14 w 56"/>
                    <a:gd name="T57" fmla="*/ 49 h 64"/>
                    <a:gd name="T58" fmla="*/ 18 w 56"/>
                    <a:gd name="T59" fmla="*/ 53 h 64"/>
                    <a:gd name="T60" fmla="*/ 22 w 56"/>
                    <a:gd name="T61" fmla="*/ 55 h 64"/>
                    <a:gd name="T62" fmla="*/ 28 w 56"/>
                    <a:gd name="T63" fmla="*/ 55 h 64"/>
                    <a:gd name="T64" fmla="*/ 34 w 56"/>
                    <a:gd name="T65" fmla="*/ 55 h 64"/>
                    <a:gd name="T66" fmla="*/ 38 w 56"/>
                    <a:gd name="T67" fmla="*/ 53 h 64"/>
                    <a:gd name="T68" fmla="*/ 42 w 56"/>
                    <a:gd name="T69" fmla="*/ 49 h 64"/>
                    <a:gd name="T70" fmla="*/ 46 w 56"/>
                    <a:gd name="T71" fmla="*/ 45 h 64"/>
                    <a:gd name="T72" fmla="*/ 46 w 56"/>
                    <a:gd name="T73" fmla="*/ 38 h 64"/>
                    <a:gd name="T74" fmla="*/ 48 w 56"/>
                    <a:gd name="T75" fmla="*/ 32 h 64"/>
                    <a:gd name="T76" fmla="*/ 46 w 56"/>
                    <a:gd name="T77" fmla="*/ 26 h 64"/>
                    <a:gd name="T78" fmla="*/ 46 w 56"/>
                    <a:gd name="T79" fmla="*/ 19 h 64"/>
                    <a:gd name="T80" fmla="*/ 42 w 56"/>
                    <a:gd name="T81" fmla="*/ 15 h 64"/>
                    <a:gd name="T82" fmla="*/ 38 w 56"/>
                    <a:gd name="T83" fmla="*/ 11 h 64"/>
                    <a:gd name="T84" fmla="*/ 34 w 56"/>
                    <a:gd name="T85" fmla="*/ 9 h 64"/>
                    <a:gd name="T86" fmla="*/ 28 w 56"/>
                    <a:gd name="T87" fmla="*/ 6 h 64"/>
                    <a:gd name="T88" fmla="*/ 20 w 56"/>
                    <a:gd name="T89" fmla="*/ 9 h 64"/>
                    <a:gd name="T90" fmla="*/ 14 w 56"/>
                    <a:gd name="T91" fmla="*/ 13 h 64"/>
                    <a:gd name="T92" fmla="*/ 10 w 56"/>
                    <a:gd name="T93" fmla="*/ 17 h 64"/>
                    <a:gd name="T94" fmla="*/ 10 w 56"/>
                    <a:gd name="T95" fmla="*/ 23 h 64"/>
                    <a:gd name="T96" fmla="*/ 8 w 56"/>
                    <a:gd name="T97" fmla="*/ 32 h 64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56"/>
                    <a:gd name="T148" fmla="*/ 0 h 64"/>
                    <a:gd name="T149" fmla="*/ 56 w 56"/>
                    <a:gd name="T150" fmla="*/ 64 h 64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56" h="64">
                      <a:moveTo>
                        <a:pt x="0" y="32"/>
                      </a:moveTo>
                      <a:lnTo>
                        <a:pt x="2" y="23"/>
                      </a:lnTo>
                      <a:lnTo>
                        <a:pt x="4" y="15"/>
                      </a:lnTo>
                      <a:lnTo>
                        <a:pt x="8" y="9"/>
                      </a:lnTo>
                      <a:lnTo>
                        <a:pt x="14" y="4"/>
                      </a:lnTo>
                      <a:lnTo>
                        <a:pt x="20" y="0"/>
                      </a:lnTo>
                      <a:lnTo>
                        <a:pt x="28" y="0"/>
                      </a:lnTo>
                      <a:lnTo>
                        <a:pt x="36" y="2"/>
                      </a:lnTo>
                      <a:lnTo>
                        <a:pt x="42" y="4"/>
                      </a:lnTo>
                      <a:lnTo>
                        <a:pt x="48" y="9"/>
                      </a:lnTo>
                      <a:lnTo>
                        <a:pt x="52" y="15"/>
                      </a:lnTo>
                      <a:lnTo>
                        <a:pt x="54" y="23"/>
                      </a:lnTo>
                      <a:lnTo>
                        <a:pt x="56" y="32"/>
                      </a:lnTo>
                      <a:lnTo>
                        <a:pt x="54" y="41"/>
                      </a:lnTo>
                      <a:lnTo>
                        <a:pt x="52" y="49"/>
                      </a:lnTo>
                      <a:lnTo>
                        <a:pt x="48" y="55"/>
                      </a:lnTo>
                      <a:lnTo>
                        <a:pt x="42" y="60"/>
                      </a:lnTo>
                      <a:lnTo>
                        <a:pt x="36" y="62"/>
                      </a:lnTo>
                      <a:lnTo>
                        <a:pt x="28" y="64"/>
                      </a:lnTo>
                      <a:lnTo>
                        <a:pt x="20" y="62"/>
                      </a:lnTo>
                      <a:lnTo>
                        <a:pt x="14" y="60"/>
                      </a:lnTo>
                      <a:lnTo>
                        <a:pt x="8" y="53"/>
                      </a:lnTo>
                      <a:lnTo>
                        <a:pt x="4" y="47"/>
                      </a:lnTo>
                      <a:lnTo>
                        <a:pt x="2" y="41"/>
                      </a:lnTo>
                      <a:lnTo>
                        <a:pt x="0" y="32"/>
                      </a:lnTo>
                      <a:close/>
                      <a:moveTo>
                        <a:pt x="8" y="32"/>
                      </a:moveTo>
                      <a:lnTo>
                        <a:pt x="8" y="38"/>
                      </a:lnTo>
                      <a:lnTo>
                        <a:pt x="10" y="45"/>
                      </a:lnTo>
                      <a:lnTo>
                        <a:pt x="14" y="49"/>
                      </a:lnTo>
                      <a:lnTo>
                        <a:pt x="18" y="53"/>
                      </a:lnTo>
                      <a:lnTo>
                        <a:pt x="22" y="55"/>
                      </a:lnTo>
                      <a:lnTo>
                        <a:pt x="28" y="55"/>
                      </a:lnTo>
                      <a:lnTo>
                        <a:pt x="34" y="55"/>
                      </a:lnTo>
                      <a:lnTo>
                        <a:pt x="38" y="53"/>
                      </a:lnTo>
                      <a:lnTo>
                        <a:pt x="42" y="49"/>
                      </a:lnTo>
                      <a:lnTo>
                        <a:pt x="46" y="45"/>
                      </a:lnTo>
                      <a:lnTo>
                        <a:pt x="46" y="38"/>
                      </a:lnTo>
                      <a:lnTo>
                        <a:pt x="48" y="32"/>
                      </a:lnTo>
                      <a:lnTo>
                        <a:pt x="46" y="26"/>
                      </a:lnTo>
                      <a:lnTo>
                        <a:pt x="46" y="19"/>
                      </a:lnTo>
                      <a:lnTo>
                        <a:pt x="42" y="15"/>
                      </a:lnTo>
                      <a:lnTo>
                        <a:pt x="38" y="11"/>
                      </a:lnTo>
                      <a:lnTo>
                        <a:pt x="34" y="9"/>
                      </a:lnTo>
                      <a:lnTo>
                        <a:pt x="28" y="6"/>
                      </a:lnTo>
                      <a:lnTo>
                        <a:pt x="20" y="9"/>
                      </a:lnTo>
                      <a:lnTo>
                        <a:pt x="14" y="13"/>
                      </a:lnTo>
                      <a:lnTo>
                        <a:pt x="10" y="17"/>
                      </a:lnTo>
                      <a:lnTo>
                        <a:pt x="10" y="23"/>
                      </a:lnTo>
                      <a:lnTo>
                        <a:pt x="8" y="3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0" name="Freeform 51"/>
                <p:cNvSpPr>
                  <a:spLocks/>
                </p:cNvSpPr>
                <p:nvPr/>
              </p:nvSpPr>
              <p:spPr bwMode="auto">
                <a:xfrm>
                  <a:off x="1746" y="3253"/>
                  <a:ext cx="198" cy="155"/>
                </a:xfrm>
                <a:custGeom>
                  <a:avLst/>
                  <a:gdLst>
                    <a:gd name="T0" fmla="*/ 198 w 198"/>
                    <a:gd name="T1" fmla="*/ 149 h 155"/>
                    <a:gd name="T2" fmla="*/ 194 w 198"/>
                    <a:gd name="T3" fmla="*/ 155 h 155"/>
                    <a:gd name="T4" fmla="*/ 0 w 198"/>
                    <a:gd name="T5" fmla="*/ 6 h 155"/>
                    <a:gd name="T6" fmla="*/ 2 w 198"/>
                    <a:gd name="T7" fmla="*/ 2 h 155"/>
                    <a:gd name="T8" fmla="*/ 6 w 198"/>
                    <a:gd name="T9" fmla="*/ 0 h 155"/>
                    <a:gd name="T10" fmla="*/ 198 w 198"/>
                    <a:gd name="T11" fmla="*/ 149 h 15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155"/>
                    <a:gd name="T20" fmla="*/ 198 w 198"/>
                    <a:gd name="T21" fmla="*/ 155 h 15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155">
                      <a:moveTo>
                        <a:pt x="198" y="149"/>
                      </a:moveTo>
                      <a:lnTo>
                        <a:pt x="194" y="155"/>
                      </a:lnTo>
                      <a:lnTo>
                        <a:pt x="0" y="6"/>
                      </a:lnTo>
                      <a:lnTo>
                        <a:pt x="2" y="2"/>
                      </a:lnTo>
                      <a:lnTo>
                        <a:pt x="6" y="0"/>
                      </a:lnTo>
                      <a:lnTo>
                        <a:pt x="198" y="149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1" name="Freeform 52"/>
                <p:cNvSpPr>
                  <a:spLocks/>
                </p:cNvSpPr>
                <p:nvPr/>
              </p:nvSpPr>
              <p:spPr bwMode="auto">
                <a:xfrm>
                  <a:off x="1558" y="3251"/>
                  <a:ext cx="190" cy="72"/>
                </a:xfrm>
                <a:custGeom>
                  <a:avLst/>
                  <a:gdLst>
                    <a:gd name="T0" fmla="*/ 186 w 190"/>
                    <a:gd name="T1" fmla="*/ 0 h 72"/>
                    <a:gd name="T2" fmla="*/ 190 w 190"/>
                    <a:gd name="T3" fmla="*/ 4 h 72"/>
                    <a:gd name="T4" fmla="*/ 188 w 190"/>
                    <a:gd name="T5" fmla="*/ 8 h 72"/>
                    <a:gd name="T6" fmla="*/ 2 w 190"/>
                    <a:gd name="T7" fmla="*/ 72 h 72"/>
                    <a:gd name="T8" fmla="*/ 0 w 190"/>
                    <a:gd name="T9" fmla="*/ 64 h 72"/>
                    <a:gd name="T10" fmla="*/ 186 w 190"/>
                    <a:gd name="T11" fmla="*/ 0 h 7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0"/>
                    <a:gd name="T19" fmla="*/ 0 h 72"/>
                    <a:gd name="T20" fmla="*/ 190 w 190"/>
                    <a:gd name="T21" fmla="*/ 72 h 72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0" h="72">
                      <a:moveTo>
                        <a:pt x="186" y="0"/>
                      </a:moveTo>
                      <a:lnTo>
                        <a:pt x="190" y="4"/>
                      </a:lnTo>
                      <a:lnTo>
                        <a:pt x="188" y="8"/>
                      </a:lnTo>
                      <a:lnTo>
                        <a:pt x="2" y="72"/>
                      </a:lnTo>
                      <a:lnTo>
                        <a:pt x="0" y="64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2" name="Freeform 53"/>
                <p:cNvSpPr>
                  <a:spLocks/>
                </p:cNvSpPr>
                <p:nvPr/>
              </p:nvSpPr>
              <p:spPr bwMode="auto">
                <a:xfrm>
                  <a:off x="1376" y="3127"/>
                  <a:ext cx="120" cy="171"/>
                </a:xfrm>
                <a:custGeom>
                  <a:avLst/>
                  <a:gdLst>
                    <a:gd name="T0" fmla="*/ 120 w 120"/>
                    <a:gd name="T1" fmla="*/ 166 h 171"/>
                    <a:gd name="T2" fmla="*/ 114 w 120"/>
                    <a:gd name="T3" fmla="*/ 171 h 171"/>
                    <a:gd name="T4" fmla="*/ 0 w 120"/>
                    <a:gd name="T5" fmla="*/ 4 h 171"/>
                    <a:gd name="T6" fmla="*/ 2 w 120"/>
                    <a:gd name="T7" fmla="*/ 0 h 171"/>
                    <a:gd name="T8" fmla="*/ 8 w 120"/>
                    <a:gd name="T9" fmla="*/ 0 h 171"/>
                    <a:gd name="T10" fmla="*/ 120 w 120"/>
                    <a:gd name="T11" fmla="*/ 166 h 17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0"/>
                    <a:gd name="T19" fmla="*/ 0 h 171"/>
                    <a:gd name="T20" fmla="*/ 120 w 120"/>
                    <a:gd name="T21" fmla="*/ 171 h 17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0" h="171">
                      <a:moveTo>
                        <a:pt x="120" y="166"/>
                      </a:moveTo>
                      <a:lnTo>
                        <a:pt x="114" y="171"/>
                      </a:lnTo>
                      <a:lnTo>
                        <a:pt x="0" y="4"/>
                      </a:lnTo>
                      <a:lnTo>
                        <a:pt x="2" y="0"/>
                      </a:lnTo>
                      <a:lnTo>
                        <a:pt x="8" y="0"/>
                      </a:lnTo>
                      <a:lnTo>
                        <a:pt x="120" y="166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3" name="Freeform 54"/>
                <p:cNvSpPr>
                  <a:spLocks/>
                </p:cNvSpPr>
                <p:nvPr/>
              </p:nvSpPr>
              <p:spPr bwMode="auto">
                <a:xfrm>
                  <a:off x="1376" y="2914"/>
                  <a:ext cx="144" cy="213"/>
                </a:xfrm>
                <a:custGeom>
                  <a:avLst/>
                  <a:gdLst>
                    <a:gd name="T0" fmla="*/ 8 w 144"/>
                    <a:gd name="T1" fmla="*/ 213 h 213"/>
                    <a:gd name="T2" fmla="*/ 2 w 144"/>
                    <a:gd name="T3" fmla="*/ 213 h 213"/>
                    <a:gd name="T4" fmla="*/ 0 w 144"/>
                    <a:gd name="T5" fmla="*/ 209 h 213"/>
                    <a:gd name="T6" fmla="*/ 142 w 144"/>
                    <a:gd name="T7" fmla="*/ 0 h 213"/>
                    <a:gd name="T8" fmla="*/ 144 w 144"/>
                    <a:gd name="T9" fmla="*/ 6 h 213"/>
                    <a:gd name="T10" fmla="*/ 144 w 144"/>
                    <a:gd name="T11" fmla="*/ 10 h 213"/>
                    <a:gd name="T12" fmla="*/ 8 w 144"/>
                    <a:gd name="T13" fmla="*/ 213 h 21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44"/>
                    <a:gd name="T22" fmla="*/ 0 h 213"/>
                    <a:gd name="T23" fmla="*/ 144 w 144"/>
                    <a:gd name="T24" fmla="*/ 213 h 21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44" h="213">
                      <a:moveTo>
                        <a:pt x="8" y="213"/>
                      </a:moveTo>
                      <a:lnTo>
                        <a:pt x="2" y="213"/>
                      </a:lnTo>
                      <a:lnTo>
                        <a:pt x="0" y="209"/>
                      </a:lnTo>
                      <a:lnTo>
                        <a:pt x="142" y="0"/>
                      </a:lnTo>
                      <a:lnTo>
                        <a:pt x="144" y="6"/>
                      </a:lnTo>
                      <a:lnTo>
                        <a:pt x="144" y="10"/>
                      </a:lnTo>
                      <a:lnTo>
                        <a:pt x="8" y="213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4" name="Freeform 55"/>
                <p:cNvSpPr>
                  <a:spLocks/>
                </p:cNvSpPr>
                <p:nvPr/>
              </p:nvSpPr>
              <p:spPr bwMode="auto">
                <a:xfrm>
                  <a:off x="1518" y="2914"/>
                  <a:ext cx="230" cy="87"/>
                </a:xfrm>
                <a:custGeom>
                  <a:avLst/>
                  <a:gdLst>
                    <a:gd name="T0" fmla="*/ 2 w 230"/>
                    <a:gd name="T1" fmla="*/ 10 h 87"/>
                    <a:gd name="T2" fmla="*/ 2 w 230"/>
                    <a:gd name="T3" fmla="*/ 6 h 87"/>
                    <a:gd name="T4" fmla="*/ 0 w 230"/>
                    <a:gd name="T5" fmla="*/ 0 h 87"/>
                    <a:gd name="T6" fmla="*/ 228 w 230"/>
                    <a:gd name="T7" fmla="*/ 78 h 87"/>
                    <a:gd name="T8" fmla="*/ 230 w 230"/>
                    <a:gd name="T9" fmla="*/ 85 h 87"/>
                    <a:gd name="T10" fmla="*/ 226 w 230"/>
                    <a:gd name="T11" fmla="*/ 87 h 87"/>
                    <a:gd name="T12" fmla="*/ 2 w 230"/>
                    <a:gd name="T13" fmla="*/ 10 h 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30"/>
                    <a:gd name="T22" fmla="*/ 0 h 87"/>
                    <a:gd name="T23" fmla="*/ 230 w 230"/>
                    <a:gd name="T24" fmla="*/ 87 h 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30" h="87">
                      <a:moveTo>
                        <a:pt x="2" y="10"/>
                      </a:moveTo>
                      <a:lnTo>
                        <a:pt x="2" y="6"/>
                      </a:lnTo>
                      <a:lnTo>
                        <a:pt x="0" y="0"/>
                      </a:lnTo>
                      <a:lnTo>
                        <a:pt x="228" y="78"/>
                      </a:lnTo>
                      <a:lnTo>
                        <a:pt x="230" y="85"/>
                      </a:lnTo>
                      <a:lnTo>
                        <a:pt x="226" y="87"/>
                      </a:lnTo>
                      <a:lnTo>
                        <a:pt x="2" y="1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5" name="Freeform 56"/>
                <p:cNvSpPr>
                  <a:spLocks/>
                </p:cNvSpPr>
                <p:nvPr/>
              </p:nvSpPr>
              <p:spPr bwMode="auto">
                <a:xfrm>
                  <a:off x="1744" y="2999"/>
                  <a:ext cx="8" cy="256"/>
                </a:xfrm>
                <a:custGeom>
                  <a:avLst/>
                  <a:gdLst>
                    <a:gd name="T0" fmla="*/ 0 w 8"/>
                    <a:gd name="T1" fmla="*/ 2 h 256"/>
                    <a:gd name="T2" fmla="*/ 4 w 8"/>
                    <a:gd name="T3" fmla="*/ 0 h 256"/>
                    <a:gd name="T4" fmla="*/ 8 w 8"/>
                    <a:gd name="T5" fmla="*/ 2 h 256"/>
                    <a:gd name="T6" fmla="*/ 8 w 8"/>
                    <a:gd name="T7" fmla="*/ 254 h 256"/>
                    <a:gd name="T8" fmla="*/ 4 w 8"/>
                    <a:gd name="T9" fmla="*/ 256 h 256"/>
                    <a:gd name="T10" fmla="*/ 0 w 8"/>
                    <a:gd name="T11" fmla="*/ 252 h 256"/>
                    <a:gd name="T12" fmla="*/ 0 w 8"/>
                    <a:gd name="T13" fmla="*/ 2 h 25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"/>
                    <a:gd name="T22" fmla="*/ 0 h 256"/>
                    <a:gd name="T23" fmla="*/ 8 w 8"/>
                    <a:gd name="T24" fmla="*/ 256 h 25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" h="256">
                      <a:moveTo>
                        <a:pt x="0" y="2"/>
                      </a:moveTo>
                      <a:lnTo>
                        <a:pt x="4" y="0"/>
                      </a:lnTo>
                      <a:lnTo>
                        <a:pt x="8" y="2"/>
                      </a:lnTo>
                      <a:lnTo>
                        <a:pt x="8" y="254"/>
                      </a:lnTo>
                      <a:lnTo>
                        <a:pt x="4" y="256"/>
                      </a:lnTo>
                      <a:lnTo>
                        <a:pt x="0" y="25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6" name="Freeform 57"/>
                <p:cNvSpPr>
                  <a:spLocks/>
                </p:cNvSpPr>
                <p:nvPr/>
              </p:nvSpPr>
              <p:spPr bwMode="auto">
                <a:xfrm>
                  <a:off x="1746" y="2843"/>
                  <a:ext cx="198" cy="158"/>
                </a:xfrm>
                <a:custGeom>
                  <a:avLst/>
                  <a:gdLst>
                    <a:gd name="T0" fmla="*/ 6 w 198"/>
                    <a:gd name="T1" fmla="*/ 158 h 158"/>
                    <a:gd name="T2" fmla="*/ 2 w 198"/>
                    <a:gd name="T3" fmla="*/ 156 h 158"/>
                    <a:gd name="T4" fmla="*/ 0 w 198"/>
                    <a:gd name="T5" fmla="*/ 149 h 158"/>
                    <a:gd name="T6" fmla="*/ 194 w 198"/>
                    <a:gd name="T7" fmla="*/ 0 h 158"/>
                    <a:gd name="T8" fmla="*/ 198 w 198"/>
                    <a:gd name="T9" fmla="*/ 9 h 158"/>
                    <a:gd name="T10" fmla="*/ 6 w 198"/>
                    <a:gd name="T11" fmla="*/ 158 h 15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158"/>
                    <a:gd name="T20" fmla="*/ 198 w 198"/>
                    <a:gd name="T21" fmla="*/ 158 h 15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158">
                      <a:moveTo>
                        <a:pt x="6" y="158"/>
                      </a:moveTo>
                      <a:lnTo>
                        <a:pt x="2" y="156"/>
                      </a:lnTo>
                      <a:lnTo>
                        <a:pt x="0" y="149"/>
                      </a:lnTo>
                      <a:lnTo>
                        <a:pt x="194" y="0"/>
                      </a:lnTo>
                      <a:lnTo>
                        <a:pt x="198" y="9"/>
                      </a:lnTo>
                      <a:lnTo>
                        <a:pt x="6" y="158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7" name="Freeform 58"/>
                <p:cNvSpPr>
                  <a:spLocks/>
                </p:cNvSpPr>
                <p:nvPr/>
              </p:nvSpPr>
              <p:spPr bwMode="auto">
                <a:xfrm>
                  <a:off x="1016" y="2901"/>
                  <a:ext cx="100" cy="181"/>
                </a:xfrm>
                <a:custGeom>
                  <a:avLst/>
                  <a:gdLst>
                    <a:gd name="T0" fmla="*/ 100 w 100"/>
                    <a:gd name="T1" fmla="*/ 177 h 181"/>
                    <a:gd name="T2" fmla="*/ 94 w 100"/>
                    <a:gd name="T3" fmla="*/ 181 h 181"/>
                    <a:gd name="T4" fmla="*/ 0 w 100"/>
                    <a:gd name="T5" fmla="*/ 8 h 181"/>
                    <a:gd name="T6" fmla="*/ 2 w 100"/>
                    <a:gd name="T7" fmla="*/ 4 h 181"/>
                    <a:gd name="T8" fmla="*/ 4 w 100"/>
                    <a:gd name="T9" fmla="*/ 0 h 181"/>
                    <a:gd name="T10" fmla="*/ 100 w 100"/>
                    <a:gd name="T11" fmla="*/ 177 h 18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00"/>
                    <a:gd name="T19" fmla="*/ 0 h 181"/>
                    <a:gd name="T20" fmla="*/ 100 w 100"/>
                    <a:gd name="T21" fmla="*/ 181 h 181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00" h="181">
                      <a:moveTo>
                        <a:pt x="100" y="177"/>
                      </a:moveTo>
                      <a:lnTo>
                        <a:pt x="94" y="181"/>
                      </a:lnTo>
                      <a:lnTo>
                        <a:pt x="0" y="8"/>
                      </a:lnTo>
                      <a:lnTo>
                        <a:pt x="2" y="4"/>
                      </a:lnTo>
                      <a:lnTo>
                        <a:pt x="4" y="0"/>
                      </a:lnTo>
                      <a:lnTo>
                        <a:pt x="100" y="177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8" name="Freeform 59"/>
                <p:cNvSpPr>
                  <a:spLocks/>
                </p:cNvSpPr>
                <p:nvPr/>
              </p:nvSpPr>
              <p:spPr bwMode="auto">
                <a:xfrm>
                  <a:off x="1022" y="2732"/>
                  <a:ext cx="108" cy="190"/>
                </a:xfrm>
                <a:custGeom>
                  <a:avLst/>
                  <a:gdLst>
                    <a:gd name="T0" fmla="*/ 8 w 108"/>
                    <a:gd name="T1" fmla="*/ 190 h 190"/>
                    <a:gd name="T2" fmla="*/ 0 w 108"/>
                    <a:gd name="T3" fmla="*/ 186 h 190"/>
                    <a:gd name="T4" fmla="*/ 102 w 108"/>
                    <a:gd name="T5" fmla="*/ 0 h 190"/>
                    <a:gd name="T6" fmla="*/ 108 w 108"/>
                    <a:gd name="T7" fmla="*/ 4 h 190"/>
                    <a:gd name="T8" fmla="*/ 8 w 108"/>
                    <a:gd name="T9" fmla="*/ 190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90"/>
                    <a:gd name="T17" fmla="*/ 108 w 108"/>
                    <a:gd name="T18" fmla="*/ 190 h 1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90">
                      <a:moveTo>
                        <a:pt x="8" y="190"/>
                      </a:moveTo>
                      <a:lnTo>
                        <a:pt x="0" y="186"/>
                      </a:lnTo>
                      <a:lnTo>
                        <a:pt x="102" y="0"/>
                      </a:lnTo>
                      <a:lnTo>
                        <a:pt x="108" y="4"/>
                      </a:lnTo>
                      <a:lnTo>
                        <a:pt x="8" y="19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29" name="Freeform 60"/>
                <p:cNvSpPr>
                  <a:spLocks/>
                </p:cNvSpPr>
                <p:nvPr/>
              </p:nvSpPr>
              <p:spPr bwMode="auto">
                <a:xfrm>
                  <a:off x="998" y="2717"/>
                  <a:ext cx="108" cy="190"/>
                </a:xfrm>
                <a:custGeom>
                  <a:avLst/>
                  <a:gdLst>
                    <a:gd name="T0" fmla="*/ 6 w 108"/>
                    <a:gd name="T1" fmla="*/ 190 h 190"/>
                    <a:gd name="T2" fmla="*/ 0 w 108"/>
                    <a:gd name="T3" fmla="*/ 186 h 190"/>
                    <a:gd name="T4" fmla="*/ 100 w 108"/>
                    <a:gd name="T5" fmla="*/ 0 h 190"/>
                    <a:gd name="T6" fmla="*/ 108 w 108"/>
                    <a:gd name="T7" fmla="*/ 5 h 190"/>
                    <a:gd name="T8" fmla="*/ 6 w 108"/>
                    <a:gd name="T9" fmla="*/ 190 h 19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190"/>
                    <a:gd name="T17" fmla="*/ 108 w 108"/>
                    <a:gd name="T18" fmla="*/ 190 h 19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190">
                      <a:moveTo>
                        <a:pt x="6" y="190"/>
                      </a:moveTo>
                      <a:lnTo>
                        <a:pt x="0" y="186"/>
                      </a:lnTo>
                      <a:lnTo>
                        <a:pt x="100" y="0"/>
                      </a:lnTo>
                      <a:lnTo>
                        <a:pt x="108" y="5"/>
                      </a:lnTo>
                      <a:lnTo>
                        <a:pt x="6" y="19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0" name="Freeform 61"/>
                <p:cNvSpPr>
                  <a:spLocks/>
                </p:cNvSpPr>
                <p:nvPr/>
              </p:nvSpPr>
              <p:spPr bwMode="auto">
                <a:xfrm>
                  <a:off x="816" y="2901"/>
                  <a:ext cx="204" cy="8"/>
                </a:xfrm>
                <a:custGeom>
                  <a:avLst/>
                  <a:gdLst>
                    <a:gd name="T0" fmla="*/ 204 w 204"/>
                    <a:gd name="T1" fmla="*/ 0 h 8"/>
                    <a:gd name="T2" fmla="*/ 202 w 204"/>
                    <a:gd name="T3" fmla="*/ 4 h 8"/>
                    <a:gd name="T4" fmla="*/ 200 w 204"/>
                    <a:gd name="T5" fmla="*/ 8 h 8"/>
                    <a:gd name="T6" fmla="*/ 0 w 204"/>
                    <a:gd name="T7" fmla="*/ 8 h 8"/>
                    <a:gd name="T8" fmla="*/ 0 w 204"/>
                    <a:gd name="T9" fmla="*/ 0 h 8"/>
                    <a:gd name="T10" fmla="*/ 204 w 204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04"/>
                    <a:gd name="T19" fmla="*/ 0 h 8"/>
                    <a:gd name="T20" fmla="*/ 204 w 204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04" h="8">
                      <a:moveTo>
                        <a:pt x="204" y="0"/>
                      </a:moveTo>
                      <a:lnTo>
                        <a:pt x="202" y="4"/>
                      </a:lnTo>
                      <a:lnTo>
                        <a:pt x="200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20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1" name="Freeform 62"/>
                <p:cNvSpPr>
                  <a:spLocks/>
                </p:cNvSpPr>
                <p:nvPr/>
              </p:nvSpPr>
              <p:spPr bwMode="auto">
                <a:xfrm>
                  <a:off x="656" y="2952"/>
                  <a:ext cx="98" cy="175"/>
                </a:xfrm>
                <a:custGeom>
                  <a:avLst/>
                  <a:gdLst>
                    <a:gd name="T0" fmla="*/ 92 w 98"/>
                    <a:gd name="T1" fmla="*/ 0 h 175"/>
                    <a:gd name="T2" fmla="*/ 98 w 98"/>
                    <a:gd name="T3" fmla="*/ 4 h 175"/>
                    <a:gd name="T4" fmla="*/ 6 w 98"/>
                    <a:gd name="T5" fmla="*/ 175 h 175"/>
                    <a:gd name="T6" fmla="*/ 2 w 98"/>
                    <a:gd name="T7" fmla="*/ 175 h 175"/>
                    <a:gd name="T8" fmla="*/ 0 w 98"/>
                    <a:gd name="T9" fmla="*/ 171 h 175"/>
                    <a:gd name="T10" fmla="*/ 92 w 98"/>
                    <a:gd name="T11" fmla="*/ 0 h 175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75"/>
                    <a:gd name="T20" fmla="*/ 98 w 98"/>
                    <a:gd name="T21" fmla="*/ 175 h 175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75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6" y="175"/>
                      </a:lnTo>
                      <a:lnTo>
                        <a:pt x="2" y="175"/>
                      </a:lnTo>
                      <a:lnTo>
                        <a:pt x="0" y="171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2" name="Freeform 63"/>
                <p:cNvSpPr>
                  <a:spLocks/>
                </p:cNvSpPr>
                <p:nvPr/>
              </p:nvSpPr>
              <p:spPr bwMode="auto">
                <a:xfrm>
                  <a:off x="688" y="2967"/>
                  <a:ext cx="92" cy="162"/>
                </a:xfrm>
                <a:custGeom>
                  <a:avLst/>
                  <a:gdLst>
                    <a:gd name="T0" fmla="*/ 84 w 92"/>
                    <a:gd name="T1" fmla="*/ 0 h 162"/>
                    <a:gd name="T2" fmla="*/ 92 w 92"/>
                    <a:gd name="T3" fmla="*/ 4 h 162"/>
                    <a:gd name="T4" fmla="*/ 6 w 92"/>
                    <a:gd name="T5" fmla="*/ 162 h 162"/>
                    <a:gd name="T6" fmla="*/ 0 w 92"/>
                    <a:gd name="T7" fmla="*/ 158 h 162"/>
                    <a:gd name="T8" fmla="*/ 84 w 92"/>
                    <a:gd name="T9" fmla="*/ 0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2"/>
                    <a:gd name="T16" fmla="*/ 0 h 162"/>
                    <a:gd name="T17" fmla="*/ 92 w 9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2" h="162">
                      <a:moveTo>
                        <a:pt x="84" y="0"/>
                      </a:moveTo>
                      <a:lnTo>
                        <a:pt x="92" y="4"/>
                      </a:lnTo>
                      <a:lnTo>
                        <a:pt x="6" y="162"/>
                      </a:lnTo>
                      <a:lnTo>
                        <a:pt x="0" y="158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3" name="Freeform 64"/>
                <p:cNvSpPr>
                  <a:spLocks/>
                </p:cNvSpPr>
                <p:nvPr/>
              </p:nvSpPr>
              <p:spPr bwMode="auto">
                <a:xfrm>
                  <a:off x="460" y="3123"/>
                  <a:ext cx="198" cy="8"/>
                </a:xfrm>
                <a:custGeom>
                  <a:avLst/>
                  <a:gdLst>
                    <a:gd name="T0" fmla="*/ 196 w 198"/>
                    <a:gd name="T1" fmla="*/ 0 h 8"/>
                    <a:gd name="T2" fmla="*/ 198 w 198"/>
                    <a:gd name="T3" fmla="*/ 4 h 8"/>
                    <a:gd name="T4" fmla="*/ 196 w 198"/>
                    <a:gd name="T5" fmla="*/ 8 h 8"/>
                    <a:gd name="T6" fmla="*/ 0 w 198"/>
                    <a:gd name="T7" fmla="*/ 8 h 8"/>
                    <a:gd name="T8" fmla="*/ 0 w 198"/>
                    <a:gd name="T9" fmla="*/ 0 h 8"/>
                    <a:gd name="T10" fmla="*/ 196 w 198"/>
                    <a:gd name="T11" fmla="*/ 0 h 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98"/>
                    <a:gd name="T19" fmla="*/ 0 h 8"/>
                    <a:gd name="T20" fmla="*/ 198 w 198"/>
                    <a:gd name="T21" fmla="*/ 8 h 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98" h="8">
                      <a:moveTo>
                        <a:pt x="196" y="0"/>
                      </a:moveTo>
                      <a:lnTo>
                        <a:pt x="198" y="4"/>
                      </a:lnTo>
                      <a:lnTo>
                        <a:pt x="196" y="8"/>
                      </a:lnTo>
                      <a:lnTo>
                        <a:pt x="0" y="8"/>
                      </a:lnTo>
                      <a:lnTo>
                        <a:pt x="0" y="0"/>
                      </a:lnTo>
                      <a:lnTo>
                        <a:pt x="196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4" name="Freeform 65"/>
                <p:cNvSpPr>
                  <a:spLocks/>
                </p:cNvSpPr>
                <p:nvPr/>
              </p:nvSpPr>
              <p:spPr bwMode="auto">
                <a:xfrm>
                  <a:off x="656" y="3127"/>
                  <a:ext cx="124" cy="226"/>
                </a:xfrm>
                <a:custGeom>
                  <a:avLst/>
                  <a:gdLst>
                    <a:gd name="T0" fmla="*/ 0 w 124"/>
                    <a:gd name="T1" fmla="*/ 4 h 226"/>
                    <a:gd name="T2" fmla="*/ 2 w 124"/>
                    <a:gd name="T3" fmla="*/ 0 h 226"/>
                    <a:gd name="T4" fmla="*/ 6 w 124"/>
                    <a:gd name="T5" fmla="*/ 0 h 226"/>
                    <a:gd name="T6" fmla="*/ 124 w 124"/>
                    <a:gd name="T7" fmla="*/ 217 h 226"/>
                    <a:gd name="T8" fmla="*/ 122 w 124"/>
                    <a:gd name="T9" fmla="*/ 222 h 226"/>
                    <a:gd name="T10" fmla="*/ 120 w 124"/>
                    <a:gd name="T11" fmla="*/ 226 h 226"/>
                    <a:gd name="T12" fmla="*/ 0 w 124"/>
                    <a:gd name="T13" fmla="*/ 4 h 22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24"/>
                    <a:gd name="T22" fmla="*/ 0 h 226"/>
                    <a:gd name="T23" fmla="*/ 124 w 124"/>
                    <a:gd name="T24" fmla="*/ 226 h 22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24" h="226">
                      <a:moveTo>
                        <a:pt x="0" y="4"/>
                      </a:moveTo>
                      <a:lnTo>
                        <a:pt x="2" y="0"/>
                      </a:lnTo>
                      <a:lnTo>
                        <a:pt x="6" y="0"/>
                      </a:lnTo>
                      <a:lnTo>
                        <a:pt x="124" y="217"/>
                      </a:lnTo>
                      <a:lnTo>
                        <a:pt x="122" y="222"/>
                      </a:lnTo>
                      <a:lnTo>
                        <a:pt x="120" y="226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5" name="Freeform 66"/>
                <p:cNvSpPr>
                  <a:spLocks/>
                </p:cNvSpPr>
                <p:nvPr/>
              </p:nvSpPr>
              <p:spPr bwMode="auto">
                <a:xfrm>
                  <a:off x="776" y="3344"/>
                  <a:ext cx="244" cy="9"/>
                </a:xfrm>
                <a:custGeom>
                  <a:avLst/>
                  <a:gdLst>
                    <a:gd name="T0" fmla="*/ 0 w 244"/>
                    <a:gd name="T1" fmla="*/ 9 h 9"/>
                    <a:gd name="T2" fmla="*/ 2 w 244"/>
                    <a:gd name="T3" fmla="*/ 5 h 9"/>
                    <a:gd name="T4" fmla="*/ 4 w 244"/>
                    <a:gd name="T5" fmla="*/ 0 h 9"/>
                    <a:gd name="T6" fmla="*/ 240 w 244"/>
                    <a:gd name="T7" fmla="*/ 0 h 9"/>
                    <a:gd name="T8" fmla="*/ 242 w 244"/>
                    <a:gd name="T9" fmla="*/ 5 h 9"/>
                    <a:gd name="T10" fmla="*/ 244 w 244"/>
                    <a:gd name="T11" fmla="*/ 9 h 9"/>
                    <a:gd name="T12" fmla="*/ 0 w 244"/>
                    <a:gd name="T13" fmla="*/ 9 h 9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44"/>
                    <a:gd name="T22" fmla="*/ 0 h 9"/>
                    <a:gd name="T23" fmla="*/ 244 w 244"/>
                    <a:gd name="T24" fmla="*/ 9 h 9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44" h="9">
                      <a:moveTo>
                        <a:pt x="0" y="9"/>
                      </a:moveTo>
                      <a:lnTo>
                        <a:pt x="2" y="5"/>
                      </a:lnTo>
                      <a:lnTo>
                        <a:pt x="4" y="0"/>
                      </a:lnTo>
                      <a:lnTo>
                        <a:pt x="240" y="0"/>
                      </a:lnTo>
                      <a:lnTo>
                        <a:pt x="242" y="5"/>
                      </a:lnTo>
                      <a:lnTo>
                        <a:pt x="244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6" name="Rectangle 67"/>
                <p:cNvSpPr>
                  <a:spLocks noChangeArrowheads="1"/>
                </p:cNvSpPr>
                <p:nvPr/>
              </p:nvSpPr>
              <p:spPr bwMode="auto">
                <a:xfrm>
                  <a:off x="794" y="3312"/>
                  <a:ext cx="208" cy="9"/>
                </a:xfrm>
                <a:prstGeom prst="rect">
                  <a:avLst/>
                </a:prstGeom>
                <a:grpFill/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  <p:sp>
              <p:nvSpPr>
                <p:cNvPr id="37" name="Freeform 68"/>
                <p:cNvSpPr>
                  <a:spLocks/>
                </p:cNvSpPr>
                <p:nvPr/>
              </p:nvSpPr>
              <p:spPr bwMode="auto">
                <a:xfrm>
                  <a:off x="1016" y="3174"/>
                  <a:ext cx="98" cy="179"/>
                </a:xfrm>
                <a:custGeom>
                  <a:avLst/>
                  <a:gdLst>
                    <a:gd name="T0" fmla="*/ 92 w 98"/>
                    <a:gd name="T1" fmla="*/ 0 h 179"/>
                    <a:gd name="T2" fmla="*/ 98 w 98"/>
                    <a:gd name="T3" fmla="*/ 4 h 179"/>
                    <a:gd name="T4" fmla="*/ 4 w 98"/>
                    <a:gd name="T5" fmla="*/ 179 h 179"/>
                    <a:gd name="T6" fmla="*/ 2 w 98"/>
                    <a:gd name="T7" fmla="*/ 175 h 179"/>
                    <a:gd name="T8" fmla="*/ 0 w 98"/>
                    <a:gd name="T9" fmla="*/ 170 h 179"/>
                    <a:gd name="T10" fmla="*/ 92 w 98"/>
                    <a:gd name="T11" fmla="*/ 0 h 17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98"/>
                    <a:gd name="T19" fmla="*/ 0 h 179"/>
                    <a:gd name="T20" fmla="*/ 98 w 98"/>
                    <a:gd name="T21" fmla="*/ 179 h 17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98" h="179">
                      <a:moveTo>
                        <a:pt x="92" y="0"/>
                      </a:moveTo>
                      <a:lnTo>
                        <a:pt x="98" y="4"/>
                      </a:lnTo>
                      <a:lnTo>
                        <a:pt x="4" y="179"/>
                      </a:lnTo>
                      <a:lnTo>
                        <a:pt x="2" y="175"/>
                      </a:lnTo>
                      <a:lnTo>
                        <a:pt x="0" y="17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grpFill/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SimSun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en-US" altLang="en-US" smtClean="0"/>
                </a:p>
              </p:txBody>
            </p:sp>
          </p:grpSp>
          <p:sp>
            <p:nvSpPr>
              <p:cNvPr id="15" name="Freeform 69"/>
              <p:cNvSpPr>
                <a:spLocks/>
              </p:cNvSpPr>
              <p:nvPr/>
            </p:nvSpPr>
            <p:spPr bwMode="auto">
              <a:xfrm>
                <a:off x="336" y="3106"/>
                <a:ext cx="44" cy="62"/>
              </a:xfrm>
              <a:custGeom>
                <a:avLst/>
                <a:gdLst>
                  <a:gd name="T0" fmla="*/ 0 w 44"/>
                  <a:gd name="T1" fmla="*/ 62 h 62"/>
                  <a:gd name="T2" fmla="*/ 0 w 44"/>
                  <a:gd name="T3" fmla="*/ 0 h 62"/>
                  <a:gd name="T4" fmla="*/ 8 w 44"/>
                  <a:gd name="T5" fmla="*/ 0 h 62"/>
                  <a:gd name="T6" fmla="*/ 8 w 44"/>
                  <a:gd name="T7" fmla="*/ 26 h 62"/>
                  <a:gd name="T8" fmla="*/ 36 w 44"/>
                  <a:gd name="T9" fmla="*/ 26 h 62"/>
                  <a:gd name="T10" fmla="*/ 36 w 44"/>
                  <a:gd name="T11" fmla="*/ 0 h 62"/>
                  <a:gd name="T12" fmla="*/ 44 w 44"/>
                  <a:gd name="T13" fmla="*/ 0 h 62"/>
                  <a:gd name="T14" fmla="*/ 44 w 44"/>
                  <a:gd name="T15" fmla="*/ 62 h 62"/>
                  <a:gd name="T16" fmla="*/ 36 w 44"/>
                  <a:gd name="T17" fmla="*/ 62 h 62"/>
                  <a:gd name="T18" fmla="*/ 36 w 44"/>
                  <a:gd name="T19" fmla="*/ 32 h 62"/>
                  <a:gd name="T20" fmla="*/ 8 w 44"/>
                  <a:gd name="T21" fmla="*/ 32 h 62"/>
                  <a:gd name="T22" fmla="*/ 8 w 44"/>
                  <a:gd name="T23" fmla="*/ 62 h 62"/>
                  <a:gd name="T24" fmla="*/ 0 w 44"/>
                  <a:gd name="T25" fmla="*/ 62 h 6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44"/>
                  <a:gd name="T40" fmla="*/ 0 h 62"/>
                  <a:gd name="T41" fmla="*/ 44 w 44"/>
                  <a:gd name="T42" fmla="*/ 62 h 62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44" h="62">
                    <a:moveTo>
                      <a:pt x="0" y="62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26"/>
                    </a:lnTo>
                    <a:lnTo>
                      <a:pt x="36" y="26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44" y="62"/>
                    </a:lnTo>
                    <a:lnTo>
                      <a:pt x="36" y="62"/>
                    </a:lnTo>
                    <a:lnTo>
                      <a:pt x="36" y="32"/>
                    </a:lnTo>
                    <a:lnTo>
                      <a:pt x="8" y="32"/>
                    </a:lnTo>
                    <a:lnTo>
                      <a:pt x="8" y="62"/>
                    </a:lnTo>
                    <a:lnTo>
                      <a:pt x="0" y="62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  <p:sp>
            <p:nvSpPr>
              <p:cNvPr id="16" name="Freeform 70"/>
              <p:cNvSpPr>
                <a:spLocks noEditPoints="1"/>
              </p:cNvSpPr>
              <p:nvPr/>
            </p:nvSpPr>
            <p:spPr bwMode="auto">
              <a:xfrm>
                <a:off x="1492" y="3304"/>
                <a:ext cx="54" cy="64"/>
              </a:xfrm>
              <a:custGeom>
                <a:avLst/>
                <a:gdLst>
                  <a:gd name="T0" fmla="*/ 0 w 54"/>
                  <a:gd name="T1" fmla="*/ 32 h 64"/>
                  <a:gd name="T2" fmla="*/ 2 w 54"/>
                  <a:gd name="T3" fmla="*/ 23 h 64"/>
                  <a:gd name="T4" fmla="*/ 4 w 54"/>
                  <a:gd name="T5" fmla="*/ 15 h 64"/>
                  <a:gd name="T6" fmla="*/ 8 w 54"/>
                  <a:gd name="T7" fmla="*/ 8 h 64"/>
                  <a:gd name="T8" fmla="*/ 14 w 54"/>
                  <a:gd name="T9" fmla="*/ 4 h 64"/>
                  <a:gd name="T10" fmla="*/ 20 w 54"/>
                  <a:gd name="T11" fmla="*/ 0 h 64"/>
                  <a:gd name="T12" fmla="*/ 28 w 54"/>
                  <a:gd name="T13" fmla="*/ 0 h 64"/>
                  <a:gd name="T14" fmla="*/ 34 w 54"/>
                  <a:gd name="T15" fmla="*/ 2 h 64"/>
                  <a:gd name="T16" fmla="*/ 42 w 54"/>
                  <a:gd name="T17" fmla="*/ 4 h 64"/>
                  <a:gd name="T18" fmla="*/ 46 w 54"/>
                  <a:gd name="T19" fmla="*/ 8 h 64"/>
                  <a:gd name="T20" fmla="*/ 52 w 54"/>
                  <a:gd name="T21" fmla="*/ 15 h 64"/>
                  <a:gd name="T22" fmla="*/ 54 w 54"/>
                  <a:gd name="T23" fmla="*/ 23 h 64"/>
                  <a:gd name="T24" fmla="*/ 54 w 54"/>
                  <a:gd name="T25" fmla="*/ 32 h 64"/>
                  <a:gd name="T26" fmla="*/ 54 w 54"/>
                  <a:gd name="T27" fmla="*/ 40 h 64"/>
                  <a:gd name="T28" fmla="*/ 50 w 54"/>
                  <a:gd name="T29" fmla="*/ 49 h 64"/>
                  <a:gd name="T30" fmla="*/ 46 w 54"/>
                  <a:gd name="T31" fmla="*/ 55 h 64"/>
                  <a:gd name="T32" fmla="*/ 42 w 54"/>
                  <a:gd name="T33" fmla="*/ 60 h 64"/>
                  <a:gd name="T34" fmla="*/ 34 w 54"/>
                  <a:gd name="T35" fmla="*/ 62 h 64"/>
                  <a:gd name="T36" fmla="*/ 28 w 54"/>
                  <a:gd name="T37" fmla="*/ 64 h 64"/>
                  <a:gd name="T38" fmla="*/ 20 w 54"/>
                  <a:gd name="T39" fmla="*/ 62 h 64"/>
                  <a:gd name="T40" fmla="*/ 12 w 54"/>
                  <a:gd name="T41" fmla="*/ 60 h 64"/>
                  <a:gd name="T42" fmla="*/ 8 w 54"/>
                  <a:gd name="T43" fmla="*/ 53 h 64"/>
                  <a:gd name="T44" fmla="*/ 4 w 54"/>
                  <a:gd name="T45" fmla="*/ 47 h 64"/>
                  <a:gd name="T46" fmla="*/ 0 w 54"/>
                  <a:gd name="T47" fmla="*/ 40 h 64"/>
                  <a:gd name="T48" fmla="*/ 0 w 54"/>
                  <a:gd name="T49" fmla="*/ 32 h 64"/>
                  <a:gd name="T50" fmla="*/ 8 w 54"/>
                  <a:gd name="T51" fmla="*/ 32 h 64"/>
                  <a:gd name="T52" fmla="*/ 8 w 54"/>
                  <a:gd name="T53" fmla="*/ 38 h 64"/>
                  <a:gd name="T54" fmla="*/ 10 w 54"/>
                  <a:gd name="T55" fmla="*/ 45 h 64"/>
                  <a:gd name="T56" fmla="*/ 14 w 54"/>
                  <a:gd name="T57" fmla="*/ 49 h 64"/>
                  <a:gd name="T58" fmla="*/ 18 w 54"/>
                  <a:gd name="T59" fmla="*/ 53 h 64"/>
                  <a:gd name="T60" fmla="*/ 22 w 54"/>
                  <a:gd name="T61" fmla="*/ 55 h 64"/>
                  <a:gd name="T62" fmla="*/ 28 w 54"/>
                  <a:gd name="T63" fmla="*/ 55 h 64"/>
                  <a:gd name="T64" fmla="*/ 32 w 54"/>
                  <a:gd name="T65" fmla="*/ 55 h 64"/>
                  <a:gd name="T66" fmla="*/ 38 w 54"/>
                  <a:gd name="T67" fmla="*/ 53 h 64"/>
                  <a:gd name="T68" fmla="*/ 42 w 54"/>
                  <a:gd name="T69" fmla="*/ 49 h 64"/>
                  <a:gd name="T70" fmla="*/ 44 w 54"/>
                  <a:gd name="T71" fmla="*/ 45 h 64"/>
                  <a:gd name="T72" fmla="*/ 46 w 54"/>
                  <a:gd name="T73" fmla="*/ 38 h 64"/>
                  <a:gd name="T74" fmla="*/ 46 w 54"/>
                  <a:gd name="T75" fmla="*/ 32 h 64"/>
                  <a:gd name="T76" fmla="*/ 46 w 54"/>
                  <a:gd name="T77" fmla="*/ 26 h 64"/>
                  <a:gd name="T78" fmla="*/ 44 w 54"/>
                  <a:gd name="T79" fmla="*/ 19 h 64"/>
                  <a:gd name="T80" fmla="*/ 42 w 54"/>
                  <a:gd name="T81" fmla="*/ 15 h 64"/>
                  <a:gd name="T82" fmla="*/ 38 w 54"/>
                  <a:gd name="T83" fmla="*/ 11 h 64"/>
                  <a:gd name="T84" fmla="*/ 32 w 54"/>
                  <a:gd name="T85" fmla="*/ 8 h 64"/>
                  <a:gd name="T86" fmla="*/ 28 w 54"/>
                  <a:gd name="T87" fmla="*/ 6 h 64"/>
                  <a:gd name="T88" fmla="*/ 20 w 54"/>
                  <a:gd name="T89" fmla="*/ 8 h 64"/>
                  <a:gd name="T90" fmla="*/ 14 w 54"/>
                  <a:gd name="T91" fmla="*/ 13 h 64"/>
                  <a:gd name="T92" fmla="*/ 10 w 54"/>
                  <a:gd name="T93" fmla="*/ 17 h 64"/>
                  <a:gd name="T94" fmla="*/ 8 w 54"/>
                  <a:gd name="T95" fmla="*/ 23 h 64"/>
                  <a:gd name="T96" fmla="*/ 8 w 54"/>
                  <a:gd name="T97" fmla="*/ 32 h 64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54"/>
                  <a:gd name="T148" fmla="*/ 0 h 64"/>
                  <a:gd name="T149" fmla="*/ 54 w 54"/>
                  <a:gd name="T150" fmla="*/ 64 h 64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54" h="64">
                    <a:moveTo>
                      <a:pt x="0" y="32"/>
                    </a:moveTo>
                    <a:lnTo>
                      <a:pt x="2" y="23"/>
                    </a:lnTo>
                    <a:lnTo>
                      <a:pt x="4" y="15"/>
                    </a:lnTo>
                    <a:lnTo>
                      <a:pt x="8" y="8"/>
                    </a:lnTo>
                    <a:lnTo>
                      <a:pt x="14" y="4"/>
                    </a:lnTo>
                    <a:lnTo>
                      <a:pt x="20" y="0"/>
                    </a:lnTo>
                    <a:lnTo>
                      <a:pt x="28" y="0"/>
                    </a:lnTo>
                    <a:lnTo>
                      <a:pt x="34" y="2"/>
                    </a:lnTo>
                    <a:lnTo>
                      <a:pt x="42" y="4"/>
                    </a:lnTo>
                    <a:lnTo>
                      <a:pt x="46" y="8"/>
                    </a:lnTo>
                    <a:lnTo>
                      <a:pt x="52" y="15"/>
                    </a:lnTo>
                    <a:lnTo>
                      <a:pt x="54" y="23"/>
                    </a:lnTo>
                    <a:lnTo>
                      <a:pt x="54" y="32"/>
                    </a:lnTo>
                    <a:lnTo>
                      <a:pt x="54" y="40"/>
                    </a:lnTo>
                    <a:lnTo>
                      <a:pt x="50" y="49"/>
                    </a:lnTo>
                    <a:lnTo>
                      <a:pt x="46" y="55"/>
                    </a:lnTo>
                    <a:lnTo>
                      <a:pt x="42" y="60"/>
                    </a:lnTo>
                    <a:lnTo>
                      <a:pt x="34" y="62"/>
                    </a:lnTo>
                    <a:lnTo>
                      <a:pt x="28" y="64"/>
                    </a:lnTo>
                    <a:lnTo>
                      <a:pt x="20" y="62"/>
                    </a:lnTo>
                    <a:lnTo>
                      <a:pt x="12" y="60"/>
                    </a:lnTo>
                    <a:lnTo>
                      <a:pt x="8" y="53"/>
                    </a:lnTo>
                    <a:lnTo>
                      <a:pt x="4" y="47"/>
                    </a:lnTo>
                    <a:lnTo>
                      <a:pt x="0" y="40"/>
                    </a:lnTo>
                    <a:lnTo>
                      <a:pt x="0" y="32"/>
                    </a:lnTo>
                    <a:close/>
                    <a:moveTo>
                      <a:pt x="8" y="32"/>
                    </a:moveTo>
                    <a:lnTo>
                      <a:pt x="8" y="38"/>
                    </a:lnTo>
                    <a:lnTo>
                      <a:pt x="10" y="45"/>
                    </a:lnTo>
                    <a:lnTo>
                      <a:pt x="14" y="49"/>
                    </a:lnTo>
                    <a:lnTo>
                      <a:pt x="18" y="53"/>
                    </a:lnTo>
                    <a:lnTo>
                      <a:pt x="22" y="55"/>
                    </a:lnTo>
                    <a:lnTo>
                      <a:pt x="28" y="55"/>
                    </a:lnTo>
                    <a:lnTo>
                      <a:pt x="32" y="55"/>
                    </a:lnTo>
                    <a:lnTo>
                      <a:pt x="38" y="53"/>
                    </a:lnTo>
                    <a:lnTo>
                      <a:pt x="42" y="49"/>
                    </a:lnTo>
                    <a:lnTo>
                      <a:pt x="44" y="45"/>
                    </a:lnTo>
                    <a:lnTo>
                      <a:pt x="46" y="38"/>
                    </a:lnTo>
                    <a:lnTo>
                      <a:pt x="46" y="32"/>
                    </a:lnTo>
                    <a:lnTo>
                      <a:pt x="46" y="26"/>
                    </a:lnTo>
                    <a:lnTo>
                      <a:pt x="44" y="19"/>
                    </a:lnTo>
                    <a:lnTo>
                      <a:pt x="42" y="15"/>
                    </a:lnTo>
                    <a:lnTo>
                      <a:pt x="38" y="11"/>
                    </a:lnTo>
                    <a:lnTo>
                      <a:pt x="32" y="8"/>
                    </a:lnTo>
                    <a:lnTo>
                      <a:pt x="28" y="6"/>
                    </a:lnTo>
                    <a:lnTo>
                      <a:pt x="20" y="8"/>
                    </a:lnTo>
                    <a:lnTo>
                      <a:pt x="14" y="13"/>
                    </a:lnTo>
                    <a:lnTo>
                      <a:pt x="10" y="17"/>
                    </a:lnTo>
                    <a:lnTo>
                      <a:pt x="8" y="23"/>
                    </a:lnTo>
                    <a:lnTo>
                      <a:pt x="8" y="32"/>
                    </a:lnTo>
                    <a:close/>
                  </a:path>
                </a:pathLst>
              </a:custGeom>
              <a:grp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SimSun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en-US" altLang="en-US" smtClean="0"/>
              </a:p>
            </p:txBody>
          </p:sp>
        </p:grpSp>
        <p:sp>
          <p:nvSpPr>
            <p:cNvPr id="13" name="Freeform 71"/>
            <p:cNvSpPr>
              <a:spLocks noEditPoints="1"/>
            </p:cNvSpPr>
            <p:nvPr/>
          </p:nvSpPr>
          <p:spPr bwMode="auto">
            <a:xfrm>
              <a:off x="1110" y="3248"/>
              <a:ext cx="56" cy="64"/>
            </a:xfrm>
            <a:custGeom>
              <a:avLst/>
              <a:gdLst>
                <a:gd name="T0" fmla="*/ 0 w 56"/>
                <a:gd name="T1" fmla="*/ 32 h 64"/>
                <a:gd name="T2" fmla="*/ 2 w 56"/>
                <a:gd name="T3" fmla="*/ 24 h 64"/>
                <a:gd name="T4" fmla="*/ 4 w 56"/>
                <a:gd name="T5" fmla="*/ 15 h 64"/>
                <a:gd name="T6" fmla="*/ 8 w 56"/>
                <a:gd name="T7" fmla="*/ 9 h 64"/>
                <a:gd name="T8" fmla="*/ 14 w 56"/>
                <a:gd name="T9" fmla="*/ 5 h 64"/>
                <a:gd name="T10" fmla="*/ 20 w 56"/>
                <a:gd name="T11" fmla="*/ 2 h 64"/>
                <a:gd name="T12" fmla="*/ 28 w 56"/>
                <a:gd name="T13" fmla="*/ 0 h 64"/>
                <a:gd name="T14" fmla="*/ 36 w 56"/>
                <a:gd name="T15" fmla="*/ 2 h 64"/>
                <a:gd name="T16" fmla="*/ 42 w 56"/>
                <a:gd name="T17" fmla="*/ 5 h 64"/>
                <a:gd name="T18" fmla="*/ 48 w 56"/>
                <a:gd name="T19" fmla="*/ 9 h 64"/>
                <a:gd name="T20" fmla="*/ 52 w 56"/>
                <a:gd name="T21" fmla="*/ 15 h 64"/>
                <a:gd name="T22" fmla="*/ 54 w 56"/>
                <a:gd name="T23" fmla="*/ 24 h 64"/>
                <a:gd name="T24" fmla="*/ 56 w 56"/>
                <a:gd name="T25" fmla="*/ 32 h 64"/>
                <a:gd name="T26" fmla="*/ 54 w 56"/>
                <a:gd name="T27" fmla="*/ 41 h 64"/>
                <a:gd name="T28" fmla="*/ 52 w 56"/>
                <a:gd name="T29" fmla="*/ 49 h 64"/>
                <a:gd name="T30" fmla="*/ 48 w 56"/>
                <a:gd name="T31" fmla="*/ 56 h 64"/>
                <a:gd name="T32" fmla="*/ 42 w 56"/>
                <a:gd name="T33" fmla="*/ 60 h 64"/>
                <a:gd name="T34" fmla="*/ 36 w 56"/>
                <a:gd name="T35" fmla="*/ 62 h 64"/>
                <a:gd name="T36" fmla="*/ 28 w 56"/>
                <a:gd name="T37" fmla="*/ 64 h 64"/>
                <a:gd name="T38" fmla="*/ 20 w 56"/>
                <a:gd name="T39" fmla="*/ 62 h 64"/>
                <a:gd name="T40" fmla="*/ 14 w 56"/>
                <a:gd name="T41" fmla="*/ 60 h 64"/>
                <a:gd name="T42" fmla="*/ 8 w 56"/>
                <a:gd name="T43" fmla="*/ 56 h 64"/>
                <a:gd name="T44" fmla="*/ 4 w 56"/>
                <a:gd name="T45" fmla="*/ 49 h 64"/>
                <a:gd name="T46" fmla="*/ 2 w 56"/>
                <a:gd name="T47" fmla="*/ 41 h 64"/>
                <a:gd name="T48" fmla="*/ 0 w 56"/>
                <a:gd name="T49" fmla="*/ 32 h 64"/>
                <a:gd name="T50" fmla="*/ 8 w 56"/>
                <a:gd name="T51" fmla="*/ 32 h 64"/>
                <a:gd name="T52" fmla="*/ 10 w 56"/>
                <a:gd name="T53" fmla="*/ 41 h 64"/>
                <a:gd name="T54" fmla="*/ 10 w 56"/>
                <a:gd name="T55" fmla="*/ 45 h 64"/>
                <a:gd name="T56" fmla="*/ 14 w 56"/>
                <a:gd name="T57" fmla="*/ 51 h 64"/>
                <a:gd name="T58" fmla="*/ 18 w 56"/>
                <a:gd name="T59" fmla="*/ 54 h 64"/>
                <a:gd name="T60" fmla="*/ 22 w 56"/>
                <a:gd name="T61" fmla="*/ 56 h 64"/>
                <a:gd name="T62" fmla="*/ 28 w 56"/>
                <a:gd name="T63" fmla="*/ 56 h 64"/>
                <a:gd name="T64" fmla="*/ 34 w 56"/>
                <a:gd name="T65" fmla="*/ 56 h 64"/>
                <a:gd name="T66" fmla="*/ 38 w 56"/>
                <a:gd name="T67" fmla="*/ 54 h 64"/>
                <a:gd name="T68" fmla="*/ 42 w 56"/>
                <a:gd name="T69" fmla="*/ 51 h 64"/>
                <a:gd name="T70" fmla="*/ 46 w 56"/>
                <a:gd name="T71" fmla="*/ 45 h 64"/>
                <a:gd name="T72" fmla="*/ 48 w 56"/>
                <a:gd name="T73" fmla="*/ 39 h 64"/>
                <a:gd name="T74" fmla="*/ 48 w 56"/>
                <a:gd name="T75" fmla="*/ 32 h 64"/>
                <a:gd name="T76" fmla="*/ 48 w 56"/>
                <a:gd name="T77" fmla="*/ 26 h 64"/>
                <a:gd name="T78" fmla="*/ 46 w 56"/>
                <a:gd name="T79" fmla="*/ 19 h 64"/>
                <a:gd name="T80" fmla="*/ 42 w 56"/>
                <a:gd name="T81" fmla="*/ 15 h 64"/>
                <a:gd name="T82" fmla="*/ 38 w 56"/>
                <a:gd name="T83" fmla="*/ 11 h 64"/>
                <a:gd name="T84" fmla="*/ 34 w 56"/>
                <a:gd name="T85" fmla="*/ 9 h 64"/>
                <a:gd name="T86" fmla="*/ 28 w 56"/>
                <a:gd name="T87" fmla="*/ 9 h 64"/>
                <a:gd name="T88" fmla="*/ 20 w 56"/>
                <a:gd name="T89" fmla="*/ 9 h 64"/>
                <a:gd name="T90" fmla="*/ 14 w 56"/>
                <a:gd name="T91" fmla="*/ 13 h 64"/>
                <a:gd name="T92" fmla="*/ 12 w 56"/>
                <a:gd name="T93" fmla="*/ 19 h 64"/>
                <a:gd name="T94" fmla="*/ 10 w 56"/>
                <a:gd name="T95" fmla="*/ 26 h 64"/>
                <a:gd name="T96" fmla="*/ 8 w 56"/>
                <a:gd name="T97" fmla="*/ 32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4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5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4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6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6"/>
                  </a:lnTo>
                  <a:lnTo>
                    <a:pt x="4" y="49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10" y="41"/>
                  </a:lnTo>
                  <a:lnTo>
                    <a:pt x="10" y="45"/>
                  </a:lnTo>
                  <a:lnTo>
                    <a:pt x="14" y="51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2" y="51"/>
                  </a:lnTo>
                  <a:lnTo>
                    <a:pt x="46" y="45"/>
                  </a:lnTo>
                  <a:lnTo>
                    <a:pt x="48" y="39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2" y="19"/>
                  </a:lnTo>
                  <a:lnTo>
                    <a:pt x="10" y="2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SimSun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en-US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2238704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Pattern-Based Classification on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23541" y="4724402"/>
            <a:ext cx="1117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Inactive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325141" y="3276602"/>
            <a:ext cx="1016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Active</a:t>
            </a:r>
          </a:p>
        </p:txBody>
      </p:sp>
      <p:sp>
        <p:nvSpPr>
          <p:cNvPr id="7" name="AutoShape 58"/>
          <p:cNvSpPr>
            <a:spLocks noChangeArrowheads="1"/>
          </p:cNvSpPr>
          <p:nvPr/>
        </p:nvSpPr>
        <p:spPr bwMode="auto">
          <a:xfrm>
            <a:off x="3083329" y="3706813"/>
            <a:ext cx="12192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59"/>
          <p:cNvSpPr txBox="1">
            <a:spLocks noChangeArrowheads="1"/>
          </p:cNvSpPr>
          <p:nvPr/>
        </p:nvSpPr>
        <p:spPr bwMode="auto">
          <a:xfrm>
            <a:off x="2925578" y="3325813"/>
            <a:ext cx="152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latin typeface="Corbel" charset="0"/>
                <a:ea typeface="Corbel" charset="0"/>
                <a:cs typeface="Corbel" charset="0"/>
              </a:rPr>
              <a:t>Mining</a:t>
            </a:r>
          </a:p>
        </p:txBody>
      </p:sp>
      <p:sp>
        <p:nvSpPr>
          <p:cNvPr id="9" name="AutoShape 78"/>
          <p:cNvSpPr>
            <a:spLocks noChangeArrowheads="1"/>
          </p:cNvSpPr>
          <p:nvPr/>
        </p:nvSpPr>
        <p:spPr bwMode="auto">
          <a:xfrm>
            <a:off x="6053026" y="3738563"/>
            <a:ext cx="12192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 Box 79"/>
          <p:cNvSpPr txBox="1">
            <a:spLocks noChangeArrowheads="1"/>
          </p:cNvSpPr>
          <p:nvPr/>
        </p:nvSpPr>
        <p:spPr bwMode="auto">
          <a:xfrm>
            <a:off x="5799026" y="3317081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 dirty="0">
                <a:latin typeface="Corbel" charset="0"/>
                <a:ea typeface="Corbel" charset="0"/>
                <a:cs typeface="Corbel" charset="0"/>
              </a:rPr>
              <a:t>Transform</a:t>
            </a:r>
          </a:p>
        </p:txBody>
      </p:sp>
      <p:graphicFrame>
        <p:nvGraphicFramePr>
          <p:cNvPr id="11" name="Group 105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16672614"/>
              </p:ext>
            </p:extLst>
          </p:nvPr>
        </p:nvGraphicFramePr>
        <p:xfrm>
          <a:off x="7272226" y="3161675"/>
          <a:ext cx="1871775" cy="1463676"/>
        </p:xfrm>
        <a:graphic>
          <a:graphicData uri="http://schemas.openxmlformats.org/drawingml/2006/table">
            <a:tbl>
              <a:tblPr/>
              <a:tblGrid>
                <a:gridCol w="524097"/>
                <a:gridCol w="524097"/>
                <a:gridCol w="823581"/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r>
                        <a:rPr kumimoji="0" lang="en-US" altLang="zh-CN" sz="1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Class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F8BC"/>
                    </a:solidFill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102"/>
          <p:cNvSpPr txBox="1">
            <a:spLocks noChangeArrowheads="1"/>
          </p:cNvSpPr>
          <p:nvPr/>
        </p:nvSpPr>
        <p:spPr bwMode="auto">
          <a:xfrm>
            <a:off x="4138762" y="2326481"/>
            <a:ext cx="2235200" cy="369888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Corbel" charset="0"/>
                <a:ea typeface="Corbel" charset="0"/>
                <a:cs typeface="Corbel" charset="0"/>
              </a:rPr>
              <a:t>Frequent subgraphs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304693" y="2783681"/>
            <a:ext cx="1846470" cy="2438400"/>
            <a:chOff x="5588000" y="2895600"/>
            <a:chExt cx="2336800" cy="2438400"/>
          </a:xfrm>
        </p:grpSpPr>
        <p:sp>
          <p:nvSpPr>
            <p:cNvPr id="14" name="Rectangle 2"/>
            <p:cNvSpPr>
              <a:spLocks noChangeArrowheads="1"/>
            </p:cNvSpPr>
            <p:nvPr/>
          </p:nvSpPr>
          <p:spPr bwMode="auto">
            <a:xfrm>
              <a:off x="5588000" y="2895600"/>
              <a:ext cx="2235200" cy="8382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60"/>
            <p:cNvSpPr>
              <a:spLocks noChangeAspect="1" noChangeArrowheads="1" noTextEdit="1"/>
            </p:cNvSpPr>
            <p:nvPr/>
          </p:nvSpPr>
          <p:spPr bwMode="auto">
            <a:xfrm>
              <a:off x="5791200" y="3168651"/>
              <a:ext cx="1727200" cy="485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61"/>
            <p:cNvSpPr>
              <a:spLocks noEditPoints="1"/>
            </p:cNvSpPr>
            <p:nvPr/>
          </p:nvSpPr>
          <p:spPr bwMode="auto">
            <a:xfrm>
              <a:off x="6618818" y="3124201"/>
              <a:ext cx="173567" cy="125413"/>
            </a:xfrm>
            <a:custGeom>
              <a:avLst/>
              <a:gdLst>
                <a:gd name="T0" fmla="*/ 0 w 82"/>
                <a:gd name="T1" fmla="*/ 2147483647 h 79"/>
                <a:gd name="T2" fmla="*/ 0 w 82"/>
                <a:gd name="T3" fmla="*/ 2147483647 h 79"/>
                <a:gd name="T4" fmla="*/ 2147483647 w 82"/>
                <a:gd name="T5" fmla="*/ 2147483647 h 79"/>
                <a:gd name="T6" fmla="*/ 2147483647 w 82"/>
                <a:gd name="T7" fmla="*/ 2147483647 h 79"/>
                <a:gd name="T8" fmla="*/ 2147483647 w 82"/>
                <a:gd name="T9" fmla="*/ 2147483647 h 79"/>
                <a:gd name="T10" fmla="*/ 2147483647 w 82"/>
                <a:gd name="T11" fmla="*/ 0 h 79"/>
                <a:gd name="T12" fmla="*/ 2147483647 w 82"/>
                <a:gd name="T13" fmla="*/ 0 h 79"/>
                <a:gd name="T14" fmla="*/ 2147483647 w 82"/>
                <a:gd name="T15" fmla="*/ 0 h 79"/>
                <a:gd name="T16" fmla="*/ 2147483647 w 82"/>
                <a:gd name="T17" fmla="*/ 2147483647 h 79"/>
                <a:gd name="T18" fmla="*/ 2147483647 w 82"/>
                <a:gd name="T19" fmla="*/ 2147483647 h 79"/>
                <a:gd name="T20" fmla="*/ 2147483647 w 82"/>
                <a:gd name="T21" fmla="*/ 2147483647 h 79"/>
                <a:gd name="T22" fmla="*/ 2147483647 w 82"/>
                <a:gd name="T23" fmla="*/ 2147483647 h 79"/>
                <a:gd name="T24" fmla="*/ 2147483647 w 82"/>
                <a:gd name="T25" fmla="*/ 2147483647 h 79"/>
                <a:gd name="T26" fmla="*/ 2147483647 w 82"/>
                <a:gd name="T27" fmla="*/ 2147483647 h 79"/>
                <a:gd name="T28" fmla="*/ 2147483647 w 82"/>
                <a:gd name="T29" fmla="*/ 2147483647 h 79"/>
                <a:gd name="T30" fmla="*/ 2147483647 w 82"/>
                <a:gd name="T31" fmla="*/ 2147483647 h 79"/>
                <a:gd name="T32" fmla="*/ 2147483647 w 82"/>
                <a:gd name="T33" fmla="*/ 2147483647 h 79"/>
                <a:gd name="T34" fmla="*/ 2147483647 w 82"/>
                <a:gd name="T35" fmla="*/ 2147483647 h 79"/>
                <a:gd name="T36" fmla="*/ 2147483647 w 82"/>
                <a:gd name="T37" fmla="*/ 2147483647 h 79"/>
                <a:gd name="T38" fmla="*/ 2147483647 w 82"/>
                <a:gd name="T39" fmla="*/ 2147483647 h 79"/>
                <a:gd name="T40" fmla="*/ 2147483647 w 82"/>
                <a:gd name="T41" fmla="*/ 2147483647 h 79"/>
                <a:gd name="T42" fmla="*/ 2147483647 w 82"/>
                <a:gd name="T43" fmla="*/ 2147483647 h 79"/>
                <a:gd name="T44" fmla="*/ 2147483647 w 82"/>
                <a:gd name="T45" fmla="*/ 2147483647 h 79"/>
                <a:gd name="T46" fmla="*/ 0 w 82"/>
                <a:gd name="T47" fmla="*/ 2147483647 h 79"/>
                <a:gd name="T48" fmla="*/ 0 w 82"/>
                <a:gd name="T49" fmla="*/ 2147483647 h 79"/>
                <a:gd name="T50" fmla="*/ 2147483647 w 82"/>
                <a:gd name="T51" fmla="*/ 2147483647 h 79"/>
                <a:gd name="T52" fmla="*/ 2147483647 w 82"/>
                <a:gd name="T53" fmla="*/ 2147483647 h 79"/>
                <a:gd name="T54" fmla="*/ 2147483647 w 82"/>
                <a:gd name="T55" fmla="*/ 2147483647 h 79"/>
                <a:gd name="T56" fmla="*/ 2147483647 w 82"/>
                <a:gd name="T57" fmla="*/ 2147483647 h 79"/>
                <a:gd name="T58" fmla="*/ 2147483647 w 82"/>
                <a:gd name="T59" fmla="*/ 2147483647 h 79"/>
                <a:gd name="T60" fmla="*/ 2147483647 w 82"/>
                <a:gd name="T61" fmla="*/ 2147483647 h 79"/>
                <a:gd name="T62" fmla="*/ 2147483647 w 82"/>
                <a:gd name="T63" fmla="*/ 2147483647 h 79"/>
                <a:gd name="T64" fmla="*/ 2147483647 w 82"/>
                <a:gd name="T65" fmla="*/ 2147483647 h 79"/>
                <a:gd name="T66" fmla="*/ 2147483647 w 82"/>
                <a:gd name="T67" fmla="*/ 2147483647 h 79"/>
                <a:gd name="T68" fmla="*/ 2147483647 w 82"/>
                <a:gd name="T69" fmla="*/ 2147483647 h 79"/>
                <a:gd name="T70" fmla="*/ 2147483647 w 82"/>
                <a:gd name="T71" fmla="*/ 2147483647 h 79"/>
                <a:gd name="T72" fmla="*/ 2147483647 w 82"/>
                <a:gd name="T73" fmla="*/ 2147483647 h 79"/>
                <a:gd name="T74" fmla="*/ 2147483647 w 82"/>
                <a:gd name="T75" fmla="*/ 2147483647 h 79"/>
                <a:gd name="T76" fmla="*/ 2147483647 w 82"/>
                <a:gd name="T77" fmla="*/ 2147483647 h 79"/>
                <a:gd name="T78" fmla="*/ 2147483647 w 82"/>
                <a:gd name="T79" fmla="*/ 2147483647 h 79"/>
                <a:gd name="T80" fmla="*/ 2147483647 w 82"/>
                <a:gd name="T81" fmla="*/ 2147483647 h 79"/>
                <a:gd name="T82" fmla="*/ 2147483647 w 82"/>
                <a:gd name="T83" fmla="*/ 2147483647 h 79"/>
                <a:gd name="T84" fmla="*/ 2147483647 w 82"/>
                <a:gd name="T85" fmla="*/ 2147483647 h 79"/>
                <a:gd name="T86" fmla="*/ 2147483647 w 82"/>
                <a:gd name="T87" fmla="*/ 2147483647 h 79"/>
                <a:gd name="T88" fmla="*/ 2147483647 w 82"/>
                <a:gd name="T89" fmla="*/ 2147483647 h 79"/>
                <a:gd name="T90" fmla="*/ 2147483647 w 82"/>
                <a:gd name="T91" fmla="*/ 2147483647 h 79"/>
                <a:gd name="T92" fmla="*/ 2147483647 w 82"/>
                <a:gd name="T93" fmla="*/ 2147483647 h 79"/>
                <a:gd name="T94" fmla="*/ 2147483647 w 82"/>
                <a:gd name="T95" fmla="*/ 2147483647 h 79"/>
                <a:gd name="T96" fmla="*/ 2147483647 w 82"/>
                <a:gd name="T97" fmla="*/ 2147483647 h 7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2"/>
                <a:gd name="T148" fmla="*/ 0 h 79"/>
                <a:gd name="T149" fmla="*/ 82 w 82"/>
                <a:gd name="T150" fmla="*/ 79 h 7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2" h="79">
                  <a:moveTo>
                    <a:pt x="0" y="41"/>
                  </a:moveTo>
                  <a:lnTo>
                    <a:pt x="0" y="27"/>
                  </a:lnTo>
                  <a:lnTo>
                    <a:pt x="6" y="19"/>
                  </a:lnTo>
                  <a:lnTo>
                    <a:pt x="12" y="11"/>
                  </a:lnTo>
                  <a:lnTo>
                    <a:pt x="18" y="3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51" y="0"/>
                  </a:lnTo>
                  <a:lnTo>
                    <a:pt x="64" y="5"/>
                  </a:lnTo>
                  <a:lnTo>
                    <a:pt x="70" y="11"/>
                  </a:lnTo>
                  <a:lnTo>
                    <a:pt x="76" y="19"/>
                  </a:lnTo>
                  <a:lnTo>
                    <a:pt x="82" y="27"/>
                  </a:lnTo>
                  <a:lnTo>
                    <a:pt x="82" y="38"/>
                  </a:lnTo>
                  <a:lnTo>
                    <a:pt x="82" y="52"/>
                  </a:lnTo>
                  <a:lnTo>
                    <a:pt x="76" y="60"/>
                  </a:lnTo>
                  <a:lnTo>
                    <a:pt x="70" y="68"/>
                  </a:lnTo>
                  <a:lnTo>
                    <a:pt x="61" y="74"/>
                  </a:lnTo>
                  <a:lnTo>
                    <a:pt x="51" y="79"/>
                  </a:lnTo>
                  <a:lnTo>
                    <a:pt x="39" y="79"/>
                  </a:lnTo>
                  <a:lnTo>
                    <a:pt x="30" y="79"/>
                  </a:lnTo>
                  <a:lnTo>
                    <a:pt x="18" y="74"/>
                  </a:lnTo>
                  <a:lnTo>
                    <a:pt x="12" y="68"/>
                  </a:lnTo>
                  <a:lnTo>
                    <a:pt x="6" y="60"/>
                  </a:lnTo>
                  <a:lnTo>
                    <a:pt x="0" y="49"/>
                  </a:lnTo>
                  <a:lnTo>
                    <a:pt x="0" y="41"/>
                  </a:lnTo>
                  <a:close/>
                  <a:moveTo>
                    <a:pt x="12" y="41"/>
                  </a:moveTo>
                  <a:lnTo>
                    <a:pt x="12" y="49"/>
                  </a:lnTo>
                  <a:lnTo>
                    <a:pt x="15" y="57"/>
                  </a:lnTo>
                  <a:lnTo>
                    <a:pt x="18" y="63"/>
                  </a:lnTo>
                  <a:lnTo>
                    <a:pt x="24" y="68"/>
                  </a:lnTo>
                  <a:lnTo>
                    <a:pt x="33" y="71"/>
                  </a:lnTo>
                  <a:lnTo>
                    <a:pt x="39" y="71"/>
                  </a:lnTo>
                  <a:lnTo>
                    <a:pt x="48" y="71"/>
                  </a:lnTo>
                  <a:lnTo>
                    <a:pt x="54" y="68"/>
                  </a:lnTo>
                  <a:lnTo>
                    <a:pt x="61" y="63"/>
                  </a:lnTo>
                  <a:lnTo>
                    <a:pt x="67" y="57"/>
                  </a:lnTo>
                  <a:lnTo>
                    <a:pt x="70" y="49"/>
                  </a:lnTo>
                  <a:lnTo>
                    <a:pt x="70" y="38"/>
                  </a:lnTo>
                  <a:lnTo>
                    <a:pt x="70" y="30"/>
                  </a:lnTo>
                  <a:lnTo>
                    <a:pt x="67" y="22"/>
                  </a:lnTo>
                  <a:lnTo>
                    <a:pt x="64" y="16"/>
                  </a:lnTo>
                  <a:lnTo>
                    <a:pt x="57" y="11"/>
                  </a:lnTo>
                  <a:lnTo>
                    <a:pt x="48" y="8"/>
                  </a:lnTo>
                  <a:lnTo>
                    <a:pt x="39" y="8"/>
                  </a:lnTo>
                  <a:lnTo>
                    <a:pt x="30" y="11"/>
                  </a:lnTo>
                  <a:lnTo>
                    <a:pt x="21" y="16"/>
                  </a:lnTo>
                  <a:lnTo>
                    <a:pt x="15" y="22"/>
                  </a:lnTo>
                  <a:lnTo>
                    <a:pt x="12" y="30"/>
                  </a:lnTo>
                  <a:lnTo>
                    <a:pt x="12" y="4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Freeform 62"/>
            <p:cNvSpPr>
              <a:spLocks/>
            </p:cNvSpPr>
            <p:nvPr/>
          </p:nvSpPr>
          <p:spPr bwMode="auto">
            <a:xfrm>
              <a:off x="6807200" y="3205164"/>
              <a:ext cx="696384" cy="300037"/>
            </a:xfrm>
            <a:custGeom>
              <a:avLst/>
              <a:gdLst>
                <a:gd name="T0" fmla="*/ 0 w 329"/>
                <a:gd name="T1" fmla="*/ 2147483647 h 189"/>
                <a:gd name="T2" fmla="*/ 0 w 329"/>
                <a:gd name="T3" fmla="*/ 2147483647 h 189"/>
                <a:gd name="T4" fmla="*/ 0 w 329"/>
                <a:gd name="T5" fmla="*/ 0 h 189"/>
                <a:gd name="T6" fmla="*/ 2147483647 w 329"/>
                <a:gd name="T7" fmla="*/ 2147483647 h 189"/>
                <a:gd name="T8" fmla="*/ 2147483647 w 329"/>
                <a:gd name="T9" fmla="*/ 2147483647 h 189"/>
                <a:gd name="T10" fmla="*/ 0 w 329"/>
                <a:gd name="T11" fmla="*/ 2147483647 h 1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9"/>
                <a:gd name="T19" fmla="*/ 0 h 189"/>
                <a:gd name="T20" fmla="*/ 329 w 329"/>
                <a:gd name="T21" fmla="*/ 189 h 1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9" h="189">
                  <a:moveTo>
                    <a:pt x="0" y="14"/>
                  </a:moveTo>
                  <a:lnTo>
                    <a:pt x="0" y="9"/>
                  </a:lnTo>
                  <a:lnTo>
                    <a:pt x="0" y="0"/>
                  </a:lnTo>
                  <a:lnTo>
                    <a:pt x="329" y="181"/>
                  </a:lnTo>
                  <a:lnTo>
                    <a:pt x="323" y="189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Freeform 63"/>
            <p:cNvSpPr>
              <a:spLocks/>
            </p:cNvSpPr>
            <p:nvPr/>
          </p:nvSpPr>
          <p:spPr bwMode="auto">
            <a:xfrm>
              <a:off x="5979584" y="3200400"/>
              <a:ext cx="592667" cy="287338"/>
            </a:xfrm>
            <a:custGeom>
              <a:avLst/>
              <a:gdLst>
                <a:gd name="T0" fmla="*/ 2147483647 w 280"/>
                <a:gd name="T1" fmla="*/ 0 h 181"/>
                <a:gd name="T2" fmla="*/ 2147483647 w 280"/>
                <a:gd name="T3" fmla="*/ 2147483647 h 181"/>
                <a:gd name="T4" fmla="*/ 2147483647 w 280"/>
                <a:gd name="T5" fmla="*/ 2147483647 h 181"/>
                <a:gd name="T6" fmla="*/ 2147483647 w 280"/>
                <a:gd name="T7" fmla="*/ 2147483647 h 181"/>
                <a:gd name="T8" fmla="*/ 0 w 280"/>
                <a:gd name="T9" fmla="*/ 2147483647 h 181"/>
                <a:gd name="T10" fmla="*/ 2147483647 w 280"/>
                <a:gd name="T11" fmla="*/ 0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0"/>
                <a:gd name="T19" fmla="*/ 0 h 181"/>
                <a:gd name="T20" fmla="*/ 280 w 28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0" h="181">
                  <a:moveTo>
                    <a:pt x="280" y="0"/>
                  </a:moveTo>
                  <a:lnTo>
                    <a:pt x="280" y="9"/>
                  </a:lnTo>
                  <a:lnTo>
                    <a:pt x="280" y="14"/>
                  </a:lnTo>
                  <a:lnTo>
                    <a:pt x="6" y="181"/>
                  </a:lnTo>
                  <a:lnTo>
                    <a:pt x="0" y="170"/>
                  </a:lnTo>
                  <a:lnTo>
                    <a:pt x="280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Rectangle 64"/>
            <p:cNvSpPr>
              <a:spLocks noChangeArrowheads="1"/>
            </p:cNvSpPr>
            <p:nvPr/>
          </p:nvSpPr>
          <p:spPr bwMode="auto">
            <a:xfrm>
              <a:off x="5588000" y="3810000"/>
              <a:ext cx="2235200" cy="1524000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Freeform 65"/>
            <p:cNvSpPr>
              <a:spLocks/>
            </p:cNvSpPr>
            <p:nvPr/>
          </p:nvSpPr>
          <p:spPr bwMode="auto">
            <a:xfrm>
              <a:off x="7198784" y="4662488"/>
              <a:ext cx="107949" cy="107950"/>
            </a:xfrm>
            <a:custGeom>
              <a:avLst/>
              <a:gdLst>
                <a:gd name="T0" fmla="*/ 0 w 51"/>
                <a:gd name="T1" fmla="*/ 2147483647 h 68"/>
                <a:gd name="T2" fmla="*/ 0 w 51"/>
                <a:gd name="T3" fmla="*/ 0 h 68"/>
                <a:gd name="T4" fmla="*/ 2147483647 w 51"/>
                <a:gd name="T5" fmla="*/ 0 h 68"/>
                <a:gd name="T6" fmla="*/ 2147483647 w 51"/>
                <a:gd name="T7" fmla="*/ 2147483647 h 68"/>
                <a:gd name="T8" fmla="*/ 2147483647 w 51"/>
                <a:gd name="T9" fmla="*/ 0 h 68"/>
                <a:gd name="T10" fmla="*/ 2147483647 w 51"/>
                <a:gd name="T11" fmla="*/ 0 h 68"/>
                <a:gd name="T12" fmla="*/ 2147483647 w 51"/>
                <a:gd name="T13" fmla="*/ 2147483647 h 68"/>
                <a:gd name="T14" fmla="*/ 2147483647 w 51"/>
                <a:gd name="T15" fmla="*/ 2147483647 h 68"/>
                <a:gd name="T16" fmla="*/ 2147483647 w 51"/>
                <a:gd name="T17" fmla="*/ 2147483647 h 68"/>
                <a:gd name="T18" fmla="*/ 2147483647 w 51"/>
                <a:gd name="T19" fmla="*/ 2147483647 h 68"/>
                <a:gd name="T20" fmla="*/ 0 w 51"/>
                <a:gd name="T21" fmla="*/ 2147483647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8"/>
                <a:gd name="T35" fmla="*/ 51 w 51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8">
                  <a:moveTo>
                    <a:pt x="0" y="6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68"/>
                  </a:lnTo>
                  <a:lnTo>
                    <a:pt x="41" y="68"/>
                  </a:lnTo>
                  <a:lnTo>
                    <a:pt x="7" y="17"/>
                  </a:lnTo>
                  <a:lnTo>
                    <a:pt x="7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Freeform 66"/>
            <p:cNvSpPr>
              <a:spLocks noEditPoints="1"/>
            </p:cNvSpPr>
            <p:nvPr/>
          </p:nvSpPr>
          <p:spPr bwMode="auto">
            <a:xfrm>
              <a:off x="7183968" y="3887788"/>
              <a:ext cx="131233" cy="107950"/>
            </a:xfrm>
            <a:custGeom>
              <a:avLst/>
              <a:gdLst>
                <a:gd name="T0" fmla="*/ 0 w 62"/>
                <a:gd name="T1" fmla="*/ 2147483647 h 68"/>
                <a:gd name="T2" fmla="*/ 2147483647 w 62"/>
                <a:gd name="T3" fmla="*/ 2147483647 h 68"/>
                <a:gd name="T4" fmla="*/ 2147483647 w 62"/>
                <a:gd name="T5" fmla="*/ 2147483647 h 68"/>
                <a:gd name="T6" fmla="*/ 2147483647 w 62"/>
                <a:gd name="T7" fmla="*/ 2147483647 h 68"/>
                <a:gd name="T8" fmla="*/ 2147483647 w 62"/>
                <a:gd name="T9" fmla="*/ 2147483647 h 68"/>
                <a:gd name="T10" fmla="*/ 2147483647 w 62"/>
                <a:gd name="T11" fmla="*/ 0 h 68"/>
                <a:gd name="T12" fmla="*/ 2147483647 w 62"/>
                <a:gd name="T13" fmla="*/ 0 h 68"/>
                <a:gd name="T14" fmla="*/ 2147483647 w 62"/>
                <a:gd name="T15" fmla="*/ 0 h 68"/>
                <a:gd name="T16" fmla="*/ 2147483647 w 62"/>
                <a:gd name="T17" fmla="*/ 2147483647 h 68"/>
                <a:gd name="T18" fmla="*/ 2147483647 w 62"/>
                <a:gd name="T19" fmla="*/ 2147483647 h 68"/>
                <a:gd name="T20" fmla="*/ 2147483647 w 62"/>
                <a:gd name="T21" fmla="*/ 2147483647 h 68"/>
                <a:gd name="T22" fmla="*/ 2147483647 w 62"/>
                <a:gd name="T23" fmla="*/ 2147483647 h 68"/>
                <a:gd name="T24" fmla="*/ 2147483647 w 62"/>
                <a:gd name="T25" fmla="*/ 2147483647 h 68"/>
                <a:gd name="T26" fmla="*/ 2147483647 w 62"/>
                <a:gd name="T27" fmla="*/ 2147483647 h 68"/>
                <a:gd name="T28" fmla="*/ 2147483647 w 62"/>
                <a:gd name="T29" fmla="*/ 2147483647 h 68"/>
                <a:gd name="T30" fmla="*/ 2147483647 w 62"/>
                <a:gd name="T31" fmla="*/ 2147483647 h 68"/>
                <a:gd name="T32" fmla="*/ 2147483647 w 62"/>
                <a:gd name="T33" fmla="*/ 2147483647 h 68"/>
                <a:gd name="T34" fmla="*/ 2147483647 w 62"/>
                <a:gd name="T35" fmla="*/ 2147483647 h 68"/>
                <a:gd name="T36" fmla="*/ 2147483647 w 62"/>
                <a:gd name="T37" fmla="*/ 2147483647 h 68"/>
                <a:gd name="T38" fmla="*/ 2147483647 w 62"/>
                <a:gd name="T39" fmla="*/ 2147483647 h 68"/>
                <a:gd name="T40" fmla="*/ 2147483647 w 62"/>
                <a:gd name="T41" fmla="*/ 2147483647 h 68"/>
                <a:gd name="T42" fmla="*/ 2147483647 w 62"/>
                <a:gd name="T43" fmla="*/ 2147483647 h 68"/>
                <a:gd name="T44" fmla="*/ 2147483647 w 62"/>
                <a:gd name="T45" fmla="*/ 2147483647 h 68"/>
                <a:gd name="T46" fmla="*/ 2147483647 w 62"/>
                <a:gd name="T47" fmla="*/ 2147483647 h 68"/>
                <a:gd name="T48" fmla="*/ 0 w 62"/>
                <a:gd name="T49" fmla="*/ 2147483647 h 68"/>
                <a:gd name="T50" fmla="*/ 2147483647 w 62"/>
                <a:gd name="T51" fmla="*/ 2147483647 h 68"/>
                <a:gd name="T52" fmla="*/ 2147483647 w 62"/>
                <a:gd name="T53" fmla="*/ 2147483647 h 68"/>
                <a:gd name="T54" fmla="*/ 2147483647 w 62"/>
                <a:gd name="T55" fmla="*/ 2147483647 h 68"/>
                <a:gd name="T56" fmla="*/ 2147483647 w 62"/>
                <a:gd name="T57" fmla="*/ 2147483647 h 68"/>
                <a:gd name="T58" fmla="*/ 2147483647 w 62"/>
                <a:gd name="T59" fmla="*/ 2147483647 h 68"/>
                <a:gd name="T60" fmla="*/ 2147483647 w 62"/>
                <a:gd name="T61" fmla="*/ 2147483647 h 68"/>
                <a:gd name="T62" fmla="*/ 2147483647 w 62"/>
                <a:gd name="T63" fmla="*/ 2147483647 h 68"/>
                <a:gd name="T64" fmla="*/ 2147483647 w 62"/>
                <a:gd name="T65" fmla="*/ 2147483647 h 68"/>
                <a:gd name="T66" fmla="*/ 2147483647 w 62"/>
                <a:gd name="T67" fmla="*/ 2147483647 h 68"/>
                <a:gd name="T68" fmla="*/ 2147483647 w 62"/>
                <a:gd name="T69" fmla="*/ 2147483647 h 68"/>
                <a:gd name="T70" fmla="*/ 2147483647 w 62"/>
                <a:gd name="T71" fmla="*/ 2147483647 h 68"/>
                <a:gd name="T72" fmla="*/ 2147483647 w 62"/>
                <a:gd name="T73" fmla="*/ 2147483647 h 68"/>
                <a:gd name="T74" fmla="*/ 2147483647 w 62"/>
                <a:gd name="T75" fmla="*/ 2147483647 h 68"/>
                <a:gd name="T76" fmla="*/ 2147483647 w 62"/>
                <a:gd name="T77" fmla="*/ 2147483647 h 68"/>
                <a:gd name="T78" fmla="*/ 2147483647 w 62"/>
                <a:gd name="T79" fmla="*/ 2147483647 h 68"/>
                <a:gd name="T80" fmla="*/ 2147483647 w 62"/>
                <a:gd name="T81" fmla="*/ 2147483647 h 68"/>
                <a:gd name="T82" fmla="*/ 2147483647 w 62"/>
                <a:gd name="T83" fmla="*/ 2147483647 h 68"/>
                <a:gd name="T84" fmla="*/ 2147483647 w 62"/>
                <a:gd name="T85" fmla="*/ 2147483647 h 68"/>
                <a:gd name="T86" fmla="*/ 2147483647 w 62"/>
                <a:gd name="T87" fmla="*/ 2147483647 h 68"/>
                <a:gd name="T88" fmla="*/ 2147483647 w 62"/>
                <a:gd name="T89" fmla="*/ 2147483647 h 68"/>
                <a:gd name="T90" fmla="*/ 2147483647 w 62"/>
                <a:gd name="T91" fmla="*/ 2147483647 h 68"/>
                <a:gd name="T92" fmla="*/ 2147483647 w 62"/>
                <a:gd name="T93" fmla="*/ 2147483647 h 68"/>
                <a:gd name="T94" fmla="*/ 2147483647 w 62"/>
                <a:gd name="T95" fmla="*/ 2147483647 h 68"/>
                <a:gd name="T96" fmla="*/ 2147483647 w 62"/>
                <a:gd name="T97" fmla="*/ 2147483647 h 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"/>
                <a:gd name="T148" fmla="*/ 0 h 68"/>
                <a:gd name="T149" fmla="*/ 62 w 62"/>
                <a:gd name="T150" fmla="*/ 68 h 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" h="68">
                  <a:moveTo>
                    <a:pt x="0" y="36"/>
                  </a:moveTo>
                  <a:lnTo>
                    <a:pt x="2" y="26"/>
                  </a:lnTo>
                  <a:lnTo>
                    <a:pt x="5" y="17"/>
                  </a:lnTo>
                  <a:lnTo>
                    <a:pt x="9" y="10"/>
                  </a:lnTo>
                  <a:lnTo>
                    <a:pt x="16" y="5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8" y="5"/>
                  </a:lnTo>
                  <a:lnTo>
                    <a:pt x="55" y="10"/>
                  </a:lnTo>
                  <a:lnTo>
                    <a:pt x="60" y="17"/>
                  </a:lnTo>
                  <a:lnTo>
                    <a:pt x="62" y="26"/>
                  </a:lnTo>
                  <a:lnTo>
                    <a:pt x="62" y="36"/>
                  </a:lnTo>
                  <a:lnTo>
                    <a:pt x="62" y="45"/>
                  </a:lnTo>
                  <a:lnTo>
                    <a:pt x="60" y="52"/>
                  </a:lnTo>
                  <a:lnTo>
                    <a:pt x="55" y="59"/>
                  </a:lnTo>
                  <a:lnTo>
                    <a:pt x="48" y="66"/>
                  </a:lnTo>
                  <a:lnTo>
                    <a:pt x="39" y="68"/>
                  </a:lnTo>
                  <a:lnTo>
                    <a:pt x="32" y="68"/>
                  </a:lnTo>
                  <a:lnTo>
                    <a:pt x="23" y="68"/>
                  </a:lnTo>
                  <a:lnTo>
                    <a:pt x="16" y="64"/>
                  </a:lnTo>
                  <a:lnTo>
                    <a:pt x="9" y="59"/>
                  </a:lnTo>
                  <a:lnTo>
                    <a:pt x="5" y="52"/>
                  </a:lnTo>
                  <a:lnTo>
                    <a:pt x="2" y="45"/>
                  </a:lnTo>
                  <a:lnTo>
                    <a:pt x="0" y="36"/>
                  </a:lnTo>
                  <a:close/>
                  <a:moveTo>
                    <a:pt x="9" y="36"/>
                  </a:moveTo>
                  <a:lnTo>
                    <a:pt x="9" y="43"/>
                  </a:lnTo>
                  <a:lnTo>
                    <a:pt x="12" y="50"/>
                  </a:lnTo>
                  <a:lnTo>
                    <a:pt x="16" y="54"/>
                  </a:lnTo>
                  <a:lnTo>
                    <a:pt x="21" y="59"/>
                  </a:lnTo>
                  <a:lnTo>
                    <a:pt x="25" y="61"/>
                  </a:lnTo>
                  <a:lnTo>
                    <a:pt x="32" y="61"/>
                  </a:lnTo>
                  <a:lnTo>
                    <a:pt x="37" y="61"/>
                  </a:lnTo>
                  <a:lnTo>
                    <a:pt x="44" y="59"/>
                  </a:lnTo>
                  <a:lnTo>
                    <a:pt x="48" y="54"/>
                  </a:lnTo>
                  <a:lnTo>
                    <a:pt x="51" y="50"/>
                  </a:lnTo>
                  <a:lnTo>
                    <a:pt x="53" y="43"/>
                  </a:lnTo>
                  <a:lnTo>
                    <a:pt x="55" y="36"/>
                  </a:lnTo>
                  <a:lnTo>
                    <a:pt x="53" y="26"/>
                  </a:lnTo>
                  <a:lnTo>
                    <a:pt x="51" y="21"/>
                  </a:lnTo>
                  <a:lnTo>
                    <a:pt x="48" y="14"/>
                  </a:lnTo>
                  <a:lnTo>
                    <a:pt x="44" y="12"/>
                  </a:lnTo>
                  <a:lnTo>
                    <a:pt x="39" y="10"/>
                  </a:lnTo>
                  <a:lnTo>
                    <a:pt x="32" y="7"/>
                  </a:lnTo>
                  <a:lnTo>
                    <a:pt x="23" y="10"/>
                  </a:lnTo>
                  <a:lnTo>
                    <a:pt x="16" y="14"/>
                  </a:lnTo>
                  <a:lnTo>
                    <a:pt x="12" y="19"/>
                  </a:lnTo>
                  <a:lnTo>
                    <a:pt x="9" y="26"/>
                  </a:lnTo>
                  <a:lnTo>
                    <a:pt x="9" y="3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Freeform 67"/>
            <p:cNvSpPr>
              <a:spLocks/>
            </p:cNvSpPr>
            <p:nvPr/>
          </p:nvSpPr>
          <p:spPr bwMode="auto">
            <a:xfrm>
              <a:off x="6322485" y="4275138"/>
              <a:ext cx="105833" cy="107950"/>
            </a:xfrm>
            <a:custGeom>
              <a:avLst/>
              <a:gdLst>
                <a:gd name="T0" fmla="*/ 0 w 50"/>
                <a:gd name="T1" fmla="*/ 2147483647 h 68"/>
                <a:gd name="T2" fmla="*/ 0 w 50"/>
                <a:gd name="T3" fmla="*/ 0 h 68"/>
                <a:gd name="T4" fmla="*/ 2147483647 w 50"/>
                <a:gd name="T5" fmla="*/ 0 h 68"/>
                <a:gd name="T6" fmla="*/ 2147483647 w 50"/>
                <a:gd name="T7" fmla="*/ 2147483647 h 68"/>
                <a:gd name="T8" fmla="*/ 2147483647 w 50"/>
                <a:gd name="T9" fmla="*/ 0 h 68"/>
                <a:gd name="T10" fmla="*/ 2147483647 w 50"/>
                <a:gd name="T11" fmla="*/ 0 h 68"/>
                <a:gd name="T12" fmla="*/ 2147483647 w 50"/>
                <a:gd name="T13" fmla="*/ 2147483647 h 68"/>
                <a:gd name="T14" fmla="*/ 2147483647 w 50"/>
                <a:gd name="T15" fmla="*/ 2147483647 h 68"/>
                <a:gd name="T16" fmla="*/ 2147483647 w 50"/>
                <a:gd name="T17" fmla="*/ 2147483647 h 68"/>
                <a:gd name="T18" fmla="*/ 2147483647 w 50"/>
                <a:gd name="T19" fmla="*/ 2147483647 h 68"/>
                <a:gd name="T20" fmla="*/ 0 w 50"/>
                <a:gd name="T21" fmla="*/ 2147483647 h 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0"/>
                <a:gd name="T34" fmla="*/ 0 h 68"/>
                <a:gd name="T35" fmla="*/ 50 w 50"/>
                <a:gd name="T36" fmla="*/ 68 h 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0" h="68">
                  <a:moveTo>
                    <a:pt x="0" y="68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50" y="0"/>
                  </a:lnTo>
                  <a:lnTo>
                    <a:pt x="50" y="68"/>
                  </a:lnTo>
                  <a:lnTo>
                    <a:pt x="41" y="68"/>
                  </a:lnTo>
                  <a:lnTo>
                    <a:pt x="6" y="17"/>
                  </a:lnTo>
                  <a:lnTo>
                    <a:pt x="6" y="68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Freeform 68"/>
            <p:cNvSpPr>
              <a:spLocks/>
            </p:cNvSpPr>
            <p:nvPr/>
          </p:nvSpPr>
          <p:spPr bwMode="auto">
            <a:xfrm>
              <a:off x="6955368" y="4316414"/>
              <a:ext cx="243417" cy="320675"/>
            </a:xfrm>
            <a:custGeom>
              <a:avLst/>
              <a:gdLst>
                <a:gd name="T0" fmla="*/ 2147483647 w 115"/>
                <a:gd name="T1" fmla="*/ 2147483647 h 202"/>
                <a:gd name="T2" fmla="*/ 2147483647 w 115"/>
                <a:gd name="T3" fmla="*/ 2147483647 h 202"/>
                <a:gd name="T4" fmla="*/ 0 w 115"/>
                <a:gd name="T5" fmla="*/ 2147483647 h 202"/>
                <a:gd name="T6" fmla="*/ 2147483647 w 115"/>
                <a:gd name="T7" fmla="*/ 2147483647 h 202"/>
                <a:gd name="T8" fmla="*/ 2147483647 w 115"/>
                <a:gd name="T9" fmla="*/ 0 h 202"/>
                <a:gd name="T10" fmla="*/ 2147483647 w 115"/>
                <a:gd name="T11" fmla="*/ 2147483647 h 20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5"/>
                <a:gd name="T19" fmla="*/ 0 h 202"/>
                <a:gd name="T20" fmla="*/ 115 w 115"/>
                <a:gd name="T21" fmla="*/ 202 h 20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5" h="202">
                  <a:moveTo>
                    <a:pt x="115" y="197"/>
                  </a:moveTo>
                  <a:lnTo>
                    <a:pt x="108" y="202"/>
                  </a:lnTo>
                  <a:lnTo>
                    <a:pt x="0" y="9"/>
                  </a:lnTo>
                  <a:lnTo>
                    <a:pt x="2" y="5"/>
                  </a:lnTo>
                  <a:lnTo>
                    <a:pt x="4" y="0"/>
                  </a:lnTo>
                  <a:lnTo>
                    <a:pt x="115" y="19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Freeform 69"/>
            <p:cNvSpPr>
              <a:spLocks/>
            </p:cNvSpPr>
            <p:nvPr/>
          </p:nvSpPr>
          <p:spPr bwMode="auto">
            <a:xfrm>
              <a:off x="6970184" y="4025901"/>
              <a:ext cx="262467" cy="328613"/>
            </a:xfrm>
            <a:custGeom>
              <a:avLst/>
              <a:gdLst>
                <a:gd name="T0" fmla="*/ 2147483647 w 124"/>
                <a:gd name="T1" fmla="*/ 2147483647 h 207"/>
                <a:gd name="T2" fmla="*/ 0 w 124"/>
                <a:gd name="T3" fmla="*/ 2147483647 h 207"/>
                <a:gd name="T4" fmla="*/ 2147483647 w 124"/>
                <a:gd name="T5" fmla="*/ 0 h 207"/>
                <a:gd name="T6" fmla="*/ 2147483647 w 124"/>
                <a:gd name="T7" fmla="*/ 2147483647 h 207"/>
                <a:gd name="T8" fmla="*/ 2147483647 w 124"/>
                <a:gd name="T9" fmla="*/ 2147483647 h 2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4"/>
                <a:gd name="T16" fmla="*/ 0 h 207"/>
                <a:gd name="T17" fmla="*/ 124 w 124"/>
                <a:gd name="T18" fmla="*/ 207 h 2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4" h="207">
                  <a:moveTo>
                    <a:pt x="9" y="207"/>
                  </a:moveTo>
                  <a:lnTo>
                    <a:pt x="0" y="202"/>
                  </a:lnTo>
                  <a:lnTo>
                    <a:pt x="115" y="0"/>
                  </a:lnTo>
                  <a:lnTo>
                    <a:pt x="124" y="5"/>
                  </a:lnTo>
                  <a:lnTo>
                    <a:pt x="9" y="20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Freeform 70"/>
            <p:cNvSpPr>
              <a:spLocks/>
            </p:cNvSpPr>
            <p:nvPr/>
          </p:nvSpPr>
          <p:spPr bwMode="auto">
            <a:xfrm>
              <a:off x="6910918" y="3995739"/>
              <a:ext cx="258233" cy="331787"/>
            </a:xfrm>
            <a:custGeom>
              <a:avLst/>
              <a:gdLst>
                <a:gd name="T0" fmla="*/ 2147483647 w 122"/>
                <a:gd name="T1" fmla="*/ 2147483647 h 209"/>
                <a:gd name="T2" fmla="*/ 0 w 122"/>
                <a:gd name="T3" fmla="*/ 2147483647 h 209"/>
                <a:gd name="T4" fmla="*/ 2147483647 w 122"/>
                <a:gd name="T5" fmla="*/ 0 h 209"/>
                <a:gd name="T6" fmla="*/ 2147483647 w 122"/>
                <a:gd name="T7" fmla="*/ 2147483647 h 209"/>
                <a:gd name="T8" fmla="*/ 2147483647 w 122"/>
                <a:gd name="T9" fmla="*/ 2147483647 h 2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"/>
                <a:gd name="T16" fmla="*/ 0 h 209"/>
                <a:gd name="T17" fmla="*/ 122 w 122"/>
                <a:gd name="T18" fmla="*/ 209 h 2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" h="209">
                  <a:moveTo>
                    <a:pt x="7" y="209"/>
                  </a:moveTo>
                  <a:lnTo>
                    <a:pt x="0" y="204"/>
                  </a:lnTo>
                  <a:lnTo>
                    <a:pt x="115" y="0"/>
                  </a:lnTo>
                  <a:lnTo>
                    <a:pt x="122" y="5"/>
                  </a:lnTo>
                  <a:lnTo>
                    <a:pt x="7" y="20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Freeform 71"/>
            <p:cNvSpPr>
              <a:spLocks/>
            </p:cNvSpPr>
            <p:nvPr/>
          </p:nvSpPr>
          <p:spPr bwMode="auto">
            <a:xfrm>
              <a:off x="6468534" y="4316414"/>
              <a:ext cx="495300" cy="14287"/>
            </a:xfrm>
            <a:custGeom>
              <a:avLst/>
              <a:gdLst>
                <a:gd name="T0" fmla="*/ 2147483647 w 234"/>
                <a:gd name="T1" fmla="*/ 0 h 9"/>
                <a:gd name="T2" fmla="*/ 2147483647 w 234"/>
                <a:gd name="T3" fmla="*/ 2147483647 h 9"/>
                <a:gd name="T4" fmla="*/ 2147483647 w 234"/>
                <a:gd name="T5" fmla="*/ 2147483647 h 9"/>
                <a:gd name="T6" fmla="*/ 0 w 234"/>
                <a:gd name="T7" fmla="*/ 2147483647 h 9"/>
                <a:gd name="T8" fmla="*/ 0 w 234"/>
                <a:gd name="T9" fmla="*/ 0 h 9"/>
                <a:gd name="T10" fmla="*/ 2147483647 w 234"/>
                <a:gd name="T11" fmla="*/ 0 h 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4"/>
                <a:gd name="T19" fmla="*/ 0 h 9"/>
                <a:gd name="T20" fmla="*/ 234 w 234"/>
                <a:gd name="T21" fmla="*/ 9 h 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4" h="9">
                  <a:moveTo>
                    <a:pt x="234" y="0"/>
                  </a:moveTo>
                  <a:lnTo>
                    <a:pt x="232" y="5"/>
                  </a:lnTo>
                  <a:lnTo>
                    <a:pt x="230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Freeform 72"/>
            <p:cNvSpPr>
              <a:spLocks/>
            </p:cNvSpPr>
            <p:nvPr/>
          </p:nvSpPr>
          <p:spPr bwMode="auto">
            <a:xfrm>
              <a:off x="6068485" y="4410076"/>
              <a:ext cx="247649" cy="301625"/>
            </a:xfrm>
            <a:custGeom>
              <a:avLst/>
              <a:gdLst>
                <a:gd name="T0" fmla="*/ 2147483647 w 117"/>
                <a:gd name="T1" fmla="*/ 0 h 190"/>
                <a:gd name="T2" fmla="*/ 2147483647 w 117"/>
                <a:gd name="T3" fmla="*/ 2147483647 h 190"/>
                <a:gd name="T4" fmla="*/ 2147483647 w 117"/>
                <a:gd name="T5" fmla="*/ 2147483647 h 190"/>
                <a:gd name="T6" fmla="*/ 2147483647 w 117"/>
                <a:gd name="T7" fmla="*/ 2147483647 h 190"/>
                <a:gd name="T8" fmla="*/ 0 w 117"/>
                <a:gd name="T9" fmla="*/ 2147483647 h 190"/>
                <a:gd name="T10" fmla="*/ 2147483647 w 117"/>
                <a:gd name="T11" fmla="*/ 0 h 1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"/>
                <a:gd name="T19" fmla="*/ 0 h 190"/>
                <a:gd name="T20" fmla="*/ 117 w 117"/>
                <a:gd name="T21" fmla="*/ 190 h 1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" h="190">
                  <a:moveTo>
                    <a:pt x="110" y="0"/>
                  </a:moveTo>
                  <a:lnTo>
                    <a:pt x="117" y="4"/>
                  </a:lnTo>
                  <a:lnTo>
                    <a:pt x="11" y="190"/>
                  </a:lnTo>
                  <a:lnTo>
                    <a:pt x="7" y="190"/>
                  </a:lnTo>
                  <a:lnTo>
                    <a:pt x="0" y="19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Freeform 73"/>
            <p:cNvSpPr>
              <a:spLocks/>
            </p:cNvSpPr>
            <p:nvPr/>
          </p:nvSpPr>
          <p:spPr bwMode="auto">
            <a:xfrm>
              <a:off x="6155267" y="4435475"/>
              <a:ext cx="220133" cy="279400"/>
            </a:xfrm>
            <a:custGeom>
              <a:avLst/>
              <a:gdLst>
                <a:gd name="T0" fmla="*/ 2147483647 w 104"/>
                <a:gd name="T1" fmla="*/ 0 h 176"/>
                <a:gd name="T2" fmla="*/ 2147483647 w 104"/>
                <a:gd name="T3" fmla="*/ 2147483647 h 176"/>
                <a:gd name="T4" fmla="*/ 2147483647 w 104"/>
                <a:gd name="T5" fmla="*/ 2147483647 h 176"/>
                <a:gd name="T6" fmla="*/ 0 w 104"/>
                <a:gd name="T7" fmla="*/ 2147483647 h 176"/>
                <a:gd name="T8" fmla="*/ 2147483647 w 104"/>
                <a:gd name="T9" fmla="*/ 0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"/>
                <a:gd name="T16" fmla="*/ 0 h 176"/>
                <a:gd name="T17" fmla="*/ 104 w 104"/>
                <a:gd name="T18" fmla="*/ 176 h 1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" h="176">
                  <a:moveTo>
                    <a:pt x="97" y="0"/>
                  </a:moveTo>
                  <a:lnTo>
                    <a:pt x="104" y="5"/>
                  </a:lnTo>
                  <a:lnTo>
                    <a:pt x="7" y="176"/>
                  </a:lnTo>
                  <a:lnTo>
                    <a:pt x="0" y="17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Freeform 74"/>
            <p:cNvSpPr>
              <a:spLocks/>
            </p:cNvSpPr>
            <p:nvPr/>
          </p:nvSpPr>
          <p:spPr bwMode="auto">
            <a:xfrm>
              <a:off x="6068484" y="4711700"/>
              <a:ext cx="311149" cy="393700"/>
            </a:xfrm>
            <a:custGeom>
              <a:avLst/>
              <a:gdLst>
                <a:gd name="T0" fmla="*/ 0 w 147"/>
                <a:gd name="T1" fmla="*/ 0 h 248"/>
                <a:gd name="T2" fmla="*/ 2147483647 w 147"/>
                <a:gd name="T3" fmla="*/ 0 h 248"/>
                <a:gd name="T4" fmla="*/ 2147483647 w 147"/>
                <a:gd name="T5" fmla="*/ 0 h 248"/>
                <a:gd name="T6" fmla="*/ 2147483647 w 147"/>
                <a:gd name="T7" fmla="*/ 2147483647 h 248"/>
                <a:gd name="T8" fmla="*/ 2147483647 w 147"/>
                <a:gd name="T9" fmla="*/ 2147483647 h 248"/>
                <a:gd name="T10" fmla="*/ 2147483647 w 147"/>
                <a:gd name="T11" fmla="*/ 2147483647 h 248"/>
                <a:gd name="T12" fmla="*/ 0 w 147"/>
                <a:gd name="T13" fmla="*/ 0 h 2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7"/>
                <a:gd name="T22" fmla="*/ 0 h 248"/>
                <a:gd name="T23" fmla="*/ 147 w 147"/>
                <a:gd name="T24" fmla="*/ 248 h 24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7" h="248">
                  <a:moveTo>
                    <a:pt x="0" y="0"/>
                  </a:moveTo>
                  <a:lnTo>
                    <a:pt x="7" y="0"/>
                  </a:lnTo>
                  <a:lnTo>
                    <a:pt x="11" y="0"/>
                  </a:lnTo>
                  <a:lnTo>
                    <a:pt x="147" y="239"/>
                  </a:lnTo>
                  <a:lnTo>
                    <a:pt x="145" y="244"/>
                  </a:lnTo>
                  <a:lnTo>
                    <a:pt x="143" y="2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Freeform 75"/>
            <p:cNvSpPr>
              <a:spLocks/>
            </p:cNvSpPr>
            <p:nvPr/>
          </p:nvSpPr>
          <p:spPr bwMode="auto">
            <a:xfrm>
              <a:off x="6371167" y="5091114"/>
              <a:ext cx="592667" cy="14287"/>
            </a:xfrm>
            <a:custGeom>
              <a:avLst/>
              <a:gdLst>
                <a:gd name="T0" fmla="*/ 0 w 280"/>
                <a:gd name="T1" fmla="*/ 2147483647 h 9"/>
                <a:gd name="T2" fmla="*/ 2147483647 w 280"/>
                <a:gd name="T3" fmla="*/ 2147483647 h 9"/>
                <a:gd name="T4" fmla="*/ 2147483647 w 280"/>
                <a:gd name="T5" fmla="*/ 0 h 9"/>
                <a:gd name="T6" fmla="*/ 2147483647 w 280"/>
                <a:gd name="T7" fmla="*/ 0 h 9"/>
                <a:gd name="T8" fmla="*/ 2147483647 w 280"/>
                <a:gd name="T9" fmla="*/ 2147483647 h 9"/>
                <a:gd name="T10" fmla="*/ 2147483647 w 280"/>
                <a:gd name="T11" fmla="*/ 2147483647 h 9"/>
                <a:gd name="T12" fmla="*/ 0 w 280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0"/>
                <a:gd name="T22" fmla="*/ 0 h 9"/>
                <a:gd name="T23" fmla="*/ 280 w 280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0" h="9">
                  <a:moveTo>
                    <a:pt x="0" y="9"/>
                  </a:moveTo>
                  <a:lnTo>
                    <a:pt x="2" y="5"/>
                  </a:lnTo>
                  <a:lnTo>
                    <a:pt x="4" y="0"/>
                  </a:lnTo>
                  <a:lnTo>
                    <a:pt x="276" y="0"/>
                  </a:lnTo>
                  <a:lnTo>
                    <a:pt x="278" y="5"/>
                  </a:lnTo>
                  <a:lnTo>
                    <a:pt x="28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Rectangle 76"/>
            <p:cNvSpPr>
              <a:spLocks noChangeArrowheads="1"/>
            </p:cNvSpPr>
            <p:nvPr/>
          </p:nvSpPr>
          <p:spPr bwMode="auto">
            <a:xfrm>
              <a:off x="6413500" y="5038725"/>
              <a:ext cx="501651" cy="142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77"/>
            <p:cNvSpPr>
              <a:spLocks/>
            </p:cNvSpPr>
            <p:nvPr/>
          </p:nvSpPr>
          <p:spPr bwMode="auto">
            <a:xfrm>
              <a:off x="6955367" y="4792664"/>
              <a:ext cx="239184" cy="312737"/>
            </a:xfrm>
            <a:custGeom>
              <a:avLst/>
              <a:gdLst>
                <a:gd name="T0" fmla="*/ 2147483647 w 113"/>
                <a:gd name="T1" fmla="*/ 0 h 197"/>
                <a:gd name="T2" fmla="*/ 2147483647 w 113"/>
                <a:gd name="T3" fmla="*/ 2147483647 h 197"/>
                <a:gd name="T4" fmla="*/ 2147483647 w 113"/>
                <a:gd name="T5" fmla="*/ 2147483647 h 197"/>
                <a:gd name="T6" fmla="*/ 2147483647 w 113"/>
                <a:gd name="T7" fmla="*/ 2147483647 h 197"/>
                <a:gd name="T8" fmla="*/ 0 w 113"/>
                <a:gd name="T9" fmla="*/ 2147483647 h 197"/>
                <a:gd name="T10" fmla="*/ 2147483647 w 113"/>
                <a:gd name="T11" fmla="*/ 0 h 1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3"/>
                <a:gd name="T19" fmla="*/ 0 h 197"/>
                <a:gd name="T20" fmla="*/ 113 w 113"/>
                <a:gd name="T21" fmla="*/ 197 h 1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3" h="197">
                  <a:moveTo>
                    <a:pt x="106" y="0"/>
                  </a:moveTo>
                  <a:lnTo>
                    <a:pt x="113" y="5"/>
                  </a:lnTo>
                  <a:lnTo>
                    <a:pt x="4" y="197"/>
                  </a:lnTo>
                  <a:lnTo>
                    <a:pt x="2" y="193"/>
                  </a:lnTo>
                  <a:lnTo>
                    <a:pt x="0" y="18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6908800" y="2925764"/>
              <a:ext cx="101600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        g</a:t>
              </a:r>
              <a:r>
                <a:rPr lang="en-US" altLang="zh-CN" sz="1600" b="1" baseline="-2500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34" name="Text Box 104"/>
            <p:cNvSpPr txBox="1">
              <a:spLocks noChangeArrowheads="1"/>
            </p:cNvSpPr>
            <p:nvPr/>
          </p:nvSpPr>
          <p:spPr bwMode="auto">
            <a:xfrm>
              <a:off x="6908800" y="3810000"/>
              <a:ext cx="10160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        g</a:t>
              </a:r>
              <a:r>
                <a:rPr lang="en-US" altLang="zh-CN" sz="1600" b="1" baseline="-2500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</p:grpSp>
      <p:sp>
        <p:nvSpPr>
          <p:cNvPr id="35" name="Text Box 106"/>
          <p:cNvSpPr txBox="1">
            <a:spLocks noChangeArrowheads="1"/>
          </p:cNvSpPr>
          <p:nvPr/>
        </p:nvSpPr>
        <p:spPr bwMode="auto">
          <a:xfrm>
            <a:off x="2823978" y="4087813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600" b="1">
                <a:latin typeface="Corbel" charset="0"/>
                <a:ea typeface="Corbel" charset="0"/>
                <a:cs typeface="Corbel" charset="0"/>
              </a:rPr>
              <a:t>min_sup=2</a:t>
            </a:r>
          </a:p>
        </p:txBody>
      </p:sp>
      <p:grpSp>
        <p:nvGrpSpPr>
          <p:cNvPr id="36" name="Group 2"/>
          <p:cNvGrpSpPr>
            <a:grpSpLocks/>
          </p:cNvGrpSpPr>
          <p:nvPr/>
        </p:nvGrpSpPr>
        <p:grpSpPr bwMode="auto">
          <a:xfrm>
            <a:off x="123808" y="1417638"/>
            <a:ext cx="3047706" cy="5105400"/>
            <a:chOff x="304800" y="1600200"/>
            <a:chExt cx="2743200" cy="5105400"/>
          </a:xfrm>
        </p:grpSpPr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304800" y="1600200"/>
              <a:ext cx="2667000" cy="1752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304800" y="3429000"/>
              <a:ext cx="2667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304800" y="4800600"/>
              <a:ext cx="2667000" cy="1905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2219325" y="1600200"/>
              <a:ext cx="82867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Inactive</a:t>
              </a:r>
            </a:p>
          </p:txBody>
        </p:sp>
        <p:sp>
          <p:nvSpPr>
            <p:cNvPr id="41" name="Freeform 11"/>
            <p:cNvSpPr>
              <a:spLocks noEditPoints="1"/>
            </p:cNvSpPr>
            <p:nvPr/>
          </p:nvSpPr>
          <p:spPr bwMode="auto">
            <a:xfrm>
              <a:off x="2178050" y="2786063"/>
              <a:ext cx="85725" cy="101600"/>
            </a:xfrm>
            <a:custGeom>
              <a:avLst/>
              <a:gdLst>
                <a:gd name="T0" fmla="*/ 0 w 54"/>
                <a:gd name="T1" fmla="*/ 2147483647 h 64"/>
                <a:gd name="T2" fmla="*/ 2147483647 w 54"/>
                <a:gd name="T3" fmla="*/ 2147483647 h 64"/>
                <a:gd name="T4" fmla="*/ 2147483647 w 54"/>
                <a:gd name="T5" fmla="*/ 2147483647 h 64"/>
                <a:gd name="T6" fmla="*/ 2147483647 w 54"/>
                <a:gd name="T7" fmla="*/ 2147483647 h 64"/>
                <a:gd name="T8" fmla="*/ 2147483647 w 54"/>
                <a:gd name="T9" fmla="*/ 2147483647 h 64"/>
                <a:gd name="T10" fmla="*/ 2147483647 w 54"/>
                <a:gd name="T11" fmla="*/ 0 h 64"/>
                <a:gd name="T12" fmla="*/ 2147483647 w 54"/>
                <a:gd name="T13" fmla="*/ 0 h 64"/>
                <a:gd name="T14" fmla="*/ 2147483647 w 54"/>
                <a:gd name="T15" fmla="*/ 2147483647 h 64"/>
                <a:gd name="T16" fmla="*/ 2147483647 w 54"/>
                <a:gd name="T17" fmla="*/ 2147483647 h 64"/>
                <a:gd name="T18" fmla="*/ 2147483647 w 54"/>
                <a:gd name="T19" fmla="*/ 2147483647 h 64"/>
                <a:gd name="T20" fmla="*/ 2147483647 w 54"/>
                <a:gd name="T21" fmla="*/ 2147483647 h 64"/>
                <a:gd name="T22" fmla="*/ 2147483647 w 54"/>
                <a:gd name="T23" fmla="*/ 2147483647 h 64"/>
                <a:gd name="T24" fmla="*/ 2147483647 w 54"/>
                <a:gd name="T25" fmla="*/ 2147483647 h 64"/>
                <a:gd name="T26" fmla="*/ 2147483647 w 54"/>
                <a:gd name="T27" fmla="*/ 2147483647 h 64"/>
                <a:gd name="T28" fmla="*/ 2147483647 w 54"/>
                <a:gd name="T29" fmla="*/ 2147483647 h 64"/>
                <a:gd name="T30" fmla="*/ 2147483647 w 54"/>
                <a:gd name="T31" fmla="*/ 2147483647 h 64"/>
                <a:gd name="T32" fmla="*/ 2147483647 w 54"/>
                <a:gd name="T33" fmla="*/ 2147483647 h 64"/>
                <a:gd name="T34" fmla="*/ 2147483647 w 54"/>
                <a:gd name="T35" fmla="*/ 2147483647 h 64"/>
                <a:gd name="T36" fmla="*/ 2147483647 w 54"/>
                <a:gd name="T37" fmla="*/ 2147483647 h 64"/>
                <a:gd name="T38" fmla="*/ 2147483647 w 54"/>
                <a:gd name="T39" fmla="*/ 2147483647 h 64"/>
                <a:gd name="T40" fmla="*/ 2147483647 w 54"/>
                <a:gd name="T41" fmla="*/ 2147483647 h 64"/>
                <a:gd name="T42" fmla="*/ 2147483647 w 54"/>
                <a:gd name="T43" fmla="*/ 2147483647 h 64"/>
                <a:gd name="T44" fmla="*/ 2147483647 w 54"/>
                <a:gd name="T45" fmla="*/ 2147483647 h 64"/>
                <a:gd name="T46" fmla="*/ 0 w 54"/>
                <a:gd name="T47" fmla="*/ 2147483647 h 64"/>
                <a:gd name="T48" fmla="*/ 0 w 54"/>
                <a:gd name="T49" fmla="*/ 2147483647 h 64"/>
                <a:gd name="T50" fmla="*/ 2147483647 w 54"/>
                <a:gd name="T51" fmla="*/ 2147483647 h 64"/>
                <a:gd name="T52" fmla="*/ 2147483647 w 54"/>
                <a:gd name="T53" fmla="*/ 2147483647 h 64"/>
                <a:gd name="T54" fmla="*/ 2147483647 w 54"/>
                <a:gd name="T55" fmla="*/ 2147483647 h 64"/>
                <a:gd name="T56" fmla="*/ 2147483647 w 54"/>
                <a:gd name="T57" fmla="*/ 2147483647 h 64"/>
                <a:gd name="T58" fmla="*/ 2147483647 w 54"/>
                <a:gd name="T59" fmla="*/ 2147483647 h 64"/>
                <a:gd name="T60" fmla="*/ 2147483647 w 54"/>
                <a:gd name="T61" fmla="*/ 2147483647 h 64"/>
                <a:gd name="T62" fmla="*/ 2147483647 w 54"/>
                <a:gd name="T63" fmla="*/ 2147483647 h 64"/>
                <a:gd name="T64" fmla="*/ 2147483647 w 54"/>
                <a:gd name="T65" fmla="*/ 2147483647 h 64"/>
                <a:gd name="T66" fmla="*/ 2147483647 w 54"/>
                <a:gd name="T67" fmla="*/ 2147483647 h 64"/>
                <a:gd name="T68" fmla="*/ 2147483647 w 54"/>
                <a:gd name="T69" fmla="*/ 2147483647 h 64"/>
                <a:gd name="T70" fmla="*/ 2147483647 w 54"/>
                <a:gd name="T71" fmla="*/ 2147483647 h 64"/>
                <a:gd name="T72" fmla="*/ 2147483647 w 54"/>
                <a:gd name="T73" fmla="*/ 2147483647 h 64"/>
                <a:gd name="T74" fmla="*/ 2147483647 w 54"/>
                <a:gd name="T75" fmla="*/ 2147483647 h 64"/>
                <a:gd name="T76" fmla="*/ 2147483647 w 54"/>
                <a:gd name="T77" fmla="*/ 2147483647 h 64"/>
                <a:gd name="T78" fmla="*/ 2147483647 w 54"/>
                <a:gd name="T79" fmla="*/ 2147483647 h 64"/>
                <a:gd name="T80" fmla="*/ 2147483647 w 54"/>
                <a:gd name="T81" fmla="*/ 2147483647 h 64"/>
                <a:gd name="T82" fmla="*/ 2147483647 w 54"/>
                <a:gd name="T83" fmla="*/ 2147483647 h 64"/>
                <a:gd name="T84" fmla="*/ 2147483647 w 54"/>
                <a:gd name="T85" fmla="*/ 2147483647 h 64"/>
                <a:gd name="T86" fmla="*/ 2147483647 w 54"/>
                <a:gd name="T87" fmla="*/ 2147483647 h 64"/>
                <a:gd name="T88" fmla="*/ 2147483647 w 54"/>
                <a:gd name="T89" fmla="*/ 2147483647 h 64"/>
                <a:gd name="T90" fmla="*/ 2147483647 w 54"/>
                <a:gd name="T91" fmla="*/ 2147483647 h 64"/>
                <a:gd name="T92" fmla="*/ 2147483647 w 54"/>
                <a:gd name="T93" fmla="*/ 2147483647 h 64"/>
                <a:gd name="T94" fmla="*/ 2147483647 w 54"/>
                <a:gd name="T95" fmla="*/ 2147483647 h 64"/>
                <a:gd name="T96" fmla="*/ 2147483647 w 54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4"/>
                <a:gd name="T149" fmla="*/ 54 w 54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4">
                  <a:moveTo>
                    <a:pt x="0" y="32"/>
                  </a:moveTo>
                  <a:lnTo>
                    <a:pt x="2" y="23"/>
                  </a:lnTo>
                  <a:lnTo>
                    <a:pt x="4" y="15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8"/>
                  </a:lnTo>
                  <a:lnTo>
                    <a:pt x="52" y="15"/>
                  </a:lnTo>
                  <a:lnTo>
                    <a:pt x="54" y="23"/>
                  </a:lnTo>
                  <a:lnTo>
                    <a:pt x="54" y="32"/>
                  </a:lnTo>
                  <a:lnTo>
                    <a:pt x="54" y="40"/>
                  </a:lnTo>
                  <a:lnTo>
                    <a:pt x="50" y="49"/>
                  </a:lnTo>
                  <a:lnTo>
                    <a:pt x="46" y="55"/>
                  </a:lnTo>
                  <a:lnTo>
                    <a:pt x="42" y="60"/>
                  </a:lnTo>
                  <a:lnTo>
                    <a:pt x="34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2" y="60"/>
                  </a:lnTo>
                  <a:lnTo>
                    <a:pt x="8" y="53"/>
                  </a:lnTo>
                  <a:lnTo>
                    <a:pt x="4" y="47"/>
                  </a:lnTo>
                  <a:lnTo>
                    <a:pt x="0" y="40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3"/>
                  </a:lnTo>
                  <a:lnTo>
                    <a:pt x="22" y="55"/>
                  </a:lnTo>
                  <a:lnTo>
                    <a:pt x="28" y="55"/>
                  </a:lnTo>
                  <a:lnTo>
                    <a:pt x="32" y="55"/>
                  </a:lnTo>
                  <a:lnTo>
                    <a:pt x="38" y="53"/>
                  </a:lnTo>
                  <a:lnTo>
                    <a:pt x="42" y="49"/>
                  </a:lnTo>
                  <a:lnTo>
                    <a:pt x="44" y="45"/>
                  </a:lnTo>
                  <a:lnTo>
                    <a:pt x="46" y="38"/>
                  </a:lnTo>
                  <a:lnTo>
                    <a:pt x="46" y="32"/>
                  </a:lnTo>
                  <a:lnTo>
                    <a:pt x="46" y="26"/>
                  </a:lnTo>
                  <a:lnTo>
                    <a:pt x="44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2" y="8"/>
                  </a:lnTo>
                  <a:lnTo>
                    <a:pt x="28" y="6"/>
                  </a:lnTo>
                  <a:lnTo>
                    <a:pt x="20" y="8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8" y="23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Freeform 12"/>
            <p:cNvSpPr>
              <a:spLocks/>
            </p:cNvSpPr>
            <p:nvPr/>
          </p:nvSpPr>
          <p:spPr bwMode="auto">
            <a:xfrm>
              <a:off x="1581150" y="2457450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0 h 62"/>
                <a:gd name="T10" fmla="*/ 2147483647 w 44"/>
                <a:gd name="T11" fmla="*/ 0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0 w 44"/>
                <a:gd name="T21" fmla="*/ 2147483647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62"/>
                <a:gd name="T35" fmla="*/ 44 w 44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6" y="49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8" y="15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Freeform 13"/>
            <p:cNvSpPr>
              <a:spLocks noEditPoints="1"/>
            </p:cNvSpPr>
            <p:nvPr/>
          </p:nvSpPr>
          <p:spPr bwMode="auto">
            <a:xfrm>
              <a:off x="1571625" y="1752600"/>
              <a:ext cx="88900" cy="101600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2147483647 h 64"/>
                <a:gd name="T12" fmla="*/ 2147483647 w 56"/>
                <a:gd name="T13" fmla="*/ 0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0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2147483647 w 56"/>
                <a:gd name="T75" fmla="*/ 2147483647 h 64"/>
                <a:gd name="T76" fmla="*/ 2147483647 w 56"/>
                <a:gd name="T77" fmla="*/ 2147483647 h 64"/>
                <a:gd name="T78" fmla="*/ 2147483647 w 56"/>
                <a:gd name="T79" fmla="*/ 2147483647 h 64"/>
                <a:gd name="T80" fmla="*/ 2147483647 w 56"/>
                <a:gd name="T81" fmla="*/ 2147483647 h 64"/>
                <a:gd name="T82" fmla="*/ 2147483647 w 56"/>
                <a:gd name="T83" fmla="*/ 2147483647 h 64"/>
                <a:gd name="T84" fmla="*/ 2147483647 w 56"/>
                <a:gd name="T85" fmla="*/ 2147483647 h 64"/>
                <a:gd name="T86" fmla="*/ 2147483647 w 56"/>
                <a:gd name="T87" fmla="*/ 2147483647 h 64"/>
                <a:gd name="T88" fmla="*/ 2147483647 w 56"/>
                <a:gd name="T89" fmla="*/ 2147483647 h 64"/>
                <a:gd name="T90" fmla="*/ 2147483647 w 56"/>
                <a:gd name="T91" fmla="*/ 2147483647 h 64"/>
                <a:gd name="T92" fmla="*/ 2147483647 w 56"/>
                <a:gd name="T93" fmla="*/ 2147483647 h 64"/>
                <a:gd name="T94" fmla="*/ 2147483647 w 56"/>
                <a:gd name="T95" fmla="*/ 2147483647 h 64"/>
                <a:gd name="T96" fmla="*/ 2147483647 w 56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4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5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5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4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6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6"/>
                  </a:lnTo>
                  <a:lnTo>
                    <a:pt x="4" y="49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10" y="41"/>
                  </a:lnTo>
                  <a:lnTo>
                    <a:pt x="10" y="45"/>
                  </a:lnTo>
                  <a:lnTo>
                    <a:pt x="14" y="51"/>
                  </a:lnTo>
                  <a:lnTo>
                    <a:pt x="18" y="54"/>
                  </a:lnTo>
                  <a:lnTo>
                    <a:pt x="22" y="56"/>
                  </a:lnTo>
                  <a:lnTo>
                    <a:pt x="28" y="56"/>
                  </a:lnTo>
                  <a:lnTo>
                    <a:pt x="34" y="56"/>
                  </a:lnTo>
                  <a:lnTo>
                    <a:pt x="38" y="54"/>
                  </a:lnTo>
                  <a:lnTo>
                    <a:pt x="42" y="51"/>
                  </a:lnTo>
                  <a:lnTo>
                    <a:pt x="46" y="45"/>
                  </a:lnTo>
                  <a:lnTo>
                    <a:pt x="48" y="39"/>
                  </a:lnTo>
                  <a:lnTo>
                    <a:pt x="48" y="32"/>
                  </a:lnTo>
                  <a:lnTo>
                    <a:pt x="48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9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2" y="19"/>
                  </a:lnTo>
                  <a:lnTo>
                    <a:pt x="10" y="26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Freeform 14"/>
            <p:cNvSpPr>
              <a:spLocks/>
            </p:cNvSpPr>
            <p:nvPr/>
          </p:nvSpPr>
          <p:spPr bwMode="auto">
            <a:xfrm>
              <a:off x="1009650" y="2105025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0 h 62"/>
                <a:gd name="T10" fmla="*/ 2147483647 w 44"/>
                <a:gd name="T11" fmla="*/ 0 h 62"/>
                <a:gd name="T12" fmla="*/ 2147483647 w 44"/>
                <a:gd name="T13" fmla="*/ 2147483647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0 w 44"/>
                <a:gd name="T21" fmla="*/ 2147483647 h 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4"/>
                <a:gd name="T34" fmla="*/ 0 h 62"/>
                <a:gd name="T35" fmla="*/ 44 w 44"/>
                <a:gd name="T36" fmla="*/ 62 h 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36" y="49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8" y="15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Freeform 15"/>
            <p:cNvSpPr>
              <a:spLocks/>
            </p:cNvSpPr>
            <p:nvPr/>
          </p:nvSpPr>
          <p:spPr bwMode="auto">
            <a:xfrm>
              <a:off x="342900" y="2457450"/>
              <a:ext cx="69850" cy="98425"/>
            </a:xfrm>
            <a:custGeom>
              <a:avLst/>
              <a:gdLst>
                <a:gd name="T0" fmla="*/ 0 w 44"/>
                <a:gd name="T1" fmla="*/ 2147483647 h 62"/>
                <a:gd name="T2" fmla="*/ 0 w 44"/>
                <a:gd name="T3" fmla="*/ 0 h 62"/>
                <a:gd name="T4" fmla="*/ 2147483647 w 44"/>
                <a:gd name="T5" fmla="*/ 0 h 62"/>
                <a:gd name="T6" fmla="*/ 2147483647 w 44"/>
                <a:gd name="T7" fmla="*/ 2147483647 h 62"/>
                <a:gd name="T8" fmla="*/ 2147483647 w 44"/>
                <a:gd name="T9" fmla="*/ 2147483647 h 62"/>
                <a:gd name="T10" fmla="*/ 2147483647 w 44"/>
                <a:gd name="T11" fmla="*/ 0 h 62"/>
                <a:gd name="T12" fmla="*/ 2147483647 w 44"/>
                <a:gd name="T13" fmla="*/ 0 h 62"/>
                <a:gd name="T14" fmla="*/ 2147483647 w 44"/>
                <a:gd name="T15" fmla="*/ 2147483647 h 62"/>
                <a:gd name="T16" fmla="*/ 2147483647 w 44"/>
                <a:gd name="T17" fmla="*/ 2147483647 h 62"/>
                <a:gd name="T18" fmla="*/ 2147483647 w 44"/>
                <a:gd name="T19" fmla="*/ 2147483647 h 62"/>
                <a:gd name="T20" fmla="*/ 2147483647 w 44"/>
                <a:gd name="T21" fmla="*/ 2147483647 h 62"/>
                <a:gd name="T22" fmla="*/ 2147483647 w 44"/>
                <a:gd name="T23" fmla="*/ 2147483647 h 62"/>
                <a:gd name="T24" fmla="*/ 0 w 44"/>
                <a:gd name="T25" fmla="*/ 2147483647 h 6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62"/>
                <a:gd name="T41" fmla="*/ 44 w 44"/>
                <a:gd name="T42" fmla="*/ 62 h 6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62">
                  <a:moveTo>
                    <a:pt x="0" y="62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6"/>
                  </a:lnTo>
                  <a:lnTo>
                    <a:pt x="36" y="26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6" y="32"/>
                  </a:lnTo>
                  <a:lnTo>
                    <a:pt x="8" y="32"/>
                  </a:lnTo>
                  <a:lnTo>
                    <a:pt x="8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Freeform 16"/>
            <p:cNvSpPr>
              <a:spLocks noEditPoints="1"/>
            </p:cNvSpPr>
            <p:nvPr/>
          </p:nvSpPr>
          <p:spPr bwMode="auto">
            <a:xfrm>
              <a:off x="428625" y="2457450"/>
              <a:ext cx="88900" cy="101600"/>
            </a:xfrm>
            <a:custGeom>
              <a:avLst/>
              <a:gdLst>
                <a:gd name="T0" fmla="*/ 0 w 56"/>
                <a:gd name="T1" fmla="*/ 2147483647 h 64"/>
                <a:gd name="T2" fmla="*/ 2147483647 w 56"/>
                <a:gd name="T3" fmla="*/ 2147483647 h 64"/>
                <a:gd name="T4" fmla="*/ 2147483647 w 56"/>
                <a:gd name="T5" fmla="*/ 2147483647 h 64"/>
                <a:gd name="T6" fmla="*/ 2147483647 w 56"/>
                <a:gd name="T7" fmla="*/ 2147483647 h 64"/>
                <a:gd name="T8" fmla="*/ 2147483647 w 56"/>
                <a:gd name="T9" fmla="*/ 2147483647 h 64"/>
                <a:gd name="T10" fmla="*/ 2147483647 w 56"/>
                <a:gd name="T11" fmla="*/ 0 h 64"/>
                <a:gd name="T12" fmla="*/ 2147483647 w 56"/>
                <a:gd name="T13" fmla="*/ 0 h 64"/>
                <a:gd name="T14" fmla="*/ 2147483647 w 56"/>
                <a:gd name="T15" fmla="*/ 2147483647 h 64"/>
                <a:gd name="T16" fmla="*/ 2147483647 w 56"/>
                <a:gd name="T17" fmla="*/ 2147483647 h 64"/>
                <a:gd name="T18" fmla="*/ 2147483647 w 56"/>
                <a:gd name="T19" fmla="*/ 2147483647 h 64"/>
                <a:gd name="T20" fmla="*/ 2147483647 w 56"/>
                <a:gd name="T21" fmla="*/ 2147483647 h 64"/>
                <a:gd name="T22" fmla="*/ 2147483647 w 56"/>
                <a:gd name="T23" fmla="*/ 2147483647 h 64"/>
                <a:gd name="T24" fmla="*/ 2147483647 w 56"/>
                <a:gd name="T25" fmla="*/ 2147483647 h 64"/>
                <a:gd name="T26" fmla="*/ 2147483647 w 56"/>
                <a:gd name="T27" fmla="*/ 2147483647 h 64"/>
                <a:gd name="T28" fmla="*/ 2147483647 w 56"/>
                <a:gd name="T29" fmla="*/ 2147483647 h 64"/>
                <a:gd name="T30" fmla="*/ 2147483647 w 56"/>
                <a:gd name="T31" fmla="*/ 2147483647 h 64"/>
                <a:gd name="T32" fmla="*/ 2147483647 w 56"/>
                <a:gd name="T33" fmla="*/ 2147483647 h 64"/>
                <a:gd name="T34" fmla="*/ 2147483647 w 56"/>
                <a:gd name="T35" fmla="*/ 2147483647 h 64"/>
                <a:gd name="T36" fmla="*/ 2147483647 w 56"/>
                <a:gd name="T37" fmla="*/ 2147483647 h 64"/>
                <a:gd name="T38" fmla="*/ 2147483647 w 56"/>
                <a:gd name="T39" fmla="*/ 2147483647 h 64"/>
                <a:gd name="T40" fmla="*/ 2147483647 w 56"/>
                <a:gd name="T41" fmla="*/ 2147483647 h 64"/>
                <a:gd name="T42" fmla="*/ 2147483647 w 56"/>
                <a:gd name="T43" fmla="*/ 2147483647 h 64"/>
                <a:gd name="T44" fmla="*/ 2147483647 w 56"/>
                <a:gd name="T45" fmla="*/ 2147483647 h 64"/>
                <a:gd name="T46" fmla="*/ 2147483647 w 56"/>
                <a:gd name="T47" fmla="*/ 2147483647 h 64"/>
                <a:gd name="T48" fmla="*/ 0 w 56"/>
                <a:gd name="T49" fmla="*/ 2147483647 h 64"/>
                <a:gd name="T50" fmla="*/ 2147483647 w 56"/>
                <a:gd name="T51" fmla="*/ 2147483647 h 64"/>
                <a:gd name="T52" fmla="*/ 2147483647 w 56"/>
                <a:gd name="T53" fmla="*/ 2147483647 h 64"/>
                <a:gd name="T54" fmla="*/ 2147483647 w 56"/>
                <a:gd name="T55" fmla="*/ 2147483647 h 64"/>
                <a:gd name="T56" fmla="*/ 2147483647 w 56"/>
                <a:gd name="T57" fmla="*/ 2147483647 h 64"/>
                <a:gd name="T58" fmla="*/ 2147483647 w 56"/>
                <a:gd name="T59" fmla="*/ 2147483647 h 64"/>
                <a:gd name="T60" fmla="*/ 2147483647 w 56"/>
                <a:gd name="T61" fmla="*/ 2147483647 h 64"/>
                <a:gd name="T62" fmla="*/ 2147483647 w 56"/>
                <a:gd name="T63" fmla="*/ 2147483647 h 64"/>
                <a:gd name="T64" fmla="*/ 2147483647 w 56"/>
                <a:gd name="T65" fmla="*/ 2147483647 h 64"/>
                <a:gd name="T66" fmla="*/ 2147483647 w 56"/>
                <a:gd name="T67" fmla="*/ 2147483647 h 64"/>
                <a:gd name="T68" fmla="*/ 2147483647 w 56"/>
                <a:gd name="T69" fmla="*/ 2147483647 h 64"/>
                <a:gd name="T70" fmla="*/ 2147483647 w 56"/>
                <a:gd name="T71" fmla="*/ 2147483647 h 64"/>
                <a:gd name="T72" fmla="*/ 2147483647 w 56"/>
                <a:gd name="T73" fmla="*/ 2147483647 h 64"/>
                <a:gd name="T74" fmla="*/ 2147483647 w 56"/>
                <a:gd name="T75" fmla="*/ 2147483647 h 64"/>
                <a:gd name="T76" fmla="*/ 2147483647 w 56"/>
                <a:gd name="T77" fmla="*/ 2147483647 h 64"/>
                <a:gd name="T78" fmla="*/ 2147483647 w 56"/>
                <a:gd name="T79" fmla="*/ 2147483647 h 64"/>
                <a:gd name="T80" fmla="*/ 2147483647 w 56"/>
                <a:gd name="T81" fmla="*/ 2147483647 h 64"/>
                <a:gd name="T82" fmla="*/ 2147483647 w 56"/>
                <a:gd name="T83" fmla="*/ 2147483647 h 64"/>
                <a:gd name="T84" fmla="*/ 2147483647 w 56"/>
                <a:gd name="T85" fmla="*/ 2147483647 h 64"/>
                <a:gd name="T86" fmla="*/ 2147483647 w 56"/>
                <a:gd name="T87" fmla="*/ 2147483647 h 64"/>
                <a:gd name="T88" fmla="*/ 2147483647 w 56"/>
                <a:gd name="T89" fmla="*/ 2147483647 h 64"/>
                <a:gd name="T90" fmla="*/ 2147483647 w 56"/>
                <a:gd name="T91" fmla="*/ 2147483647 h 64"/>
                <a:gd name="T92" fmla="*/ 2147483647 w 56"/>
                <a:gd name="T93" fmla="*/ 2147483647 h 64"/>
                <a:gd name="T94" fmla="*/ 2147483647 w 56"/>
                <a:gd name="T95" fmla="*/ 2147483647 h 64"/>
                <a:gd name="T96" fmla="*/ 2147483647 w 56"/>
                <a:gd name="T97" fmla="*/ 2147483647 h 6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6"/>
                <a:gd name="T148" fmla="*/ 0 h 64"/>
                <a:gd name="T149" fmla="*/ 56 w 56"/>
                <a:gd name="T150" fmla="*/ 64 h 6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6" h="64">
                  <a:moveTo>
                    <a:pt x="0" y="32"/>
                  </a:moveTo>
                  <a:lnTo>
                    <a:pt x="2" y="23"/>
                  </a:lnTo>
                  <a:lnTo>
                    <a:pt x="4" y="15"/>
                  </a:lnTo>
                  <a:lnTo>
                    <a:pt x="8" y="9"/>
                  </a:lnTo>
                  <a:lnTo>
                    <a:pt x="14" y="4"/>
                  </a:lnTo>
                  <a:lnTo>
                    <a:pt x="20" y="0"/>
                  </a:lnTo>
                  <a:lnTo>
                    <a:pt x="28" y="0"/>
                  </a:lnTo>
                  <a:lnTo>
                    <a:pt x="36" y="2"/>
                  </a:lnTo>
                  <a:lnTo>
                    <a:pt x="42" y="4"/>
                  </a:lnTo>
                  <a:lnTo>
                    <a:pt x="48" y="9"/>
                  </a:lnTo>
                  <a:lnTo>
                    <a:pt x="52" y="15"/>
                  </a:lnTo>
                  <a:lnTo>
                    <a:pt x="54" y="23"/>
                  </a:lnTo>
                  <a:lnTo>
                    <a:pt x="56" y="32"/>
                  </a:lnTo>
                  <a:lnTo>
                    <a:pt x="54" y="41"/>
                  </a:lnTo>
                  <a:lnTo>
                    <a:pt x="52" y="49"/>
                  </a:lnTo>
                  <a:lnTo>
                    <a:pt x="48" y="55"/>
                  </a:lnTo>
                  <a:lnTo>
                    <a:pt x="42" y="60"/>
                  </a:lnTo>
                  <a:lnTo>
                    <a:pt x="36" y="62"/>
                  </a:lnTo>
                  <a:lnTo>
                    <a:pt x="28" y="64"/>
                  </a:lnTo>
                  <a:lnTo>
                    <a:pt x="20" y="62"/>
                  </a:lnTo>
                  <a:lnTo>
                    <a:pt x="14" y="60"/>
                  </a:lnTo>
                  <a:lnTo>
                    <a:pt x="8" y="53"/>
                  </a:lnTo>
                  <a:lnTo>
                    <a:pt x="4" y="47"/>
                  </a:lnTo>
                  <a:lnTo>
                    <a:pt x="2" y="41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3"/>
                  </a:lnTo>
                  <a:lnTo>
                    <a:pt x="22" y="55"/>
                  </a:lnTo>
                  <a:lnTo>
                    <a:pt x="28" y="55"/>
                  </a:lnTo>
                  <a:lnTo>
                    <a:pt x="34" y="55"/>
                  </a:lnTo>
                  <a:lnTo>
                    <a:pt x="38" y="53"/>
                  </a:lnTo>
                  <a:lnTo>
                    <a:pt x="42" y="49"/>
                  </a:lnTo>
                  <a:lnTo>
                    <a:pt x="46" y="45"/>
                  </a:lnTo>
                  <a:lnTo>
                    <a:pt x="46" y="38"/>
                  </a:lnTo>
                  <a:lnTo>
                    <a:pt x="48" y="32"/>
                  </a:lnTo>
                  <a:lnTo>
                    <a:pt x="46" y="26"/>
                  </a:lnTo>
                  <a:lnTo>
                    <a:pt x="46" y="19"/>
                  </a:lnTo>
                  <a:lnTo>
                    <a:pt x="42" y="15"/>
                  </a:lnTo>
                  <a:lnTo>
                    <a:pt x="38" y="11"/>
                  </a:lnTo>
                  <a:lnTo>
                    <a:pt x="34" y="9"/>
                  </a:lnTo>
                  <a:lnTo>
                    <a:pt x="28" y="6"/>
                  </a:lnTo>
                  <a:lnTo>
                    <a:pt x="20" y="9"/>
                  </a:lnTo>
                  <a:lnTo>
                    <a:pt x="14" y="13"/>
                  </a:lnTo>
                  <a:lnTo>
                    <a:pt x="10" y="17"/>
                  </a:lnTo>
                  <a:lnTo>
                    <a:pt x="10" y="23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Freeform 17"/>
            <p:cNvSpPr>
              <a:spLocks/>
            </p:cNvSpPr>
            <p:nvPr/>
          </p:nvSpPr>
          <p:spPr bwMode="auto">
            <a:xfrm>
              <a:off x="2581275" y="2705100"/>
              <a:ext cx="314325" cy="246063"/>
            </a:xfrm>
            <a:custGeom>
              <a:avLst/>
              <a:gdLst>
                <a:gd name="T0" fmla="*/ 2147483647 w 198"/>
                <a:gd name="T1" fmla="*/ 2147483647 h 155"/>
                <a:gd name="T2" fmla="*/ 2147483647 w 198"/>
                <a:gd name="T3" fmla="*/ 2147483647 h 155"/>
                <a:gd name="T4" fmla="*/ 0 w 198"/>
                <a:gd name="T5" fmla="*/ 2147483647 h 155"/>
                <a:gd name="T6" fmla="*/ 2147483647 w 198"/>
                <a:gd name="T7" fmla="*/ 2147483647 h 155"/>
                <a:gd name="T8" fmla="*/ 2147483647 w 198"/>
                <a:gd name="T9" fmla="*/ 0 h 155"/>
                <a:gd name="T10" fmla="*/ 2147483647 w 198"/>
                <a:gd name="T11" fmla="*/ 2147483647 h 15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55"/>
                <a:gd name="T20" fmla="*/ 198 w 198"/>
                <a:gd name="T21" fmla="*/ 155 h 15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55">
                  <a:moveTo>
                    <a:pt x="198" y="149"/>
                  </a:moveTo>
                  <a:lnTo>
                    <a:pt x="194" y="155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98" y="149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Freeform 18"/>
            <p:cNvSpPr>
              <a:spLocks/>
            </p:cNvSpPr>
            <p:nvPr/>
          </p:nvSpPr>
          <p:spPr bwMode="auto">
            <a:xfrm>
              <a:off x="2282825" y="2701925"/>
              <a:ext cx="301625" cy="114300"/>
            </a:xfrm>
            <a:custGeom>
              <a:avLst/>
              <a:gdLst>
                <a:gd name="T0" fmla="*/ 2147483647 w 190"/>
                <a:gd name="T1" fmla="*/ 0 h 72"/>
                <a:gd name="T2" fmla="*/ 2147483647 w 190"/>
                <a:gd name="T3" fmla="*/ 2147483647 h 72"/>
                <a:gd name="T4" fmla="*/ 2147483647 w 190"/>
                <a:gd name="T5" fmla="*/ 2147483647 h 72"/>
                <a:gd name="T6" fmla="*/ 2147483647 w 190"/>
                <a:gd name="T7" fmla="*/ 2147483647 h 72"/>
                <a:gd name="T8" fmla="*/ 0 w 190"/>
                <a:gd name="T9" fmla="*/ 2147483647 h 72"/>
                <a:gd name="T10" fmla="*/ 2147483647 w 190"/>
                <a:gd name="T11" fmla="*/ 0 h 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0"/>
                <a:gd name="T19" fmla="*/ 0 h 72"/>
                <a:gd name="T20" fmla="*/ 190 w 190"/>
                <a:gd name="T21" fmla="*/ 72 h 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0" h="72">
                  <a:moveTo>
                    <a:pt x="186" y="0"/>
                  </a:moveTo>
                  <a:lnTo>
                    <a:pt x="190" y="4"/>
                  </a:lnTo>
                  <a:lnTo>
                    <a:pt x="188" y="8"/>
                  </a:lnTo>
                  <a:lnTo>
                    <a:pt x="2" y="72"/>
                  </a:lnTo>
                  <a:lnTo>
                    <a:pt x="0" y="6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Freeform 19"/>
            <p:cNvSpPr>
              <a:spLocks/>
            </p:cNvSpPr>
            <p:nvPr/>
          </p:nvSpPr>
          <p:spPr bwMode="auto">
            <a:xfrm>
              <a:off x="1993900" y="2505075"/>
              <a:ext cx="190500" cy="271463"/>
            </a:xfrm>
            <a:custGeom>
              <a:avLst/>
              <a:gdLst>
                <a:gd name="T0" fmla="*/ 2147483647 w 120"/>
                <a:gd name="T1" fmla="*/ 2147483647 h 171"/>
                <a:gd name="T2" fmla="*/ 2147483647 w 120"/>
                <a:gd name="T3" fmla="*/ 2147483647 h 171"/>
                <a:gd name="T4" fmla="*/ 0 w 120"/>
                <a:gd name="T5" fmla="*/ 2147483647 h 171"/>
                <a:gd name="T6" fmla="*/ 2147483647 w 120"/>
                <a:gd name="T7" fmla="*/ 0 h 171"/>
                <a:gd name="T8" fmla="*/ 2147483647 w 120"/>
                <a:gd name="T9" fmla="*/ 0 h 171"/>
                <a:gd name="T10" fmla="*/ 2147483647 w 120"/>
                <a:gd name="T11" fmla="*/ 2147483647 h 17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0"/>
                <a:gd name="T19" fmla="*/ 0 h 171"/>
                <a:gd name="T20" fmla="*/ 120 w 120"/>
                <a:gd name="T21" fmla="*/ 171 h 17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0" h="171">
                  <a:moveTo>
                    <a:pt x="120" y="166"/>
                  </a:moveTo>
                  <a:lnTo>
                    <a:pt x="114" y="171"/>
                  </a:lnTo>
                  <a:lnTo>
                    <a:pt x="0" y="4"/>
                  </a:lnTo>
                  <a:lnTo>
                    <a:pt x="2" y="0"/>
                  </a:lnTo>
                  <a:lnTo>
                    <a:pt x="8" y="0"/>
                  </a:lnTo>
                  <a:lnTo>
                    <a:pt x="120" y="166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Freeform 20"/>
            <p:cNvSpPr>
              <a:spLocks/>
            </p:cNvSpPr>
            <p:nvPr/>
          </p:nvSpPr>
          <p:spPr bwMode="auto">
            <a:xfrm>
              <a:off x="1993900" y="2166938"/>
              <a:ext cx="228600" cy="338137"/>
            </a:xfrm>
            <a:custGeom>
              <a:avLst/>
              <a:gdLst>
                <a:gd name="T0" fmla="*/ 2147483647 w 144"/>
                <a:gd name="T1" fmla="*/ 2147483647 h 213"/>
                <a:gd name="T2" fmla="*/ 2147483647 w 144"/>
                <a:gd name="T3" fmla="*/ 2147483647 h 213"/>
                <a:gd name="T4" fmla="*/ 0 w 144"/>
                <a:gd name="T5" fmla="*/ 2147483647 h 213"/>
                <a:gd name="T6" fmla="*/ 2147483647 w 144"/>
                <a:gd name="T7" fmla="*/ 0 h 213"/>
                <a:gd name="T8" fmla="*/ 2147483647 w 144"/>
                <a:gd name="T9" fmla="*/ 2147483647 h 213"/>
                <a:gd name="T10" fmla="*/ 2147483647 w 144"/>
                <a:gd name="T11" fmla="*/ 2147483647 h 213"/>
                <a:gd name="T12" fmla="*/ 2147483647 w 144"/>
                <a:gd name="T13" fmla="*/ 2147483647 h 2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4"/>
                <a:gd name="T22" fmla="*/ 0 h 213"/>
                <a:gd name="T23" fmla="*/ 144 w 144"/>
                <a:gd name="T24" fmla="*/ 213 h 21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4" h="213">
                  <a:moveTo>
                    <a:pt x="8" y="213"/>
                  </a:moveTo>
                  <a:lnTo>
                    <a:pt x="2" y="213"/>
                  </a:lnTo>
                  <a:lnTo>
                    <a:pt x="0" y="209"/>
                  </a:lnTo>
                  <a:lnTo>
                    <a:pt x="142" y="0"/>
                  </a:lnTo>
                  <a:lnTo>
                    <a:pt x="144" y="6"/>
                  </a:lnTo>
                  <a:lnTo>
                    <a:pt x="144" y="10"/>
                  </a:lnTo>
                  <a:lnTo>
                    <a:pt x="8" y="21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Freeform 21"/>
            <p:cNvSpPr>
              <a:spLocks/>
            </p:cNvSpPr>
            <p:nvPr/>
          </p:nvSpPr>
          <p:spPr bwMode="auto">
            <a:xfrm>
              <a:off x="2219325" y="2166938"/>
              <a:ext cx="365125" cy="138112"/>
            </a:xfrm>
            <a:custGeom>
              <a:avLst/>
              <a:gdLst>
                <a:gd name="T0" fmla="*/ 2147483647 w 230"/>
                <a:gd name="T1" fmla="*/ 2147483647 h 87"/>
                <a:gd name="T2" fmla="*/ 2147483647 w 230"/>
                <a:gd name="T3" fmla="*/ 2147483647 h 87"/>
                <a:gd name="T4" fmla="*/ 0 w 230"/>
                <a:gd name="T5" fmla="*/ 0 h 87"/>
                <a:gd name="T6" fmla="*/ 2147483647 w 230"/>
                <a:gd name="T7" fmla="*/ 2147483647 h 87"/>
                <a:gd name="T8" fmla="*/ 2147483647 w 230"/>
                <a:gd name="T9" fmla="*/ 2147483647 h 87"/>
                <a:gd name="T10" fmla="*/ 2147483647 w 230"/>
                <a:gd name="T11" fmla="*/ 2147483647 h 87"/>
                <a:gd name="T12" fmla="*/ 2147483647 w 230"/>
                <a:gd name="T13" fmla="*/ 2147483647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0"/>
                <a:gd name="T22" fmla="*/ 0 h 87"/>
                <a:gd name="T23" fmla="*/ 230 w 230"/>
                <a:gd name="T24" fmla="*/ 87 h 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0" h="87">
                  <a:moveTo>
                    <a:pt x="2" y="10"/>
                  </a:moveTo>
                  <a:lnTo>
                    <a:pt x="2" y="6"/>
                  </a:lnTo>
                  <a:lnTo>
                    <a:pt x="0" y="0"/>
                  </a:lnTo>
                  <a:lnTo>
                    <a:pt x="228" y="78"/>
                  </a:lnTo>
                  <a:lnTo>
                    <a:pt x="230" y="85"/>
                  </a:lnTo>
                  <a:lnTo>
                    <a:pt x="226" y="87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Freeform 22"/>
            <p:cNvSpPr>
              <a:spLocks/>
            </p:cNvSpPr>
            <p:nvPr/>
          </p:nvSpPr>
          <p:spPr bwMode="auto">
            <a:xfrm>
              <a:off x="2578100" y="2301875"/>
              <a:ext cx="12700" cy="406400"/>
            </a:xfrm>
            <a:custGeom>
              <a:avLst/>
              <a:gdLst>
                <a:gd name="T0" fmla="*/ 0 w 8"/>
                <a:gd name="T1" fmla="*/ 2147483647 h 256"/>
                <a:gd name="T2" fmla="*/ 2147483647 w 8"/>
                <a:gd name="T3" fmla="*/ 0 h 256"/>
                <a:gd name="T4" fmla="*/ 2147483647 w 8"/>
                <a:gd name="T5" fmla="*/ 2147483647 h 256"/>
                <a:gd name="T6" fmla="*/ 2147483647 w 8"/>
                <a:gd name="T7" fmla="*/ 2147483647 h 256"/>
                <a:gd name="T8" fmla="*/ 2147483647 w 8"/>
                <a:gd name="T9" fmla="*/ 2147483647 h 256"/>
                <a:gd name="T10" fmla="*/ 0 w 8"/>
                <a:gd name="T11" fmla="*/ 2147483647 h 256"/>
                <a:gd name="T12" fmla="*/ 0 w 8"/>
                <a:gd name="T13" fmla="*/ 2147483647 h 2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56"/>
                <a:gd name="T23" fmla="*/ 8 w 8"/>
                <a:gd name="T24" fmla="*/ 256 h 2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56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8" y="254"/>
                  </a:lnTo>
                  <a:lnTo>
                    <a:pt x="4" y="256"/>
                  </a:lnTo>
                  <a:lnTo>
                    <a:pt x="0" y="25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Freeform 23"/>
            <p:cNvSpPr>
              <a:spLocks/>
            </p:cNvSpPr>
            <p:nvPr/>
          </p:nvSpPr>
          <p:spPr bwMode="auto">
            <a:xfrm>
              <a:off x="2581275" y="2054225"/>
              <a:ext cx="314325" cy="250825"/>
            </a:xfrm>
            <a:custGeom>
              <a:avLst/>
              <a:gdLst>
                <a:gd name="T0" fmla="*/ 2147483647 w 198"/>
                <a:gd name="T1" fmla="*/ 2147483647 h 158"/>
                <a:gd name="T2" fmla="*/ 2147483647 w 198"/>
                <a:gd name="T3" fmla="*/ 2147483647 h 158"/>
                <a:gd name="T4" fmla="*/ 0 w 198"/>
                <a:gd name="T5" fmla="*/ 2147483647 h 158"/>
                <a:gd name="T6" fmla="*/ 2147483647 w 198"/>
                <a:gd name="T7" fmla="*/ 0 h 158"/>
                <a:gd name="T8" fmla="*/ 2147483647 w 198"/>
                <a:gd name="T9" fmla="*/ 2147483647 h 158"/>
                <a:gd name="T10" fmla="*/ 2147483647 w 198"/>
                <a:gd name="T11" fmla="*/ 2147483647 h 1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158"/>
                <a:gd name="T20" fmla="*/ 198 w 198"/>
                <a:gd name="T21" fmla="*/ 158 h 15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158">
                  <a:moveTo>
                    <a:pt x="6" y="158"/>
                  </a:moveTo>
                  <a:lnTo>
                    <a:pt x="2" y="156"/>
                  </a:lnTo>
                  <a:lnTo>
                    <a:pt x="0" y="149"/>
                  </a:lnTo>
                  <a:lnTo>
                    <a:pt x="194" y="0"/>
                  </a:lnTo>
                  <a:lnTo>
                    <a:pt x="198" y="9"/>
                  </a:lnTo>
                  <a:lnTo>
                    <a:pt x="6" y="1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Freeform 24"/>
            <p:cNvSpPr>
              <a:spLocks/>
            </p:cNvSpPr>
            <p:nvPr/>
          </p:nvSpPr>
          <p:spPr bwMode="auto">
            <a:xfrm>
              <a:off x="1676400" y="2498725"/>
              <a:ext cx="320675" cy="12700"/>
            </a:xfrm>
            <a:custGeom>
              <a:avLst/>
              <a:gdLst>
                <a:gd name="T0" fmla="*/ 2147483647 w 202"/>
                <a:gd name="T1" fmla="*/ 0 h 8"/>
                <a:gd name="T2" fmla="*/ 2147483647 w 202"/>
                <a:gd name="T3" fmla="*/ 2147483647 h 8"/>
                <a:gd name="T4" fmla="*/ 2147483647 w 202"/>
                <a:gd name="T5" fmla="*/ 2147483647 h 8"/>
                <a:gd name="T6" fmla="*/ 0 w 202"/>
                <a:gd name="T7" fmla="*/ 2147483647 h 8"/>
                <a:gd name="T8" fmla="*/ 0 w 202"/>
                <a:gd name="T9" fmla="*/ 0 h 8"/>
                <a:gd name="T10" fmla="*/ 2147483647 w 202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8"/>
                <a:gd name="T20" fmla="*/ 202 w 202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8">
                  <a:moveTo>
                    <a:pt x="200" y="0"/>
                  </a:moveTo>
                  <a:lnTo>
                    <a:pt x="202" y="4"/>
                  </a:lnTo>
                  <a:lnTo>
                    <a:pt x="20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Freeform 25"/>
            <p:cNvSpPr>
              <a:spLocks/>
            </p:cNvSpPr>
            <p:nvPr/>
          </p:nvSpPr>
          <p:spPr bwMode="auto">
            <a:xfrm>
              <a:off x="1422400" y="2146300"/>
              <a:ext cx="158750" cy="287338"/>
            </a:xfrm>
            <a:custGeom>
              <a:avLst/>
              <a:gdLst>
                <a:gd name="T0" fmla="*/ 2147483647 w 100"/>
                <a:gd name="T1" fmla="*/ 2147483647 h 181"/>
                <a:gd name="T2" fmla="*/ 2147483647 w 100"/>
                <a:gd name="T3" fmla="*/ 2147483647 h 181"/>
                <a:gd name="T4" fmla="*/ 0 w 100"/>
                <a:gd name="T5" fmla="*/ 2147483647 h 181"/>
                <a:gd name="T6" fmla="*/ 2147483647 w 100"/>
                <a:gd name="T7" fmla="*/ 2147483647 h 181"/>
                <a:gd name="T8" fmla="*/ 2147483647 w 100"/>
                <a:gd name="T9" fmla="*/ 0 h 181"/>
                <a:gd name="T10" fmla="*/ 2147483647 w 100"/>
                <a:gd name="T11" fmla="*/ 2147483647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0"/>
                <a:gd name="T19" fmla="*/ 0 h 181"/>
                <a:gd name="T20" fmla="*/ 100 w 100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0" h="181">
                  <a:moveTo>
                    <a:pt x="100" y="177"/>
                  </a:moveTo>
                  <a:lnTo>
                    <a:pt x="94" y="181"/>
                  </a:lnTo>
                  <a:lnTo>
                    <a:pt x="0" y="8"/>
                  </a:lnTo>
                  <a:lnTo>
                    <a:pt x="2" y="4"/>
                  </a:lnTo>
                  <a:lnTo>
                    <a:pt x="4" y="0"/>
                  </a:lnTo>
                  <a:lnTo>
                    <a:pt x="100" y="17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Freeform 26"/>
            <p:cNvSpPr>
              <a:spLocks/>
            </p:cNvSpPr>
            <p:nvPr/>
          </p:nvSpPr>
          <p:spPr bwMode="auto">
            <a:xfrm>
              <a:off x="1431925" y="1878013"/>
              <a:ext cx="171450" cy="301625"/>
            </a:xfrm>
            <a:custGeom>
              <a:avLst/>
              <a:gdLst>
                <a:gd name="T0" fmla="*/ 2147483647 w 108"/>
                <a:gd name="T1" fmla="*/ 2147483647 h 190"/>
                <a:gd name="T2" fmla="*/ 0 w 108"/>
                <a:gd name="T3" fmla="*/ 2147483647 h 190"/>
                <a:gd name="T4" fmla="*/ 2147483647 w 108"/>
                <a:gd name="T5" fmla="*/ 0 h 190"/>
                <a:gd name="T6" fmla="*/ 2147483647 w 108"/>
                <a:gd name="T7" fmla="*/ 2147483647 h 190"/>
                <a:gd name="T8" fmla="*/ 2147483647 w 108"/>
                <a:gd name="T9" fmla="*/ 214748364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90"/>
                <a:gd name="T17" fmla="*/ 108 w 108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90">
                  <a:moveTo>
                    <a:pt x="8" y="190"/>
                  </a:moveTo>
                  <a:lnTo>
                    <a:pt x="0" y="186"/>
                  </a:lnTo>
                  <a:lnTo>
                    <a:pt x="102" y="0"/>
                  </a:lnTo>
                  <a:lnTo>
                    <a:pt x="108" y="4"/>
                  </a:lnTo>
                  <a:lnTo>
                    <a:pt x="8" y="19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Freeform 27"/>
            <p:cNvSpPr>
              <a:spLocks/>
            </p:cNvSpPr>
            <p:nvPr/>
          </p:nvSpPr>
          <p:spPr bwMode="auto">
            <a:xfrm>
              <a:off x="1393825" y="1854200"/>
              <a:ext cx="171450" cy="301625"/>
            </a:xfrm>
            <a:custGeom>
              <a:avLst/>
              <a:gdLst>
                <a:gd name="T0" fmla="*/ 2147483647 w 108"/>
                <a:gd name="T1" fmla="*/ 2147483647 h 190"/>
                <a:gd name="T2" fmla="*/ 0 w 108"/>
                <a:gd name="T3" fmla="*/ 2147483647 h 190"/>
                <a:gd name="T4" fmla="*/ 2147483647 w 108"/>
                <a:gd name="T5" fmla="*/ 0 h 190"/>
                <a:gd name="T6" fmla="*/ 2147483647 w 108"/>
                <a:gd name="T7" fmla="*/ 2147483647 h 190"/>
                <a:gd name="T8" fmla="*/ 2147483647 w 108"/>
                <a:gd name="T9" fmla="*/ 2147483647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190"/>
                <a:gd name="T17" fmla="*/ 108 w 108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190">
                  <a:moveTo>
                    <a:pt x="6" y="190"/>
                  </a:moveTo>
                  <a:lnTo>
                    <a:pt x="0" y="186"/>
                  </a:lnTo>
                  <a:lnTo>
                    <a:pt x="100" y="0"/>
                  </a:lnTo>
                  <a:lnTo>
                    <a:pt x="108" y="5"/>
                  </a:lnTo>
                  <a:lnTo>
                    <a:pt x="6" y="19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Freeform 28"/>
            <p:cNvSpPr>
              <a:spLocks/>
            </p:cNvSpPr>
            <p:nvPr/>
          </p:nvSpPr>
          <p:spPr bwMode="auto">
            <a:xfrm>
              <a:off x="1104900" y="2146300"/>
              <a:ext cx="323850" cy="12700"/>
            </a:xfrm>
            <a:custGeom>
              <a:avLst/>
              <a:gdLst>
                <a:gd name="T0" fmla="*/ 2147483647 w 204"/>
                <a:gd name="T1" fmla="*/ 0 h 8"/>
                <a:gd name="T2" fmla="*/ 2147483647 w 204"/>
                <a:gd name="T3" fmla="*/ 2147483647 h 8"/>
                <a:gd name="T4" fmla="*/ 2147483647 w 204"/>
                <a:gd name="T5" fmla="*/ 2147483647 h 8"/>
                <a:gd name="T6" fmla="*/ 0 w 204"/>
                <a:gd name="T7" fmla="*/ 2147483647 h 8"/>
                <a:gd name="T8" fmla="*/ 0 w 204"/>
                <a:gd name="T9" fmla="*/ 0 h 8"/>
                <a:gd name="T10" fmla="*/ 2147483647 w 204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4"/>
                <a:gd name="T19" fmla="*/ 0 h 8"/>
                <a:gd name="T20" fmla="*/ 204 w 204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4" h="8">
                  <a:moveTo>
                    <a:pt x="204" y="0"/>
                  </a:moveTo>
                  <a:lnTo>
                    <a:pt x="202" y="4"/>
                  </a:lnTo>
                  <a:lnTo>
                    <a:pt x="200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Freeform 29"/>
            <p:cNvSpPr>
              <a:spLocks/>
            </p:cNvSpPr>
            <p:nvPr/>
          </p:nvSpPr>
          <p:spPr bwMode="auto">
            <a:xfrm>
              <a:off x="850900" y="2227263"/>
              <a:ext cx="155575" cy="277812"/>
            </a:xfrm>
            <a:custGeom>
              <a:avLst/>
              <a:gdLst>
                <a:gd name="T0" fmla="*/ 2147483647 w 98"/>
                <a:gd name="T1" fmla="*/ 0 h 175"/>
                <a:gd name="T2" fmla="*/ 2147483647 w 98"/>
                <a:gd name="T3" fmla="*/ 2147483647 h 175"/>
                <a:gd name="T4" fmla="*/ 2147483647 w 98"/>
                <a:gd name="T5" fmla="*/ 2147483647 h 175"/>
                <a:gd name="T6" fmla="*/ 2147483647 w 98"/>
                <a:gd name="T7" fmla="*/ 2147483647 h 175"/>
                <a:gd name="T8" fmla="*/ 0 w 98"/>
                <a:gd name="T9" fmla="*/ 2147483647 h 175"/>
                <a:gd name="T10" fmla="*/ 2147483647 w 98"/>
                <a:gd name="T11" fmla="*/ 0 h 1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5"/>
                <a:gd name="T20" fmla="*/ 98 w 98"/>
                <a:gd name="T21" fmla="*/ 175 h 1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5">
                  <a:moveTo>
                    <a:pt x="92" y="0"/>
                  </a:moveTo>
                  <a:lnTo>
                    <a:pt x="98" y="4"/>
                  </a:lnTo>
                  <a:lnTo>
                    <a:pt x="6" y="175"/>
                  </a:lnTo>
                  <a:lnTo>
                    <a:pt x="2" y="175"/>
                  </a:lnTo>
                  <a:lnTo>
                    <a:pt x="0" y="171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Freeform 30"/>
            <p:cNvSpPr>
              <a:spLocks/>
            </p:cNvSpPr>
            <p:nvPr/>
          </p:nvSpPr>
          <p:spPr bwMode="auto">
            <a:xfrm>
              <a:off x="901700" y="2251075"/>
              <a:ext cx="146050" cy="257175"/>
            </a:xfrm>
            <a:custGeom>
              <a:avLst/>
              <a:gdLst>
                <a:gd name="T0" fmla="*/ 2147483647 w 92"/>
                <a:gd name="T1" fmla="*/ 0 h 162"/>
                <a:gd name="T2" fmla="*/ 2147483647 w 92"/>
                <a:gd name="T3" fmla="*/ 2147483647 h 162"/>
                <a:gd name="T4" fmla="*/ 2147483647 w 92"/>
                <a:gd name="T5" fmla="*/ 2147483647 h 162"/>
                <a:gd name="T6" fmla="*/ 0 w 92"/>
                <a:gd name="T7" fmla="*/ 2147483647 h 162"/>
                <a:gd name="T8" fmla="*/ 2147483647 w 9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162"/>
                <a:gd name="T17" fmla="*/ 92 w 9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162">
                  <a:moveTo>
                    <a:pt x="84" y="0"/>
                  </a:moveTo>
                  <a:lnTo>
                    <a:pt x="92" y="4"/>
                  </a:lnTo>
                  <a:lnTo>
                    <a:pt x="6" y="162"/>
                  </a:lnTo>
                  <a:lnTo>
                    <a:pt x="0" y="15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Freeform 31"/>
            <p:cNvSpPr>
              <a:spLocks/>
            </p:cNvSpPr>
            <p:nvPr/>
          </p:nvSpPr>
          <p:spPr bwMode="auto">
            <a:xfrm>
              <a:off x="539750" y="2498725"/>
              <a:ext cx="314325" cy="12700"/>
            </a:xfrm>
            <a:custGeom>
              <a:avLst/>
              <a:gdLst>
                <a:gd name="T0" fmla="*/ 2147483647 w 198"/>
                <a:gd name="T1" fmla="*/ 0 h 8"/>
                <a:gd name="T2" fmla="*/ 2147483647 w 198"/>
                <a:gd name="T3" fmla="*/ 2147483647 h 8"/>
                <a:gd name="T4" fmla="*/ 2147483647 w 198"/>
                <a:gd name="T5" fmla="*/ 2147483647 h 8"/>
                <a:gd name="T6" fmla="*/ 0 w 198"/>
                <a:gd name="T7" fmla="*/ 2147483647 h 8"/>
                <a:gd name="T8" fmla="*/ 0 w 198"/>
                <a:gd name="T9" fmla="*/ 0 h 8"/>
                <a:gd name="T10" fmla="*/ 2147483647 w 198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8"/>
                <a:gd name="T19" fmla="*/ 0 h 8"/>
                <a:gd name="T20" fmla="*/ 198 w 198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8" h="8">
                  <a:moveTo>
                    <a:pt x="196" y="0"/>
                  </a:moveTo>
                  <a:lnTo>
                    <a:pt x="198" y="4"/>
                  </a:lnTo>
                  <a:lnTo>
                    <a:pt x="19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Freeform 32"/>
            <p:cNvSpPr>
              <a:spLocks/>
            </p:cNvSpPr>
            <p:nvPr/>
          </p:nvSpPr>
          <p:spPr bwMode="auto">
            <a:xfrm>
              <a:off x="850900" y="2505075"/>
              <a:ext cx="196850" cy="358775"/>
            </a:xfrm>
            <a:custGeom>
              <a:avLst/>
              <a:gdLst>
                <a:gd name="T0" fmla="*/ 0 w 124"/>
                <a:gd name="T1" fmla="*/ 2147483647 h 226"/>
                <a:gd name="T2" fmla="*/ 2147483647 w 124"/>
                <a:gd name="T3" fmla="*/ 0 h 226"/>
                <a:gd name="T4" fmla="*/ 2147483647 w 124"/>
                <a:gd name="T5" fmla="*/ 0 h 226"/>
                <a:gd name="T6" fmla="*/ 2147483647 w 124"/>
                <a:gd name="T7" fmla="*/ 2147483647 h 226"/>
                <a:gd name="T8" fmla="*/ 2147483647 w 124"/>
                <a:gd name="T9" fmla="*/ 2147483647 h 226"/>
                <a:gd name="T10" fmla="*/ 2147483647 w 124"/>
                <a:gd name="T11" fmla="*/ 2147483647 h 226"/>
                <a:gd name="T12" fmla="*/ 0 w 124"/>
                <a:gd name="T13" fmla="*/ 2147483647 h 2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4"/>
                <a:gd name="T22" fmla="*/ 0 h 226"/>
                <a:gd name="T23" fmla="*/ 124 w 124"/>
                <a:gd name="T24" fmla="*/ 226 h 2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4" h="226">
                  <a:moveTo>
                    <a:pt x="0" y="4"/>
                  </a:moveTo>
                  <a:lnTo>
                    <a:pt x="2" y="0"/>
                  </a:lnTo>
                  <a:lnTo>
                    <a:pt x="6" y="0"/>
                  </a:lnTo>
                  <a:lnTo>
                    <a:pt x="124" y="217"/>
                  </a:lnTo>
                  <a:lnTo>
                    <a:pt x="122" y="222"/>
                  </a:lnTo>
                  <a:lnTo>
                    <a:pt x="120" y="22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Freeform 33"/>
            <p:cNvSpPr>
              <a:spLocks/>
            </p:cNvSpPr>
            <p:nvPr/>
          </p:nvSpPr>
          <p:spPr bwMode="auto">
            <a:xfrm>
              <a:off x="1041400" y="2849563"/>
              <a:ext cx="387350" cy="14287"/>
            </a:xfrm>
            <a:custGeom>
              <a:avLst/>
              <a:gdLst>
                <a:gd name="T0" fmla="*/ 0 w 244"/>
                <a:gd name="T1" fmla="*/ 2147483647 h 9"/>
                <a:gd name="T2" fmla="*/ 2147483647 w 244"/>
                <a:gd name="T3" fmla="*/ 2147483647 h 9"/>
                <a:gd name="T4" fmla="*/ 2147483647 w 244"/>
                <a:gd name="T5" fmla="*/ 0 h 9"/>
                <a:gd name="T6" fmla="*/ 2147483647 w 244"/>
                <a:gd name="T7" fmla="*/ 0 h 9"/>
                <a:gd name="T8" fmla="*/ 2147483647 w 244"/>
                <a:gd name="T9" fmla="*/ 2147483647 h 9"/>
                <a:gd name="T10" fmla="*/ 2147483647 w 244"/>
                <a:gd name="T11" fmla="*/ 2147483647 h 9"/>
                <a:gd name="T12" fmla="*/ 0 w 244"/>
                <a:gd name="T13" fmla="*/ 2147483647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4"/>
                <a:gd name="T22" fmla="*/ 0 h 9"/>
                <a:gd name="T23" fmla="*/ 244 w 244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4" h="9">
                  <a:moveTo>
                    <a:pt x="0" y="9"/>
                  </a:moveTo>
                  <a:lnTo>
                    <a:pt x="2" y="5"/>
                  </a:lnTo>
                  <a:lnTo>
                    <a:pt x="4" y="0"/>
                  </a:lnTo>
                  <a:lnTo>
                    <a:pt x="240" y="0"/>
                  </a:lnTo>
                  <a:lnTo>
                    <a:pt x="242" y="5"/>
                  </a:lnTo>
                  <a:lnTo>
                    <a:pt x="24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1069975" y="2798763"/>
              <a:ext cx="330200" cy="14287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Freeform 35"/>
            <p:cNvSpPr>
              <a:spLocks/>
            </p:cNvSpPr>
            <p:nvPr/>
          </p:nvSpPr>
          <p:spPr bwMode="auto">
            <a:xfrm>
              <a:off x="1422400" y="2579688"/>
              <a:ext cx="155575" cy="284162"/>
            </a:xfrm>
            <a:custGeom>
              <a:avLst/>
              <a:gdLst>
                <a:gd name="T0" fmla="*/ 2147483647 w 98"/>
                <a:gd name="T1" fmla="*/ 0 h 179"/>
                <a:gd name="T2" fmla="*/ 2147483647 w 98"/>
                <a:gd name="T3" fmla="*/ 2147483647 h 179"/>
                <a:gd name="T4" fmla="*/ 2147483647 w 98"/>
                <a:gd name="T5" fmla="*/ 2147483647 h 179"/>
                <a:gd name="T6" fmla="*/ 2147483647 w 98"/>
                <a:gd name="T7" fmla="*/ 2147483647 h 179"/>
                <a:gd name="T8" fmla="*/ 0 w 98"/>
                <a:gd name="T9" fmla="*/ 2147483647 h 179"/>
                <a:gd name="T10" fmla="*/ 2147483647 w 98"/>
                <a:gd name="T11" fmla="*/ 0 h 17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8"/>
                <a:gd name="T19" fmla="*/ 0 h 179"/>
                <a:gd name="T20" fmla="*/ 98 w 98"/>
                <a:gd name="T21" fmla="*/ 179 h 17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8" h="179">
                  <a:moveTo>
                    <a:pt x="92" y="0"/>
                  </a:moveTo>
                  <a:lnTo>
                    <a:pt x="98" y="4"/>
                  </a:lnTo>
                  <a:lnTo>
                    <a:pt x="4" y="179"/>
                  </a:lnTo>
                  <a:lnTo>
                    <a:pt x="2" y="175"/>
                  </a:lnTo>
                  <a:lnTo>
                    <a:pt x="0" y="17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Freeform 37"/>
            <p:cNvSpPr>
              <a:spLocks noEditPoints="1"/>
            </p:cNvSpPr>
            <p:nvPr/>
          </p:nvSpPr>
          <p:spPr bwMode="auto">
            <a:xfrm>
              <a:off x="1852613" y="5708650"/>
              <a:ext cx="100012" cy="100013"/>
            </a:xfrm>
            <a:custGeom>
              <a:avLst/>
              <a:gdLst>
                <a:gd name="T0" fmla="*/ 0 w 63"/>
                <a:gd name="T1" fmla="*/ 2147483647 h 63"/>
                <a:gd name="T2" fmla="*/ 0 w 63"/>
                <a:gd name="T3" fmla="*/ 2147483647 h 63"/>
                <a:gd name="T4" fmla="*/ 2147483647 w 63"/>
                <a:gd name="T5" fmla="*/ 2147483647 h 63"/>
                <a:gd name="T6" fmla="*/ 2147483647 w 63"/>
                <a:gd name="T7" fmla="*/ 2147483647 h 63"/>
                <a:gd name="T8" fmla="*/ 2147483647 w 63"/>
                <a:gd name="T9" fmla="*/ 2147483647 h 63"/>
                <a:gd name="T10" fmla="*/ 2147483647 w 63"/>
                <a:gd name="T11" fmla="*/ 0 h 63"/>
                <a:gd name="T12" fmla="*/ 2147483647 w 63"/>
                <a:gd name="T13" fmla="*/ 0 h 63"/>
                <a:gd name="T14" fmla="*/ 2147483647 w 63"/>
                <a:gd name="T15" fmla="*/ 0 h 63"/>
                <a:gd name="T16" fmla="*/ 2147483647 w 63"/>
                <a:gd name="T17" fmla="*/ 2147483647 h 63"/>
                <a:gd name="T18" fmla="*/ 2147483647 w 63"/>
                <a:gd name="T19" fmla="*/ 2147483647 h 63"/>
                <a:gd name="T20" fmla="*/ 2147483647 w 63"/>
                <a:gd name="T21" fmla="*/ 2147483647 h 63"/>
                <a:gd name="T22" fmla="*/ 2147483647 w 63"/>
                <a:gd name="T23" fmla="*/ 2147483647 h 63"/>
                <a:gd name="T24" fmla="*/ 2147483647 w 63"/>
                <a:gd name="T25" fmla="*/ 2147483647 h 63"/>
                <a:gd name="T26" fmla="*/ 2147483647 w 63"/>
                <a:gd name="T27" fmla="*/ 2147483647 h 63"/>
                <a:gd name="T28" fmla="*/ 2147483647 w 63"/>
                <a:gd name="T29" fmla="*/ 2147483647 h 63"/>
                <a:gd name="T30" fmla="*/ 2147483647 w 63"/>
                <a:gd name="T31" fmla="*/ 2147483647 h 63"/>
                <a:gd name="T32" fmla="*/ 2147483647 w 63"/>
                <a:gd name="T33" fmla="*/ 2147483647 h 63"/>
                <a:gd name="T34" fmla="*/ 2147483647 w 63"/>
                <a:gd name="T35" fmla="*/ 2147483647 h 63"/>
                <a:gd name="T36" fmla="*/ 2147483647 w 63"/>
                <a:gd name="T37" fmla="*/ 2147483647 h 63"/>
                <a:gd name="T38" fmla="*/ 2147483647 w 63"/>
                <a:gd name="T39" fmla="*/ 2147483647 h 63"/>
                <a:gd name="T40" fmla="*/ 2147483647 w 63"/>
                <a:gd name="T41" fmla="*/ 2147483647 h 63"/>
                <a:gd name="T42" fmla="*/ 2147483647 w 63"/>
                <a:gd name="T43" fmla="*/ 2147483647 h 63"/>
                <a:gd name="T44" fmla="*/ 2147483647 w 63"/>
                <a:gd name="T45" fmla="*/ 2147483647 h 63"/>
                <a:gd name="T46" fmla="*/ 0 w 63"/>
                <a:gd name="T47" fmla="*/ 2147483647 h 63"/>
                <a:gd name="T48" fmla="*/ 0 w 63"/>
                <a:gd name="T49" fmla="*/ 2147483647 h 63"/>
                <a:gd name="T50" fmla="*/ 2147483647 w 63"/>
                <a:gd name="T51" fmla="*/ 2147483647 h 63"/>
                <a:gd name="T52" fmla="*/ 2147483647 w 63"/>
                <a:gd name="T53" fmla="*/ 2147483647 h 63"/>
                <a:gd name="T54" fmla="*/ 2147483647 w 63"/>
                <a:gd name="T55" fmla="*/ 2147483647 h 63"/>
                <a:gd name="T56" fmla="*/ 2147483647 w 63"/>
                <a:gd name="T57" fmla="*/ 2147483647 h 63"/>
                <a:gd name="T58" fmla="*/ 2147483647 w 63"/>
                <a:gd name="T59" fmla="*/ 2147483647 h 63"/>
                <a:gd name="T60" fmla="*/ 2147483647 w 63"/>
                <a:gd name="T61" fmla="*/ 2147483647 h 63"/>
                <a:gd name="T62" fmla="*/ 2147483647 w 63"/>
                <a:gd name="T63" fmla="*/ 2147483647 h 63"/>
                <a:gd name="T64" fmla="*/ 2147483647 w 63"/>
                <a:gd name="T65" fmla="*/ 2147483647 h 63"/>
                <a:gd name="T66" fmla="*/ 2147483647 w 63"/>
                <a:gd name="T67" fmla="*/ 2147483647 h 63"/>
                <a:gd name="T68" fmla="*/ 2147483647 w 63"/>
                <a:gd name="T69" fmla="*/ 2147483647 h 63"/>
                <a:gd name="T70" fmla="*/ 2147483647 w 63"/>
                <a:gd name="T71" fmla="*/ 2147483647 h 63"/>
                <a:gd name="T72" fmla="*/ 2147483647 w 63"/>
                <a:gd name="T73" fmla="*/ 2147483647 h 63"/>
                <a:gd name="T74" fmla="*/ 2147483647 w 63"/>
                <a:gd name="T75" fmla="*/ 2147483647 h 63"/>
                <a:gd name="T76" fmla="*/ 2147483647 w 63"/>
                <a:gd name="T77" fmla="*/ 2147483647 h 63"/>
                <a:gd name="T78" fmla="*/ 2147483647 w 63"/>
                <a:gd name="T79" fmla="*/ 2147483647 h 63"/>
                <a:gd name="T80" fmla="*/ 2147483647 w 63"/>
                <a:gd name="T81" fmla="*/ 2147483647 h 63"/>
                <a:gd name="T82" fmla="*/ 2147483647 w 63"/>
                <a:gd name="T83" fmla="*/ 2147483647 h 63"/>
                <a:gd name="T84" fmla="*/ 2147483647 w 63"/>
                <a:gd name="T85" fmla="*/ 2147483647 h 63"/>
                <a:gd name="T86" fmla="*/ 2147483647 w 63"/>
                <a:gd name="T87" fmla="*/ 2147483647 h 63"/>
                <a:gd name="T88" fmla="*/ 2147483647 w 63"/>
                <a:gd name="T89" fmla="*/ 2147483647 h 63"/>
                <a:gd name="T90" fmla="*/ 2147483647 w 63"/>
                <a:gd name="T91" fmla="*/ 2147483647 h 63"/>
                <a:gd name="T92" fmla="*/ 2147483647 w 63"/>
                <a:gd name="T93" fmla="*/ 2147483647 h 63"/>
                <a:gd name="T94" fmla="*/ 2147483647 w 63"/>
                <a:gd name="T95" fmla="*/ 2147483647 h 63"/>
                <a:gd name="T96" fmla="*/ 2147483647 w 63"/>
                <a:gd name="T97" fmla="*/ 2147483647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3"/>
                <a:gd name="T148" fmla="*/ 0 h 63"/>
                <a:gd name="T149" fmla="*/ 63 w 63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3" h="63">
                  <a:moveTo>
                    <a:pt x="0" y="32"/>
                  </a:moveTo>
                  <a:lnTo>
                    <a:pt x="0" y="22"/>
                  </a:lnTo>
                  <a:lnTo>
                    <a:pt x="5" y="15"/>
                  </a:lnTo>
                  <a:lnTo>
                    <a:pt x="10" y="8"/>
                  </a:lnTo>
                  <a:lnTo>
                    <a:pt x="14" y="2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40" y="0"/>
                  </a:lnTo>
                  <a:lnTo>
                    <a:pt x="49" y="4"/>
                  </a:lnTo>
                  <a:lnTo>
                    <a:pt x="53" y="8"/>
                  </a:lnTo>
                  <a:lnTo>
                    <a:pt x="58" y="15"/>
                  </a:lnTo>
                  <a:lnTo>
                    <a:pt x="63" y="22"/>
                  </a:lnTo>
                  <a:lnTo>
                    <a:pt x="63" y="30"/>
                  </a:lnTo>
                  <a:lnTo>
                    <a:pt x="63" y="41"/>
                  </a:lnTo>
                  <a:lnTo>
                    <a:pt x="58" y="48"/>
                  </a:lnTo>
                  <a:lnTo>
                    <a:pt x="53" y="54"/>
                  </a:lnTo>
                  <a:lnTo>
                    <a:pt x="47" y="59"/>
                  </a:lnTo>
                  <a:lnTo>
                    <a:pt x="40" y="63"/>
                  </a:lnTo>
                  <a:lnTo>
                    <a:pt x="30" y="63"/>
                  </a:lnTo>
                  <a:lnTo>
                    <a:pt x="23" y="63"/>
                  </a:lnTo>
                  <a:lnTo>
                    <a:pt x="14" y="59"/>
                  </a:lnTo>
                  <a:lnTo>
                    <a:pt x="10" y="54"/>
                  </a:lnTo>
                  <a:lnTo>
                    <a:pt x="5" y="48"/>
                  </a:lnTo>
                  <a:lnTo>
                    <a:pt x="0" y="39"/>
                  </a:lnTo>
                  <a:lnTo>
                    <a:pt x="0" y="32"/>
                  </a:lnTo>
                  <a:close/>
                  <a:moveTo>
                    <a:pt x="10" y="32"/>
                  </a:moveTo>
                  <a:lnTo>
                    <a:pt x="10" y="39"/>
                  </a:lnTo>
                  <a:lnTo>
                    <a:pt x="12" y="46"/>
                  </a:lnTo>
                  <a:lnTo>
                    <a:pt x="14" y="50"/>
                  </a:lnTo>
                  <a:lnTo>
                    <a:pt x="19" y="54"/>
                  </a:lnTo>
                  <a:lnTo>
                    <a:pt x="26" y="56"/>
                  </a:lnTo>
                  <a:lnTo>
                    <a:pt x="30" y="56"/>
                  </a:lnTo>
                  <a:lnTo>
                    <a:pt x="37" y="56"/>
                  </a:lnTo>
                  <a:lnTo>
                    <a:pt x="42" y="54"/>
                  </a:lnTo>
                  <a:lnTo>
                    <a:pt x="47" y="50"/>
                  </a:lnTo>
                  <a:lnTo>
                    <a:pt x="51" y="46"/>
                  </a:lnTo>
                  <a:lnTo>
                    <a:pt x="53" y="39"/>
                  </a:lnTo>
                  <a:lnTo>
                    <a:pt x="53" y="30"/>
                  </a:lnTo>
                  <a:lnTo>
                    <a:pt x="53" y="24"/>
                  </a:lnTo>
                  <a:lnTo>
                    <a:pt x="51" y="17"/>
                  </a:lnTo>
                  <a:lnTo>
                    <a:pt x="49" y="13"/>
                  </a:lnTo>
                  <a:lnTo>
                    <a:pt x="44" y="8"/>
                  </a:lnTo>
                  <a:lnTo>
                    <a:pt x="37" y="6"/>
                  </a:lnTo>
                  <a:lnTo>
                    <a:pt x="30" y="6"/>
                  </a:lnTo>
                  <a:lnTo>
                    <a:pt x="23" y="8"/>
                  </a:lnTo>
                  <a:lnTo>
                    <a:pt x="17" y="13"/>
                  </a:lnTo>
                  <a:lnTo>
                    <a:pt x="12" y="17"/>
                  </a:lnTo>
                  <a:lnTo>
                    <a:pt x="10" y="24"/>
                  </a:lnTo>
                  <a:lnTo>
                    <a:pt x="10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1101725" y="5708650"/>
              <a:ext cx="80963" cy="100013"/>
            </a:xfrm>
            <a:custGeom>
              <a:avLst/>
              <a:gdLst>
                <a:gd name="T0" fmla="*/ 0 w 51"/>
                <a:gd name="T1" fmla="*/ 2147483647 h 63"/>
                <a:gd name="T2" fmla="*/ 0 w 51"/>
                <a:gd name="T3" fmla="*/ 0 h 63"/>
                <a:gd name="T4" fmla="*/ 2147483647 w 51"/>
                <a:gd name="T5" fmla="*/ 0 h 63"/>
                <a:gd name="T6" fmla="*/ 2147483647 w 51"/>
                <a:gd name="T7" fmla="*/ 2147483647 h 63"/>
                <a:gd name="T8" fmla="*/ 2147483647 w 51"/>
                <a:gd name="T9" fmla="*/ 0 h 63"/>
                <a:gd name="T10" fmla="*/ 2147483647 w 51"/>
                <a:gd name="T11" fmla="*/ 0 h 63"/>
                <a:gd name="T12" fmla="*/ 2147483647 w 51"/>
                <a:gd name="T13" fmla="*/ 2147483647 h 63"/>
                <a:gd name="T14" fmla="*/ 2147483647 w 51"/>
                <a:gd name="T15" fmla="*/ 2147483647 h 63"/>
                <a:gd name="T16" fmla="*/ 2147483647 w 51"/>
                <a:gd name="T17" fmla="*/ 2147483647 h 63"/>
                <a:gd name="T18" fmla="*/ 2147483647 w 51"/>
                <a:gd name="T19" fmla="*/ 2147483647 h 63"/>
                <a:gd name="T20" fmla="*/ 0 w 51"/>
                <a:gd name="T21" fmla="*/ 214748364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3"/>
                <a:gd name="T35" fmla="*/ 51 w 5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3">
                  <a:moveTo>
                    <a:pt x="0" y="6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1" y="48"/>
                  </a:lnTo>
                  <a:lnTo>
                    <a:pt x="41" y="0"/>
                  </a:lnTo>
                  <a:lnTo>
                    <a:pt x="51" y="0"/>
                  </a:lnTo>
                  <a:lnTo>
                    <a:pt x="51" y="63"/>
                  </a:lnTo>
                  <a:lnTo>
                    <a:pt x="41" y="63"/>
                  </a:lnTo>
                  <a:lnTo>
                    <a:pt x="7" y="15"/>
                  </a:lnTo>
                  <a:lnTo>
                    <a:pt x="7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709613" y="6332538"/>
              <a:ext cx="98425" cy="100012"/>
            </a:xfrm>
            <a:custGeom>
              <a:avLst/>
              <a:gdLst>
                <a:gd name="T0" fmla="*/ 0 w 62"/>
                <a:gd name="T1" fmla="*/ 2147483647 h 63"/>
                <a:gd name="T2" fmla="*/ 2147483647 w 62"/>
                <a:gd name="T3" fmla="*/ 2147483647 h 63"/>
                <a:gd name="T4" fmla="*/ 2147483647 w 62"/>
                <a:gd name="T5" fmla="*/ 2147483647 h 63"/>
                <a:gd name="T6" fmla="*/ 2147483647 w 62"/>
                <a:gd name="T7" fmla="*/ 2147483647 h 63"/>
                <a:gd name="T8" fmla="*/ 2147483647 w 62"/>
                <a:gd name="T9" fmla="*/ 2147483647 h 63"/>
                <a:gd name="T10" fmla="*/ 2147483647 w 62"/>
                <a:gd name="T11" fmla="*/ 0 h 63"/>
                <a:gd name="T12" fmla="*/ 2147483647 w 62"/>
                <a:gd name="T13" fmla="*/ 0 h 63"/>
                <a:gd name="T14" fmla="*/ 2147483647 w 62"/>
                <a:gd name="T15" fmla="*/ 0 h 63"/>
                <a:gd name="T16" fmla="*/ 2147483647 w 62"/>
                <a:gd name="T17" fmla="*/ 2147483647 h 63"/>
                <a:gd name="T18" fmla="*/ 2147483647 w 62"/>
                <a:gd name="T19" fmla="*/ 2147483647 h 63"/>
                <a:gd name="T20" fmla="*/ 2147483647 w 62"/>
                <a:gd name="T21" fmla="*/ 2147483647 h 63"/>
                <a:gd name="T22" fmla="*/ 2147483647 w 62"/>
                <a:gd name="T23" fmla="*/ 2147483647 h 63"/>
                <a:gd name="T24" fmla="*/ 2147483647 w 62"/>
                <a:gd name="T25" fmla="*/ 2147483647 h 63"/>
                <a:gd name="T26" fmla="*/ 2147483647 w 62"/>
                <a:gd name="T27" fmla="*/ 2147483647 h 63"/>
                <a:gd name="T28" fmla="*/ 2147483647 w 62"/>
                <a:gd name="T29" fmla="*/ 2147483647 h 63"/>
                <a:gd name="T30" fmla="*/ 2147483647 w 62"/>
                <a:gd name="T31" fmla="*/ 2147483647 h 63"/>
                <a:gd name="T32" fmla="*/ 2147483647 w 62"/>
                <a:gd name="T33" fmla="*/ 2147483647 h 63"/>
                <a:gd name="T34" fmla="*/ 2147483647 w 62"/>
                <a:gd name="T35" fmla="*/ 2147483647 h 63"/>
                <a:gd name="T36" fmla="*/ 2147483647 w 62"/>
                <a:gd name="T37" fmla="*/ 2147483647 h 63"/>
                <a:gd name="T38" fmla="*/ 2147483647 w 62"/>
                <a:gd name="T39" fmla="*/ 2147483647 h 63"/>
                <a:gd name="T40" fmla="*/ 2147483647 w 62"/>
                <a:gd name="T41" fmla="*/ 2147483647 h 63"/>
                <a:gd name="T42" fmla="*/ 2147483647 w 62"/>
                <a:gd name="T43" fmla="*/ 2147483647 h 63"/>
                <a:gd name="T44" fmla="*/ 2147483647 w 62"/>
                <a:gd name="T45" fmla="*/ 2147483647 h 63"/>
                <a:gd name="T46" fmla="*/ 2147483647 w 62"/>
                <a:gd name="T47" fmla="*/ 2147483647 h 63"/>
                <a:gd name="T48" fmla="*/ 0 w 62"/>
                <a:gd name="T49" fmla="*/ 2147483647 h 63"/>
                <a:gd name="T50" fmla="*/ 2147483647 w 62"/>
                <a:gd name="T51" fmla="*/ 2147483647 h 63"/>
                <a:gd name="T52" fmla="*/ 2147483647 w 62"/>
                <a:gd name="T53" fmla="*/ 2147483647 h 63"/>
                <a:gd name="T54" fmla="*/ 2147483647 w 62"/>
                <a:gd name="T55" fmla="*/ 2147483647 h 63"/>
                <a:gd name="T56" fmla="*/ 2147483647 w 62"/>
                <a:gd name="T57" fmla="*/ 2147483647 h 63"/>
                <a:gd name="T58" fmla="*/ 2147483647 w 62"/>
                <a:gd name="T59" fmla="*/ 2147483647 h 63"/>
                <a:gd name="T60" fmla="*/ 2147483647 w 62"/>
                <a:gd name="T61" fmla="*/ 2147483647 h 63"/>
                <a:gd name="T62" fmla="*/ 2147483647 w 62"/>
                <a:gd name="T63" fmla="*/ 2147483647 h 63"/>
                <a:gd name="T64" fmla="*/ 2147483647 w 62"/>
                <a:gd name="T65" fmla="*/ 2147483647 h 63"/>
                <a:gd name="T66" fmla="*/ 2147483647 w 62"/>
                <a:gd name="T67" fmla="*/ 2147483647 h 63"/>
                <a:gd name="T68" fmla="*/ 2147483647 w 62"/>
                <a:gd name="T69" fmla="*/ 2147483647 h 63"/>
                <a:gd name="T70" fmla="*/ 2147483647 w 62"/>
                <a:gd name="T71" fmla="*/ 2147483647 h 63"/>
                <a:gd name="T72" fmla="*/ 2147483647 w 62"/>
                <a:gd name="T73" fmla="*/ 2147483647 h 63"/>
                <a:gd name="T74" fmla="*/ 2147483647 w 62"/>
                <a:gd name="T75" fmla="*/ 2147483647 h 63"/>
                <a:gd name="T76" fmla="*/ 2147483647 w 62"/>
                <a:gd name="T77" fmla="*/ 2147483647 h 63"/>
                <a:gd name="T78" fmla="*/ 2147483647 w 62"/>
                <a:gd name="T79" fmla="*/ 2147483647 h 63"/>
                <a:gd name="T80" fmla="*/ 2147483647 w 62"/>
                <a:gd name="T81" fmla="*/ 2147483647 h 63"/>
                <a:gd name="T82" fmla="*/ 2147483647 w 62"/>
                <a:gd name="T83" fmla="*/ 2147483647 h 63"/>
                <a:gd name="T84" fmla="*/ 2147483647 w 62"/>
                <a:gd name="T85" fmla="*/ 2147483647 h 63"/>
                <a:gd name="T86" fmla="*/ 2147483647 w 62"/>
                <a:gd name="T87" fmla="*/ 2147483647 h 63"/>
                <a:gd name="T88" fmla="*/ 2147483647 w 62"/>
                <a:gd name="T89" fmla="*/ 2147483647 h 63"/>
                <a:gd name="T90" fmla="*/ 2147483647 w 62"/>
                <a:gd name="T91" fmla="*/ 2147483647 h 63"/>
                <a:gd name="T92" fmla="*/ 2147483647 w 62"/>
                <a:gd name="T93" fmla="*/ 2147483647 h 63"/>
                <a:gd name="T94" fmla="*/ 2147483647 w 62"/>
                <a:gd name="T95" fmla="*/ 2147483647 h 63"/>
                <a:gd name="T96" fmla="*/ 2147483647 w 62"/>
                <a:gd name="T97" fmla="*/ 2147483647 h 6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2"/>
                <a:gd name="T148" fmla="*/ 0 h 63"/>
                <a:gd name="T149" fmla="*/ 62 w 62"/>
                <a:gd name="T150" fmla="*/ 63 h 6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2" h="63">
                  <a:moveTo>
                    <a:pt x="0" y="32"/>
                  </a:moveTo>
                  <a:lnTo>
                    <a:pt x="2" y="21"/>
                  </a:lnTo>
                  <a:lnTo>
                    <a:pt x="4" y="15"/>
                  </a:lnTo>
                  <a:lnTo>
                    <a:pt x="9" y="8"/>
                  </a:lnTo>
                  <a:lnTo>
                    <a:pt x="16" y="2"/>
                  </a:lnTo>
                  <a:lnTo>
                    <a:pt x="23" y="0"/>
                  </a:lnTo>
                  <a:lnTo>
                    <a:pt x="32" y="0"/>
                  </a:lnTo>
                  <a:lnTo>
                    <a:pt x="41" y="0"/>
                  </a:lnTo>
                  <a:lnTo>
                    <a:pt x="48" y="4"/>
                  </a:lnTo>
                  <a:lnTo>
                    <a:pt x="55" y="8"/>
                  </a:lnTo>
                  <a:lnTo>
                    <a:pt x="60" y="15"/>
                  </a:lnTo>
                  <a:lnTo>
                    <a:pt x="62" y="21"/>
                  </a:lnTo>
                  <a:lnTo>
                    <a:pt x="62" y="30"/>
                  </a:lnTo>
                  <a:lnTo>
                    <a:pt x="62" y="41"/>
                  </a:lnTo>
                  <a:lnTo>
                    <a:pt x="60" y="48"/>
                  </a:lnTo>
                  <a:lnTo>
                    <a:pt x="55" y="54"/>
                  </a:lnTo>
                  <a:lnTo>
                    <a:pt x="48" y="58"/>
                  </a:lnTo>
                  <a:lnTo>
                    <a:pt x="39" y="63"/>
                  </a:lnTo>
                  <a:lnTo>
                    <a:pt x="32" y="63"/>
                  </a:lnTo>
                  <a:lnTo>
                    <a:pt x="23" y="63"/>
                  </a:lnTo>
                  <a:lnTo>
                    <a:pt x="16" y="58"/>
                  </a:lnTo>
                  <a:lnTo>
                    <a:pt x="9" y="54"/>
                  </a:lnTo>
                  <a:lnTo>
                    <a:pt x="4" y="48"/>
                  </a:lnTo>
                  <a:lnTo>
                    <a:pt x="2" y="39"/>
                  </a:lnTo>
                  <a:lnTo>
                    <a:pt x="0" y="32"/>
                  </a:lnTo>
                  <a:close/>
                  <a:moveTo>
                    <a:pt x="9" y="32"/>
                  </a:moveTo>
                  <a:lnTo>
                    <a:pt x="9" y="39"/>
                  </a:lnTo>
                  <a:lnTo>
                    <a:pt x="11" y="45"/>
                  </a:lnTo>
                  <a:lnTo>
                    <a:pt x="16" y="50"/>
                  </a:lnTo>
                  <a:lnTo>
                    <a:pt x="20" y="54"/>
                  </a:lnTo>
                  <a:lnTo>
                    <a:pt x="25" y="56"/>
                  </a:lnTo>
                  <a:lnTo>
                    <a:pt x="32" y="56"/>
                  </a:lnTo>
                  <a:lnTo>
                    <a:pt x="37" y="56"/>
                  </a:lnTo>
                  <a:lnTo>
                    <a:pt x="43" y="54"/>
                  </a:lnTo>
                  <a:lnTo>
                    <a:pt x="48" y="50"/>
                  </a:lnTo>
                  <a:lnTo>
                    <a:pt x="50" y="45"/>
                  </a:lnTo>
                  <a:lnTo>
                    <a:pt x="53" y="39"/>
                  </a:lnTo>
                  <a:lnTo>
                    <a:pt x="55" y="30"/>
                  </a:lnTo>
                  <a:lnTo>
                    <a:pt x="53" y="24"/>
                  </a:lnTo>
                  <a:lnTo>
                    <a:pt x="50" y="17"/>
                  </a:lnTo>
                  <a:lnTo>
                    <a:pt x="48" y="13"/>
                  </a:lnTo>
                  <a:lnTo>
                    <a:pt x="43" y="8"/>
                  </a:lnTo>
                  <a:lnTo>
                    <a:pt x="39" y="6"/>
                  </a:lnTo>
                  <a:lnTo>
                    <a:pt x="32" y="6"/>
                  </a:lnTo>
                  <a:lnTo>
                    <a:pt x="23" y="8"/>
                  </a:lnTo>
                  <a:lnTo>
                    <a:pt x="16" y="13"/>
                  </a:lnTo>
                  <a:lnTo>
                    <a:pt x="11" y="17"/>
                  </a:lnTo>
                  <a:lnTo>
                    <a:pt x="9" y="24"/>
                  </a:lnTo>
                  <a:lnTo>
                    <a:pt x="9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338138" y="5708650"/>
              <a:ext cx="80962" cy="100013"/>
            </a:xfrm>
            <a:custGeom>
              <a:avLst/>
              <a:gdLst>
                <a:gd name="T0" fmla="*/ 0 w 51"/>
                <a:gd name="T1" fmla="*/ 2147483647 h 63"/>
                <a:gd name="T2" fmla="*/ 0 w 51"/>
                <a:gd name="T3" fmla="*/ 0 h 63"/>
                <a:gd name="T4" fmla="*/ 2147483647 w 51"/>
                <a:gd name="T5" fmla="*/ 0 h 63"/>
                <a:gd name="T6" fmla="*/ 2147483647 w 51"/>
                <a:gd name="T7" fmla="*/ 2147483647 h 63"/>
                <a:gd name="T8" fmla="*/ 2147483647 w 51"/>
                <a:gd name="T9" fmla="*/ 0 h 63"/>
                <a:gd name="T10" fmla="*/ 2147483647 w 51"/>
                <a:gd name="T11" fmla="*/ 0 h 63"/>
                <a:gd name="T12" fmla="*/ 2147483647 w 51"/>
                <a:gd name="T13" fmla="*/ 2147483647 h 63"/>
                <a:gd name="T14" fmla="*/ 2147483647 w 51"/>
                <a:gd name="T15" fmla="*/ 2147483647 h 63"/>
                <a:gd name="T16" fmla="*/ 2147483647 w 51"/>
                <a:gd name="T17" fmla="*/ 2147483647 h 63"/>
                <a:gd name="T18" fmla="*/ 2147483647 w 51"/>
                <a:gd name="T19" fmla="*/ 2147483647 h 63"/>
                <a:gd name="T20" fmla="*/ 0 w 51"/>
                <a:gd name="T21" fmla="*/ 2147483647 h 6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1"/>
                <a:gd name="T34" fmla="*/ 0 h 63"/>
                <a:gd name="T35" fmla="*/ 51 w 51"/>
                <a:gd name="T36" fmla="*/ 63 h 6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1" h="63">
                  <a:moveTo>
                    <a:pt x="0" y="63"/>
                  </a:moveTo>
                  <a:lnTo>
                    <a:pt x="0" y="0"/>
                  </a:lnTo>
                  <a:lnTo>
                    <a:pt x="9" y="0"/>
                  </a:lnTo>
                  <a:lnTo>
                    <a:pt x="42" y="48"/>
                  </a:lnTo>
                  <a:lnTo>
                    <a:pt x="42" y="0"/>
                  </a:lnTo>
                  <a:lnTo>
                    <a:pt x="51" y="0"/>
                  </a:lnTo>
                  <a:lnTo>
                    <a:pt x="51" y="63"/>
                  </a:lnTo>
                  <a:lnTo>
                    <a:pt x="42" y="63"/>
                  </a:lnTo>
                  <a:lnTo>
                    <a:pt x="7" y="15"/>
                  </a:lnTo>
                  <a:lnTo>
                    <a:pt x="7" y="63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Freeform 41"/>
            <p:cNvSpPr>
              <a:spLocks/>
            </p:cNvSpPr>
            <p:nvPr/>
          </p:nvSpPr>
          <p:spPr bwMode="auto">
            <a:xfrm>
              <a:off x="2663825" y="5746750"/>
              <a:ext cx="307975" cy="196850"/>
            </a:xfrm>
            <a:custGeom>
              <a:avLst/>
              <a:gdLst>
                <a:gd name="T0" fmla="*/ 0 w 242"/>
                <a:gd name="T1" fmla="*/ 2147483647 h 139"/>
                <a:gd name="T2" fmla="*/ 0 w 242"/>
                <a:gd name="T3" fmla="*/ 2147483647 h 139"/>
                <a:gd name="T4" fmla="*/ 0 w 242"/>
                <a:gd name="T5" fmla="*/ 0 h 139"/>
                <a:gd name="T6" fmla="*/ 2147483647 w 242"/>
                <a:gd name="T7" fmla="*/ 2147483647 h 139"/>
                <a:gd name="T8" fmla="*/ 2147483647 w 242"/>
                <a:gd name="T9" fmla="*/ 2147483647 h 139"/>
                <a:gd name="T10" fmla="*/ 0 w 242"/>
                <a:gd name="T11" fmla="*/ 2147483647 h 13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2"/>
                <a:gd name="T19" fmla="*/ 0 h 139"/>
                <a:gd name="T20" fmla="*/ 242 w 242"/>
                <a:gd name="T21" fmla="*/ 139 h 13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2" h="139">
                  <a:moveTo>
                    <a:pt x="0" y="11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42" y="133"/>
                  </a:lnTo>
                  <a:lnTo>
                    <a:pt x="238" y="13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Freeform 42"/>
            <p:cNvSpPr>
              <a:spLocks/>
            </p:cNvSpPr>
            <p:nvPr/>
          </p:nvSpPr>
          <p:spPr bwMode="auto">
            <a:xfrm>
              <a:off x="2282825" y="5746750"/>
              <a:ext cx="381000" cy="217488"/>
            </a:xfrm>
            <a:custGeom>
              <a:avLst/>
              <a:gdLst>
                <a:gd name="T0" fmla="*/ 2147483647 w 240"/>
                <a:gd name="T1" fmla="*/ 0 h 137"/>
                <a:gd name="T2" fmla="*/ 2147483647 w 240"/>
                <a:gd name="T3" fmla="*/ 2147483647 h 137"/>
                <a:gd name="T4" fmla="*/ 2147483647 w 240"/>
                <a:gd name="T5" fmla="*/ 2147483647 h 137"/>
                <a:gd name="T6" fmla="*/ 2147483647 w 240"/>
                <a:gd name="T7" fmla="*/ 2147483647 h 137"/>
                <a:gd name="T8" fmla="*/ 0 w 240"/>
                <a:gd name="T9" fmla="*/ 2147483647 h 137"/>
                <a:gd name="T10" fmla="*/ 0 w 240"/>
                <a:gd name="T11" fmla="*/ 2147483647 h 137"/>
                <a:gd name="T12" fmla="*/ 2147483647 w 240"/>
                <a:gd name="T13" fmla="*/ 0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0"/>
                <a:gd name="T22" fmla="*/ 0 h 137"/>
                <a:gd name="T23" fmla="*/ 240 w 240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0" h="137">
                  <a:moveTo>
                    <a:pt x="240" y="0"/>
                  </a:moveTo>
                  <a:lnTo>
                    <a:pt x="240" y="4"/>
                  </a:lnTo>
                  <a:lnTo>
                    <a:pt x="240" y="11"/>
                  </a:lnTo>
                  <a:lnTo>
                    <a:pt x="4" y="137"/>
                  </a:lnTo>
                  <a:lnTo>
                    <a:pt x="0" y="135"/>
                  </a:lnTo>
                  <a:lnTo>
                    <a:pt x="0" y="131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2" name="Freeform 43"/>
            <p:cNvSpPr>
              <a:spLocks/>
            </p:cNvSpPr>
            <p:nvPr/>
          </p:nvSpPr>
          <p:spPr bwMode="auto">
            <a:xfrm>
              <a:off x="1970088" y="5788025"/>
              <a:ext cx="312737" cy="176213"/>
            </a:xfrm>
            <a:custGeom>
              <a:avLst/>
              <a:gdLst>
                <a:gd name="T0" fmla="*/ 2147483647 w 197"/>
                <a:gd name="T1" fmla="*/ 2147483647 h 111"/>
                <a:gd name="T2" fmla="*/ 2147483647 w 197"/>
                <a:gd name="T3" fmla="*/ 2147483647 h 111"/>
                <a:gd name="T4" fmla="*/ 2147483647 w 197"/>
                <a:gd name="T5" fmla="*/ 2147483647 h 111"/>
                <a:gd name="T6" fmla="*/ 0 w 197"/>
                <a:gd name="T7" fmla="*/ 2147483647 h 111"/>
                <a:gd name="T8" fmla="*/ 2147483647 w 197"/>
                <a:gd name="T9" fmla="*/ 0 h 111"/>
                <a:gd name="T10" fmla="*/ 2147483647 w 197"/>
                <a:gd name="T11" fmla="*/ 2147483647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11"/>
                <a:gd name="T20" fmla="*/ 197 w 197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11">
                  <a:moveTo>
                    <a:pt x="197" y="105"/>
                  </a:moveTo>
                  <a:lnTo>
                    <a:pt x="197" y="109"/>
                  </a:lnTo>
                  <a:lnTo>
                    <a:pt x="192" y="111"/>
                  </a:lnTo>
                  <a:lnTo>
                    <a:pt x="0" y="6"/>
                  </a:lnTo>
                  <a:lnTo>
                    <a:pt x="5" y="0"/>
                  </a:lnTo>
                  <a:lnTo>
                    <a:pt x="197" y="105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Freeform 44"/>
            <p:cNvSpPr>
              <a:spLocks/>
            </p:cNvSpPr>
            <p:nvPr/>
          </p:nvSpPr>
          <p:spPr bwMode="auto">
            <a:xfrm>
              <a:off x="1522413" y="5788025"/>
              <a:ext cx="312737" cy="176213"/>
            </a:xfrm>
            <a:custGeom>
              <a:avLst/>
              <a:gdLst>
                <a:gd name="T0" fmla="*/ 2147483647 w 197"/>
                <a:gd name="T1" fmla="*/ 0 h 111"/>
                <a:gd name="T2" fmla="*/ 2147483647 w 197"/>
                <a:gd name="T3" fmla="*/ 2147483647 h 111"/>
                <a:gd name="T4" fmla="*/ 2147483647 w 197"/>
                <a:gd name="T5" fmla="*/ 2147483647 h 111"/>
                <a:gd name="T6" fmla="*/ 0 w 197"/>
                <a:gd name="T7" fmla="*/ 2147483647 h 111"/>
                <a:gd name="T8" fmla="*/ 0 w 197"/>
                <a:gd name="T9" fmla="*/ 2147483647 h 111"/>
                <a:gd name="T10" fmla="*/ 2147483647 w 197"/>
                <a:gd name="T11" fmla="*/ 0 h 1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7"/>
                <a:gd name="T19" fmla="*/ 0 h 111"/>
                <a:gd name="T20" fmla="*/ 197 w 197"/>
                <a:gd name="T21" fmla="*/ 111 h 11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7" h="111">
                  <a:moveTo>
                    <a:pt x="192" y="0"/>
                  </a:moveTo>
                  <a:lnTo>
                    <a:pt x="197" y="6"/>
                  </a:lnTo>
                  <a:lnTo>
                    <a:pt x="5" y="111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Freeform 45"/>
            <p:cNvSpPr>
              <a:spLocks/>
            </p:cNvSpPr>
            <p:nvPr/>
          </p:nvSpPr>
          <p:spPr bwMode="auto">
            <a:xfrm>
              <a:off x="1516063" y="5961063"/>
              <a:ext cx="14287" cy="415925"/>
            </a:xfrm>
            <a:custGeom>
              <a:avLst/>
              <a:gdLst>
                <a:gd name="T0" fmla="*/ 0 w 9"/>
                <a:gd name="T1" fmla="*/ 2147483647 h 262"/>
                <a:gd name="T2" fmla="*/ 2147483647 w 9"/>
                <a:gd name="T3" fmla="*/ 0 h 262"/>
                <a:gd name="T4" fmla="*/ 2147483647 w 9"/>
                <a:gd name="T5" fmla="*/ 2147483647 h 262"/>
                <a:gd name="T6" fmla="*/ 2147483647 w 9"/>
                <a:gd name="T7" fmla="*/ 2147483647 h 262"/>
                <a:gd name="T8" fmla="*/ 0 w 9"/>
                <a:gd name="T9" fmla="*/ 2147483647 h 262"/>
                <a:gd name="T10" fmla="*/ 0 w 9"/>
                <a:gd name="T11" fmla="*/ 2147483647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62"/>
                <a:gd name="T20" fmla="*/ 9 w 9"/>
                <a:gd name="T21" fmla="*/ 262 h 2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62">
                  <a:moveTo>
                    <a:pt x="0" y="2"/>
                  </a:moveTo>
                  <a:lnTo>
                    <a:pt x="4" y="0"/>
                  </a:lnTo>
                  <a:lnTo>
                    <a:pt x="9" y="2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Freeform 46"/>
            <p:cNvSpPr>
              <a:spLocks/>
            </p:cNvSpPr>
            <p:nvPr/>
          </p:nvSpPr>
          <p:spPr bwMode="auto">
            <a:xfrm>
              <a:off x="1219200" y="5791200"/>
              <a:ext cx="303213" cy="173038"/>
            </a:xfrm>
            <a:custGeom>
              <a:avLst/>
              <a:gdLst>
                <a:gd name="T0" fmla="*/ 2147483647 w 191"/>
                <a:gd name="T1" fmla="*/ 2147483647 h 109"/>
                <a:gd name="T2" fmla="*/ 2147483647 w 191"/>
                <a:gd name="T3" fmla="*/ 2147483647 h 109"/>
                <a:gd name="T4" fmla="*/ 2147483647 w 191"/>
                <a:gd name="T5" fmla="*/ 2147483647 h 109"/>
                <a:gd name="T6" fmla="*/ 0 w 191"/>
                <a:gd name="T7" fmla="*/ 2147483647 h 109"/>
                <a:gd name="T8" fmla="*/ 2147483647 w 191"/>
                <a:gd name="T9" fmla="*/ 0 h 109"/>
                <a:gd name="T10" fmla="*/ 2147483647 w 191"/>
                <a:gd name="T11" fmla="*/ 2147483647 h 1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1"/>
                <a:gd name="T19" fmla="*/ 0 h 109"/>
                <a:gd name="T20" fmla="*/ 191 w 191"/>
                <a:gd name="T21" fmla="*/ 109 h 1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1" h="109">
                  <a:moveTo>
                    <a:pt x="191" y="103"/>
                  </a:moveTo>
                  <a:lnTo>
                    <a:pt x="191" y="107"/>
                  </a:lnTo>
                  <a:lnTo>
                    <a:pt x="187" y="109"/>
                  </a:lnTo>
                  <a:lnTo>
                    <a:pt x="0" y="9"/>
                  </a:lnTo>
                  <a:lnTo>
                    <a:pt x="4" y="0"/>
                  </a:lnTo>
                  <a:lnTo>
                    <a:pt x="191" y="10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Freeform 47"/>
            <p:cNvSpPr>
              <a:spLocks/>
            </p:cNvSpPr>
            <p:nvPr/>
          </p:nvSpPr>
          <p:spPr bwMode="auto">
            <a:xfrm>
              <a:off x="760413" y="5791200"/>
              <a:ext cx="304800" cy="180975"/>
            </a:xfrm>
            <a:custGeom>
              <a:avLst/>
              <a:gdLst>
                <a:gd name="T0" fmla="*/ 2147483647 w 192"/>
                <a:gd name="T1" fmla="*/ 0 h 114"/>
                <a:gd name="T2" fmla="*/ 2147483647 w 192"/>
                <a:gd name="T3" fmla="*/ 2147483647 h 114"/>
                <a:gd name="T4" fmla="*/ 0 w 192"/>
                <a:gd name="T5" fmla="*/ 2147483647 h 114"/>
                <a:gd name="T6" fmla="*/ 0 w 192"/>
                <a:gd name="T7" fmla="*/ 2147483647 h 114"/>
                <a:gd name="T8" fmla="*/ 0 w 192"/>
                <a:gd name="T9" fmla="*/ 2147483647 h 114"/>
                <a:gd name="T10" fmla="*/ 2147483647 w 192"/>
                <a:gd name="T11" fmla="*/ 0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114"/>
                <a:gd name="T20" fmla="*/ 192 w 19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114">
                  <a:moveTo>
                    <a:pt x="187" y="0"/>
                  </a:moveTo>
                  <a:lnTo>
                    <a:pt x="192" y="9"/>
                  </a:lnTo>
                  <a:lnTo>
                    <a:pt x="0" y="114"/>
                  </a:lnTo>
                  <a:lnTo>
                    <a:pt x="0" y="107"/>
                  </a:lnTo>
                  <a:lnTo>
                    <a:pt x="0" y="103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7" name="Rectangle 48"/>
            <p:cNvSpPr>
              <a:spLocks noChangeArrowheads="1"/>
            </p:cNvSpPr>
            <p:nvPr/>
          </p:nvSpPr>
          <p:spPr bwMode="auto">
            <a:xfrm>
              <a:off x="727075" y="5946775"/>
              <a:ext cx="14288" cy="3571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777875" y="5946775"/>
              <a:ext cx="15875" cy="357188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9" name="Freeform 50"/>
            <p:cNvSpPr>
              <a:spLocks/>
            </p:cNvSpPr>
            <p:nvPr/>
          </p:nvSpPr>
          <p:spPr bwMode="auto">
            <a:xfrm>
              <a:off x="455613" y="5791200"/>
              <a:ext cx="304800" cy="180975"/>
            </a:xfrm>
            <a:custGeom>
              <a:avLst/>
              <a:gdLst>
                <a:gd name="T0" fmla="*/ 2147483647 w 192"/>
                <a:gd name="T1" fmla="*/ 2147483647 h 114"/>
                <a:gd name="T2" fmla="*/ 2147483647 w 192"/>
                <a:gd name="T3" fmla="*/ 2147483647 h 114"/>
                <a:gd name="T4" fmla="*/ 2147483647 w 192"/>
                <a:gd name="T5" fmla="*/ 2147483647 h 114"/>
                <a:gd name="T6" fmla="*/ 0 w 192"/>
                <a:gd name="T7" fmla="*/ 2147483647 h 114"/>
                <a:gd name="T8" fmla="*/ 2147483647 w 192"/>
                <a:gd name="T9" fmla="*/ 0 h 114"/>
                <a:gd name="T10" fmla="*/ 2147483647 w 192"/>
                <a:gd name="T11" fmla="*/ 2147483647 h 1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114"/>
                <a:gd name="T20" fmla="*/ 192 w 192"/>
                <a:gd name="T21" fmla="*/ 114 h 1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114">
                  <a:moveTo>
                    <a:pt x="192" y="103"/>
                  </a:moveTo>
                  <a:lnTo>
                    <a:pt x="192" y="107"/>
                  </a:lnTo>
                  <a:lnTo>
                    <a:pt x="192" y="114"/>
                  </a:lnTo>
                  <a:lnTo>
                    <a:pt x="0" y="9"/>
                  </a:lnTo>
                  <a:lnTo>
                    <a:pt x="5" y="0"/>
                  </a:lnTo>
                  <a:lnTo>
                    <a:pt x="192" y="103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Freeform 51"/>
            <p:cNvSpPr>
              <a:spLocks/>
            </p:cNvSpPr>
            <p:nvPr/>
          </p:nvSpPr>
          <p:spPr bwMode="auto">
            <a:xfrm>
              <a:off x="371475" y="5334000"/>
              <a:ext cx="14288" cy="346075"/>
            </a:xfrm>
            <a:custGeom>
              <a:avLst/>
              <a:gdLst>
                <a:gd name="T0" fmla="*/ 2147483647 w 9"/>
                <a:gd name="T1" fmla="*/ 2147483647 h 218"/>
                <a:gd name="T2" fmla="*/ 0 w 9"/>
                <a:gd name="T3" fmla="*/ 2147483647 h 218"/>
                <a:gd name="T4" fmla="*/ 0 w 9"/>
                <a:gd name="T5" fmla="*/ 0 h 218"/>
                <a:gd name="T6" fmla="*/ 2147483647 w 9"/>
                <a:gd name="T7" fmla="*/ 2147483647 h 218"/>
                <a:gd name="T8" fmla="*/ 2147483647 w 9"/>
                <a:gd name="T9" fmla="*/ 2147483647 h 218"/>
                <a:gd name="T10" fmla="*/ 2147483647 w 9"/>
                <a:gd name="T11" fmla="*/ 2147483647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18"/>
                <a:gd name="T20" fmla="*/ 9 w 9"/>
                <a:gd name="T21" fmla="*/ 218 h 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18">
                  <a:moveTo>
                    <a:pt x="9" y="218"/>
                  </a:moveTo>
                  <a:lnTo>
                    <a:pt x="0" y="218"/>
                  </a:lnTo>
                  <a:lnTo>
                    <a:pt x="0" y="0"/>
                  </a:lnTo>
                  <a:lnTo>
                    <a:pt x="5" y="2"/>
                  </a:lnTo>
                  <a:lnTo>
                    <a:pt x="9" y="4"/>
                  </a:lnTo>
                  <a:lnTo>
                    <a:pt x="9" y="218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1" name="Rectangle 52"/>
            <p:cNvSpPr>
              <a:spLocks noChangeArrowheads="1"/>
            </p:cNvSpPr>
            <p:nvPr/>
          </p:nvSpPr>
          <p:spPr bwMode="auto">
            <a:xfrm>
              <a:off x="422275" y="5368925"/>
              <a:ext cx="15875" cy="311150"/>
            </a:xfrm>
            <a:prstGeom prst="rect">
              <a:avLst/>
            </a:prstGeom>
            <a:solidFill>
              <a:schemeClr val="hlink"/>
            </a:solidFill>
            <a:ln w="0">
              <a:solidFill>
                <a:schemeClr val="hlink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2" name="Freeform 53"/>
            <p:cNvSpPr>
              <a:spLocks/>
            </p:cNvSpPr>
            <p:nvPr/>
          </p:nvSpPr>
          <p:spPr bwMode="auto">
            <a:xfrm>
              <a:off x="371475" y="5122863"/>
              <a:ext cx="388938" cy="217487"/>
            </a:xfrm>
            <a:custGeom>
              <a:avLst/>
              <a:gdLst>
                <a:gd name="T0" fmla="*/ 2147483647 w 245"/>
                <a:gd name="T1" fmla="*/ 2147483647 h 137"/>
                <a:gd name="T2" fmla="*/ 2147483647 w 245"/>
                <a:gd name="T3" fmla="*/ 2147483647 h 137"/>
                <a:gd name="T4" fmla="*/ 0 w 245"/>
                <a:gd name="T5" fmla="*/ 2147483647 h 137"/>
                <a:gd name="T6" fmla="*/ 2147483647 w 245"/>
                <a:gd name="T7" fmla="*/ 0 h 137"/>
                <a:gd name="T8" fmla="*/ 2147483647 w 245"/>
                <a:gd name="T9" fmla="*/ 2147483647 h 137"/>
                <a:gd name="T10" fmla="*/ 2147483647 w 245"/>
                <a:gd name="T11" fmla="*/ 2147483647 h 137"/>
                <a:gd name="T12" fmla="*/ 2147483647 w 245"/>
                <a:gd name="T13" fmla="*/ 214748364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"/>
                <a:gd name="T22" fmla="*/ 0 h 137"/>
                <a:gd name="T23" fmla="*/ 245 w 24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" h="137">
                  <a:moveTo>
                    <a:pt x="9" y="137"/>
                  </a:moveTo>
                  <a:lnTo>
                    <a:pt x="5" y="135"/>
                  </a:lnTo>
                  <a:lnTo>
                    <a:pt x="0" y="133"/>
                  </a:lnTo>
                  <a:lnTo>
                    <a:pt x="245" y="0"/>
                  </a:lnTo>
                  <a:lnTo>
                    <a:pt x="245" y="4"/>
                  </a:lnTo>
                  <a:lnTo>
                    <a:pt x="245" y="11"/>
                  </a:lnTo>
                  <a:lnTo>
                    <a:pt x="9" y="137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3" name="Freeform 54"/>
            <p:cNvSpPr>
              <a:spLocks/>
            </p:cNvSpPr>
            <p:nvPr/>
          </p:nvSpPr>
          <p:spPr bwMode="auto">
            <a:xfrm>
              <a:off x="760413" y="5122863"/>
              <a:ext cx="388937" cy="217487"/>
            </a:xfrm>
            <a:custGeom>
              <a:avLst/>
              <a:gdLst>
                <a:gd name="T0" fmla="*/ 0 w 245"/>
                <a:gd name="T1" fmla="*/ 2147483647 h 137"/>
                <a:gd name="T2" fmla="*/ 0 w 245"/>
                <a:gd name="T3" fmla="*/ 2147483647 h 137"/>
                <a:gd name="T4" fmla="*/ 0 w 245"/>
                <a:gd name="T5" fmla="*/ 0 h 137"/>
                <a:gd name="T6" fmla="*/ 2147483647 w 245"/>
                <a:gd name="T7" fmla="*/ 2147483647 h 137"/>
                <a:gd name="T8" fmla="*/ 2147483647 w 245"/>
                <a:gd name="T9" fmla="*/ 2147483647 h 137"/>
                <a:gd name="T10" fmla="*/ 2147483647 w 245"/>
                <a:gd name="T11" fmla="*/ 2147483647 h 137"/>
                <a:gd name="T12" fmla="*/ 0 w 245"/>
                <a:gd name="T13" fmla="*/ 214748364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5"/>
                <a:gd name="T22" fmla="*/ 0 h 137"/>
                <a:gd name="T23" fmla="*/ 245 w 245"/>
                <a:gd name="T24" fmla="*/ 137 h 1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5" h="137">
                  <a:moveTo>
                    <a:pt x="0" y="11"/>
                  </a:moveTo>
                  <a:lnTo>
                    <a:pt x="0" y="4"/>
                  </a:lnTo>
                  <a:lnTo>
                    <a:pt x="0" y="0"/>
                  </a:lnTo>
                  <a:lnTo>
                    <a:pt x="245" y="133"/>
                  </a:lnTo>
                  <a:lnTo>
                    <a:pt x="240" y="135"/>
                  </a:lnTo>
                  <a:lnTo>
                    <a:pt x="236" y="13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Freeform 55"/>
            <p:cNvSpPr>
              <a:spLocks/>
            </p:cNvSpPr>
            <p:nvPr/>
          </p:nvSpPr>
          <p:spPr bwMode="auto">
            <a:xfrm>
              <a:off x="757238" y="5181600"/>
              <a:ext cx="333375" cy="190500"/>
            </a:xfrm>
            <a:custGeom>
              <a:avLst/>
              <a:gdLst>
                <a:gd name="T0" fmla="*/ 0 w 210"/>
                <a:gd name="T1" fmla="*/ 2147483647 h 120"/>
                <a:gd name="T2" fmla="*/ 2147483647 w 210"/>
                <a:gd name="T3" fmla="*/ 0 h 120"/>
                <a:gd name="T4" fmla="*/ 2147483647 w 210"/>
                <a:gd name="T5" fmla="*/ 2147483647 h 120"/>
                <a:gd name="T6" fmla="*/ 2147483647 w 210"/>
                <a:gd name="T7" fmla="*/ 2147483647 h 120"/>
                <a:gd name="T8" fmla="*/ 0 w 210"/>
                <a:gd name="T9" fmla="*/ 2147483647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20"/>
                <a:gd name="T17" fmla="*/ 210 w 210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20">
                  <a:moveTo>
                    <a:pt x="0" y="9"/>
                  </a:moveTo>
                  <a:lnTo>
                    <a:pt x="4" y="0"/>
                  </a:lnTo>
                  <a:lnTo>
                    <a:pt x="210" y="113"/>
                  </a:lnTo>
                  <a:lnTo>
                    <a:pt x="205" y="12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5" name="Freeform 56"/>
            <p:cNvSpPr>
              <a:spLocks/>
            </p:cNvSpPr>
            <p:nvPr/>
          </p:nvSpPr>
          <p:spPr bwMode="auto">
            <a:xfrm>
              <a:off x="1135063" y="5334000"/>
              <a:ext cx="14287" cy="346075"/>
            </a:xfrm>
            <a:custGeom>
              <a:avLst/>
              <a:gdLst>
                <a:gd name="T0" fmla="*/ 0 w 9"/>
                <a:gd name="T1" fmla="*/ 2147483647 h 218"/>
                <a:gd name="T2" fmla="*/ 2147483647 w 9"/>
                <a:gd name="T3" fmla="*/ 2147483647 h 218"/>
                <a:gd name="T4" fmla="*/ 2147483647 w 9"/>
                <a:gd name="T5" fmla="*/ 0 h 218"/>
                <a:gd name="T6" fmla="*/ 2147483647 w 9"/>
                <a:gd name="T7" fmla="*/ 2147483647 h 218"/>
                <a:gd name="T8" fmla="*/ 0 w 9"/>
                <a:gd name="T9" fmla="*/ 2147483647 h 218"/>
                <a:gd name="T10" fmla="*/ 0 w 9"/>
                <a:gd name="T11" fmla="*/ 2147483647 h 2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18"/>
                <a:gd name="T20" fmla="*/ 9 w 9"/>
                <a:gd name="T21" fmla="*/ 218 h 2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18">
                  <a:moveTo>
                    <a:pt x="0" y="4"/>
                  </a:moveTo>
                  <a:lnTo>
                    <a:pt x="4" y="2"/>
                  </a:lnTo>
                  <a:lnTo>
                    <a:pt x="9" y="0"/>
                  </a:lnTo>
                  <a:lnTo>
                    <a:pt x="9" y="218"/>
                  </a:lnTo>
                  <a:lnTo>
                    <a:pt x="0" y="218"/>
                  </a:lnTo>
                  <a:lnTo>
                    <a:pt x="0" y="4"/>
                  </a:lnTo>
                  <a:close/>
                </a:path>
              </a:pathLst>
            </a:custGeom>
            <a:solidFill>
              <a:schemeClr val="hlink"/>
            </a:solidFill>
            <a:ln w="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6" name="Freeform 57"/>
            <p:cNvSpPr>
              <a:spLocks/>
            </p:cNvSpPr>
            <p:nvPr/>
          </p:nvSpPr>
          <p:spPr bwMode="auto">
            <a:xfrm>
              <a:off x="2274888" y="5961063"/>
              <a:ext cx="14287" cy="415925"/>
            </a:xfrm>
            <a:custGeom>
              <a:avLst/>
              <a:gdLst>
                <a:gd name="T0" fmla="*/ 0 w 9"/>
                <a:gd name="T1" fmla="*/ 2147483647 h 262"/>
                <a:gd name="T2" fmla="*/ 2147483647 w 9"/>
                <a:gd name="T3" fmla="*/ 0 h 262"/>
                <a:gd name="T4" fmla="*/ 2147483647 w 9"/>
                <a:gd name="T5" fmla="*/ 2147483647 h 262"/>
                <a:gd name="T6" fmla="*/ 2147483647 w 9"/>
                <a:gd name="T7" fmla="*/ 2147483647 h 262"/>
                <a:gd name="T8" fmla="*/ 0 w 9"/>
                <a:gd name="T9" fmla="*/ 2147483647 h 262"/>
                <a:gd name="T10" fmla="*/ 0 w 9"/>
                <a:gd name="T11" fmla="*/ 2147483647 h 2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"/>
                <a:gd name="T19" fmla="*/ 0 h 262"/>
                <a:gd name="T20" fmla="*/ 9 w 9"/>
                <a:gd name="T21" fmla="*/ 262 h 2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" h="262">
                  <a:moveTo>
                    <a:pt x="0" y="2"/>
                  </a:moveTo>
                  <a:lnTo>
                    <a:pt x="5" y="0"/>
                  </a:lnTo>
                  <a:lnTo>
                    <a:pt x="9" y="2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7" name="AutoShape 107"/>
            <p:cNvSpPr>
              <a:spLocks noChangeAspect="1" noChangeArrowheads="1" noTextEdit="1"/>
            </p:cNvSpPr>
            <p:nvPr/>
          </p:nvSpPr>
          <p:spPr bwMode="auto">
            <a:xfrm>
              <a:off x="457200" y="3429000"/>
              <a:ext cx="1828800" cy="1168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8" name="Freeform 110"/>
            <p:cNvSpPr>
              <a:spLocks/>
            </p:cNvSpPr>
            <p:nvPr/>
          </p:nvSpPr>
          <p:spPr bwMode="auto">
            <a:xfrm>
              <a:off x="1768475" y="3768725"/>
              <a:ext cx="73025" cy="95250"/>
            </a:xfrm>
            <a:custGeom>
              <a:avLst/>
              <a:gdLst>
                <a:gd name="T0" fmla="*/ 2147483647 w 46"/>
                <a:gd name="T1" fmla="*/ 2147483647 h 60"/>
                <a:gd name="T2" fmla="*/ 2147483647 w 46"/>
                <a:gd name="T3" fmla="*/ 2147483647 h 60"/>
                <a:gd name="T4" fmla="*/ 2147483647 w 46"/>
                <a:gd name="T5" fmla="*/ 2147483647 h 60"/>
                <a:gd name="T6" fmla="*/ 2147483647 w 46"/>
                <a:gd name="T7" fmla="*/ 2147483647 h 60"/>
                <a:gd name="T8" fmla="*/ 2147483647 w 46"/>
                <a:gd name="T9" fmla="*/ 2147483647 h 60"/>
                <a:gd name="T10" fmla="*/ 2147483647 w 46"/>
                <a:gd name="T11" fmla="*/ 2147483647 h 60"/>
                <a:gd name="T12" fmla="*/ 2147483647 w 46"/>
                <a:gd name="T13" fmla="*/ 2147483647 h 60"/>
                <a:gd name="T14" fmla="*/ 2147483647 w 46"/>
                <a:gd name="T15" fmla="*/ 2147483647 h 60"/>
                <a:gd name="T16" fmla="*/ 2147483647 w 46"/>
                <a:gd name="T17" fmla="*/ 2147483647 h 60"/>
                <a:gd name="T18" fmla="*/ 2147483647 w 46"/>
                <a:gd name="T19" fmla="*/ 2147483647 h 60"/>
                <a:gd name="T20" fmla="*/ 2147483647 w 46"/>
                <a:gd name="T21" fmla="*/ 2147483647 h 60"/>
                <a:gd name="T22" fmla="*/ 2147483647 w 46"/>
                <a:gd name="T23" fmla="*/ 2147483647 h 60"/>
                <a:gd name="T24" fmla="*/ 2147483647 w 46"/>
                <a:gd name="T25" fmla="*/ 2147483647 h 60"/>
                <a:gd name="T26" fmla="*/ 2147483647 w 46"/>
                <a:gd name="T27" fmla="*/ 2147483647 h 60"/>
                <a:gd name="T28" fmla="*/ 2147483647 w 46"/>
                <a:gd name="T29" fmla="*/ 2147483647 h 60"/>
                <a:gd name="T30" fmla="*/ 2147483647 w 46"/>
                <a:gd name="T31" fmla="*/ 0 h 60"/>
                <a:gd name="T32" fmla="*/ 2147483647 w 46"/>
                <a:gd name="T33" fmla="*/ 2147483647 h 60"/>
                <a:gd name="T34" fmla="*/ 2147483647 w 46"/>
                <a:gd name="T35" fmla="*/ 2147483647 h 60"/>
                <a:gd name="T36" fmla="*/ 2147483647 w 46"/>
                <a:gd name="T37" fmla="*/ 2147483647 h 60"/>
                <a:gd name="T38" fmla="*/ 2147483647 w 46"/>
                <a:gd name="T39" fmla="*/ 2147483647 h 60"/>
                <a:gd name="T40" fmla="*/ 2147483647 w 46"/>
                <a:gd name="T41" fmla="*/ 2147483647 h 60"/>
                <a:gd name="T42" fmla="*/ 2147483647 w 46"/>
                <a:gd name="T43" fmla="*/ 2147483647 h 60"/>
                <a:gd name="T44" fmla="*/ 2147483647 w 46"/>
                <a:gd name="T45" fmla="*/ 2147483647 h 60"/>
                <a:gd name="T46" fmla="*/ 2147483647 w 46"/>
                <a:gd name="T47" fmla="*/ 2147483647 h 60"/>
                <a:gd name="T48" fmla="*/ 2147483647 w 46"/>
                <a:gd name="T49" fmla="*/ 2147483647 h 60"/>
                <a:gd name="T50" fmla="*/ 2147483647 w 46"/>
                <a:gd name="T51" fmla="*/ 2147483647 h 60"/>
                <a:gd name="T52" fmla="*/ 2147483647 w 46"/>
                <a:gd name="T53" fmla="*/ 2147483647 h 60"/>
                <a:gd name="T54" fmla="*/ 2147483647 w 46"/>
                <a:gd name="T55" fmla="*/ 2147483647 h 60"/>
                <a:gd name="T56" fmla="*/ 2147483647 w 46"/>
                <a:gd name="T57" fmla="*/ 2147483647 h 60"/>
                <a:gd name="T58" fmla="*/ 2147483647 w 46"/>
                <a:gd name="T59" fmla="*/ 2147483647 h 60"/>
                <a:gd name="T60" fmla="*/ 2147483647 w 46"/>
                <a:gd name="T61" fmla="*/ 2147483647 h 60"/>
                <a:gd name="T62" fmla="*/ 2147483647 w 46"/>
                <a:gd name="T63" fmla="*/ 2147483647 h 60"/>
                <a:gd name="T64" fmla="*/ 2147483647 w 46"/>
                <a:gd name="T65" fmla="*/ 2147483647 h 60"/>
                <a:gd name="T66" fmla="*/ 2147483647 w 46"/>
                <a:gd name="T67" fmla="*/ 2147483647 h 6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46"/>
                <a:gd name="T103" fmla="*/ 0 h 60"/>
                <a:gd name="T104" fmla="*/ 46 w 46"/>
                <a:gd name="T105" fmla="*/ 60 h 6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46" h="60">
                  <a:moveTo>
                    <a:pt x="0" y="40"/>
                  </a:moveTo>
                  <a:lnTo>
                    <a:pt x="8" y="40"/>
                  </a:lnTo>
                  <a:lnTo>
                    <a:pt x="8" y="44"/>
                  </a:lnTo>
                  <a:lnTo>
                    <a:pt x="10" y="46"/>
                  </a:lnTo>
                  <a:lnTo>
                    <a:pt x="12" y="50"/>
                  </a:lnTo>
                  <a:lnTo>
                    <a:pt x="16" y="52"/>
                  </a:lnTo>
                  <a:lnTo>
                    <a:pt x="20" y="52"/>
                  </a:lnTo>
                  <a:lnTo>
                    <a:pt x="24" y="54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4" y="50"/>
                  </a:lnTo>
                  <a:lnTo>
                    <a:pt x="36" y="48"/>
                  </a:lnTo>
                  <a:lnTo>
                    <a:pt x="38" y="46"/>
                  </a:lnTo>
                  <a:lnTo>
                    <a:pt x="38" y="44"/>
                  </a:lnTo>
                  <a:lnTo>
                    <a:pt x="38" y="40"/>
                  </a:lnTo>
                  <a:lnTo>
                    <a:pt x="36" y="38"/>
                  </a:lnTo>
                  <a:lnTo>
                    <a:pt x="34" y="38"/>
                  </a:lnTo>
                  <a:lnTo>
                    <a:pt x="32" y="36"/>
                  </a:lnTo>
                  <a:lnTo>
                    <a:pt x="28" y="34"/>
                  </a:lnTo>
                  <a:lnTo>
                    <a:pt x="22" y="32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26"/>
                  </a:lnTo>
                  <a:lnTo>
                    <a:pt x="6" y="24"/>
                  </a:lnTo>
                  <a:lnTo>
                    <a:pt x="4" y="20"/>
                  </a:lnTo>
                  <a:lnTo>
                    <a:pt x="4" y="16"/>
                  </a:lnTo>
                  <a:lnTo>
                    <a:pt x="4" y="12"/>
                  </a:lnTo>
                  <a:lnTo>
                    <a:pt x="6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8" y="2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34" y="2"/>
                  </a:lnTo>
                  <a:lnTo>
                    <a:pt x="38" y="6"/>
                  </a:lnTo>
                  <a:lnTo>
                    <a:pt x="42" y="10"/>
                  </a:lnTo>
                  <a:lnTo>
                    <a:pt x="44" y="14"/>
                  </a:lnTo>
                  <a:lnTo>
                    <a:pt x="44" y="18"/>
                  </a:lnTo>
                  <a:lnTo>
                    <a:pt x="36" y="18"/>
                  </a:lnTo>
                  <a:lnTo>
                    <a:pt x="36" y="14"/>
                  </a:lnTo>
                  <a:lnTo>
                    <a:pt x="32" y="10"/>
                  </a:lnTo>
                  <a:lnTo>
                    <a:pt x="28" y="8"/>
                  </a:lnTo>
                  <a:lnTo>
                    <a:pt x="24" y="8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2" y="12"/>
                  </a:lnTo>
                  <a:lnTo>
                    <a:pt x="10" y="16"/>
                  </a:lnTo>
                  <a:lnTo>
                    <a:pt x="12" y="18"/>
                  </a:lnTo>
                  <a:lnTo>
                    <a:pt x="12" y="22"/>
                  </a:lnTo>
                  <a:lnTo>
                    <a:pt x="16" y="24"/>
                  </a:lnTo>
                  <a:lnTo>
                    <a:pt x="24" y="26"/>
                  </a:lnTo>
                  <a:lnTo>
                    <a:pt x="32" y="28"/>
                  </a:lnTo>
                  <a:lnTo>
                    <a:pt x="36" y="28"/>
                  </a:lnTo>
                  <a:lnTo>
                    <a:pt x="40" y="32"/>
                  </a:lnTo>
                  <a:lnTo>
                    <a:pt x="44" y="34"/>
                  </a:lnTo>
                  <a:lnTo>
                    <a:pt x="44" y="38"/>
                  </a:lnTo>
                  <a:lnTo>
                    <a:pt x="46" y="42"/>
                  </a:lnTo>
                  <a:lnTo>
                    <a:pt x="44" y="48"/>
                  </a:lnTo>
                  <a:lnTo>
                    <a:pt x="42" y="52"/>
                  </a:lnTo>
                  <a:lnTo>
                    <a:pt x="40" y="56"/>
                  </a:lnTo>
                  <a:lnTo>
                    <a:pt x="36" y="58"/>
                  </a:lnTo>
                  <a:lnTo>
                    <a:pt x="30" y="60"/>
                  </a:lnTo>
                  <a:lnTo>
                    <a:pt x="24" y="60"/>
                  </a:lnTo>
                  <a:lnTo>
                    <a:pt x="18" y="60"/>
                  </a:lnTo>
                  <a:lnTo>
                    <a:pt x="12" y="58"/>
                  </a:lnTo>
                  <a:lnTo>
                    <a:pt x="8" y="54"/>
                  </a:lnTo>
                  <a:lnTo>
                    <a:pt x="4" y="50"/>
                  </a:lnTo>
                  <a:lnTo>
                    <a:pt x="2" y="4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9" name="Freeform 111"/>
            <p:cNvSpPr>
              <a:spLocks noEditPoints="1"/>
            </p:cNvSpPr>
            <p:nvPr/>
          </p:nvSpPr>
          <p:spPr bwMode="auto">
            <a:xfrm>
              <a:off x="2092325" y="35782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0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0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2" y="4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0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0" y="56"/>
                  </a:lnTo>
                  <a:lnTo>
                    <a:pt x="34" y="60"/>
                  </a:lnTo>
                  <a:lnTo>
                    <a:pt x="26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2" y="48"/>
                  </a:lnTo>
                  <a:lnTo>
                    <a:pt x="16" y="50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0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6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0" name="Freeform 112"/>
            <p:cNvSpPr>
              <a:spLocks/>
            </p:cNvSpPr>
            <p:nvPr/>
          </p:nvSpPr>
          <p:spPr bwMode="auto">
            <a:xfrm>
              <a:off x="2193925" y="3581400"/>
              <a:ext cx="69850" cy="92075"/>
            </a:xfrm>
            <a:custGeom>
              <a:avLst/>
              <a:gdLst>
                <a:gd name="T0" fmla="*/ 0 w 44"/>
                <a:gd name="T1" fmla="*/ 2147483647 h 58"/>
                <a:gd name="T2" fmla="*/ 0 w 44"/>
                <a:gd name="T3" fmla="*/ 0 h 58"/>
                <a:gd name="T4" fmla="*/ 2147483647 w 44"/>
                <a:gd name="T5" fmla="*/ 0 h 58"/>
                <a:gd name="T6" fmla="*/ 2147483647 w 44"/>
                <a:gd name="T7" fmla="*/ 2147483647 h 58"/>
                <a:gd name="T8" fmla="*/ 2147483647 w 44"/>
                <a:gd name="T9" fmla="*/ 2147483647 h 58"/>
                <a:gd name="T10" fmla="*/ 2147483647 w 44"/>
                <a:gd name="T11" fmla="*/ 0 h 58"/>
                <a:gd name="T12" fmla="*/ 2147483647 w 44"/>
                <a:gd name="T13" fmla="*/ 0 h 58"/>
                <a:gd name="T14" fmla="*/ 2147483647 w 44"/>
                <a:gd name="T15" fmla="*/ 2147483647 h 58"/>
                <a:gd name="T16" fmla="*/ 2147483647 w 44"/>
                <a:gd name="T17" fmla="*/ 2147483647 h 58"/>
                <a:gd name="T18" fmla="*/ 2147483647 w 44"/>
                <a:gd name="T19" fmla="*/ 2147483647 h 58"/>
                <a:gd name="T20" fmla="*/ 2147483647 w 44"/>
                <a:gd name="T21" fmla="*/ 2147483647 h 58"/>
                <a:gd name="T22" fmla="*/ 2147483647 w 44"/>
                <a:gd name="T23" fmla="*/ 2147483647 h 58"/>
                <a:gd name="T24" fmla="*/ 0 w 44"/>
                <a:gd name="T25" fmla="*/ 2147483647 h 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4"/>
                <a:gd name="T40" fmla="*/ 0 h 58"/>
                <a:gd name="T41" fmla="*/ 44 w 44"/>
                <a:gd name="T42" fmla="*/ 58 h 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4" h="58">
                  <a:moveTo>
                    <a:pt x="0" y="58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8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44" y="58"/>
                  </a:lnTo>
                  <a:lnTo>
                    <a:pt x="38" y="58"/>
                  </a:lnTo>
                  <a:lnTo>
                    <a:pt x="38" y="30"/>
                  </a:lnTo>
                  <a:lnTo>
                    <a:pt x="8" y="30"/>
                  </a:lnTo>
                  <a:lnTo>
                    <a:pt x="8" y="58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1" name="Freeform 113"/>
            <p:cNvSpPr>
              <a:spLocks noEditPoints="1"/>
            </p:cNvSpPr>
            <p:nvPr/>
          </p:nvSpPr>
          <p:spPr bwMode="auto">
            <a:xfrm>
              <a:off x="1952625" y="40989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2147483647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2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2" name="Freeform 114"/>
            <p:cNvSpPr>
              <a:spLocks noEditPoints="1"/>
            </p:cNvSpPr>
            <p:nvPr/>
          </p:nvSpPr>
          <p:spPr bwMode="auto">
            <a:xfrm>
              <a:off x="1571625" y="3438525"/>
              <a:ext cx="85725" cy="95250"/>
            </a:xfrm>
            <a:custGeom>
              <a:avLst/>
              <a:gdLst>
                <a:gd name="T0" fmla="*/ 0 w 54"/>
                <a:gd name="T1" fmla="*/ 2147483647 h 60"/>
                <a:gd name="T2" fmla="*/ 2147483647 w 54"/>
                <a:gd name="T3" fmla="*/ 2147483647 h 60"/>
                <a:gd name="T4" fmla="*/ 2147483647 w 54"/>
                <a:gd name="T5" fmla="*/ 2147483647 h 60"/>
                <a:gd name="T6" fmla="*/ 2147483647 w 54"/>
                <a:gd name="T7" fmla="*/ 2147483647 h 60"/>
                <a:gd name="T8" fmla="*/ 2147483647 w 54"/>
                <a:gd name="T9" fmla="*/ 2147483647 h 60"/>
                <a:gd name="T10" fmla="*/ 2147483647 w 54"/>
                <a:gd name="T11" fmla="*/ 2147483647 h 60"/>
                <a:gd name="T12" fmla="*/ 2147483647 w 54"/>
                <a:gd name="T13" fmla="*/ 0 h 60"/>
                <a:gd name="T14" fmla="*/ 2147483647 w 54"/>
                <a:gd name="T15" fmla="*/ 2147483647 h 60"/>
                <a:gd name="T16" fmla="*/ 2147483647 w 54"/>
                <a:gd name="T17" fmla="*/ 2147483647 h 60"/>
                <a:gd name="T18" fmla="*/ 2147483647 w 54"/>
                <a:gd name="T19" fmla="*/ 2147483647 h 60"/>
                <a:gd name="T20" fmla="*/ 2147483647 w 54"/>
                <a:gd name="T21" fmla="*/ 2147483647 h 60"/>
                <a:gd name="T22" fmla="*/ 2147483647 w 54"/>
                <a:gd name="T23" fmla="*/ 2147483647 h 60"/>
                <a:gd name="T24" fmla="*/ 2147483647 w 54"/>
                <a:gd name="T25" fmla="*/ 2147483647 h 60"/>
                <a:gd name="T26" fmla="*/ 2147483647 w 54"/>
                <a:gd name="T27" fmla="*/ 2147483647 h 60"/>
                <a:gd name="T28" fmla="*/ 2147483647 w 54"/>
                <a:gd name="T29" fmla="*/ 2147483647 h 60"/>
                <a:gd name="T30" fmla="*/ 2147483647 w 54"/>
                <a:gd name="T31" fmla="*/ 2147483647 h 60"/>
                <a:gd name="T32" fmla="*/ 2147483647 w 54"/>
                <a:gd name="T33" fmla="*/ 2147483647 h 60"/>
                <a:gd name="T34" fmla="*/ 2147483647 w 54"/>
                <a:gd name="T35" fmla="*/ 2147483647 h 60"/>
                <a:gd name="T36" fmla="*/ 2147483647 w 54"/>
                <a:gd name="T37" fmla="*/ 2147483647 h 60"/>
                <a:gd name="T38" fmla="*/ 2147483647 w 54"/>
                <a:gd name="T39" fmla="*/ 2147483647 h 60"/>
                <a:gd name="T40" fmla="*/ 2147483647 w 54"/>
                <a:gd name="T41" fmla="*/ 2147483647 h 60"/>
                <a:gd name="T42" fmla="*/ 2147483647 w 54"/>
                <a:gd name="T43" fmla="*/ 2147483647 h 60"/>
                <a:gd name="T44" fmla="*/ 2147483647 w 54"/>
                <a:gd name="T45" fmla="*/ 2147483647 h 60"/>
                <a:gd name="T46" fmla="*/ 0 w 54"/>
                <a:gd name="T47" fmla="*/ 2147483647 h 60"/>
                <a:gd name="T48" fmla="*/ 0 w 54"/>
                <a:gd name="T49" fmla="*/ 2147483647 h 60"/>
                <a:gd name="T50" fmla="*/ 2147483647 w 54"/>
                <a:gd name="T51" fmla="*/ 2147483647 h 60"/>
                <a:gd name="T52" fmla="*/ 2147483647 w 54"/>
                <a:gd name="T53" fmla="*/ 2147483647 h 60"/>
                <a:gd name="T54" fmla="*/ 2147483647 w 54"/>
                <a:gd name="T55" fmla="*/ 2147483647 h 60"/>
                <a:gd name="T56" fmla="*/ 2147483647 w 54"/>
                <a:gd name="T57" fmla="*/ 2147483647 h 60"/>
                <a:gd name="T58" fmla="*/ 2147483647 w 54"/>
                <a:gd name="T59" fmla="*/ 2147483647 h 60"/>
                <a:gd name="T60" fmla="*/ 2147483647 w 54"/>
                <a:gd name="T61" fmla="*/ 2147483647 h 60"/>
                <a:gd name="T62" fmla="*/ 2147483647 w 54"/>
                <a:gd name="T63" fmla="*/ 2147483647 h 60"/>
                <a:gd name="T64" fmla="*/ 2147483647 w 54"/>
                <a:gd name="T65" fmla="*/ 2147483647 h 60"/>
                <a:gd name="T66" fmla="*/ 2147483647 w 54"/>
                <a:gd name="T67" fmla="*/ 2147483647 h 60"/>
                <a:gd name="T68" fmla="*/ 2147483647 w 54"/>
                <a:gd name="T69" fmla="*/ 2147483647 h 60"/>
                <a:gd name="T70" fmla="*/ 2147483647 w 54"/>
                <a:gd name="T71" fmla="*/ 2147483647 h 60"/>
                <a:gd name="T72" fmla="*/ 2147483647 w 54"/>
                <a:gd name="T73" fmla="*/ 2147483647 h 60"/>
                <a:gd name="T74" fmla="*/ 2147483647 w 54"/>
                <a:gd name="T75" fmla="*/ 2147483647 h 60"/>
                <a:gd name="T76" fmla="*/ 2147483647 w 54"/>
                <a:gd name="T77" fmla="*/ 2147483647 h 60"/>
                <a:gd name="T78" fmla="*/ 2147483647 w 54"/>
                <a:gd name="T79" fmla="*/ 2147483647 h 60"/>
                <a:gd name="T80" fmla="*/ 2147483647 w 54"/>
                <a:gd name="T81" fmla="*/ 2147483647 h 60"/>
                <a:gd name="T82" fmla="*/ 2147483647 w 54"/>
                <a:gd name="T83" fmla="*/ 2147483647 h 60"/>
                <a:gd name="T84" fmla="*/ 2147483647 w 54"/>
                <a:gd name="T85" fmla="*/ 2147483647 h 60"/>
                <a:gd name="T86" fmla="*/ 2147483647 w 54"/>
                <a:gd name="T87" fmla="*/ 2147483647 h 60"/>
                <a:gd name="T88" fmla="*/ 2147483647 w 54"/>
                <a:gd name="T89" fmla="*/ 2147483647 h 60"/>
                <a:gd name="T90" fmla="*/ 2147483647 w 54"/>
                <a:gd name="T91" fmla="*/ 2147483647 h 60"/>
                <a:gd name="T92" fmla="*/ 2147483647 w 54"/>
                <a:gd name="T93" fmla="*/ 2147483647 h 60"/>
                <a:gd name="T94" fmla="*/ 2147483647 w 54"/>
                <a:gd name="T95" fmla="*/ 2147483647 h 60"/>
                <a:gd name="T96" fmla="*/ 2147483647 w 54"/>
                <a:gd name="T97" fmla="*/ 2147483647 h 6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54"/>
                <a:gd name="T148" fmla="*/ 0 h 60"/>
                <a:gd name="T149" fmla="*/ 54 w 54"/>
                <a:gd name="T150" fmla="*/ 60 h 6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54" h="60">
                  <a:moveTo>
                    <a:pt x="0" y="32"/>
                  </a:moveTo>
                  <a:lnTo>
                    <a:pt x="2" y="22"/>
                  </a:lnTo>
                  <a:lnTo>
                    <a:pt x="4" y="14"/>
                  </a:lnTo>
                  <a:lnTo>
                    <a:pt x="8" y="8"/>
                  </a:lnTo>
                  <a:lnTo>
                    <a:pt x="14" y="4"/>
                  </a:lnTo>
                  <a:lnTo>
                    <a:pt x="20" y="2"/>
                  </a:lnTo>
                  <a:lnTo>
                    <a:pt x="28" y="0"/>
                  </a:lnTo>
                  <a:lnTo>
                    <a:pt x="34" y="2"/>
                  </a:lnTo>
                  <a:lnTo>
                    <a:pt x="42" y="4"/>
                  </a:lnTo>
                  <a:lnTo>
                    <a:pt x="46" y="10"/>
                  </a:lnTo>
                  <a:lnTo>
                    <a:pt x="52" y="16"/>
                  </a:lnTo>
                  <a:lnTo>
                    <a:pt x="54" y="22"/>
                  </a:lnTo>
                  <a:lnTo>
                    <a:pt x="54" y="30"/>
                  </a:lnTo>
                  <a:lnTo>
                    <a:pt x="54" y="38"/>
                  </a:lnTo>
                  <a:lnTo>
                    <a:pt x="50" y="46"/>
                  </a:lnTo>
                  <a:lnTo>
                    <a:pt x="46" y="52"/>
                  </a:lnTo>
                  <a:lnTo>
                    <a:pt x="42" y="56"/>
                  </a:lnTo>
                  <a:lnTo>
                    <a:pt x="34" y="60"/>
                  </a:lnTo>
                  <a:lnTo>
                    <a:pt x="28" y="60"/>
                  </a:lnTo>
                  <a:lnTo>
                    <a:pt x="20" y="60"/>
                  </a:lnTo>
                  <a:lnTo>
                    <a:pt x="12" y="56"/>
                  </a:lnTo>
                  <a:lnTo>
                    <a:pt x="8" y="52"/>
                  </a:lnTo>
                  <a:lnTo>
                    <a:pt x="4" y="46"/>
                  </a:lnTo>
                  <a:lnTo>
                    <a:pt x="0" y="38"/>
                  </a:lnTo>
                  <a:lnTo>
                    <a:pt x="0" y="32"/>
                  </a:lnTo>
                  <a:close/>
                  <a:moveTo>
                    <a:pt x="8" y="32"/>
                  </a:moveTo>
                  <a:lnTo>
                    <a:pt x="8" y="38"/>
                  </a:lnTo>
                  <a:lnTo>
                    <a:pt x="10" y="44"/>
                  </a:lnTo>
                  <a:lnTo>
                    <a:pt x="14" y="48"/>
                  </a:lnTo>
                  <a:lnTo>
                    <a:pt x="18" y="50"/>
                  </a:lnTo>
                  <a:lnTo>
                    <a:pt x="22" y="52"/>
                  </a:lnTo>
                  <a:lnTo>
                    <a:pt x="28" y="54"/>
                  </a:lnTo>
                  <a:lnTo>
                    <a:pt x="32" y="52"/>
                  </a:lnTo>
                  <a:lnTo>
                    <a:pt x="38" y="50"/>
                  </a:lnTo>
                  <a:lnTo>
                    <a:pt x="42" y="48"/>
                  </a:lnTo>
                  <a:lnTo>
                    <a:pt x="44" y="42"/>
                  </a:lnTo>
                  <a:lnTo>
                    <a:pt x="46" y="38"/>
                  </a:lnTo>
                  <a:lnTo>
                    <a:pt x="46" y="30"/>
                  </a:lnTo>
                  <a:lnTo>
                    <a:pt x="46" y="24"/>
                  </a:lnTo>
                  <a:lnTo>
                    <a:pt x="44" y="18"/>
                  </a:lnTo>
                  <a:lnTo>
                    <a:pt x="42" y="14"/>
                  </a:lnTo>
                  <a:lnTo>
                    <a:pt x="38" y="10"/>
                  </a:lnTo>
                  <a:lnTo>
                    <a:pt x="32" y="8"/>
                  </a:lnTo>
                  <a:lnTo>
                    <a:pt x="28" y="8"/>
                  </a:lnTo>
                  <a:lnTo>
                    <a:pt x="20" y="8"/>
                  </a:lnTo>
                  <a:lnTo>
                    <a:pt x="14" y="14"/>
                  </a:lnTo>
                  <a:lnTo>
                    <a:pt x="10" y="18"/>
                  </a:lnTo>
                  <a:lnTo>
                    <a:pt x="8" y="24"/>
                  </a:lnTo>
                  <a:lnTo>
                    <a:pt x="8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3" name="Freeform 115"/>
            <p:cNvSpPr>
              <a:spLocks/>
            </p:cNvSpPr>
            <p:nvPr/>
          </p:nvSpPr>
          <p:spPr bwMode="auto">
            <a:xfrm>
              <a:off x="809625" y="4381500"/>
              <a:ext cx="336550" cy="200025"/>
            </a:xfrm>
            <a:custGeom>
              <a:avLst/>
              <a:gdLst>
                <a:gd name="T0" fmla="*/ 2147483647 w 212"/>
                <a:gd name="T1" fmla="*/ 2147483647 h 126"/>
                <a:gd name="T2" fmla="*/ 2147483647 w 212"/>
                <a:gd name="T3" fmla="*/ 2147483647 h 126"/>
                <a:gd name="T4" fmla="*/ 2147483647 w 212"/>
                <a:gd name="T5" fmla="*/ 2147483647 h 126"/>
                <a:gd name="T6" fmla="*/ 0 w 212"/>
                <a:gd name="T7" fmla="*/ 2147483647 h 126"/>
                <a:gd name="T8" fmla="*/ 2147483647 w 212"/>
                <a:gd name="T9" fmla="*/ 2147483647 h 126"/>
                <a:gd name="T10" fmla="*/ 2147483647 w 212"/>
                <a:gd name="T11" fmla="*/ 0 h 126"/>
                <a:gd name="T12" fmla="*/ 2147483647 w 212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2"/>
                <a:gd name="T22" fmla="*/ 0 h 126"/>
                <a:gd name="T23" fmla="*/ 212 w 212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2" h="126">
                  <a:moveTo>
                    <a:pt x="212" y="118"/>
                  </a:moveTo>
                  <a:lnTo>
                    <a:pt x="212" y="122"/>
                  </a:lnTo>
                  <a:lnTo>
                    <a:pt x="212" y="126"/>
                  </a:lnTo>
                  <a:lnTo>
                    <a:pt x="0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212" y="11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4" name="Freeform 116"/>
            <p:cNvSpPr>
              <a:spLocks/>
            </p:cNvSpPr>
            <p:nvPr/>
          </p:nvSpPr>
          <p:spPr bwMode="auto">
            <a:xfrm>
              <a:off x="809625" y="4003675"/>
              <a:ext cx="12700" cy="384175"/>
            </a:xfrm>
            <a:custGeom>
              <a:avLst/>
              <a:gdLst>
                <a:gd name="T0" fmla="*/ 2147483647 w 8"/>
                <a:gd name="T1" fmla="*/ 2147483647 h 242"/>
                <a:gd name="T2" fmla="*/ 2147483647 w 8"/>
                <a:gd name="T3" fmla="*/ 2147483647 h 242"/>
                <a:gd name="T4" fmla="*/ 0 w 8"/>
                <a:gd name="T5" fmla="*/ 2147483647 h 242"/>
                <a:gd name="T6" fmla="*/ 0 w 8"/>
                <a:gd name="T7" fmla="*/ 2147483647 h 242"/>
                <a:gd name="T8" fmla="*/ 2147483647 w 8"/>
                <a:gd name="T9" fmla="*/ 0 h 242"/>
                <a:gd name="T10" fmla="*/ 2147483647 w 8"/>
                <a:gd name="T11" fmla="*/ 2147483647 h 242"/>
                <a:gd name="T12" fmla="*/ 2147483647 w 8"/>
                <a:gd name="T13" fmla="*/ 2147483647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42"/>
                <a:gd name="T23" fmla="*/ 8 w 8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42">
                  <a:moveTo>
                    <a:pt x="8" y="238"/>
                  </a:moveTo>
                  <a:lnTo>
                    <a:pt x="4" y="240"/>
                  </a:lnTo>
                  <a:lnTo>
                    <a:pt x="0" y="242"/>
                  </a:lnTo>
                  <a:lnTo>
                    <a:pt x="0" y="2"/>
                  </a:lnTo>
                  <a:lnTo>
                    <a:pt x="4" y="0"/>
                  </a:lnTo>
                  <a:lnTo>
                    <a:pt x="8" y="2"/>
                  </a:lnTo>
                  <a:lnTo>
                    <a:pt x="8" y="23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5" name="Rectangle 117"/>
            <p:cNvSpPr>
              <a:spLocks noChangeArrowheads="1"/>
            </p:cNvSpPr>
            <p:nvPr/>
          </p:nvSpPr>
          <p:spPr bwMode="auto">
            <a:xfrm>
              <a:off x="854075" y="4029075"/>
              <a:ext cx="12700" cy="330200"/>
            </a:xfrm>
            <a:prstGeom prst="rect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eaLnBrk="1" hangingPunct="1"/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6" name="Freeform 118"/>
            <p:cNvSpPr>
              <a:spLocks/>
            </p:cNvSpPr>
            <p:nvPr/>
          </p:nvSpPr>
          <p:spPr bwMode="auto">
            <a:xfrm>
              <a:off x="482600" y="3806825"/>
              <a:ext cx="333375" cy="200025"/>
            </a:xfrm>
            <a:custGeom>
              <a:avLst/>
              <a:gdLst>
                <a:gd name="T0" fmla="*/ 2147483647 w 210"/>
                <a:gd name="T1" fmla="*/ 2147483647 h 126"/>
                <a:gd name="T2" fmla="*/ 2147483647 w 210"/>
                <a:gd name="T3" fmla="*/ 2147483647 h 126"/>
                <a:gd name="T4" fmla="*/ 2147483647 w 210"/>
                <a:gd name="T5" fmla="*/ 2147483647 h 126"/>
                <a:gd name="T6" fmla="*/ 0 w 210"/>
                <a:gd name="T7" fmla="*/ 2147483647 h 126"/>
                <a:gd name="T8" fmla="*/ 2147483647 w 210"/>
                <a:gd name="T9" fmla="*/ 0 h 126"/>
                <a:gd name="T10" fmla="*/ 2147483647 w 210"/>
                <a:gd name="T11" fmla="*/ 2147483647 h 1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0"/>
                <a:gd name="T19" fmla="*/ 0 h 126"/>
                <a:gd name="T20" fmla="*/ 210 w 210"/>
                <a:gd name="T21" fmla="*/ 126 h 1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0" h="126">
                  <a:moveTo>
                    <a:pt x="210" y="120"/>
                  </a:moveTo>
                  <a:lnTo>
                    <a:pt x="210" y="124"/>
                  </a:lnTo>
                  <a:lnTo>
                    <a:pt x="206" y="126"/>
                  </a:lnTo>
                  <a:lnTo>
                    <a:pt x="0" y="8"/>
                  </a:lnTo>
                  <a:lnTo>
                    <a:pt x="4" y="0"/>
                  </a:lnTo>
                  <a:lnTo>
                    <a:pt x="210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7" name="Freeform 119"/>
            <p:cNvSpPr>
              <a:spLocks/>
            </p:cNvSpPr>
            <p:nvPr/>
          </p:nvSpPr>
          <p:spPr bwMode="auto">
            <a:xfrm>
              <a:off x="815975" y="3806825"/>
              <a:ext cx="330200" cy="200025"/>
            </a:xfrm>
            <a:custGeom>
              <a:avLst/>
              <a:gdLst>
                <a:gd name="T0" fmla="*/ 2147483647 w 208"/>
                <a:gd name="T1" fmla="*/ 2147483647 h 126"/>
                <a:gd name="T2" fmla="*/ 0 w 208"/>
                <a:gd name="T3" fmla="*/ 2147483647 h 126"/>
                <a:gd name="T4" fmla="*/ 0 w 208"/>
                <a:gd name="T5" fmla="*/ 2147483647 h 126"/>
                <a:gd name="T6" fmla="*/ 2147483647 w 208"/>
                <a:gd name="T7" fmla="*/ 0 h 126"/>
                <a:gd name="T8" fmla="*/ 2147483647 w 208"/>
                <a:gd name="T9" fmla="*/ 2147483647 h 126"/>
                <a:gd name="T10" fmla="*/ 2147483647 w 208"/>
                <a:gd name="T11" fmla="*/ 2147483647 h 126"/>
                <a:gd name="T12" fmla="*/ 2147483647 w 20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126"/>
                <a:gd name="T23" fmla="*/ 208 w 20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126">
                  <a:moveTo>
                    <a:pt x="4" y="126"/>
                  </a:moveTo>
                  <a:lnTo>
                    <a:pt x="0" y="124"/>
                  </a:lnTo>
                  <a:lnTo>
                    <a:pt x="0" y="120"/>
                  </a:lnTo>
                  <a:lnTo>
                    <a:pt x="208" y="0"/>
                  </a:lnTo>
                  <a:lnTo>
                    <a:pt x="208" y="4"/>
                  </a:lnTo>
                  <a:lnTo>
                    <a:pt x="208" y="8"/>
                  </a:lnTo>
                  <a:lnTo>
                    <a:pt x="4" y="12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8" name="Freeform 120"/>
            <p:cNvSpPr>
              <a:spLocks/>
            </p:cNvSpPr>
            <p:nvPr/>
          </p:nvSpPr>
          <p:spPr bwMode="auto">
            <a:xfrm>
              <a:off x="1857375" y="3654425"/>
              <a:ext cx="219075" cy="133350"/>
            </a:xfrm>
            <a:custGeom>
              <a:avLst/>
              <a:gdLst>
                <a:gd name="T0" fmla="*/ 2147483647 w 138"/>
                <a:gd name="T1" fmla="*/ 2147483647 h 84"/>
                <a:gd name="T2" fmla="*/ 0 w 138"/>
                <a:gd name="T3" fmla="*/ 2147483647 h 84"/>
                <a:gd name="T4" fmla="*/ 2147483647 w 138"/>
                <a:gd name="T5" fmla="*/ 0 h 84"/>
                <a:gd name="T6" fmla="*/ 2147483647 w 138"/>
                <a:gd name="T7" fmla="*/ 2147483647 h 84"/>
                <a:gd name="T8" fmla="*/ 2147483647 w 138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84"/>
                <a:gd name="T17" fmla="*/ 138 w 138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84">
                  <a:moveTo>
                    <a:pt x="4" y="84"/>
                  </a:moveTo>
                  <a:lnTo>
                    <a:pt x="0" y="76"/>
                  </a:lnTo>
                  <a:lnTo>
                    <a:pt x="134" y="0"/>
                  </a:lnTo>
                  <a:lnTo>
                    <a:pt x="138" y="6"/>
                  </a:lnTo>
                  <a:lnTo>
                    <a:pt x="4" y="8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9" name="Freeform 121"/>
            <p:cNvSpPr>
              <a:spLocks/>
            </p:cNvSpPr>
            <p:nvPr/>
          </p:nvSpPr>
          <p:spPr bwMode="auto">
            <a:xfrm>
              <a:off x="1476375" y="3841750"/>
              <a:ext cx="269875" cy="165100"/>
            </a:xfrm>
            <a:custGeom>
              <a:avLst/>
              <a:gdLst>
                <a:gd name="T0" fmla="*/ 2147483647 w 170"/>
                <a:gd name="T1" fmla="*/ 0 h 104"/>
                <a:gd name="T2" fmla="*/ 2147483647 w 170"/>
                <a:gd name="T3" fmla="*/ 2147483647 h 104"/>
                <a:gd name="T4" fmla="*/ 2147483647 w 170"/>
                <a:gd name="T5" fmla="*/ 2147483647 h 104"/>
                <a:gd name="T6" fmla="*/ 0 w 170"/>
                <a:gd name="T7" fmla="*/ 2147483647 h 104"/>
                <a:gd name="T8" fmla="*/ 0 w 170"/>
                <a:gd name="T9" fmla="*/ 2147483647 h 104"/>
                <a:gd name="T10" fmla="*/ 2147483647 w 170"/>
                <a:gd name="T11" fmla="*/ 0 h 1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04"/>
                <a:gd name="T20" fmla="*/ 170 w 170"/>
                <a:gd name="T21" fmla="*/ 104 h 1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04">
                  <a:moveTo>
                    <a:pt x="166" y="0"/>
                  </a:moveTo>
                  <a:lnTo>
                    <a:pt x="170" y="8"/>
                  </a:lnTo>
                  <a:lnTo>
                    <a:pt x="4" y="104"/>
                  </a:lnTo>
                  <a:lnTo>
                    <a:pt x="0" y="102"/>
                  </a:lnTo>
                  <a:lnTo>
                    <a:pt x="0" y="98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0" name="Freeform 122"/>
            <p:cNvSpPr>
              <a:spLocks/>
            </p:cNvSpPr>
            <p:nvPr/>
          </p:nvSpPr>
          <p:spPr bwMode="auto">
            <a:xfrm>
              <a:off x="1470025" y="4003675"/>
              <a:ext cx="12700" cy="384175"/>
            </a:xfrm>
            <a:custGeom>
              <a:avLst/>
              <a:gdLst>
                <a:gd name="T0" fmla="*/ 0 w 8"/>
                <a:gd name="T1" fmla="*/ 2147483647 h 242"/>
                <a:gd name="T2" fmla="*/ 2147483647 w 8"/>
                <a:gd name="T3" fmla="*/ 0 h 242"/>
                <a:gd name="T4" fmla="*/ 2147483647 w 8"/>
                <a:gd name="T5" fmla="*/ 2147483647 h 242"/>
                <a:gd name="T6" fmla="*/ 2147483647 w 8"/>
                <a:gd name="T7" fmla="*/ 2147483647 h 242"/>
                <a:gd name="T8" fmla="*/ 2147483647 w 8"/>
                <a:gd name="T9" fmla="*/ 2147483647 h 242"/>
                <a:gd name="T10" fmla="*/ 0 w 8"/>
                <a:gd name="T11" fmla="*/ 2147483647 h 242"/>
                <a:gd name="T12" fmla="*/ 0 w 8"/>
                <a:gd name="T13" fmla="*/ 2147483647 h 2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242"/>
                <a:gd name="T23" fmla="*/ 8 w 8"/>
                <a:gd name="T24" fmla="*/ 242 h 2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242">
                  <a:moveTo>
                    <a:pt x="0" y="2"/>
                  </a:moveTo>
                  <a:lnTo>
                    <a:pt x="4" y="0"/>
                  </a:lnTo>
                  <a:lnTo>
                    <a:pt x="8" y="2"/>
                  </a:lnTo>
                  <a:lnTo>
                    <a:pt x="8" y="242"/>
                  </a:lnTo>
                  <a:lnTo>
                    <a:pt x="4" y="240"/>
                  </a:lnTo>
                  <a:lnTo>
                    <a:pt x="0" y="238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1" name="Freeform 123"/>
            <p:cNvSpPr>
              <a:spLocks/>
            </p:cNvSpPr>
            <p:nvPr/>
          </p:nvSpPr>
          <p:spPr bwMode="auto">
            <a:xfrm>
              <a:off x="1146175" y="3806825"/>
              <a:ext cx="330200" cy="200025"/>
            </a:xfrm>
            <a:custGeom>
              <a:avLst/>
              <a:gdLst>
                <a:gd name="T0" fmla="*/ 2147483647 w 208"/>
                <a:gd name="T1" fmla="*/ 2147483647 h 126"/>
                <a:gd name="T2" fmla="*/ 2147483647 w 208"/>
                <a:gd name="T3" fmla="*/ 2147483647 h 126"/>
                <a:gd name="T4" fmla="*/ 2147483647 w 208"/>
                <a:gd name="T5" fmla="*/ 2147483647 h 126"/>
                <a:gd name="T6" fmla="*/ 0 w 208"/>
                <a:gd name="T7" fmla="*/ 2147483647 h 126"/>
                <a:gd name="T8" fmla="*/ 0 w 208"/>
                <a:gd name="T9" fmla="*/ 2147483647 h 126"/>
                <a:gd name="T10" fmla="*/ 0 w 208"/>
                <a:gd name="T11" fmla="*/ 0 h 126"/>
                <a:gd name="T12" fmla="*/ 2147483647 w 208"/>
                <a:gd name="T13" fmla="*/ 2147483647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8"/>
                <a:gd name="T22" fmla="*/ 0 h 126"/>
                <a:gd name="T23" fmla="*/ 208 w 208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8" h="126">
                  <a:moveTo>
                    <a:pt x="208" y="120"/>
                  </a:moveTo>
                  <a:lnTo>
                    <a:pt x="208" y="124"/>
                  </a:lnTo>
                  <a:lnTo>
                    <a:pt x="204" y="126"/>
                  </a:lnTo>
                  <a:lnTo>
                    <a:pt x="0" y="8"/>
                  </a:lnTo>
                  <a:lnTo>
                    <a:pt x="0" y="4"/>
                  </a:lnTo>
                  <a:lnTo>
                    <a:pt x="0" y="0"/>
                  </a:lnTo>
                  <a:lnTo>
                    <a:pt x="208" y="12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2" name="Freeform 124"/>
            <p:cNvSpPr>
              <a:spLocks/>
            </p:cNvSpPr>
            <p:nvPr/>
          </p:nvSpPr>
          <p:spPr bwMode="auto">
            <a:xfrm>
              <a:off x="1143000" y="3860800"/>
              <a:ext cx="288925" cy="174625"/>
            </a:xfrm>
            <a:custGeom>
              <a:avLst/>
              <a:gdLst>
                <a:gd name="T0" fmla="*/ 2147483647 w 182"/>
                <a:gd name="T1" fmla="*/ 2147483647 h 110"/>
                <a:gd name="T2" fmla="*/ 2147483647 w 182"/>
                <a:gd name="T3" fmla="*/ 2147483647 h 110"/>
                <a:gd name="T4" fmla="*/ 0 w 182"/>
                <a:gd name="T5" fmla="*/ 2147483647 h 110"/>
                <a:gd name="T6" fmla="*/ 2147483647 w 182"/>
                <a:gd name="T7" fmla="*/ 0 h 110"/>
                <a:gd name="T8" fmla="*/ 2147483647 w 182"/>
                <a:gd name="T9" fmla="*/ 2147483647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0"/>
                <a:gd name="T17" fmla="*/ 182 w 182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0">
                  <a:moveTo>
                    <a:pt x="182" y="104"/>
                  </a:moveTo>
                  <a:lnTo>
                    <a:pt x="178" y="110"/>
                  </a:lnTo>
                  <a:lnTo>
                    <a:pt x="0" y="6"/>
                  </a:lnTo>
                  <a:lnTo>
                    <a:pt x="4" y="0"/>
                  </a:lnTo>
                  <a:lnTo>
                    <a:pt x="182" y="10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3" name="Freeform 125"/>
            <p:cNvSpPr>
              <a:spLocks/>
            </p:cNvSpPr>
            <p:nvPr/>
          </p:nvSpPr>
          <p:spPr bwMode="auto">
            <a:xfrm>
              <a:off x="1816100" y="3883025"/>
              <a:ext cx="130175" cy="215900"/>
            </a:xfrm>
            <a:custGeom>
              <a:avLst/>
              <a:gdLst>
                <a:gd name="T0" fmla="*/ 0 w 82"/>
                <a:gd name="T1" fmla="*/ 2147483647 h 136"/>
                <a:gd name="T2" fmla="*/ 2147483647 w 82"/>
                <a:gd name="T3" fmla="*/ 0 h 136"/>
                <a:gd name="T4" fmla="*/ 2147483647 w 82"/>
                <a:gd name="T5" fmla="*/ 2147483647 h 136"/>
                <a:gd name="T6" fmla="*/ 2147483647 w 82"/>
                <a:gd name="T7" fmla="*/ 2147483647 h 136"/>
                <a:gd name="T8" fmla="*/ 0 w 82"/>
                <a:gd name="T9" fmla="*/ 2147483647 h 1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6"/>
                <a:gd name="T17" fmla="*/ 82 w 82"/>
                <a:gd name="T18" fmla="*/ 136 h 1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6">
                  <a:moveTo>
                    <a:pt x="0" y="4"/>
                  </a:moveTo>
                  <a:lnTo>
                    <a:pt x="6" y="0"/>
                  </a:lnTo>
                  <a:lnTo>
                    <a:pt x="82" y="132"/>
                  </a:lnTo>
                  <a:lnTo>
                    <a:pt x="76" y="136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4" name="Freeform 126"/>
            <p:cNvSpPr>
              <a:spLocks/>
            </p:cNvSpPr>
            <p:nvPr/>
          </p:nvSpPr>
          <p:spPr bwMode="auto">
            <a:xfrm>
              <a:off x="1854200" y="3860800"/>
              <a:ext cx="133350" cy="212725"/>
            </a:xfrm>
            <a:custGeom>
              <a:avLst/>
              <a:gdLst>
                <a:gd name="T0" fmla="*/ 0 w 84"/>
                <a:gd name="T1" fmla="*/ 2147483647 h 134"/>
                <a:gd name="T2" fmla="*/ 2147483647 w 84"/>
                <a:gd name="T3" fmla="*/ 0 h 134"/>
                <a:gd name="T4" fmla="*/ 2147483647 w 84"/>
                <a:gd name="T5" fmla="*/ 2147483647 h 134"/>
                <a:gd name="T6" fmla="*/ 2147483647 w 84"/>
                <a:gd name="T7" fmla="*/ 2147483647 h 134"/>
                <a:gd name="T8" fmla="*/ 0 w 84"/>
                <a:gd name="T9" fmla="*/ 2147483647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34"/>
                <a:gd name="T17" fmla="*/ 84 w 84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34">
                  <a:moveTo>
                    <a:pt x="0" y="4"/>
                  </a:moveTo>
                  <a:lnTo>
                    <a:pt x="8" y="0"/>
                  </a:lnTo>
                  <a:lnTo>
                    <a:pt x="84" y="130"/>
                  </a:lnTo>
                  <a:lnTo>
                    <a:pt x="76" y="13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5" name="Freeform 127"/>
            <p:cNvSpPr>
              <a:spLocks/>
            </p:cNvSpPr>
            <p:nvPr/>
          </p:nvSpPr>
          <p:spPr bwMode="auto">
            <a:xfrm>
              <a:off x="1146175" y="4381500"/>
              <a:ext cx="336550" cy="200025"/>
            </a:xfrm>
            <a:custGeom>
              <a:avLst/>
              <a:gdLst>
                <a:gd name="T0" fmla="*/ 2147483647 w 212"/>
                <a:gd name="T1" fmla="*/ 0 h 126"/>
                <a:gd name="T2" fmla="*/ 2147483647 w 212"/>
                <a:gd name="T3" fmla="*/ 2147483647 h 126"/>
                <a:gd name="T4" fmla="*/ 2147483647 w 212"/>
                <a:gd name="T5" fmla="*/ 2147483647 h 126"/>
                <a:gd name="T6" fmla="*/ 0 w 212"/>
                <a:gd name="T7" fmla="*/ 2147483647 h 126"/>
                <a:gd name="T8" fmla="*/ 0 w 212"/>
                <a:gd name="T9" fmla="*/ 2147483647 h 126"/>
                <a:gd name="T10" fmla="*/ 0 w 212"/>
                <a:gd name="T11" fmla="*/ 2147483647 h 126"/>
                <a:gd name="T12" fmla="*/ 2147483647 w 212"/>
                <a:gd name="T13" fmla="*/ 0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2"/>
                <a:gd name="T22" fmla="*/ 0 h 126"/>
                <a:gd name="T23" fmla="*/ 212 w 212"/>
                <a:gd name="T24" fmla="*/ 126 h 1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2" h="126">
                  <a:moveTo>
                    <a:pt x="204" y="0"/>
                  </a:moveTo>
                  <a:lnTo>
                    <a:pt x="208" y="2"/>
                  </a:lnTo>
                  <a:lnTo>
                    <a:pt x="212" y="4"/>
                  </a:lnTo>
                  <a:lnTo>
                    <a:pt x="0" y="126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6" name="Freeform 128"/>
            <p:cNvSpPr>
              <a:spLocks/>
            </p:cNvSpPr>
            <p:nvPr/>
          </p:nvSpPr>
          <p:spPr bwMode="auto">
            <a:xfrm>
              <a:off x="1143000" y="4352925"/>
              <a:ext cx="288925" cy="174625"/>
            </a:xfrm>
            <a:custGeom>
              <a:avLst/>
              <a:gdLst>
                <a:gd name="T0" fmla="*/ 2147483647 w 182"/>
                <a:gd name="T1" fmla="*/ 0 h 110"/>
                <a:gd name="T2" fmla="*/ 2147483647 w 182"/>
                <a:gd name="T3" fmla="*/ 2147483647 h 110"/>
                <a:gd name="T4" fmla="*/ 2147483647 w 182"/>
                <a:gd name="T5" fmla="*/ 2147483647 h 110"/>
                <a:gd name="T6" fmla="*/ 0 w 182"/>
                <a:gd name="T7" fmla="*/ 2147483647 h 110"/>
                <a:gd name="T8" fmla="*/ 2147483647 w 182"/>
                <a:gd name="T9" fmla="*/ 0 h 1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"/>
                <a:gd name="T16" fmla="*/ 0 h 110"/>
                <a:gd name="T17" fmla="*/ 182 w 182"/>
                <a:gd name="T18" fmla="*/ 110 h 1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" h="110">
                  <a:moveTo>
                    <a:pt x="178" y="0"/>
                  </a:moveTo>
                  <a:lnTo>
                    <a:pt x="182" y="6"/>
                  </a:lnTo>
                  <a:lnTo>
                    <a:pt x="4" y="110"/>
                  </a:lnTo>
                  <a:lnTo>
                    <a:pt x="0" y="104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7" name="Freeform 129"/>
            <p:cNvSpPr>
              <a:spLocks/>
            </p:cNvSpPr>
            <p:nvPr/>
          </p:nvSpPr>
          <p:spPr bwMode="auto">
            <a:xfrm>
              <a:off x="1666875" y="3533775"/>
              <a:ext cx="130175" cy="209550"/>
            </a:xfrm>
            <a:custGeom>
              <a:avLst/>
              <a:gdLst>
                <a:gd name="T0" fmla="*/ 2147483647 w 82"/>
                <a:gd name="T1" fmla="*/ 2147483647 h 132"/>
                <a:gd name="T2" fmla="*/ 2147483647 w 82"/>
                <a:gd name="T3" fmla="*/ 2147483647 h 132"/>
                <a:gd name="T4" fmla="*/ 0 w 82"/>
                <a:gd name="T5" fmla="*/ 2147483647 h 132"/>
                <a:gd name="T6" fmla="*/ 2147483647 w 82"/>
                <a:gd name="T7" fmla="*/ 0 h 132"/>
                <a:gd name="T8" fmla="*/ 2147483647 w 82"/>
                <a:gd name="T9" fmla="*/ 2147483647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2"/>
                <a:gd name="T17" fmla="*/ 82 w 82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2">
                  <a:moveTo>
                    <a:pt x="82" y="128"/>
                  </a:moveTo>
                  <a:lnTo>
                    <a:pt x="74" y="132"/>
                  </a:lnTo>
                  <a:lnTo>
                    <a:pt x="0" y="4"/>
                  </a:lnTo>
                  <a:lnTo>
                    <a:pt x="6" y="0"/>
                  </a:lnTo>
                  <a:lnTo>
                    <a:pt x="82" y="12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8" name="Freeform 130"/>
            <p:cNvSpPr>
              <a:spLocks/>
            </p:cNvSpPr>
            <p:nvPr/>
          </p:nvSpPr>
          <p:spPr bwMode="auto">
            <a:xfrm>
              <a:off x="1625600" y="3556000"/>
              <a:ext cx="130175" cy="212725"/>
            </a:xfrm>
            <a:custGeom>
              <a:avLst/>
              <a:gdLst>
                <a:gd name="T0" fmla="*/ 2147483647 w 82"/>
                <a:gd name="T1" fmla="*/ 2147483647 h 134"/>
                <a:gd name="T2" fmla="*/ 2147483647 w 82"/>
                <a:gd name="T3" fmla="*/ 2147483647 h 134"/>
                <a:gd name="T4" fmla="*/ 0 w 82"/>
                <a:gd name="T5" fmla="*/ 2147483647 h 134"/>
                <a:gd name="T6" fmla="*/ 2147483647 w 82"/>
                <a:gd name="T7" fmla="*/ 0 h 134"/>
                <a:gd name="T8" fmla="*/ 2147483647 w 82"/>
                <a:gd name="T9" fmla="*/ 2147483647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2"/>
                <a:gd name="T16" fmla="*/ 0 h 134"/>
                <a:gd name="T17" fmla="*/ 82 w 82"/>
                <a:gd name="T18" fmla="*/ 134 h 1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2" h="134">
                  <a:moveTo>
                    <a:pt x="82" y="130"/>
                  </a:moveTo>
                  <a:lnTo>
                    <a:pt x="76" y="134"/>
                  </a:lnTo>
                  <a:lnTo>
                    <a:pt x="0" y="4"/>
                  </a:lnTo>
                  <a:lnTo>
                    <a:pt x="8" y="0"/>
                  </a:lnTo>
                  <a:lnTo>
                    <a:pt x="82" y="13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09" name="TextBox 1"/>
          <p:cNvSpPr txBox="1">
            <a:spLocks noChangeArrowheads="1"/>
          </p:cNvSpPr>
          <p:nvPr/>
        </p:nvSpPr>
        <p:spPr bwMode="auto">
          <a:xfrm>
            <a:off x="6486526" y="2411927"/>
            <a:ext cx="2657475" cy="646331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latin typeface="Corbel" charset="0"/>
                <a:ea typeface="Corbel" charset="0"/>
                <a:cs typeface="Corbel" charset="0"/>
              </a:rPr>
              <a:t>Use </a:t>
            </a:r>
            <a:r>
              <a:rPr lang="en-US" altLang="zh-CN" sz="1800" b="1" dirty="0" smtClean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zh-CN" sz="1800" b="1" dirty="0">
                <a:latin typeface="Corbel" charset="0"/>
                <a:ea typeface="Corbel" charset="0"/>
                <a:cs typeface="Corbel" charset="0"/>
              </a:rPr>
              <a:t>patterns as features for classification</a:t>
            </a:r>
          </a:p>
        </p:txBody>
      </p:sp>
      <p:sp>
        <p:nvSpPr>
          <p:cNvPr id="110" name="Text Box 7"/>
          <p:cNvSpPr txBox="1">
            <a:spLocks noChangeArrowheads="1"/>
          </p:cNvSpPr>
          <p:nvPr/>
        </p:nvSpPr>
        <p:spPr bwMode="auto">
          <a:xfrm>
            <a:off x="2127392" y="4681456"/>
            <a:ext cx="113876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Inactive</a:t>
            </a:r>
          </a:p>
        </p:txBody>
      </p:sp>
    </p:spTree>
    <p:extLst>
      <p:ext uri="{BB962C8B-B14F-4D97-AF65-F5344CB8AC3E}">
        <p14:creationId xmlns:p14="http://schemas.microsoft.com/office/powerpoint/2010/main" val="992500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Associative or Pattern-Based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Bef>
                <a:spcPts val="500"/>
              </a:spcBef>
            </a:pPr>
            <a:r>
              <a:rPr lang="en-US" altLang="zh-CN" sz="2400" b="1" dirty="0">
                <a:ea typeface="SimSun" pitchFamily="2" charset="-122"/>
              </a:rPr>
              <a:t>Data: </a:t>
            </a:r>
            <a:r>
              <a:rPr lang="en-US" altLang="zh-CN" sz="2400" dirty="0">
                <a:ea typeface="SimSun" pitchFamily="2" charset="-122"/>
              </a:rPr>
              <a:t> Transactions, microarray data, …</a:t>
            </a:r>
            <a:r>
              <a:rPr lang="en-US" altLang="zh-CN" sz="2400" b="1" dirty="0">
                <a:ea typeface="SimSun" pitchFamily="2" charset="-122"/>
              </a:rPr>
              <a:t>  →  Patterns or association rules</a:t>
            </a:r>
          </a:p>
          <a:p>
            <a:pPr>
              <a:spcBef>
                <a:spcPts val="500"/>
              </a:spcBef>
            </a:pPr>
            <a:r>
              <a:rPr lang="en-US" altLang="zh-CN" sz="2400" b="1" dirty="0">
                <a:ea typeface="SimSun" pitchFamily="2" charset="-122"/>
              </a:rPr>
              <a:t>Classification Methods </a:t>
            </a:r>
            <a:r>
              <a:rPr lang="en-US" altLang="zh-CN" sz="2400" dirty="0">
                <a:ea typeface="SimSun" pitchFamily="2" charset="-122"/>
              </a:rPr>
              <a:t>(Some interesting work):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CBA [Liu, Hsu &amp; Ma, KDD’98]: </a:t>
            </a:r>
            <a:r>
              <a:rPr lang="en-US" altLang="en-US" sz="2400" dirty="0"/>
              <a:t>Use high-conf., high-support </a:t>
            </a:r>
            <a:r>
              <a:rPr lang="en-US" altLang="en-US" sz="2400" i="1" dirty="0"/>
              <a:t>class association rules </a:t>
            </a:r>
            <a:r>
              <a:rPr lang="en-US" altLang="en-US" sz="2400" dirty="0"/>
              <a:t>to build classifiers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Emerging patterns [Dong &amp; Li, KDD’99]:</a:t>
            </a:r>
            <a:r>
              <a:rPr lang="en-US" altLang="en-US" sz="2400" dirty="0"/>
              <a:t> Patterns whose support changes significantly between the two classes </a:t>
            </a:r>
            <a:endParaRPr lang="en-US" altLang="en-US" sz="2400" dirty="0">
              <a:ea typeface="SimSun" pitchFamily="2" charset="-122"/>
            </a:endParaRP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CMAR [Li, Han &amp; Pei, ICDM’01]: Multiple rules in prediction 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CPAR [Yin &amp; Han, SDM’03]: Beam search on multiple prediction rules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RCBT [Cong et al., SIGMOD’05]: </a:t>
            </a:r>
            <a:r>
              <a:rPr lang="en-US" altLang="en-US" sz="2400" dirty="0"/>
              <a:t>Build classifier based on mining top-k covering rule groups with row enumeration  (for high-dimensional data)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Lazy classifier [</a:t>
            </a:r>
            <a:r>
              <a:rPr lang="en-US" altLang="zh-CN" sz="2400" dirty="0" err="1">
                <a:ea typeface="SimSun" pitchFamily="2" charset="-122"/>
              </a:rPr>
              <a:t>Veloso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dirty="0" err="1">
                <a:ea typeface="SimSun" pitchFamily="2" charset="-122"/>
              </a:rPr>
              <a:t>Meira</a:t>
            </a:r>
            <a:r>
              <a:rPr lang="en-US" altLang="zh-CN" sz="2400" dirty="0">
                <a:ea typeface="SimSun" pitchFamily="2" charset="-122"/>
              </a:rPr>
              <a:t> &amp; </a:t>
            </a:r>
            <a:r>
              <a:rPr lang="en-US" altLang="zh-CN" sz="2400" dirty="0" err="1">
                <a:ea typeface="SimSun" pitchFamily="2" charset="-122"/>
              </a:rPr>
              <a:t>Zaki</a:t>
            </a:r>
            <a:r>
              <a:rPr lang="en-US" altLang="zh-CN" sz="2400" dirty="0">
                <a:ea typeface="SimSun" pitchFamily="2" charset="-122"/>
              </a:rPr>
              <a:t>, ICDM’06]: </a:t>
            </a:r>
            <a:r>
              <a:rPr lang="en-US" altLang="en-US" sz="2400" dirty="0"/>
              <a:t>For a test t, project training data D on t, mine rules from D</a:t>
            </a:r>
            <a:r>
              <a:rPr lang="en-US" altLang="en-US" sz="2400" baseline="-25000" dirty="0"/>
              <a:t>t </a:t>
            </a:r>
            <a:r>
              <a:rPr lang="en-US" altLang="en-US" sz="2400" dirty="0"/>
              <a:t>, predict on the best rule</a:t>
            </a:r>
          </a:p>
          <a:p>
            <a:pPr lvl="1">
              <a:spcBef>
                <a:spcPts val="500"/>
              </a:spcBef>
            </a:pPr>
            <a:r>
              <a:rPr lang="en-US" altLang="zh-CN" sz="2400" dirty="0">
                <a:ea typeface="SimSun" pitchFamily="2" charset="-122"/>
              </a:rPr>
              <a:t>Discriminative pattern-based classification [Cheng et al., ICDE’07</a:t>
            </a:r>
            <a:r>
              <a:rPr lang="en-US" altLang="zh-CN" sz="2400" dirty="0" smtClean="0">
                <a:ea typeface="SimSun" pitchFamily="2" charset="-122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8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CBA: Classification Based on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CBA </a:t>
            </a:r>
            <a:r>
              <a:rPr lang="en-US" altLang="zh-CN" sz="2400" dirty="0"/>
              <a:t>[Liu, Hsu and Ma, KDD’98]</a:t>
            </a:r>
          </a:p>
          <a:p>
            <a:r>
              <a:rPr lang="en-US" altLang="en-US" sz="2400" dirty="0"/>
              <a:t>Method</a:t>
            </a:r>
          </a:p>
          <a:p>
            <a:pPr lvl="1"/>
            <a:r>
              <a:rPr lang="en-US" altLang="en-US" sz="2400" dirty="0"/>
              <a:t>Mine high-confidence, high-support class association rules </a:t>
            </a:r>
          </a:p>
          <a:p>
            <a:pPr lvl="1"/>
            <a:r>
              <a:rPr lang="en-US" altLang="en-US" sz="2400" dirty="0"/>
              <a:t>LHS: conjunctions of attribute-value pairs); RHS: class </a:t>
            </a:r>
            <a:r>
              <a:rPr lang="en-US" altLang="en-US" sz="2400" dirty="0" smtClean="0"/>
              <a:t>labels</a:t>
            </a:r>
            <a:endParaRPr lang="zh-CN" altLang="en-US" sz="2400" dirty="0" smtClean="0"/>
          </a:p>
          <a:p>
            <a:pPr marL="457200" lvl="1" indent="0">
              <a:buNone/>
            </a:pPr>
            <a:r>
              <a:rPr lang="zh-CN" altLang="en-US" sz="2400" dirty="0"/>
              <a:t>	</a:t>
            </a:r>
            <a:r>
              <a:rPr lang="en-US" altLang="en-US" sz="2400" dirty="0" smtClean="0"/>
              <a:t>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^ 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… ^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l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itchFamily="2" charset="2"/>
              </a:rPr>
              <a:t></a:t>
            </a:r>
            <a:r>
              <a:rPr lang="en-US" altLang="en-US" sz="2400" dirty="0"/>
              <a:t> “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class</a:t>
            </a:r>
            <a:r>
              <a:rPr lang="en-US" altLang="en-US" sz="2400" baseline="-25000" dirty="0"/>
              <a:t>-label</a:t>
            </a:r>
            <a:r>
              <a:rPr lang="en-US" altLang="en-US" sz="2400" dirty="0"/>
              <a:t> = C” (confidence, support)</a:t>
            </a:r>
          </a:p>
          <a:p>
            <a:pPr lvl="1"/>
            <a:r>
              <a:rPr lang="en-US" altLang="en-US" sz="2400" dirty="0"/>
              <a:t>Rank rules in descending order of confidence and support</a:t>
            </a:r>
          </a:p>
          <a:p>
            <a:pPr lvl="1"/>
            <a:r>
              <a:rPr lang="en-US" altLang="en-US" sz="2400" dirty="0"/>
              <a:t>Classification: Apply the first rule that matches a test case; </a:t>
            </a:r>
            <a:r>
              <a:rPr lang="en-US" altLang="en-US" sz="2400" dirty="0" err="1"/>
              <a:t>o.w</a:t>
            </a:r>
            <a:r>
              <a:rPr lang="en-US" altLang="en-US" sz="2400" dirty="0"/>
              <a:t>. apply the default rule</a:t>
            </a:r>
          </a:p>
          <a:p>
            <a:pPr lvl="1"/>
            <a:r>
              <a:rPr lang="en-US" altLang="en-US" sz="2400" dirty="0"/>
              <a:t>Effectiveness: Often found more accurate than some traditional classification methods, such as C4.5</a:t>
            </a:r>
          </a:p>
          <a:p>
            <a:pPr lvl="1"/>
            <a:r>
              <a:rPr lang="en-US" altLang="en-US" sz="2400" dirty="0"/>
              <a:t>Why? — Exploring high confident associations among multiple attributes may overcome some constraints introduced by some classifiers that consider only one attribute at a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Bayesian Network and Some of Its CPTs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Derivation of the probability of a particular combination of values of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from CPT:</a:t>
            </a:r>
          </a:p>
          <a:p>
            <a:endParaRPr lang="en-US" sz="2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>
                <a:solidFill>
                  <a:srgbClr val="000000"/>
                </a:solidFill>
              </a:rPr>
              <a:t>CPT shows the conditional probability for each possible combination of its </a:t>
            </a:r>
            <a:r>
              <a:rPr lang="en-US" altLang="en-US" sz="2000" dirty="0" smtClean="0">
                <a:solidFill>
                  <a:srgbClr val="000000"/>
                </a:solidFill>
              </a:rPr>
              <a:t>parents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Object 10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87069"/>
              </p:ext>
            </p:extLst>
          </p:nvPr>
        </p:nvGraphicFramePr>
        <p:xfrm>
          <a:off x="5081666" y="2532920"/>
          <a:ext cx="3168973" cy="626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3" imgW="2273300" imgH="508000" progId="Equation.3">
                  <p:embed/>
                </p:oleObj>
              </mc:Choice>
              <mc:Fallback>
                <p:oleObj name="Equation" r:id="rId3" imgW="22733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666" y="2532920"/>
                        <a:ext cx="3168973" cy="626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061"/>
          <p:cNvSpPr txBox="1">
            <a:spLocks noChangeArrowheads="1"/>
          </p:cNvSpPr>
          <p:nvPr/>
        </p:nvSpPr>
        <p:spPr bwMode="auto">
          <a:xfrm>
            <a:off x="4572000" y="3190041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CPT</a:t>
            </a:r>
            <a:r>
              <a: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b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Conditional Probability Tables</a:t>
            </a:r>
            <a:endParaRPr lang="en-US" altLang="en-US" sz="200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176006"/>
              </p:ext>
            </p:extLst>
          </p:nvPr>
        </p:nvGraphicFramePr>
        <p:xfrm>
          <a:off x="4660302" y="3589640"/>
          <a:ext cx="3890964" cy="10059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96988"/>
                <a:gridCol w="1296988"/>
                <a:gridCol w="1296988"/>
              </a:tblGrid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Smoke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dirty="0" smtClean="0"/>
                        <a:t>Θ</a:t>
                      </a:r>
                      <a:r>
                        <a:rPr lang="en-US" sz="1600" baseline="-25000" dirty="0" err="1" smtClean="0"/>
                        <a:t>s|f</a:t>
                      </a:r>
                      <a:endParaRPr lang="en-US" sz="1600" baseline="-25000" dirty="0"/>
                    </a:p>
                  </a:txBody>
                  <a:tcPr marL="91449" marR="91449" marT="45733" marB="45733"/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.90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</a:tr>
              <a:tr h="3111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.01</a:t>
                      </a:r>
                      <a:endParaRPr lang="en-US" sz="1600" dirty="0"/>
                    </a:p>
                  </a:txBody>
                  <a:tcPr marL="91449" marR="91449" marT="45733" marB="45733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646143"/>
              </p:ext>
            </p:extLst>
          </p:nvPr>
        </p:nvGraphicFramePr>
        <p:xfrm>
          <a:off x="4660302" y="4645024"/>
          <a:ext cx="4191000" cy="1711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588"/>
                <a:gridCol w="1561353"/>
                <a:gridCol w="1068294"/>
                <a:gridCol w="821765"/>
              </a:tblGrid>
              <a:tr h="3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Fire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Tampering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Alarm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 smtClean="0"/>
                        <a:t>Θ</a:t>
                      </a:r>
                      <a:r>
                        <a:rPr lang="en-US" sz="1600" baseline="-25000" dirty="0" err="1" smtClean="0"/>
                        <a:t>a|f,t</a:t>
                      </a:r>
                      <a:endParaRPr lang="en-US" sz="1600" baseline="-25000" dirty="0" smtClean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True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.5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.99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440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.85</a:t>
                      </a:r>
                      <a:endParaRPr lang="en-US" sz="1600" dirty="0"/>
                    </a:p>
                  </a:txBody>
                  <a:tcPr marT="45701" marB="45701"/>
                </a:tc>
              </a:tr>
              <a:tr h="3352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False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True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.0001</a:t>
                      </a:r>
                      <a:endParaRPr lang="en-US" sz="1600" dirty="0"/>
                    </a:p>
                  </a:txBody>
                  <a:tcPr marT="45701" marB="45701"/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321666" y="2766758"/>
            <a:ext cx="4038600" cy="3657600"/>
            <a:chOff x="1600200" y="1447800"/>
            <a:chExt cx="4038600" cy="3657600"/>
          </a:xfrm>
        </p:grpSpPr>
        <p:sp>
          <p:nvSpPr>
            <p:cNvPr id="13" name="Oval 1027"/>
            <p:cNvSpPr>
              <a:spLocks noChangeArrowheads="1"/>
            </p:cNvSpPr>
            <p:nvPr/>
          </p:nvSpPr>
          <p:spPr bwMode="auto">
            <a:xfrm>
              <a:off x="2438400" y="1450975"/>
              <a:ext cx="1295400" cy="762000"/>
            </a:xfrm>
            <a:prstGeom prst="ellipse">
              <a:avLst/>
            </a:prstGeom>
            <a:solidFill>
              <a:srgbClr val="F6E6EA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Fire (F)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28"/>
            <p:cNvSpPr>
              <a:spLocks noChangeArrowheads="1"/>
            </p:cNvSpPr>
            <p:nvPr/>
          </p:nvSpPr>
          <p:spPr bwMode="auto">
            <a:xfrm>
              <a:off x="1600200" y="3043238"/>
              <a:ext cx="1295400" cy="762000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Smoke (S)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29"/>
            <p:cNvSpPr>
              <a:spLocks noChangeArrowheads="1"/>
            </p:cNvSpPr>
            <p:nvPr/>
          </p:nvSpPr>
          <p:spPr bwMode="auto">
            <a:xfrm>
              <a:off x="2286000" y="4419600"/>
              <a:ext cx="1295400" cy="655638"/>
            </a:xfrm>
            <a:prstGeom prst="ellipse">
              <a:avLst/>
            </a:prstGeom>
            <a:solidFill>
              <a:srgbClr val="FAE2F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Leaving (L)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0"/>
            <p:cNvSpPr>
              <a:spLocks noChangeArrowheads="1"/>
            </p:cNvSpPr>
            <p:nvPr/>
          </p:nvSpPr>
          <p:spPr bwMode="auto">
            <a:xfrm>
              <a:off x="4191000" y="1447800"/>
              <a:ext cx="14478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Tampering (T)</a:t>
              </a:r>
            </a:p>
          </p:txBody>
        </p:sp>
        <p:sp>
          <p:nvSpPr>
            <p:cNvPr id="17" name="Oval 1031"/>
            <p:cNvSpPr>
              <a:spLocks noChangeArrowheads="1"/>
            </p:cNvSpPr>
            <p:nvPr/>
          </p:nvSpPr>
          <p:spPr bwMode="auto">
            <a:xfrm>
              <a:off x="3498850" y="3003550"/>
              <a:ext cx="1295400" cy="7620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Alarm (A)</a:t>
              </a: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32"/>
            <p:cNvSpPr>
              <a:spLocks noChangeArrowheads="1"/>
            </p:cNvSpPr>
            <p:nvPr/>
          </p:nvSpPr>
          <p:spPr bwMode="auto">
            <a:xfrm>
              <a:off x="4229100" y="4343400"/>
              <a:ext cx="1295400" cy="762000"/>
            </a:xfrm>
            <a:prstGeom prst="ellipse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Report (R)</a:t>
              </a:r>
            </a:p>
          </p:txBody>
        </p:sp>
        <p:sp>
          <p:nvSpPr>
            <p:cNvPr id="19" name="Line 1033"/>
            <p:cNvSpPr>
              <a:spLocks noChangeShapeType="1"/>
            </p:cNvSpPr>
            <p:nvPr/>
          </p:nvSpPr>
          <p:spPr bwMode="auto">
            <a:xfrm flipH="1">
              <a:off x="2247900" y="2212975"/>
              <a:ext cx="749300" cy="8588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37"/>
            <p:cNvSpPr>
              <a:spLocks noChangeShapeType="1"/>
            </p:cNvSpPr>
            <p:nvPr/>
          </p:nvSpPr>
          <p:spPr bwMode="auto">
            <a:xfrm flipH="1">
              <a:off x="4048126" y="2212975"/>
              <a:ext cx="828675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33"/>
            <p:cNvSpPr>
              <a:spLocks noChangeShapeType="1"/>
            </p:cNvSpPr>
            <p:nvPr/>
          </p:nvSpPr>
          <p:spPr bwMode="auto">
            <a:xfrm>
              <a:off x="3124200" y="2209800"/>
              <a:ext cx="914400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37"/>
            <p:cNvSpPr>
              <a:spLocks noChangeShapeType="1"/>
            </p:cNvSpPr>
            <p:nvPr/>
          </p:nvSpPr>
          <p:spPr bwMode="auto">
            <a:xfrm flipH="1">
              <a:off x="2978150" y="3765550"/>
              <a:ext cx="1168400" cy="6540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37"/>
            <p:cNvSpPr>
              <a:spLocks noChangeShapeType="1"/>
            </p:cNvSpPr>
            <p:nvPr/>
          </p:nvSpPr>
          <p:spPr bwMode="auto">
            <a:xfrm>
              <a:off x="3581400" y="4746625"/>
              <a:ext cx="660400" cy="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1435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CMAR: Classification Based on Multiple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u="sng" dirty="0"/>
              <a:t>Rule pruning</a:t>
            </a:r>
            <a:r>
              <a:rPr lang="en-US" altLang="en-US" sz="2400" dirty="0"/>
              <a:t> whenever a rule is inserted into the tree</a:t>
            </a:r>
          </a:p>
          <a:p>
            <a:pPr lvl="1"/>
            <a:r>
              <a:rPr lang="en-US" altLang="en-US" sz="2400" dirty="0"/>
              <a:t>Given two rules, 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and 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if the antecedent of 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more general than that of 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and </a:t>
            </a:r>
            <a:r>
              <a:rPr lang="en-US" altLang="en-US" sz="2400" dirty="0" err="1"/>
              <a:t>conf</a:t>
            </a:r>
            <a:r>
              <a:rPr lang="en-US" altLang="en-US" sz="2400" dirty="0"/>
              <a:t>(R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) ≥ </a:t>
            </a:r>
            <a:r>
              <a:rPr lang="en-US" altLang="en-US" sz="2400" dirty="0" err="1"/>
              <a:t>conf</a:t>
            </a:r>
            <a:r>
              <a:rPr lang="en-US" altLang="en-US" sz="2400" dirty="0"/>
              <a:t>(R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), then prune R</a:t>
            </a:r>
            <a:r>
              <a:rPr lang="en-US" altLang="en-US" sz="2400" baseline="-25000" dirty="0"/>
              <a:t>2</a:t>
            </a:r>
            <a:endParaRPr lang="en-US" altLang="en-US" sz="2400" dirty="0"/>
          </a:p>
          <a:p>
            <a:pPr lvl="1"/>
            <a:r>
              <a:rPr lang="en-US" altLang="en-US" sz="2400" dirty="0"/>
              <a:t>Prunes rules for which the rule antecedent and class label are not positively correlated, based on the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test of statistical significance</a:t>
            </a:r>
          </a:p>
          <a:p>
            <a:r>
              <a:rPr lang="en-US" altLang="en-US" sz="2400" u="sng" dirty="0"/>
              <a:t>Classification</a:t>
            </a:r>
            <a:r>
              <a:rPr lang="en-US" altLang="en-US" sz="2400" dirty="0"/>
              <a:t> based on generated/pruned rules</a:t>
            </a:r>
          </a:p>
          <a:p>
            <a:pPr lvl="1"/>
            <a:r>
              <a:rPr lang="en-US" altLang="en-US" sz="2400" dirty="0"/>
              <a:t>If only </a:t>
            </a:r>
            <a:r>
              <a:rPr lang="en-US" altLang="en-US" sz="2400" i="1" dirty="0"/>
              <a:t>one rule</a:t>
            </a:r>
            <a:r>
              <a:rPr lang="en-US" altLang="en-US" sz="2400" dirty="0"/>
              <a:t> satisfies tuple X, assign the class label of the rule</a:t>
            </a:r>
          </a:p>
          <a:p>
            <a:pPr lvl="1"/>
            <a:r>
              <a:rPr lang="en-US" altLang="en-US" sz="2400" dirty="0"/>
              <a:t>If a </a:t>
            </a:r>
            <a:r>
              <a:rPr lang="en-US" altLang="en-US" sz="2400" i="1" dirty="0"/>
              <a:t>rule set</a:t>
            </a:r>
            <a:r>
              <a:rPr lang="en-US" altLang="en-US" sz="2400" dirty="0"/>
              <a:t> S satisfies X </a:t>
            </a:r>
          </a:p>
          <a:p>
            <a:pPr lvl="2"/>
            <a:r>
              <a:rPr lang="en-US" altLang="en-US" dirty="0"/>
              <a:t>Divide S into groups according to class labels</a:t>
            </a:r>
          </a:p>
          <a:p>
            <a:pPr lvl="2"/>
            <a:r>
              <a:rPr lang="en-US" altLang="en-US" dirty="0"/>
              <a:t>Use a weighted </a:t>
            </a:r>
            <a:r>
              <a:rPr lang="el-GR" altLang="en-US" dirty="0"/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measure to find the strongest group of rules, based on the statistical correlation of rules within a group</a:t>
            </a:r>
          </a:p>
          <a:p>
            <a:pPr lvl="2"/>
            <a:r>
              <a:rPr lang="en-US" altLang="en-US" dirty="0"/>
              <a:t>Assign X the class label of the strongest group</a:t>
            </a:r>
          </a:p>
          <a:p>
            <a:r>
              <a:rPr lang="en-US" altLang="en-US" sz="2400" dirty="0"/>
              <a:t>CMAR improves model construction efficiency and classification accuracy </a:t>
            </a:r>
            <a:endParaRPr lang="en-US" altLang="zh-C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64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Discriminative Pattern-Based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Discriminative patterns as features for classification [Cheng et al., ICDE’07]</a:t>
            </a:r>
          </a:p>
          <a:p>
            <a:r>
              <a:rPr lang="en-US" altLang="en-US" sz="2400" b="1" dirty="0"/>
              <a:t>Principle:  </a:t>
            </a:r>
            <a:r>
              <a:rPr lang="en-US" altLang="en-US" sz="2400" dirty="0"/>
              <a:t>Mining discriminative frequent patterns as high-quality features and then apply any classifier </a:t>
            </a:r>
          </a:p>
          <a:p>
            <a:pPr>
              <a:buSzPct val="80000"/>
            </a:pPr>
            <a:r>
              <a:rPr lang="en-US" altLang="en-US" sz="2400" b="1" dirty="0"/>
              <a:t>Framework (</a:t>
            </a:r>
            <a:r>
              <a:rPr lang="en-US" altLang="en-US" sz="2400" b="1" dirty="0" err="1"/>
              <a:t>PatClass</a:t>
            </a:r>
            <a:r>
              <a:rPr lang="en-US" altLang="en-US" sz="2400" b="1" dirty="0"/>
              <a:t>)</a:t>
            </a:r>
          </a:p>
          <a:p>
            <a:pPr lvl="1">
              <a:buSzPct val="80000"/>
            </a:pPr>
            <a:r>
              <a:rPr lang="en-US" altLang="en-US" sz="2400" dirty="0"/>
              <a:t>Feature construction by </a:t>
            </a:r>
            <a:r>
              <a:rPr lang="en-US" altLang="en-US" sz="2400" i="1" dirty="0">
                <a:solidFill>
                  <a:srgbClr val="FF0000"/>
                </a:solidFill>
              </a:rPr>
              <a:t>frequent </a:t>
            </a:r>
            <a:r>
              <a:rPr lang="en-US" altLang="en-US" sz="2400" i="1" dirty="0" err="1">
                <a:solidFill>
                  <a:srgbClr val="FF0000"/>
                </a:solidFill>
              </a:rPr>
              <a:t>itemset</a:t>
            </a:r>
            <a:r>
              <a:rPr lang="en-US" altLang="en-US" sz="2400" i="1" dirty="0">
                <a:solidFill>
                  <a:srgbClr val="FF0000"/>
                </a:solidFill>
              </a:rPr>
              <a:t> mining</a:t>
            </a:r>
          </a:p>
          <a:p>
            <a:pPr lvl="1"/>
            <a:r>
              <a:rPr lang="en-US" altLang="en-US" sz="2400" dirty="0"/>
              <a:t>Feature selection (e.g., using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Maximal Marginal Relevance (MMR)</a:t>
            </a:r>
            <a:r>
              <a:rPr lang="en-US" altLang="zh-CN" sz="2400" dirty="0">
                <a:ea typeface="SimSun" pitchFamily="2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ea typeface="SimSun" pitchFamily="2" charset="-122"/>
            </a:endParaRPr>
          </a:p>
          <a:p>
            <a:pPr lvl="2"/>
            <a:r>
              <a:rPr lang="en-US" altLang="en-US" dirty="0"/>
              <a:t>Select discriminative features</a:t>
            </a:r>
            <a:r>
              <a:rPr lang="en-US" altLang="zh-CN" dirty="0">
                <a:ea typeface="SimSun" pitchFamily="2" charset="-122"/>
              </a:rPr>
              <a:t> (i.e., that are relevant but minimally similar to the previously selected ones)</a:t>
            </a:r>
            <a:endParaRPr lang="en-US" altLang="en-US" dirty="0"/>
          </a:p>
          <a:p>
            <a:pPr lvl="2">
              <a:buSzPct val="80000"/>
            </a:pPr>
            <a:r>
              <a:rPr lang="en-US" altLang="en-US" dirty="0"/>
              <a:t>Remove redundant or closely correlated features</a:t>
            </a:r>
          </a:p>
          <a:p>
            <a:pPr lvl="1">
              <a:buSzPct val="80000"/>
            </a:pPr>
            <a:r>
              <a:rPr lang="en-US" altLang="en-US" sz="2400" dirty="0"/>
              <a:t>Model learning</a:t>
            </a:r>
          </a:p>
          <a:p>
            <a:pPr lvl="2">
              <a:buSzPct val="80000"/>
            </a:pPr>
            <a:r>
              <a:rPr lang="en-US" altLang="en-US" dirty="0"/>
              <a:t> Apply a general classifier, such as SVM or C4.5, to build a classification model</a:t>
            </a:r>
            <a:endParaRPr lang="en-US" alt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57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On the Power of Discriminative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K-</a:t>
            </a:r>
            <a:r>
              <a:rPr lang="en-US" altLang="zh-CN" sz="2400" dirty="0" err="1" smtClean="0"/>
              <a:t>itemsets</a:t>
            </a:r>
            <a:r>
              <a:rPr lang="en-US" altLang="zh-CN" sz="2400" dirty="0" smtClean="0"/>
              <a:t> are often more informative than single features (1-itemsets) in classification</a:t>
            </a:r>
          </a:p>
          <a:p>
            <a:r>
              <a:rPr lang="en-US" altLang="zh-CN" sz="2400" dirty="0" smtClean="0"/>
              <a:t>Computation on real datasets shows:  The discriminative power of k-</a:t>
            </a:r>
            <a:r>
              <a:rPr lang="en-US" altLang="zh-CN" sz="2400" dirty="0" err="1" smtClean="0"/>
              <a:t>itemsets</a:t>
            </a:r>
            <a:r>
              <a:rPr lang="en-US" altLang="zh-CN" sz="2400" dirty="0" smtClean="0"/>
              <a:t> (for k &gt; 1 but often ≤ 10) is higher than that of single features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457200" y="3662907"/>
            <a:ext cx="8503664" cy="2035302"/>
            <a:chOff x="-76200" y="2590800"/>
            <a:chExt cx="9144000" cy="3072884"/>
          </a:xfrm>
        </p:grpSpPr>
        <p:pic>
          <p:nvPicPr>
            <p:cNvPr id="9" name="Picture 3" descr="austra1C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6200" y="2697023"/>
              <a:ext cx="3124199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4" descr="sonar1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550" y="2703512"/>
              <a:ext cx="3143250" cy="2357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5" descr="cleve1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8287" y="2590800"/>
              <a:ext cx="3211513" cy="2643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685800" y="5077195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Corbel" charset="0"/>
                  <a:ea typeface="Corbel" charset="0"/>
                  <a:cs typeface="Corbel" charset="0"/>
                </a:rPr>
                <a:t>(a) Austral</a:t>
              </a: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6705600" y="5077195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Corbel" charset="0"/>
                  <a:ea typeface="Corbel" charset="0"/>
                  <a:cs typeface="Corbel" charset="0"/>
                </a:rPr>
                <a:t>(c) Sonar</a:t>
              </a:r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3581400" y="5106069"/>
              <a:ext cx="1600200" cy="557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latin typeface="Corbel" charset="0"/>
                  <a:ea typeface="Corbel" charset="0"/>
                  <a:cs typeface="Corbel" charset="0"/>
                </a:rPr>
                <a:t>(b) Cleve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502261" y="4419600"/>
              <a:ext cx="0" cy="5334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461238" y="4543794"/>
              <a:ext cx="0" cy="53340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6443663" y="4419600"/>
              <a:ext cx="0" cy="5334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052991" y="5907591"/>
            <a:ext cx="51600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Information Gain vs. Pattern Length</a:t>
            </a:r>
          </a:p>
        </p:txBody>
      </p:sp>
    </p:spTree>
    <p:extLst>
      <p:ext uri="{BB962C8B-B14F-4D97-AF65-F5344CB8AC3E}">
        <p14:creationId xmlns:p14="http://schemas.microsoft.com/office/powerpoint/2010/main" val="1473668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Information Gain vs. Pattern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Computation on real datasets shows:  Pattern frequency (but not too frequent) is strongly tied with the discriminative power (information gain)</a:t>
            </a:r>
          </a:p>
          <a:p>
            <a:r>
              <a:rPr lang="en-US" altLang="zh-CN" sz="2400" dirty="0" smtClean="0"/>
              <a:t>Information gain upper bound monotonically increases with pattern frequency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50" name="Picture 3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610547"/>
            <a:ext cx="3017520" cy="173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1" name="Picture 4" descr="breast_i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960" y="3558806"/>
            <a:ext cx="3017520" cy="1841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2" name="Picture 5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638575"/>
            <a:ext cx="3017520" cy="168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787400" y="5232529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 rot="10800000">
            <a:off x="-4465" y="3831845"/>
            <a:ext cx="46166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b="1" dirty="0" smtClean="0">
                <a:latin typeface="Corbel" charset="0"/>
                <a:ea typeface="Corbel" charset="0"/>
                <a:cs typeface="Corbel" charset="0"/>
              </a:rPr>
              <a:t>Info Gain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3804920" y="5258400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dirty="0" smtClean="0"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6822440" y="5232010"/>
            <a:ext cx="16256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600" b="1" smtClean="0">
                <a:latin typeface="Corbel" charset="0"/>
                <a:ea typeface="Corbel" charset="0"/>
                <a:cs typeface="Corbel" charset="0"/>
              </a:rPr>
              <a:t>Frequency</a:t>
            </a:r>
          </a:p>
        </p:txBody>
      </p:sp>
      <p:sp>
        <p:nvSpPr>
          <p:cNvPr id="57" name="Text Box 6"/>
          <p:cNvSpPr txBox="1">
            <a:spLocks noChangeArrowheads="1"/>
          </p:cNvSpPr>
          <p:nvPr/>
        </p:nvSpPr>
        <p:spPr bwMode="auto">
          <a:xfrm>
            <a:off x="469264" y="5478005"/>
            <a:ext cx="2101851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latin typeface="Corbel" charset="0"/>
                <a:ea typeface="Corbel" charset="0"/>
                <a:cs typeface="Corbel" charset="0"/>
              </a:rPr>
              <a:t>(a) Austral</a:t>
            </a:r>
          </a:p>
        </p:txBody>
      </p:sp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6508540" y="5471721"/>
            <a:ext cx="20997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latin typeface="Corbel" charset="0"/>
                <a:ea typeface="Corbel" charset="0"/>
                <a:cs typeface="Corbel" charset="0"/>
              </a:rPr>
              <a:t>(c) Sonar</a:t>
            </a: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3489961" y="5478005"/>
            <a:ext cx="209973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800" smtClean="0">
                <a:latin typeface="Corbel" charset="0"/>
                <a:ea typeface="Corbel" charset="0"/>
                <a:cs typeface="Corbel" charset="0"/>
              </a:rPr>
              <a:t>(b) Breast</a:t>
            </a:r>
          </a:p>
        </p:txBody>
      </p:sp>
      <p:sp>
        <p:nvSpPr>
          <p:cNvPr id="61" name="AutoShape 35"/>
          <p:cNvSpPr>
            <a:spLocks noChangeArrowheads="1"/>
          </p:cNvSpPr>
          <p:nvPr/>
        </p:nvSpPr>
        <p:spPr bwMode="auto">
          <a:xfrm>
            <a:off x="5349572" y="5291737"/>
            <a:ext cx="1524000" cy="533400"/>
          </a:xfrm>
          <a:prstGeom prst="roundRect">
            <a:avLst>
              <a:gd name="adj" fmla="val 16667"/>
            </a:avLst>
          </a:prstGeom>
          <a:solidFill>
            <a:srgbClr val="FAE2F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Low support, </a:t>
            </a:r>
          </a:p>
          <a:p>
            <a:pPr algn="ctr" eaLnBrk="1" hangingPunct="1"/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low info gain</a:t>
            </a:r>
          </a:p>
        </p:txBody>
      </p:sp>
      <p:sp>
        <p:nvSpPr>
          <p:cNvPr id="62" name="Oval 24"/>
          <p:cNvSpPr>
            <a:spLocks noChangeArrowheads="1"/>
          </p:cNvSpPr>
          <p:nvPr/>
        </p:nvSpPr>
        <p:spPr bwMode="auto">
          <a:xfrm>
            <a:off x="6324932" y="4670828"/>
            <a:ext cx="914400" cy="685800"/>
          </a:xfrm>
          <a:prstGeom prst="ellipse">
            <a:avLst/>
          </a:prstGeom>
          <a:noFill/>
          <a:ln w="25400">
            <a:solidFill>
              <a:srgbClr val="00CE9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6126479" y="5098465"/>
            <a:ext cx="238762" cy="1932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-4466" y="5816039"/>
            <a:ext cx="301878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eaLnBrk="0" hangingPunct="0">
              <a:buFont typeface="Wingdings" charset="0"/>
              <a:buChar char="q"/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latin typeface="Corbel" charset="0"/>
                <a:ea typeface="Corbel" charset="0"/>
                <a:cs typeface="Corbel" charset="0"/>
              </a:rPr>
              <a:t>Information Gain Formula:</a:t>
            </a:r>
          </a:p>
        </p:txBody>
      </p:sp>
      <p:graphicFrame>
        <p:nvGraphicFramePr>
          <p:cNvPr id="6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7357494"/>
              </p:ext>
            </p:extLst>
          </p:nvPr>
        </p:nvGraphicFramePr>
        <p:xfrm>
          <a:off x="3008755" y="5825938"/>
          <a:ext cx="395131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3" name="Equation" r:id="rId6" imgW="1841500" imgH="203200" progId="Equation.3">
                  <p:embed/>
                </p:oleObj>
              </mc:Choice>
              <mc:Fallback>
                <p:oleObj name="Equation" r:id="rId6" imgW="1841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755" y="5825938"/>
                        <a:ext cx="395131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83611"/>
              </p:ext>
            </p:extLst>
          </p:nvPr>
        </p:nvGraphicFramePr>
        <p:xfrm>
          <a:off x="1389861" y="6126163"/>
          <a:ext cx="2607732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4" name="Equation" r:id="rId8" imgW="1485900" imgH="431800" progId="Equation.3">
                  <p:embed/>
                </p:oleObj>
              </mc:Choice>
              <mc:Fallback>
                <p:oleObj name="Equation" r:id="rId8" imgW="1485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61" y="6126163"/>
                        <a:ext cx="2607732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047522"/>
              </p:ext>
            </p:extLst>
          </p:nvPr>
        </p:nvGraphicFramePr>
        <p:xfrm>
          <a:off x="4124005" y="6302842"/>
          <a:ext cx="3750917" cy="409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5" name="Equation" r:id="rId10" imgW="2476500" imgH="279400" progId="Equation.3">
                  <p:embed/>
                </p:oleObj>
              </mc:Choice>
              <mc:Fallback>
                <p:oleObj name="Equation" r:id="rId10" imgW="2476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005" y="6302842"/>
                        <a:ext cx="3750917" cy="4098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utoShape 10"/>
          <p:cNvSpPr>
            <a:spLocks noChangeArrowheads="1"/>
          </p:cNvSpPr>
          <p:nvPr/>
        </p:nvSpPr>
        <p:spPr bwMode="auto">
          <a:xfrm>
            <a:off x="4094555" y="6157250"/>
            <a:ext cx="3780367" cy="642938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9" name="AutoShape 10"/>
          <p:cNvSpPr>
            <a:spLocks noChangeArrowheads="1"/>
          </p:cNvSpPr>
          <p:nvPr/>
        </p:nvSpPr>
        <p:spPr bwMode="auto">
          <a:xfrm>
            <a:off x="1389859" y="6159499"/>
            <a:ext cx="2607733" cy="62865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-4467" y="6150114"/>
            <a:ext cx="157691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Entropy of given data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6936319" y="5824933"/>
            <a:ext cx="21881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rgbClr val="00B050"/>
                </a:solidFill>
                <a:latin typeface="Corbel" charset="0"/>
                <a:ea typeface="Corbel" charset="0"/>
                <a:cs typeface="Corbel" charset="0"/>
              </a:rPr>
              <a:t>Conditional entropy of study focus</a:t>
            </a:r>
          </a:p>
        </p:txBody>
      </p:sp>
    </p:spTree>
    <p:extLst>
      <p:ext uri="{BB962C8B-B14F-4D97-AF65-F5344CB8AC3E}">
        <p14:creationId xmlns:p14="http://schemas.microsoft.com/office/powerpoint/2010/main" val="1023763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898" y="1600200"/>
            <a:ext cx="8443027" cy="5196624"/>
          </a:xfr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Discriminative Pattern-Based Classification: Experimental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56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Discriminative Pattern-Based Classification: Scalability Tests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16004"/>
            <a:ext cx="4729163" cy="2672397"/>
          </a:xfrm>
          <a:noFill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72009" y="4092575"/>
            <a:ext cx="6028707" cy="26289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479011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 Mining Concise Set of Discriminative Patterns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1417638"/>
            <a:ext cx="9144000" cy="369332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457189" eaLnBrk="1" hangingPunct="1">
              <a:spcBef>
                <a:spcPct val="50000"/>
              </a:spcBef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 mining, then getting discriminative patterns: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Expensive, large model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8848" y="1786110"/>
            <a:ext cx="8942277" cy="1542376"/>
            <a:chOff x="914400" y="2371958"/>
            <a:chExt cx="8001000" cy="1447800"/>
          </a:xfrm>
        </p:grpSpPr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914400" y="2510135"/>
              <a:ext cx="1295400" cy="12192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200400" y="2371958"/>
              <a:ext cx="3048000" cy="1447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Patterns</a:t>
              </a:r>
            </a:p>
            <a:p>
              <a:pPr algn="ctr" defTabSz="457189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10</a:t>
              </a:r>
              <a:r>
                <a:rPr lang="en-US" altLang="zh-CN" sz="2000" b="1" baseline="30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~10</a:t>
              </a:r>
              <a:r>
                <a:rPr lang="en-US" altLang="zh-CN" sz="2000" b="1" baseline="30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6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7239000" y="2662535"/>
              <a:ext cx="1676400" cy="9144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Discriminative </a:t>
              </a:r>
            </a:p>
            <a:p>
              <a:pPr algn="ctr" defTabSz="457189" eaLnBrk="1" hangingPunct="1"/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Patterns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362200" y="2891135"/>
              <a:ext cx="685800" cy="457200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6400800" y="2891135"/>
              <a:ext cx="685800" cy="457200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1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320624" y="2524422"/>
              <a:ext cx="15240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Mining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6289976" y="2524422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Filtering</a:t>
              </a:r>
            </a:p>
          </p:txBody>
        </p:sp>
      </p:grp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0" y="3314374"/>
            <a:ext cx="9114576" cy="400110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457189" eaLnBrk="1" hangingPunct="1">
              <a:spcBef>
                <a:spcPct val="50000"/>
              </a:spcBef>
            </a:pPr>
            <a:r>
              <a:rPr lang="en-US" altLang="zh-CN" sz="2000" dirty="0" err="1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DDPMine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[Cheng et al., ICDE’08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]: Direct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mining of discriminative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patterns: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Efficient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8848" y="3714484"/>
            <a:ext cx="8942277" cy="1882216"/>
            <a:chOff x="914400" y="4312741"/>
            <a:chExt cx="10598150" cy="1840789"/>
          </a:xfrm>
        </p:grpSpPr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914400" y="4550049"/>
              <a:ext cx="1727200" cy="126564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4267200" y="4312741"/>
            <a:ext cx="3384550" cy="18407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07" name="Visio" r:id="rId3" imgW="6847027" imgH="4782515" progId="Visio.Drawing.6">
                    <p:embed/>
                  </p:oleObj>
                </mc:Choice>
                <mc:Fallback>
                  <p:oleObj name="Visio" r:id="rId3" imgW="6847027" imgH="4782515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4312741"/>
                          <a:ext cx="3384550" cy="18407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2844800" y="4945563"/>
              <a:ext cx="914400" cy="474617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7979833" y="4908982"/>
              <a:ext cx="914400" cy="474617"/>
            </a:xfrm>
            <a:prstGeom prst="rightArrow">
              <a:avLst>
                <a:gd name="adj1" fmla="val 50000"/>
                <a:gd name="adj2" fmla="val 63889"/>
              </a:avLst>
            </a:pr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/>
              <a:endParaRPr lang="en-US" altLang="en-US" sz="2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9277350" y="4599488"/>
              <a:ext cx="2235200" cy="949234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ctr" defTabSz="457189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Discriminative </a:t>
              </a:r>
            </a:p>
            <a:p>
              <a:pPr algn="ctr" defTabSz="457189" eaLnBrk="1" hangingPunct="1"/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Patterns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501655" y="4584360"/>
              <a:ext cx="1928116" cy="36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Direct Mining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2665689" y="4599488"/>
              <a:ext cx="2438400" cy="36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18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Transform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243110" y="4464329"/>
              <a:ext cx="1315807" cy="391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defTabSz="457189" eaLnBrk="1" hangingPunct="1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FP-tree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809070" y="5119308"/>
            <a:ext cx="3239978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Still generates 10</a:t>
            </a:r>
            <a:r>
              <a:rPr lang="en-US" sz="1800" baseline="30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~10</a:t>
            </a:r>
            <a:r>
              <a:rPr lang="en-US" sz="1800" baseline="30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patterns</a:t>
            </a:r>
            <a:endParaRPr lang="en-US" sz="1800" baseline="30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0" y="5675219"/>
            <a:ext cx="9144000" cy="707886"/>
          </a:xfrm>
          <a:prstGeom prst="rect">
            <a:avLst/>
          </a:prstGeom>
          <a:solidFill>
            <a:srgbClr val="DDD3C4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zh-CN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DPClass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[Shang et al, SDM’16]: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better solution</a:t>
            </a:r>
            <a:r>
              <a:rPr lang="zh-CN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—</a:t>
            </a:r>
            <a:r>
              <a:rPr lang="zh-CN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Efficient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effective, and generating a very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limited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number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(such as only 20 or so) </a:t>
            </a:r>
            <a:r>
              <a:rPr lang="en-US" altLang="zh-CN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patterns</a:t>
            </a:r>
            <a:endParaRPr lang="en-US" altLang="zh-CN" sz="20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014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947061"/>
            <a:ext cx="8763000" cy="25918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DPClass: Discriminative Pattern-based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Input: A feature table for training data</a:t>
            </a:r>
          </a:p>
          <a:p>
            <a:r>
              <a:rPr lang="en-US" altLang="zh-CN" sz="2000" dirty="0" smtClean="0"/>
              <a:t>Adopt every prefix path in an (extremely) random forest as a candidate pattern</a:t>
            </a:r>
          </a:p>
          <a:p>
            <a:pPr lvl="1"/>
            <a:r>
              <a:rPr lang="en-US" altLang="zh-CN" sz="1800" dirty="0" smtClean="0"/>
              <a:t>The split points of continuous variables are automatically chosen by random forest </a:t>
            </a:r>
            <a:r>
              <a:rPr lang="en-US" altLang="zh-CN" sz="1800" dirty="0" smtClean="0">
                <a:sym typeface="Wingdings"/>
              </a:rPr>
              <a:t> No discretization!</a:t>
            </a:r>
            <a:endParaRPr lang="en-US" altLang="zh-CN" sz="1800" dirty="0" smtClean="0"/>
          </a:p>
          <a:p>
            <a:r>
              <a:rPr lang="en-US" altLang="zh-CN" sz="2000" dirty="0" smtClean="0"/>
              <a:t>Run top-k (e.g., top-20) pattern selection based on training data</a:t>
            </a:r>
          </a:p>
          <a:p>
            <a:r>
              <a:rPr lang="en-US" altLang="zh-CN" sz="2000" dirty="0" smtClean="0"/>
              <a:t>Train a generalized linear model (e.g., logistic regression) based on “bag-of-patterns” representations of training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96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Explanatory Discriminative Patterns: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Example: For each patient, we have several uniformly sampled features as follows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Age (A): Positive Integers no more than 60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Gender (G):  Male or Female.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Lab Test 1 (LT1): Categorical values from (A, B, O, AB)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Lab Test 2 (LT2): Continuous values in [0..1]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The positive label of the hypo-disease will be given when at least one of the following rules holds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(age &gt; 18) and (gender = Male) and (LT1 = AB) and (LT2 ≥ 0.6)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(age &gt; 18) and (gender = Female) and (LT1 = O) and (LT2 ≥ 0.5)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(age ≤ 18) and (LT2 ≥ 0.9)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Training: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latin typeface="Cambria Math" charset="0"/>
                            <a:ea typeface="Corbel" charset="0"/>
                            <a:cs typeface="Corbel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 dirty="0">
                            <a:latin typeface="Cambria Math" charset="0"/>
                            <a:ea typeface="Corbel" charset="0"/>
                            <a:cs typeface="Corbel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 random patients +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charset="0"/>
                        <a:ea typeface="Corbel" charset="0"/>
                        <a:cs typeface="Corbel" charset="0"/>
                      </a:rPr>
                      <m:t>0.1%</m:t>
                    </m:r>
                  </m:oMath>
                </a14:m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 noise</a:t>
                </a:r>
              </a:p>
              <a:p>
                <a:pPr lvl="1"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Flip the binary labels with 0.1% probability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Testing: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charset="0"/>
                        <a:ea typeface="Corbel" charset="0"/>
                        <a:cs typeface="Corbel" charset="0"/>
                      </a:rPr>
                      <m:t>5×</m:t>
                    </m:r>
                    <m:sSup>
                      <m:sSupPr>
                        <m:ctrlP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Corbel" charset="0"/>
                    <a:ea typeface="Corbel" charset="0"/>
                    <a:cs typeface="Corbel" charset="0"/>
                  </a:rPr>
                  <a:t> random patients in </a:t>
                </a:r>
                <a:r>
                  <a:rPr lang="en-US" altLang="zh-CN" sz="2400" dirty="0" smtClean="0">
                    <a:latin typeface="Corbel" charset="0"/>
                    <a:ea typeface="Corbel" charset="0"/>
                    <a:cs typeface="Corbel" charset="0"/>
                  </a:rPr>
                  <a:t>test</a:t>
                </a:r>
                <a:endParaRPr lang="en-US" altLang="zh-CN" sz="2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21275"/>
              </a:xfrm>
              <a:blipFill rotWithShape="0">
                <a:blip r:embed="rId2"/>
                <a:stretch>
                  <a:fillRect l="-815" t="-1310" b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Explanatory Discriminative Patterns: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Accuracy:</a:t>
            </a:r>
          </a:p>
          <a:p>
            <a:pPr lvl="1"/>
            <a:r>
              <a:rPr lang="en-US" altLang="zh-CN" sz="2400" b="1" dirty="0" err="1">
                <a:solidFill>
                  <a:srgbClr val="FF0000"/>
                </a:solidFill>
              </a:rPr>
              <a:t>DPClass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99.99% (perfect)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chemeClr val="tx2"/>
                </a:solidFill>
              </a:rPr>
              <a:t>DDPMine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hr-HR" altLang="zh-CN" sz="2400" dirty="0">
                <a:solidFill>
                  <a:schemeClr val="tx2"/>
                </a:solidFill>
              </a:rPr>
              <a:t>95.64% (</a:t>
            </a:r>
            <a:r>
              <a:rPr lang="hr-HR" altLang="zh-CN" sz="2400" dirty="0" err="1">
                <a:solidFill>
                  <a:schemeClr val="tx2"/>
                </a:solidFill>
              </a:rPr>
              <a:t>reasonable</a:t>
            </a:r>
            <a:r>
              <a:rPr lang="hr-HR" altLang="zh-CN" sz="2400" dirty="0">
                <a:solidFill>
                  <a:schemeClr val="tx2"/>
                </a:solidFill>
              </a:rPr>
              <a:t>)</a:t>
            </a:r>
            <a:endParaRPr lang="en-US" altLang="zh-CN" sz="2400" dirty="0">
              <a:solidFill>
                <a:schemeClr val="tx2"/>
              </a:solidFill>
            </a:endParaRPr>
          </a:p>
          <a:p>
            <a:r>
              <a:rPr lang="en-US" altLang="zh-CN" sz="2400" dirty="0"/>
              <a:t>Top-3 Discriminative Patterns:</a:t>
            </a:r>
          </a:p>
          <a:p>
            <a:pPr lvl="1"/>
            <a:r>
              <a:rPr lang="en-US" altLang="zh-CN" sz="2400" b="1" dirty="0" err="1">
                <a:solidFill>
                  <a:srgbClr val="FF0000"/>
                </a:solidFill>
              </a:rPr>
              <a:t>DPClass</a:t>
            </a:r>
            <a:r>
              <a:rPr lang="en-US" altLang="zh-CN" sz="2400" b="1" dirty="0">
                <a:solidFill>
                  <a:srgbClr val="FF0000"/>
                </a:solidFill>
              </a:rPr>
              <a:t> (perfect):</a:t>
            </a:r>
            <a:endParaRPr lang="en-US" altLang="zh-CN" sz="2400" dirty="0"/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(age &gt; 18) and (gender = Female) and (LT1 = O) and (LT2 ≥ 0.496)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(age ≤ 18) and (LT2 ≥ 0.900)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(age &gt; 18) and (gender = Male) and (LT1 = AB) and (LT2 ≥ 0.601)</a:t>
            </a:r>
          </a:p>
          <a:p>
            <a:pPr lvl="1"/>
            <a:r>
              <a:rPr lang="en-US" altLang="zh-CN" sz="2400" dirty="0" err="1">
                <a:solidFill>
                  <a:schemeClr val="tx2"/>
                </a:solidFill>
              </a:rPr>
              <a:t>DDPMine</a:t>
            </a:r>
            <a:r>
              <a:rPr lang="en-US" altLang="zh-CN" sz="2400" dirty="0">
                <a:solidFill>
                  <a:schemeClr val="tx2"/>
                </a:solidFill>
              </a:rPr>
              <a:t> (poor):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</a:rPr>
              <a:t>(LT2 &gt; 0.8)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</a:rPr>
              <a:t>(gender = Male) and (LT1 = AB) and (LT2 ≥ 0.6) and (LT2 &lt; 0.8)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</a:rPr>
              <a:t>(gender = Female) and (LT1 = O) and (LT2 ≥ 0.6) and (LT2 &lt; 0.8)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Are Bayesian Networks Constructed?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b="1" dirty="0"/>
              <a:t>Subjective construction</a:t>
            </a:r>
            <a:r>
              <a:rPr lang="en-US" altLang="en-US" sz="2400" dirty="0"/>
              <a:t>: Identification of (direct) causal structure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People are quite good at identifying direct causes from a given set of variables &amp; whether the set contains all relevant direct causes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Markovian</a:t>
            </a:r>
            <a:r>
              <a:rPr lang="en-US" altLang="en-US" sz="2400" dirty="0"/>
              <a:t> assumption: Each variable becomes independent of its non-effects once its direct causes are known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E.g., S ← F → A ← T, path S → A is blocked once we know F → A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HMM (Hidden Markov Model): often used to model dynamic systems whose states are not observable, yet their outputs are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/>
              <a:t>Synthesis from other specifications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from a formal system design: block diagrams &amp; info flow</a:t>
            </a:r>
          </a:p>
          <a:p>
            <a:pPr>
              <a:spcBef>
                <a:spcPts val="300"/>
              </a:spcBef>
            </a:pPr>
            <a:r>
              <a:rPr lang="en-US" altLang="en-US" sz="2400" b="1" dirty="0"/>
              <a:t>Learning from data </a:t>
            </a:r>
            <a:r>
              <a:rPr lang="en-US" altLang="en-US" sz="2400" dirty="0"/>
              <a:t>(e.g., from medical records or student admission record)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Learn parameters give its structure or learn both structure and </a:t>
            </a:r>
            <a:r>
              <a:rPr lang="en-US" altLang="en-US" sz="2400" dirty="0" err="1"/>
              <a:t>parms</a:t>
            </a:r>
            <a:endParaRPr lang="en-US" altLang="en-US" sz="2400" dirty="0"/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Maximum likelihood principle: favors Bayesian networks that maximize the probability of observing the given data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620000" y="924892"/>
            <a:ext cx="1318851" cy="675308"/>
            <a:chOff x="1600200" y="1447800"/>
            <a:chExt cx="4038600" cy="2357438"/>
          </a:xfrm>
        </p:grpSpPr>
        <p:sp>
          <p:nvSpPr>
            <p:cNvPr id="22" name="Oval 1027"/>
            <p:cNvSpPr>
              <a:spLocks noChangeArrowheads="1"/>
            </p:cNvSpPr>
            <p:nvPr/>
          </p:nvSpPr>
          <p:spPr bwMode="auto">
            <a:xfrm>
              <a:off x="2438400" y="1450975"/>
              <a:ext cx="1295400" cy="762000"/>
            </a:xfrm>
            <a:prstGeom prst="ellipse">
              <a:avLst/>
            </a:prstGeom>
            <a:solidFill>
              <a:srgbClr val="F6E6EA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Oval 1028"/>
            <p:cNvSpPr>
              <a:spLocks noChangeArrowheads="1"/>
            </p:cNvSpPr>
            <p:nvPr/>
          </p:nvSpPr>
          <p:spPr bwMode="auto">
            <a:xfrm>
              <a:off x="1600200" y="3043238"/>
              <a:ext cx="1295400" cy="762000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Oval 1030"/>
            <p:cNvSpPr>
              <a:spLocks noChangeArrowheads="1"/>
            </p:cNvSpPr>
            <p:nvPr/>
          </p:nvSpPr>
          <p:spPr bwMode="auto">
            <a:xfrm>
              <a:off x="4191000" y="1447800"/>
              <a:ext cx="1447800" cy="762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T</a:t>
              </a:r>
              <a:endParaRPr lang="en-US" altLang="en-US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Oval 1031"/>
            <p:cNvSpPr>
              <a:spLocks noChangeArrowheads="1"/>
            </p:cNvSpPr>
            <p:nvPr/>
          </p:nvSpPr>
          <p:spPr bwMode="auto">
            <a:xfrm>
              <a:off x="3498850" y="3003550"/>
              <a:ext cx="1295400" cy="762000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A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1033"/>
            <p:cNvSpPr>
              <a:spLocks noChangeShapeType="1"/>
            </p:cNvSpPr>
            <p:nvPr/>
          </p:nvSpPr>
          <p:spPr bwMode="auto">
            <a:xfrm flipH="1">
              <a:off x="2247900" y="2212975"/>
              <a:ext cx="749300" cy="858838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1037"/>
            <p:cNvSpPr>
              <a:spLocks noChangeShapeType="1"/>
            </p:cNvSpPr>
            <p:nvPr/>
          </p:nvSpPr>
          <p:spPr bwMode="auto">
            <a:xfrm flipH="1">
              <a:off x="4048126" y="2212975"/>
              <a:ext cx="828675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1033"/>
            <p:cNvSpPr>
              <a:spLocks noChangeShapeType="1"/>
            </p:cNvSpPr>
            <p:nvPr/>
          </p:nvSpPr>
          <p:spPr bwMode="auto">
            <a:xfrm>
              <a:off x="3124200" y="2209800"/>
              <a:ext cx="914400" cy="79375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82913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A Comparison on Classification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53" y="1600200"/>
            <a:ext cx="3464122" cy="5121275"/>
          </a:xfrm>
        </p:spPr>
        <p:txBody>
          <a:bodyPr>
            <a:noAutofit/>
          </a:bodyPr>
          <a:lstStyle/>
          <a:p>
            <a:r>
              <a:rPr lang="en-US" altLang="zh-CN" sz="1800" dirty="0" err="1" smtClean="0"/>
              <a:t>DPClass</a:t>
            </a:r>
            <a:r>
              <a:rPr lang="en-US" altLang="zh-CN" sz="1800" dirty="0" smtClean="0"/>
              <a:t>: Discriminative &amp; frequent at the same time, then select top-k </a:t>
            </a:r>
          </a:p>
          <a:p>
            <a:pPr lvl="1"/>
            <a:r>
              <a:rPr lang="en-US" sz="1600" dirty="0" smtClean="0"/>
              <a:t>Only top-20 patterns are used in </a:t>
            </a:r>
            <a:r>
              <a:rPr lang="en-US" sz="1600" dirty="0" err="1" smtClean="0"/>
              <a:t>DPClass</a:t>
            </a:r>
            <a:endParaRPr lang="en-US" sz="1600" dirty="0" smtClean="0"/>
          </a:p>
          <a:p>
            <a:r>
              <a:rPr lang="en-US" altLang="zh-CN" sz="1800" dirty="0" smtClean="0"/>
              <a:t>Two methods on pattern selection</a:t>
            </a:r>
          </a:p>
          <a:p>
            <a:pPr lvl="1"/>
            <a:r>
              <a:rPr lang="en-US" altLang="zh-CN" sz="1600" dirty="0" smtClean="0"/>
              <a:t>Forward vs. LASSO</a:t>
            </a:r>
            <a:endParaRPr lang="en-US" sz="1600" dirty="0" smtClean="0"/>
          </a:p>
          <a:p>
            <a:pPr lvl="1"/>
            <a:r>
              <a:rPr lang="en-US" sz="1600" dirty="0" smtClean="0"/>
              <a:t>In comparison with </a:t>
            </a:r>
            <a:r>
              <a:rPr lang="en-US" altLang="zh-CN" sz="1600" dirty="0" err="1" smtClean="0"/>
              <a:t>DDPMine</a:t>
            </a:r>
            <a:r>
              <a:rPr lang="en-US" altLang="zh-CN" sz="1600" dirty="0" smtClean="0"/>
              <a:t> and Random Forest, </a:t>
            </a:r>
            <a:r>
              <a:rPr lang="en-US" altLang="zh-CN" sz="1600" dirty="0" err="1" smtClean="0"/>
              <a:t>DPClass</a:t>
            </a:r>
            <a:r>
              <a:rPr lang="en-US" altLang="zh-CN" sz="1600" dirty="0" smtClean="0"/>
              <a:t> maintains high accuracy</a:t>
            </a:r>
            <a:endParaRPr lang="zh-CN" altLang="en-US" sz="1600" dirty="0" smtClean="0"/>
          </a:p>
          <a:p>
            <a:r>
              <a:rPr lang="en-US" sz="1800" dirty="0">
                <a:solidFill>
                  <a:srgbClr val="000000"/>
                </a:solidFill>
              </a:rPr>
              <a:t>An extension of </a:t>
            </a:r>
            <a:r>
              <a:rPr lang="en-US" sz="1800" dirty="0" err="1">
                <a:solidFill>
                  <a:srgbClr val="000000"/>
                </a:solidFill>
              </a:rPr>
              <a:t>DPClass</a:t>
            </a:r>
            <a:r>
              <a:rPr lang="en-US" sz="1800" dirty="0">
                <a:solidFill>
                  <a:srgbClr val="000000"/>
                </a:solidFill>
              </a:rPr>
              <a:t> has been applied to health study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</a:rPr>
              <a:t>Cheng et al, "Mining Discriminative Patterns to Predict Health Status for Cardiopulmonary Patients", </a:t>
            </a:r>
            <a:r>
              <a:rPr lang="en-US" sz="1600" i="1" dirty="0">
                <a:solidFill>
                  <a:srgbClr val="000000"/>
                </a:solidFill>
              </a:rPr>
              <a:t>ACM-BCB'16</a:t>
            </a:r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altLang="zh-CN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810455"/>
              </p:ext>
            </p:extLst>
          </p:nvPr>
        </p:nvGraphicFramePr>
        <p:xfrm>
          <a:off x="3571875" y="1987709"/>
          <a:ext cx="5572124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41"/>
                <a:gridCol w="923497"/>
                <a:gridCol w="910941"/>
                <a:gridCol w="810284"/>
                <a:gridCol w="941944"/>
                <a:gridCol w="852917"/>
              </a:tblGrid>
              <a:tr h="450166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Dataset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DPClass</a:t>
                      </a:r>
                      <a:endParaRPr lang="en-US" sz="1400" dirty="0" smtClean="0"/>
                    </a:p>
                    <a:p>
                      <a:r>
                        <a:rPr lang="en-US" sz="1200" dirty="0" smtClean="0"/>
                        <a:t>(Forward)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DPClass</a:t>
                      </a:r>
                      <a:endParaRPr lang="en-US" sz="1400" dirty="0" smtClean="0"/>
                    </a:p>
                    <a:p>
                      <a:r>
                        <a:rPr lang="en-US" sz="1200" dirty="0" smtClean="0"/>
                        <a:t>(LASSO)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/>
                        <a:t>DDPMine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</a:t>
                      </a:r>
                    </a:p>
                    <a:p>
                      <a:r>
                        <a:rPr lang="en-US" sz="1400" dirty="0" smtClean="0"/>
                        <a:t>Forest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lang="en-US" sz="1400" dirty="0" smtClean="0"/>
                        <a:t>low-</a:t>
                      </a:r>
                    </a:p>
                    <a:p>
                      <a:r>
                        <a:rPr lang="en-US" sz="1400" dirty="0" smtClean="0"/>
                        <a:t>dimensional</a:t>
                      </a:r>
                    </a:p>
                    <a:p>
                      <a:r>
                        <a:rPr lang="en-US" sz="140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adult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85.66%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84.33%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83.42%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85.45%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hypo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99.58%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99.28%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92.69%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97.22%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98.35%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98.87%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94.03%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crx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89.35%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87.96%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89.35%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sonar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85.29%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83.82%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73.53%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83.82%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chess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92.25%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92.05%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90.04%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94.22%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400" dirty="0" smtClean="0"/>
                        <a:t>high-</a:t>
                      </a:r>
                    </a:p>
                    <a:p>
                      <a:r>
                        <a:rPr lang="en-US" sz="1400" dirty="0" smtClean="0"/>
                        <a:t>dimensional</a:t>
                      </a:r>
                      <a:endParaRPr lang="en-US" sz="1400" baseline="0" dirty="0" smtClean="0"/>
                    </a:p>
                    <a:p>
                      <a:r>
                        <a:rPr lang="en-US" sz="1400" baseline="0" dirty="0" smtClean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namao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97.17%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96.94%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96.83%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97.86%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musk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95.92%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95.71%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93.29%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96.60%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madelon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74.50%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76.00%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59.84%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56.50%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809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Bayesian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Belief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516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Lazy vs. Eager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Lazy vs. eager learning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Lazy learning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(e.g., instance-based learning): Simply stores training data (or only minor processing) and waits until it is given a test tuple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Eager learning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(the above discussed methods): Given a set of training tuples, constructs a classification model before receiving new (e.g., test) data to classify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Lazy: less time in training but more time in predicting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Lazy method effectively uses a richer hypothesis space since it uses many local linear functions to form an implicit global approximation to the target function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Eager: must commit to a single hypothesis that covers the entire instance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284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Lazy Learner: Instance-Based 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Instance-based learning: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Store training examples and delay the processing (“lazy evaluation”) until a new instance must be classified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Typical approaches</a:t>
            </a:r>
            <a:endParaRPr lang="en-US" altLang="en-US" sz="2400" u="sng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sz="2400" i="1" u="sng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-nearest neighbor approach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Instances represented as points in a Euclidean space.</a:t>
            </a:r>
          </a:p>
          <a:p>
            <a:pPr lvl="1"/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Locally weighted regression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Constructs local approximation</a:t>
            </a:r>
          </a:p>
          <a:p>
            <a:pPr lvl="1"/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Case-based reasoning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Uses symbolic representations and knowledge-based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96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-Nearest Neighbor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All instances correspond to points in the n-D space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nearest neighbor are defined in terms of Euclidean distance,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b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b="1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Target function could be discrete- or real- valued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For discrete-valued,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-NN returns the most common value among 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training examples nearest to </a:t>
            </a:r>
            <a:r>
              <a:rPr lang="en-US" altLang="en-US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i="1" baseline="-25000" dirty="0" err="1">
                <a:solidFill>
                  <a:schemeClr val="bg1">
                    <a:lumMod val="50000"/>
                  </a:schemeClr>
                </a:solidFill>
              </a:rPr>
              <a:t>q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Vonoroi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diagram: the decision surface induced by 1-NN for a typical set of training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examples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93762" y="4905374"/>
            <a:ext cx="7356475" cy="2057401"/>
            <a:chOff x="2168525" y="4724400"/>
            <a:chExt cx="7356475" cy="2057401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168525" y="4762501"/>
              <a:ext cx="3581400" cy="1905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096000" y="4724400"/>
              <a:ext cx="3429000" cy="1905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276600" y="5029200"/>
              <a:ext cx="1371600" cy="1447800"/>
            </a:xfrm>
            <a:prstGeom prst="ellipse">
              <a:avLst/>
            </a:prstGeom>
            <a:solidFill>
              <a:srgbClr val="FF66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  .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05200" y="52578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038600" y="54864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352800" y="57150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962400" y="5791201"/>
              <a:ext cx="3683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en-US" sz="1600" b="1" i="1" baseline="-250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q</a:t>
              </a:r>
              <a:endParaRPr lang="en-US" altLang="en-US" sz="1800" baseline="-250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810001" y="6248401"/>
              <a:ext cx="29686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4114800" y="51054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4556125" y="51435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879725" y="53721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08325" y="61341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3200400" y="4876801"/>
              <a:ext cx="298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632325" y="5753101"/>
              <a:ext cx="3127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315200" y="4759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705600" y="5181600"/>
              <a:ext cx="609600" cy="609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7315200" y="5410200"/>
              <a:ext cx="1295400" cy="3810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315200" y="5791200"/>
              <a:ext cx="0" cy="3810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7315200" y="6172200"/>
              <a:ext cx="1447800" cy="3048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6477000" y="6172200"/>
              <a:ext cx="838200" cy="2286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305800" y="5486400"/>
              <a:ext cx="228600" cy="914400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7772400" y="5521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7299325" y="60801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6623050" y="5334001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8839200" y="5394326"/>
              <a:ext cx="311150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b="1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</a:rPr>
                <a:t>.</a:t>
              </a:r>
              <a:endParaRPr lang="en-US" altLang="en-US" sz="180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057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Discussion on the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-NN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-NN for 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real-valued prediction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for a given unknown tuple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Returns the mean values of the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 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nearest neighbors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Distance-weighted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nearest neighbor algorithm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Weight the contribution of each of 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neighbors according to their distance to the query </a:t>
            </a:r>
            <a:r>
              <a:rPr lang="en-US" altLang="en-US" sz="2400" i="1" dirty="0" err="1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i="1" baseline="-25000" dirty="0" err="1">
                <a:solidFill>
                  <a:schemeClr val="bg1">
                    <a:lumMod val="50000"/>
                  </a:schemeClr>
                </a:solidFill>
              </a:rPr>
              <a:t>q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Give greater weight to closer neighbors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Robust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to noisy data by averaging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-nearest neighbors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Curse of dimensionality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distance between neighbors could be dominated by irrelevant attributes  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overcome it, axes stretch or elimination of the least relevant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76255"/>
              </p:ext>
            </p:extLst>
          </p:nvPr>
        </p:nvGraphicFramePr>
        <p:xfrm>
          <a:off x="6852852" y="3474242"/>
          <a:ext cx="1534296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5" name="Equation" r:id="rId3" imgW="1295280" imgH="622080" progId="Equation.3">
                  <p:embed/>
                </p:oleObj>
              </mc:Choice>
              <mc:Fallback>
                <p:oleObj name="Equation" r:id="rId3" imgW="129528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852" y="3474242"/>
                        <a:ext cx="1534296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496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Case-Based Reasoning (CBR)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CBR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Uses a database of problem solutions to solve new problems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Store </a:t>
            </a:r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symbolic description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(tuples or cases)—not points in a Euclidean space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Applications: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Customer-service (product-related diagnosis), legal ruling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Methodology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Instances represented by rich symbolic descriptions (e.g., function graphs)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Search for similar cases, multiple retrieved cases may be combined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Tight coupling between case retrieval, knowledge-based reasoning, and problem solving</a:t>
            </a:r>
          </a:p>
          <a:p>
            <a:r>
              <a:rPr lang="en-US" altLang="en-US" sz="2400" u="sng" dirty="0">
                <a:solidFill>
                  <a:schemeClr val="bg1">
                    <a:lumMod val="50000"/>
                  </a:schemeClr>
                </a:solidFill>
              </a:rPr>
              <a:t>Challenges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Find a good similarity metric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Indexing based on syntactic similarity measure,  and when failure, backtracking, and adapting to additional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1196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Bayesian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Belief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02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Genetic Algorithms (GA)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Genetic Algorithm: based on an analogy to biological evolution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An initial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population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created consisting of randomly generated rules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Each rule is represented by a string of bits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if A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¬A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then 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can be encoded as 100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an attribute has k &gt; 2 values, k bits can be used 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Based on the notion of survival of the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fittest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a new population is formed to consist of the fittest rules and their offspring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fitness of a rule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represented by its classification accuracy on a set of training examples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Offspring are generated by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crossover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mutation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 process continues until a population P evolves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when each rule in P satisfies a pre-specified threshold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Slow but easily parallelizable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0115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Rough Set Approach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Rough sets are used to </a:t>
            </a: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</a:rPr>
              <a:t>approximately or “roughly” define equivalent classes 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A rough set for a given class C is approximated by two sets: a lower approximation (certain to be in C) and an upper approximation (cannot be described as not belonging to C) </a:t>
            </a:r>
          </a:p>
          <a:p>
            <a:pPr>
              <a:lnSpc>
                <a:spcPct val="12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Finding the minimal subsets (</a:t>
            </a:r>
            <a:r>
              <a:rPr lang="en-US" altLang="en-US" sz="1800" b="1" dirty="0" err="1">
                <a:solidFill>
                  <a:schemeClr val="bg1">
                    <a:lumMod val="50000"/>
                  </a:schemeClr>
                </a:solidFill>
              </a:rPr>
              <a:t>reducts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) of attributes for feature reduction is NP-hard but a </a:t>
            </a: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</a:rPr>
              <a:t>discernibility matrix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 (which stores the differences between attribute values for each pair of data tuples) is used to reduce the computation intensity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59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24" descr="roug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" y="4108450"/>
            <a:ext cx="7732776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10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Training Bayesian Networks: Several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200" dirty="0"/>
              <a:t>Scenario 1:  Given both the network structure and all variables observable: </a:t>
            </a:r>
            <a:r>
              <a:rPr lang="en-US" altLang="en-US" sz="2200" i="1" dirty="0"/>
              <a:t>compute only the CPT entries</a:t>
            </a:r>
          </a:p>
          <a:p>
            <a:r>
              <a:rPr lang="en-US" altLang="en-US" sz="2200" dirty="0"/>
              <a:t>Scenario 2: Network structure known, some variables hidden: </a:t>
            </a:r>
            <a:r>
              <a:rPr lang="en-US" altLang="en-US" sz="2200" i="1" dirty="0"/>
              <a:t>gradient descent</a:t>
            </a:r>
            <a:r>
              <a:rPr lang="en-US" altLang="en-US" sz="2200" dirty="0"/>
              <a:t> (greedy hill-climbing) method, i.e., search for a solution along the steepest descent of a criterion function </a:t>
            </a:r>
          </a:p>
          <a:p>
            <a:pPr lvl="1"/>
            <a:r>
              <a:rPr lang="en-US" altLang="en-US" sz="2200" dirty="0"/>
              <a:t>Weights are initialized to random probability values</a:t>
            </a:r>
          </a:p>
          <a:p>
            <a:pPr lvl="1"/>
            <a:r>
              <a:rPr lang="en-US" altLang="en-US" sz="2200" dirty="0"/>
              <a:t>At each iteration, it moves towards what appears to be the best solution at the moment, </a:t>
            </a:r>
            <a:r>
              <a:rPr lang="en-US" altLang="en-US" sz="2200" dirty="0" err="1"/>
              <a:t>w.o</a:t>
            </a:r>
            <a:r>
              <a:rPr lang="en-US" altLang="en-US" sz="2200" dirty="0"/>
              <a:t>. backtracking</a:t>
            </a:r>
          </a:p>
          <a:p>
            <a:pPr lvl="1"/>
            <a:r>
              <a:rPr lang="en-US" altLang="en-US" sz="2200" dirty="0"/>
              <a:t>Weights are updated at each iteration &amp; converge to local optimum</a:t>
            </a:r>
          </a:p>
          <a:p>
            <a:r>
              <a:rPr lang="en-US" altLang="en-US" sz="2200" dirty="0"/>
              <a:t>Scenario 3: Network structure unknown, all variables observable: search through the model space to </a:t>
            </a:r>
            <a:r>
              <a:rPr lang="en-US" altLang="en-US" sz="2200" i="1" dirty="0"/>
              <a:t>reconstruct network topology </a:t>
            </a:r>
          </a:p>
          <a:p>
            <a:r>
              <a:rPr lang="en-US" altLang="en-US" sz="2200" dirty="0"/>
              <a:t>Scenario 4: Unknown structure, all hidden variables: No good algorithms known for this purpose</a:t>
            </a:r>
          </a:p>
          <a:p>
            <a:r>
              <a:rPr lang="en-US" altLang="en-US" sz="2200" dirty="0"/>
              <a:t>D. Heckerman.  </a:t>
            </a:r>
            <a:r>
              <a:rPr lang="en-US" altLang="en-US" sz="2200" u="sng" dirty="0">
                <a:hlinkClick r:id="rId2" action="ppaction://hlinkfile"/>
              </a:rPr>
              <a:t>A Tutorial on Learning with Bayesian Networks</a:t>
            </a:r>
            <a:r>
              <a:rPr lang="en-US" altLang="en-US" sz="2200" dirty="0"/>
              <a:t>.  In </a:t>
            </a:r>
            <a:r>
              <a:rPr lang="en-US" altLang="en-US" sz="2200" i="1" dirty="0"/>
              <a:t>Learning in Graphical Models,</a:t>
            </a:r>
            <a:r>
              <a:rPr lang="en-US" altLang="en-US" sz="2200" dirty="0"/>
              <a:t> M. Jordan, ed. MIT Press, 1999.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196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Fuzzy Set Approaches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Fuzzy logic uses truth values between 0.0 and 1.0 to represent the degree of membership (such as in a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fuzzy membership graph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Attribute values are converted to fuzzy values.  Ex.: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Income,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 x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, is assigned a fuzzy membership value to each of the discrete categories {low, medium, high}, e.g. $49K belongs to “medium income” with fuzzy value 0.15 but belongs to “high income” with fuzzy value 0.96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Fuzzy membership values do not have to sum to 1.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Each applicable rule contributes a vote for membership in the categories</a:t>
            </a:r>
          </a:p>
          <a:p>
            <a:pPr>
              <a:lnSpc>
                <a:spcPct val="11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Typically, the truth values for each predicted category are summed, and these sums are </a:t>
            </a: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combined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 descr="fuzz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4691922"/>
            <a:ext cx="5048250" cy="202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291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Advanced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Bayesian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Belief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Neural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Networks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Support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Vector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Machines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Rule/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Pattern-based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Lazy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Learners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K-Nearest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Neighbors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Other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Classification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Methods: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Genetic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Algorithms,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Fuzzy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Rough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Sets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Additional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Topics: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Semi-Supervised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Methods,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Learning,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etc.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281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Multiclass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Classification involving more than two classes (i.e., &gt; 2 Classes) 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Method 1.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One-vs.-all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(OVA): Learn a classifier one at a time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Given m classes, train m classifiers: one for each class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Classifier j: treat tuples in class j as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positive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&amp; all others as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negative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classify a tuple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set of classifiers vote as an ensemble 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Method 2.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All-vs.-all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(AVA): Learn a classifier for each pair of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Given m classes, construct m(m-1)/2 binary classifiers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 classifier is trained using tuples of the two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To classify a tuple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each classifier votes</a:t>
            </a:r>
          </a:p>
          <a:p>
            <a:pPr lvl="2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X is assigned to the class with maximal vote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Comparison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All-vs.-all tends to be superior to one-vs.-all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Problem: Binary classifier is sensitive to errors, and errors affect vote count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89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Error-Correcting Codes for Multiclass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Originally designed to correct errors during data transmission for communication tasks by exploring data redundancy</a:t>
            </a:r>
          </a:p>
          <a:p>
            <a:pPr>
              <a:spcBef>
                <a:spcPts val="400"/>
              </a:spcBef>
            </a:pP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Example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 7-bit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associated with classes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1-4</a:t>
            </a: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endParaRPr lang="zh-CN" alt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Given a unknown tuple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 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the 7-trained classifiers output: 0001010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Hamming distance: # of different bits between two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codewords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5, by checking # of bits between [1111111] &amp; [0001010]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3, 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3, H(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,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) = 1, thus C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as the label for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Error-correcting codes can correct up to (h  ̶  1)/2 1-bit error, where h is the minimum Hamming distance between any two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If we use 1-bit per class, it is equiv. to one-vs.-all approach, the code are insufficient to self-correct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When selecting error-correcting codes, there should be good row-wise and col.-wise separation between the </a:t>
            </a:r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codewords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Group 18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1967526"/>
              </p:ext>
            </p:extLst>
          </p:nvPr>
        </p:nvGraphicFramePr>
        <p:xfrm>
          <a:off x="6053137" y="2171699"/>
          <a:ext cx="2418019" cy="1554180"/>
        </p:xfrm>
        <a:graphic>
          <a:graphicData uri="http://schemas.openxmlformats.org/drawingml/2006/table">
            <a:tbl>
              <a:tblPr/>
              <a:tblGrid>
                <a:gridCol w="636066"/>
                <a:gridCol w="237053"/>
                <a:gridCol w="244118"/>
                <a:gridCol w="208280"/>
                <a:gridCol w="241470"/>
                <a:gridCol w="267972"/>
                <a:gridCol w="291530"/>
                <a:gridCol w="291530"/>
              </a:tblGrid>
              <a:tr h="2526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Class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Error-Corr. Codeword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2978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Semi-Supervised Classification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Semi-supervised: Uses labeled and unlabeled data to build a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classifier</a:t>
            </a:r>
            <a:endParaRPr lang="zh-CN" alt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Self-training: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Build a classifier using the labeled data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Use it to label the unlabeled data, and those with the most confident label prediction are added to the set of labeled data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Repeat the above process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Adv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easy to understand;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disadv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may reinforce errors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Co-training: Use two or more classifiers to teach each other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Each learner uses a mutually independent set of features of each tuple to train a good classifier, say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Then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are used to predict the class label for unlabeled data X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Teach each other: The tuple having the most confident prediction from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added to the set of labeled data for f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&amp; vice versa </a:t>
            </a:r>
          </a:p>
          <a:p>
            <a:pPr>
              <a:spcBef>
                <a:spcPts val="4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Other methods, e.g., joint probability distribution of features and labels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57900" y="2082510"/>
            <a:ext cx="2266950" cy="986922"/>
            <a:chOff x="8686800" y="71558"/>
            <a:chExt cx="2095500" cy="1322380"/>
          </a:xfrm>
        </p:grpSpPr>
        <p:sp>
          <p:nvSpPr>
            <p:cNvPr id="6" name="Rectangle 5"/>
            <p:cNvSpPr/>
            <p:nvPr/>
          </p:nvSpPr>
          <p:spPr bwMode="auto">
            <a:xfrm>
              <a:off x="8839200" y="76200"/>
              <a:ext cx="1828800" cy="1295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>
                <a:defRPr/>
              </a:pP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defRPr/>
              </a:pPr>
              <a:endParaRPr 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9639300" y="71558"/>
              <a:ext cx="647700" cy="618586"/>
              <a:chOff x="7848600" y="71904"/>
              <a:chExt cx="914400" cy="618188"/>
            </a:xfrm>
          </p:grpSpPr>
          <p:sp>
            <p:nvSpPr>
              <p:cNvPr id="15" name="Oval 1"/>
              <p:cNvSpPr>
                <a:spLocks noChangeArrowheads="1"/>
              </p:cNvSpPr>
              <p:nvPr/>
            </p:nvSpPr>
            <p:spPr bwMode="auto">
              <a:xfrm>
                <a:off x="7848600" y="152400"/>
                <a:ext cx="914400" cy="457200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8022876" y="71904"/>
                <a:ext cx="378760" cy="618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solidFill>
                      <a:schemeClr val="bg1">
                        <a:lumMod val="50000"/>
                      </a:schemeClr>
                    </a:solidFill>
                  </a:rPr>
                  <a:t>+</a:t>
                </a:r>
              </a:p>
            </p:txBody>
          </p:sp>
        </p:grpSp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9639300" y="775352"/>
              <a:ext cx="647700" cy="618586"/>
              <a:chOff x="7848600" y="775521"/>
              <a:chExt cx="914400" cy="618385"/>
            </a:xfrm>
          </p:grpSpPr>
          <p:sp>
            <p:nvSpPr>
              <p:cNvPr id="13" name="Oval 2"/>
              <p:cNvSpPr>
                <a:spLocks noChangeArrowheads="1"/>
              </p:cNvSpPr>
              <p:nvPr/>
            </p:nvSpPr>
            <p:spPr bwMode="auto">
              <a:xfrm>
                <a:off x="7848600" y="838200"/>
                <a:ext cx="914400" cy="457200"/>
              </a:xfrm>
              <a:prstGeom prst="ellipse">
                <a:avLst/>
              </a:prstGeom>
              <a:solidFill>
                <a:srgbClr val="170981"/>
              </a:solidFill>
              <a:ln w="9525" algn="ctr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192086" y="775521"/>
                <a:ext cx="419099" cy="61838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̶</a:t>
                </a:r>
              </a:p>
            </p:txBody>
          </p:sp>
        </p:grp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8686800" y="530226"/>
              <a:ext cx="1143000" cy="4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>
                      <a:lumMod val="50000"/>
                    </a:schemeClr>
                  </a:solidFill>
                </a:rPr>
                <a:t>unlabeled</a:t>
              </a: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9944100" y="530226"/>
              <a:ext cx="838200" cy="412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>
                      <a:lumMod val="50000"/>
                    </a:schemeClr>
                  </a:solidFill>
                </a:rPr>
                <a:t>labeled</a:t>
              </a:r>
            </a:p>
          </p:txBody>
        </p:sp>
        <p:cxnSp>
          <p:nvCxnSpPr>
            <p:cNvPr id="11" name="Straight Arrow Connector 10"/>
            <p:cNvCxnSpPr>
              <a:cxnSpLocks noChangeShapeType="1"/>
            </p:cNvCxnSpPr>
            <p:nvPr/>
          </p:nvCxnSpPr>
          <p:spPr bwMode="auto">
            <a:xfrm flipH="1" flipV="1">
              <a:off x="10191751" y="542926"/>
              <a:ext cx="257175" cy="619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traight Arrow Connector 17"/>
            <p:cNvCxnSpPr>
              <a:cxnSpLocks noChangeShapeType="1"/>
            </p:cNvCxnSpPr>
            <p:nvPr/>
          </p:nvCxnSpPr>
          <p:spPr bwMode="auto">
            <a:xfrm flipH="1">
              <a:off x="10191751" y="838201"/>
              <a:ext cx="276225" cy="6667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880566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858618"/>
              </p:ext>
            </p:extLst>
          </p:nvPr>
        </p:nvGraphicFramePr>
        <p:xfrm>
          <a:off x="5353049" y="985838"/>
          <a:ext cx="3790951" cy="2089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8" name="SmartDraw" r:id="rId3" imgW="5372100" imgH="3159252" progId="SmartDraw.2">
                  <p:embed/>
                </p:oleObj>
              </mc:Choice>
              <mc:Fallback>
                <p:oleObj name="SmartDraw" r:id="rId3" imgW="5372100" imgH="31592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49" y="985838"/>
                        <a:ext cx="3790951" cy="2089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Active Learning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87" y="1600200"/>
            <a:ext cx="8558213" cy="512127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zh-CN" altLang="en-US" sz="1800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zh-CN" alt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800" dirty="0" smtClean="0">
                <a:solidFill>
                  <a:schemeClr val="bg1">
                    <a:lumMod val="50000"/>
                  </a:schemeClr>
                </a:solidFill>
              </a:rPr>
              <a:t>Class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labels are expensive to obtain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Active learner: query human (oracle) for labels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Pool-based approach: Uses a pool of unlabeled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L: a small subset of D is labeled, U: a pool of unlabeled data in 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Use a query function to carefully select one or more tuples from U and request labels from an oracle (a human annotator)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The newly labeled samples are added to L, and learn a model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Goal: Achieve high accuracy using as few labeled data as possible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Evaluated using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learning curves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: Accuracy as a function of the number of instances queried (# of tuples to be queried should be small)</a:t>
            </a:r>
          </a:p>
          <a:p>
            <a:pPr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Research issue: How to choose the data tuples to be queried?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Uncertainty sampling: choose the least certain ones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Reduce </a:t>
            </a: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</a:rPr>
              <a:t>version space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, the subset of hypotheses consistent w. the training data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Reduce expected entropy over U: Find the greatest reduction in the total number of incorrect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4606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Transfer Learning: Conceptual Framework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Transfer learning: Extract knowledge from one or more source tasks and apply the knowledge to a target task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Traditional learning: Build a new classifier for each new task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Transfer learning: Build new classifier by applying existing knowledge learned from source tasks</a:t>
            </a:r>
          </a:p>
          <a:p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69232"/>
              </p:ext>
            </p:extLst>
          </p:nvPr>
        </p:nvGraphicFramePr>
        <p:xfrm>
          <a:off x="0" y="3786188"/>
          <a:ext cx="4576763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4" name="SmartDraw" r:id="rId3" imgW="4073652" imgH="2494788" progId="SmartDraw.2">
                  <p:embed/>
                </p:oleObj>
              </mc:Choice>
              <mc:Fallback>
                <p:oleObj name="SmartDraw" r:id="rId3" imgW="4073652" imgH="249478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86188"/>
                        <a:ext cx="4576763" cy="257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86953" y="6346935"/>
            <a:ext cx="3402856" cy="36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Traditional Learning Framework</a:t>
            </a: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5031581" y="6354763"/>
            <a:ext cx="3657600" cy="36671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Transfer Learning Framework</a:t>
            </a: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63912"/>
              </p:ext>
            </p:extLst>
          </p:nvPr>
        </p:nvGraphicFramePr>
        <p:xfrm>
          <a:off x="4381500" y="3810112"/>
          <a:ext cx="4762500" cy="2522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5" name="SmartDraw" r:id="rId5" imgW="4073652" imgH="2316480" progId="SmartDraw.2">
                  <p:embed/>
                </p:oleObj>
              </mc:Choice>
              <mc:Fallback>
                <p:oleObj name="SmartDraw" r:id="rId5" imgW="4073652" imgH="2316480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3810112"/>
                        <a:ext cx="4762500" cy="2522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067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Transfer Learning: Methods and Applications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Applications: Especially useful when data is outdated or distribution changes, e.g., Web document classification, e-mail spam filtering</a:t>
            </a:r>
          </a:p>
          <a:p>
            <a:pPr>
              <a:spcBef>
                <a:spcPts val="200"/>
              </a:spcBef>
            </a:pPr>
            <a:r>
              <a:rPr lang="en-US" altLang="en-US" sz="2300" i="1" dirty="0">
                <a:solidFill>
                  <a:schemeClr val="bg1">
                    <a:lumMod val="50000"/>
                  </a:schemeClr>
                </a:solidFill>
              </a:rPr>
              <a:t>Instance-based transfer learning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:  Reweight some of the data from source tasks and use it to learn the target task</a:t>
            </a:r>
          </a:p>
          <a:p>
            <a:pPr>
              <a:spcBef>
                <a:spcPts val="200"/>
              </a:spcBef>
            </a:pPr>
            <a:r>
              <a:rPr lang="en-US" altLang="en-US" sz="2300" dirty="0" err="1">
                <a:solidFill>
                  <a:schemeClr val="bg1">
                    <a:lumMod val="50000"/>
                  </a:schemeClr>
                </a:solidFill>
              </a:rPr>
              <a:t>TrAdaBoost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 (Transfer </a:t>
            </a:r>
            <a:r>
              <a:rPr lang="en-US" altLang="en-US" sz="2300" dirty="0" err="1">
                <a:solidFill>
                  <a:schemeClr val="bg1">
                    <a:lumMod val="50000"/>
                  </a:schemeClr>
                </a:solidFill>
              </a:rPr>
              <a:t>AdaBoost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Assume source and target data each described by the same set of attributes (features) &amp; class labels, but rather diff. distributions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Require only labeling a small amount of target data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Use source data in training: When a source tuple is misclassified, reduce the weight of such </a:t>
            </a:r>
            <a:r>
              <a:rPr lang="en-US" altLang="en-US" sz="2300" dirty="0" err="1">
                <a:solidFill>
                  <a:schemeClr val="bg1">
                    <a:lumMod val="50000"/>
                  </a:schemeClr>
                </a:solidFill>
              </a:rPr>
              <a:t>tupels</a:t>
            </a: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 so that they will have less effect on the subsequent classifier</a:t>
            </a:r>
          </a:p>
          <a:p>
            <a:pPr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Research issues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Negative transfer: When it performs worse than no transfer at all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Heterogeneous transfer learning: Transfer knowledge from different feature space or multiple source domains</a:t>
            </a:r>
          </a:p>
          <a:p>
            <a:pPr lvl="1">
              <a:spcBef>
                <a:spcPts val="200"/>
              </a:spcBef>
            </a:pPr>
            <a:r>
              <a:rPr lang="en-US" altLang="en-US" sz="2300" dirty="0">
                <a:solidFill>
                  <a:schemeClr val="bg1">
                    <a:lumMod val="50000"/>
                  </a:schemeClr>
                </a:solidFill>
              </a:rPr>
              <a:t>Large-scale 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6061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Effective and advanced classification methods  </a:t>
            </a:r>
          </a:p>
          <a:p>
            <a:pPr lvl="1"/>
            <a:r>
              <a:rPr lang="en-US" altLang="en-US" sz="2400" dirty="0"/>
              <a:t>Bayesian belief network (probabilistic networks)</a:t>
            </a:r>
          </a:p>
          <a:p>
            <a:pPr lvl="1"/>
            <a:r>
              <a:rPr lang="en-US" altLang="en-US" sz="2400" dirty="0" err="1"/>
              <a:t>Backpropagation</a:t>
            </a:r>
            <a:r>
              <a:rPr lang="en-US" altLang="en-US" sz="2400" dirty="0"/>
              <a:t> (Neural networks)</a:t>
            </a:r>
          </a:p>
          <a:p>
            <a:pPr lvl="1"/>
            <a:r>
              <a:rPr lang="en-US" altLang="en-US" sz="2400" dirty="0"/>
              <a:t>Support Vector Machine (SVM)</a:t>
            </a:r>
          </a:p>
          <a:p>
            <a:pPr lvl="1"/>
            <a:r>
              <a:rPr lang="en-US" altLang="en-US" sz="2400" dirty="0"/>
              <a:t>Pattern-based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Other classification methods: lazy learners (KNN, case-based reasoning), genetic algorithms, rough set and fuzzy set approaches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Additional Topics on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Multiclass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Semi-supervised classification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Active learning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Transfer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learning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70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C. M. Bishop,  Neural Networks for Pattern Recognition.  Oxford University Press, 1995</a:t>
            </a:r>
          </a:p>
          <a:p>
            <a:r>
              <a:rPr lang="en-US" altLang="en-US" sz="1600" dirty="0" smtClean="0"/>
              <a:t>L. </a:t>
            </a:r>
            <a:r>
              <a:rPr lang="en-US" altLang="en-US" sz="1600" dirty="0" err="1" smtClean="0"/>
              <a:t>Breiman</a:t>
            </a:r>
            <a:r>
              <a:rPr lang="en-US" altLang="en-US" sz="1600" dirty="0" smtClean="0"/>
              <a:t>, J. Friedman, R. </a:t>
            </a:r>
            <a:r>
              <a:rPr lang="en-US" altLang="en-US" sz="1600" dirty="0" err="1" smtClean="0"/>
              <a:t>Olshen</a:t>
            </a:r>
            <a:r>
              <a:rPr lang="en-US" altLang="en-US" sz="1600" dirty="0" smtClean="0"/>
              <a:t>, and C. Stone. Classification and Regression Trees. Wadsworth International Group, 1984</a:t>
            </a:r>
          </a:p>
          <a:p>
            <a:r>
              <a:rPr lang="en-US" altLang="en-US" sz="1600" dirty="0" smtClean="0"/>
              <a:t>C. J. C. Burges. A Tutorial on Support Vector Machines for Pattern Recognition. Data Mining and Knowledge Discovery, 2(2): 121-168, 1998</a:t>
            </a:r>
          </a:p>
          <a:p>
            <a:r>
              <a:rPr lang="en-US" altLang="en-US" sz="1600" dirty="0" smtClean="0"/>
              <a:t>N. </a:t>
            </a:r>
            <a:r>
              <a:rPr lang="en-US" altLang="en-US" sz="1600" dirty="0" err="1" smtClean="0"/>
              <a:t>Cristianini</a:t>
            </a:r>
            <a:r>
              <a:rPr lang="en-US" altLang="en-US" sz="1600" dirty="0" smtClean="0"/>
              <a:t> and J. </a:t>
            </a:r>
            <a:r>
              <a:rPr lang="en-US" altLang="en-US" sz="1600" dirty="0" err="1" smtClean="0"/>
              <a:t>Shawe</a:t>
            </a:r>
            <a:r>
              <a:rPr lang="en-US" altLang="en-US" sz="1600" dirty="0" smtClean="0"/>
              <a:t>-Taylor, Introduction to Support Vector Machines and Other Kernel-Based Learning Methods, Cambridge University Press, 2000</a:t>
            </a:r>
          </a:p>
          <a:p>
            <a:r>
              <a:rPr lang="en-US" altLang="en-US" sz="1600" dirty="0" smtClean="0"/>
              <a:t>H. Yu, J. Yang, and J. Han. Classifying large data sets using SVM with hierarchical clusters. KDD'03</a:t>
            </a:r>
          </a:p>
          <a:p>
            <a:r>
              <a:rPr lang="en-US" altLang="en-US" sz="1600" dirty="0" smtClean="0"/>
              <a:t>A. J. Dobson.  An Introduction to Generalized Linear Models.  Chapman &amp; Hall, 1990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</a:t>
            </a:r>
          </a:p>
          <a:p>
            <a:r>
              <a:rPr lang="en-US" altLang="en-US" sz="1600" dirty="0" smtClean="0"/>
              <a:t>S. </a:t>
            </a:r>
            <a:r>
              <a:rPr lang="en-US" altLang="en-US" sz="1600" dirty="0" err="1" smtClean="0"/>
              <a:t>Haykin</a:t>
            </a:r>
            <a:r>
              <a:rPr lang="en-US" altLang="en-US" sz="1600" dirty="0" smtClean="0"/>
              <a:t>, Neural Networks and Learning Machines, Prentice Hall, 2008</a:t>
            </a:r>
          </a:p>
          <a:p>
            <a:r>
              <a:rPr lang="en-US" altLang="en-US" sz="1600" dirty="0" smtClean="0"/>
              <a:t>D. Heckerman, D. Geiger, and D. M. </a:t>
            </a:r>
            <a:r>
              <a:rPr lang="en-US" altLang="en-US" sz="1600" dirty="0" err="1" smtClean="0"/>
              <a:t>Chickering</a:t>
            </a:r>
            <a:r>
              <a:rPr lang="en-US" altLang="en-US" sz="1600" dirty="0" smtClean="0"/>
              <a:t>. Learning Bayesian networks: The combination of knowledge and statistical data. Machine Learning, 1995</a:t>
            </a:r>
            <a:endParaRPr lang="zh-CN" altLang="en-US" sz="1600" dirty="0" smtClean="0"/>
          </a:p>
          <a:p>
            <a:r>
              <a:rPr lang="en-US" altLang="zh-CN" sz="1600" dirty="0" smtClean="0"/>
              <a:t>H. Cheng, X. Yan, J. Han &amp; C.-W. Hsu, Discriminative Frequent Pattern Analysis for Effective Classification, ICDE‘07</a:t>
            </a:r>
            <a:endParaRPr lang="zh-CN" altLang="en-US" sz="1600" dirty="0" smtClean="0"/>
          </a:p>
          <a:p>
            <a:r>
              <a:rPr lang="en-US" altLang="en-US" sz="1600" dirty="0"/>
              <a:t>W. Cohen.  Fast effective rule induction. </a:t>
            </a:r>
            <a:r>
              <a:rPr lang="en-US" altLang="en-US" sz="1600" dirty="0" smtClean="0"/>
              <a:t>ICML'95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Bayesian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Belief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Networks</a:t>
            </a:r>
            <a:endParaRPr lang="zh-CN" altLang="en-US" dirty="0" smtClean="0"/>
          </a:p>
          <a:p>
            <a:r>
              <a:rPr lang="en-US" altLang="zh-CN" b="1" dirty="0" smtClean="0"/>
              <a:t>Neural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Networks</a:t>
            </a:r>
            <a:endParaRPr lang="zh-CN" altLang="en-US" b="1" dirty="0" smtClean="0"/>
          </a:p>
          <a:p>
            <a:r>
              <a:rPr lang="en-US" altLang="zh-CN" dirty="0" smtClean="0"/>
              <a:t>Support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Machines</a:t>
            </a:r>
            <a:endParaRPr lang="zh-CN" altLang="en-US" dirty="0" smtClean="0"/>
          </a:p>
          <a:p>
            <a:r>
              <a:rPr lang="en-US" altLang="zh-CN" dirty="0"/>
              <a:t>Rule/</a:t>
            </a:r>
            <a:r>
              <a:rPr lang="en-US" altLang="zh-CN" dirty="0" smtClean="0"/>
              <a:t>Pattern-based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zh-CN" altLang="en-US" dirty="0" smtClean="0"/>
          </a:p>
          <a:p>
            <a:r>
              <a:rPr lang="en-US" altLang="zh-CN" dirty="0" smtClean="0"/>
              <a:t>Lazy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K-Nearest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Neighbors</a:t>
            </a:r>
            <a:endParaRPr lang="zh-CN" altLang="en-US" dirty="0" smtClean="0"/>
          </a:p>
          <a:p>
            <a:r>
              <a:rPr lang="en-US" altLang="zh-CN" dirty="0" smtClean="0"/>
              <a:t>Other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Methods:</a:t>
            </a:r>
            <a:r>
              <a:rPr lang="zh-CN" altLang="en-US" dirty="0" smtClean="0"/>
              <a:t> </a:t>
            </a:r>
            <a:r>
              <a:rPr lang="en-US" altLang="zh-CN" dirty="0" smtClean="0"/>
              <a:t>Genetic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Algorithms,</a:t>
            </a:r>
            <a:r>
              <a:rPr lang="zh-CN" altLang="en-US" dirty="0" smtClean="0"/>
              <a:t> </a:t>
            </a:r>
            <a:r>
              <a:rPr lang="en-US" altLang="zh-CN" dirty="0" smtClean="0"/>
              <a:t>Fuzzy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Rough</a:t>
            </a:r>
            <a:r>
              <a:rPr lang="zh-CN" altLang="en-US" dirty="0" smtClean="0"/>
              <a:t> </a:t>
            </a:r>
            <a:r>
              <a:rPr lang="en-US" altLang="zh-CN" dirty="0" smtClean="0"/>
              <a:t>Sets</a:t>
            </a:r>
            <a:endParaRPr lang="zh-CN" altLang="en-US" dirty="0" smtClean="0"/>
          </a:p>
          <a:p>
            <a:r>
              <a:rPr lang="en-US" altLang="zh-CN" dirty="0" smtClean="0"/>
              <a:t>Additional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Topics:</a:t>
            </a:r>
            <a:r>
              <a:rPr lang="zh-CN" altLang="en-US" dirty="0" smtClean="0"/>
              <a:t> </a:t>
            </a:r>
            <a:r>
              <a:rPr lang="en-US" altLang="zh-CN" dirty="0" smtClean="0"/>
              <a:t>Semi-Supervised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Methods,</a:t>
            </a:r>
            <a:r>
              <a:rPr lang="zh-CN" altLang="en-US" dirty="0" smtClean="0"/>
              <a:t> </a:t>
            </a:r>
            <a:r>
              <a:rPr lang="en-US" altLang="zh-CN" dirty="0" smtClean="0"/>
              <a:t>Active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Learning,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908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H. Cheng, X. Yan, J. Han &amp; P. S. Yu, Direct Discriminative Pattern Mining for Effective Classification, ICDE’08</a:t>
            </a:r>
          </a:p>
          <a:p>
            <a:r>
              <a:rPr lang="en-US" altLang="zh-CN" sz="1600" dirty="0" smtClean="0"/>
              <a:t>G</a:t>
            </a:r>
            <a:r>
              <a:rPr lang="en-US" altLang="zh-CN" sz="1600" dirty="0"/>
              <a:t>. Cong, K. Tan, A. Tung &amp; X. Xu. Mining Top-k Covering Rule Groups for Gene Expression Data, SIGMOD’05</a:t>
            </a:r>
          </a:p>
          <a:p>
            <a:r>
              <a:rPr lang="en-US" altLang="zh-CN" sz="1600" dirty="0"/>
              <a:t>M. Deshpande, M. </a:t>
            </a:r>
            <a:r>
              <a:rPr lang="en-US" altLang="zh-CN" sz="1600" dirty="0" err="1"/>
              <a:t>Kuramochi</a:t>
            </a:r>
            <a:r>
              <a:rPr lang="en-US" altLang="zh-CN" sz="1600" dirty="0"/>
              <a:t>, N. Wale &amp; G. </a:t>
            </a:r>
            <a:r>
              <a:rPr lang="en-US" altLang="zh-CN" sz="1600" dirty="0" err="1"/>
              <a:t>Karypis</a:t>
            </a:r>
            <a:r>
              <a:rPr lang="en-US" altLang="zh-CN" sz="1600" dirty="0"/>
              <a:t>. Frequent Substructure-based Approaches for Classifying Chemical Compounds, TKDE’05</a:t>
            </a:r>
          </a:p>
          <a:p>
            <a:r>
              <a:rPr lang="en-US" altLang="zh-CN" sz="1600" dirty="0"/>
              <a:t>G. Dong &amp; J. Li. Efficient Mining of Emerging Patterns: Discovering Trends and Differences, KDD’99</a:t>
            </a:r>
          </a:p>
          <a:p>
            <a:r>
              <a:rPr lang="en-US" altLang="zh-CN" sz="1600" dirty="0"/>
              <a:t>W. Fan, K. Zhang, H. Cheng, J. Gao, X. Yan, J. Han, P. S. Yu &amp; O. </a:t>
            </a:r>
            <a:r>
              <a:rPr lang="en-US" altLang="zh-CN" sz="1600" dirty="0" err="1"/>
              <a:t>Verscheure</a:t>
            </a:r>
            <a:r>
              <a:rPr lang="en-US" altLang="zh-CN" sz="1600" dirty="0"/>
              <a:t>. Direct Mining of Discriminative and Essential Graphical and </a:t>
            </a:r>
            <a:r>
              <a:rPr lang="en-US" altLang="zh-CN" sz="1600" dirty="0" err="1"/>
              <a:t>Itemset</a:t>
            </a:r>
            <a:r>
              <a:rPr lang="en-US" altLang="zh-CN" sz="1600" dirty="0"/>
              <a:t> Features via Model-based Search Tree, KDD’08</a:t>
            </a:r>
          </a:p>
          <a:p>
            <a:r>
              <a:rPr lang="en-US" altLang="en-US" sz="1600" dirty="0"/>
              <a:t>W. Li, J. Han </a:t>
            </a:r>
            <a:r>
              <a:rPr lang="en-US" altLang="zh-CN" sz="1600" dirty="0"/>
              <a:t>&amp;</a:t>
            </a:r>
            <a:r>
              <a:rPr lang="en-US" altLang="en-US" sz="1600" dirty="0"/>
              <a:t> J. Pei. CMAR: Accurate and Efficient Classification based on Multiple Class-association Rules, ICDM’01</a:t>
            </a:r>
          </a:p>
          <a:p>
            <a:r>
              <a:rPr lang="en-US" altLang="en-US" sz="1600" dirty="0"/>
              <a:t>B. Liu, W. Hsu</a:t>
            </a:r>
            <a:r>
              <a:rPr lang="en-US" altLang="zh-CN" sz="1600" dirty="0"/>
              <a:t> &amp; </a:t>
            </a:r>
            <a:r>
              <a:rPr lang="en-US" altLang="en-US" sz="1600" dirty="0"/>
              <a:t>Y. Ma. Integrating Classification and Association Rule Mining, KDD’98</a:t>
            </a:r>
          </a:p>
          <a:p>
            <a:r>
              <a:rPr lang="en-US" altLang="en-US" sz="1600" dirty="0"/>
              <a:t>J. R. Quinlan and R. M. Cameron-Jones. FOIL: A midterm report. ECML’93</a:t>
            </a:r>
          </a:p>
          <a:p>
            <a:r>
              <a:rPr lang="en-US" sz="1600" dirty="0" err="1"/>
              <a:t>Jingbo</a:t>
            </a:r>
            <a:r>
              <a:rPr lang="en-US" sz="1600" dirty="0"/>
              <a:t> Shang, </a:t>
            </a:r>
            <a:r>
              <a:rPr lang="en-US" sz="1600" dirty="0" err="1"/>
              <a:t>Wenzhu</a:t>
            </a:r>
            <a:r>
              <a:rPr lang="en-US" sz="1600" dirty="0"/>
              <a:t> Tong, Jian Peng, and </a:t>
            </a:r>
            <a:r>
              <a:rPr lang="en-US" sz="1600" dirty="0" err="1"/>
              <a:t>Jiawei</a:t>
            </a:r>
            <a:r>
              <a:rPr lang="en-US" sz="1600" dirty="0"/>
              <a:t> Han, "</a:t>
            </a:r>
            <a:r>
              <a:rPr lang="en-US" sz="1600" dirty="0">
                <a:hlinkClick r:id="rId2"/>
              </a:rPr>
              <a:t>DPClass: An Effective but Concise Discriminative Patterns-Based Classification Framework</a:t>
            </a:r>
            <a:r>
              <a:rPr lang="en-US" sz="1600" dirty="0"/>
              <a:t>", SDM’16</a:t>
            </a:r>
            <a:endParaRPr lang="en-US" altLang="en-US" sz="1600" dirty="0"/>
          </a:p>
          <a:p>
            <a:r>
              <a:rPr lang="en-US" altLang="en-US" sz="1600" dirty="0"/>
              <a:t>J. Wang and G. </a:t>
            </a:r>
            <a:r>
              <a:rPr lang="en-US" altLang="en-US" sz="1600" dirty="0" err="1"/>
              <a:t>Karypis</a:t>
            </a:r>
            <a:r>
              <a:rPr lang="en-US" altLang="en-US" sz="1600" dirty="0"/>
              <a:t>. HARMONY: Efficiently Mining the Best Rules for Classification, SDM’05</a:t>
            </a:r>
          </a:p>
          <a:p>
            <a:r>
              <a:rPr lang="en-US" altLang="zh-CN" sz="1600" dirty="0"/>
              <a:t>X. Yin &amp; J. Han. CPAR: Classi</a:t>
            </a:r>
            <a:r>
              <a:rPr lang="en-US" altLang="en-US" sz="1600" dirty="0"/>
              <a:t>fi</a:t>
            </a:r>
            <a:r>
              <a:rPr lang="en-US" altLang="zh-CN" sz="1600" dirty="0"/>
              <a:t>cation Based on Predictive Association Rules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SDM’</a:t>
            </a:r>
            <a:r>
              <a:rPr lang="en-US" altLang="zh-CN" sz="1600" dirty="0" smtClean="0"/>
              <a:t>03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Neural Network for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Started by psychologists and neurobiologists to develop and test computational analogues of neurons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 neural network: A set of connected input/output units where each connection has a </a:t>
            </a:r>
            <a:r>
              <a:rPr lang="en-US" altLang="en-US" sz="2400" b="1" dirty="0"/>
              <a:t>weight</a:t>
            </a:r>
            <a:r>
              <a:rPr lang="en-US" altLang="en-US" sz="2400" dirty="0"/>
              <a:t> associated with it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During the learning phase, the </a:t>
            </a:r>
            <a:r>
              <a:rPr lang="en-US" altLang="en-US" sz="2400" b="1" dirty="0"/>
              <a:t>network learns by adjusting the weights</a:t>
            </a:r>
            <a:r>
              <a:rPr lang="en-US" altLang="en-US" sz="2400" dirty="0"/>
              <a:t> so as to be able to predict the correct class label of the input tuples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Also referred to as </a:t>
            </a:r>
            <a:r>
              <a:rPr lang="en-US" altLang="en-US" sz="2400" b="1" dirty="0"/>
              <a:t>connectionist learning</a:t>
            </a:r>
            <a:r>
              <a:rPr lang="en-US" altLang="en-US" sz="2400" dirty="0"/>
              <a:t> due to the connections between units</a:t>
            </a:r>
          </a:p>
          <a:p>
            <a:pPr>
              <a:lnSpc>
                <a:spcPct val="120000"/>
              </a:lnSpc>
            </a:pPr>
            <a:r>
              <a:rPr lang="en-US" altLang="en-US" sz="2400" dirty="0" err="1"/>
              <a:t>Backpropagation</a:t>
            </a:r>
            <a:r>
              <a:rPr lang="en-US" altLang="en-US" sz="2400" dirty="0"/>
              <a:t>: A </a:t>
            </a:r>
            <a:r>
              <a:rPr lang="en-US" altLang="en-US" sz="2400" b="1" dirty="0"/>
              <a:t>neural network </a:t>
            </a:r>
            <a:r>
              <a:rPr lang="en-US" altLang="en-US" sz="2400" dirty="0"/>
              <a:t>learning </a:t>
            </a:r>
            <a:r>
              <a:rPr lang="en-US" altLang="en-US" sz="2400" dirty="0" smtClean="0"/>
              <a:t>algorithm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4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Neuron: A Hidden/Output Layer </a:t>
            </a:r>
            <a:r>
              <a:rPr lang="en-US" altLang="en-US" dirty="0" smtClean="0"/>
              <a:t>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An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-dimensional input vector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mapped into variable y by means of the scalar product and a nonlinear function mapping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The inputs to unit are outputs from the previous layer. They are multiplied by their corresponding weights to form a weighted sum, which is added to the bias associated with unit. Then a nonlinear activation function is applied to it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47966" y="3541623"/>
            <a:ext cx="8048067" cy="3179852"/>
            <a:chOff x="240" y="767"/>
            <a:chExt cx="5472" cy="2237"/>
          </a:xfrm>
        </p:grpSpPr>
        <p:sp>
          <p:nvSpPr>
            <p:cNvPr id="6" name="Rectangle 4101"/>
            <p:cNvSpPr>
              <a:spLocks noChangeArrowheads="1"/>
            </p:cNvSpPr>
            <p:nvPr/>
          </p:nvSpPr>
          <p:spPr bwMode="auto">
            <a:xfrm>
              <a:off x="3101" y="886"/>
              <a:ext cx="478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>
                  <a:latin typeface="Corbel" charset="0"/>
                  <a:ea typeface="Corbel" charset="0"/>
                  <a:cs typeface="Corbel" charset="0"/>
                </a:rPr>
                <a:t>m</a:t>
              </a:r>
              <a:r>
                <a:rPr lang="en-US" altLang="en-US" sz="3200" i="1" baseline="-25000"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 sz="3200" i="1" baseline="-25000" dirty="0">
                  <a:latin typeface="Corbel" charset="0"/>
                  <a:ea typeface="Corbel" charset="0"/>
                  <a:cs typeface="Corbel" charset="0"/>
                </a:rPr>
                <a:t> </a:t>
              </a:r>
            </a:p>
          </p:txBody>
        </p:sp>
        <p:sp>
          <p:nvSpPr>
            <p:cNvPr id="7" name="Oval 4104"/>
            <p:cNvSpPr>
              <a:spLocks noChangeArrowheads="1"/>
            </p:cNvSpPr>
            <p:nvPr/>
          </p:nvSpPr>
          <p:spPr bwMode="auto">
            <a:xfrm>
              <a:off x="1180" y="810"/>
              <a:ext cx="480" cy="158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4105"/>
            <p:cNvSpPr>
              <a:spLocks noChangeArrowheads="1"/>
            </p:cNvSpPr>
            <p:nvPr/>
          </p:nvSpPr>
          <p:spPr bwMode="auto">
            <a:xfrm>
              <a:off x="356" y="801"/>
              <a:ext cx="478" cy="1582"/>
            </a:xfrm>
            <a:prstGeom prst="ellipse">
              <a:avLst/>
            </a:prstGeom>
            <a:solidFill>
              <a:srgbClr val="66FFFF"/>
            </a:solidFill>
            <a:ln w="12700">
              <a:solidFill>
                <a:srgbClr val="66FF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4106"/>
            <p:cNvSpPr>
              <a:spLocks noChangeShapeType="1"/>
            </p:cNvSpPr>
            <p:nvPr/>
          </p:nvSpPr>
          <p:spPr bwMode="auto">
            <a:xfrm>
              <a:off x="2661" y="1615"/>
              <a:ext cx="68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Rectangle 4107"/>
            <p:cNvSpPr>
              <a:spLocks noChangeArrowheads="1"/>
            </p:cNvSpPr>
            <p:nvPr/>
          </p:nvSpPr>
          <p:spPr bwMode="auto">
            <a:xfrm>
              <a:off x="3328" y="1373"/>
              <a:ext cx="515" cy="498"/>
            </a:xfrm>
            <a:prstGeom prst="rect">
              <a:avLst/>
            </a:prstGeom>
            <a:solidFill>
              <a:srgbClr val="00FF99"/>
            </a:solidFill>
            <a:ln w="12700">
              <a:solidFill>
                <a:srgbClr val="00FF99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4000" i="1">
                  <a:latin typeface="Corbel" charset="0"/>
                  <a:ea typeface="Corbel" charset="0"/>
                  <a:cs typeface="Corbel" charset="0"/>
                </a:rPr>
                <a:t>f</a:t>
              </a:r>
            </a:p>
          </p:txBody>
        </p:sp>
        <p:sp>
          <p:nvSpPr>
            <p:cNvPr id="11" name="Line 4108"/>
            <p:cNvSpPr>
              <a:spLocks noChangeShapeType="1"/>
            </p:cNvSpPr>
            <p:nvPr/>
          </p:nvSpPr>
          <p:spPr bwMode="auto">
            <a:xfrm>
              <a:off x="3851" y="1625"/>
              <a:ext cx="91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4109"/>
            <p:cNvSpPr>
              <a:spLocks noChangeArrowheads="1"/>
            </p:cNvSpPr>
            <p:nvPr/>
          </p:nvSpPr>
          <p:spPr bwMode="auto">
            <a:xfrm>
              <a:off x="1974" y="2506"/>
              <a:ext cx="840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weighted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sum</a:t>
              </a:r>
            </a:p>
          </p:txBody>
        </p:sp>
        <p:sp>
          <p:nvSpPr>
            <p:cNvPr id="13" name="Rectangle 4110"/>
            <p:cNvSpPr>
              <a:spLocks noChangeArrowheads="1"/>
            </p:cNvSpPr>
            <p:nvPr/>
          </p:nvSpPr>
          <p:spPr bwMode="auto">
            <a:xfrm>
              <a:off x="240" y="2506"/>
              <a:ext cx="698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Input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vector x</a:t>
              </a:r>
            </a:p>
          </p:txBody>
        </p:sp>
        <p:sp>
          <p:nvSpPr>
            <p:cNvPr id="14" name="Rectangle 4111"/>
            <p:cNvSpPr>
              <a:spLocks noChangeArrowheads="1"/>
            </p:cNvSpPr>
            <p:nvPr/>
          </p:nvSpPr>
          <p:spPr bwMode="auto">
            <a:xfrm>
              <a:off x="4582" y="1584"/>
              <a:ext cx="73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output </a:t>
              </a: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y</a:t>
              </a:r>
            </a:p>
          </p:txBody>
        </p:sp>
        <p:sp>
          <p:nvSpPr>
            <p:cNvPr id="15" name="Rectangle 4112"/>
            <p:cNvSpPr>
              <a:spLocks noChangeArrowheads="1"/>
            </p:cNvSpPr>
            <p:nvPr/>
          </p:nvSpPr>
          <p:spPr bwMode="auto">
            <a:xfrm>
              <a:off x="3134" y="2506"/>
              <a:ext cx="86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Activation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function</a:t>
              </a:r>
            </a:p>
          </p:txBody>
        </p:sp>
        <p:sp>
          <p:nvSpPr>
            <p:cNvPr id="16" name="Oval 4113"/>
            <p:cNvSpPr>
              <a:spLocks noChangeArrowheads="1"/>
            </p:cNvSpPr>
            <p:nvPr/>
          </p:nvSpPr>
          <p:spPr bwMode="auto">
            <a:xfrm>
              <a:off x="2719" y="798"/>
              <a:ext cx="401" cy="402"/>
            </a:xfrm>
            <a:prstGeom prst="ellipse">
              <a:avLst/>
            </a:prstGeom>
            <a:solidFill>
              <a:srgbClr val="00FFCC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4114"/>
            <p:cNvSpPr>
              <a:spLocks noChangeShapeType="1"/>
            </p:cNvSpPr>
            <p:nvPr/>
          </p:nvSpPr>
          <p:spPr bwMode="auto">
            <a:xfrm flipH="1">
              <a:off x="2918" y="1200"/>
              <a:ext cx="10" cy="4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Rectangle 4115"/>
            <p:cNvSpPr>
              <a:spLocks noChangeArrowheads="1"/>
            </p:cNvSpPr>
            <p:nvPr/>
          </p:nvSpPr>
          <p:spPr bwMode="auto">
            <a:xfrm>
              <a:off x="1025" y="2506"/>
              <a:ext cx="742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weight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vector w</a:t>
              </a:r>
            </a:p>
          </p:txBody>
        </p:sp>
        <p:sp>
          <p:nvSpPr>
            <p:cNvPr id="19" name="Freeform 4116"/>
            <p:cNvSpPr>
              <a:spLocks/>
            </p:cNvSpPr>
            <p:nvPr/>
          </p:nvSpPr>
          <p:spPr bwMode="auto">
            <a:xfrm>
              <a:off x="2064" y="991"/>
              <a:ext cx="568" cy="1220"/>
            </a:xfrm>
            <a:custGeom>
              <a:avLst/>
              <a:gdLst>
                <a:gd name="T0" fmla="*/ 0 w 568"/>
                <a:gd name="T1" fmla="*/ 0 h 1220"/>
                <a:gd name="T2" fmla="*/ 0 w 568"/>
                <a:gd name="T3" fmla="*/ 1219 h 1220"/>
                <a:gd name="T4" fmla="*/ 254 w 568"/>
                <a:gd name="T5" fmla="*/ 1219 h 1220"/>
                <a:gd name="T6" fmla="*/ 567 w 568"/>
                <a:gd name="T7" fmla="*/ 632 h 1220"/>
                <a:gd name="T8" fmla="*/ 254 w 568"/>
                <a:gd name="T9" fmla="*/ 14 h 1220"/>
                <a:gd name="T10" fmla="*/ 0 w 568"/>
                <a:gd name="T11" fmla="*/ 0 h 1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68"/>
                <a:gd name="T19" fmla="*/ 0 h 1220"/>
                <a:gd name="T20" fmla="*/ 568 w 568"/>
                <a:gd name="T21" fmla="*/ 1220 h 1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68" h="1220">
                  <a:moveTo>
                    <a:pt x="0" y="0"/>
                  </a:moveTo>
                  <a:lnTo>
                    <a:pt x="0" y="1219"/>
                  </a:lnTo>
                  <a:lnTo>
                    <a:pt x="254" y="1219"/>
                  </a:lnTo>
                  <a:lnTo>
                    <a:pt x="567" y="632"/>
                  </a:lnTo>
                  <a:lnTo>
                    <a:pt x="254" y="14"/>
                  </a:lnTo>
                  <a:lnTo>
                    <a:pt x="0" y="0"/>
                  </a:lnTo>
                </a:path>
              </a:pathLst>
            </a:custGeom>
            <a:solidFill>
              <a:srgbClr val="99CC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Rectangle 4117"/>
            <p:cNvSpPr>
              <a:spLocks noChangeArrowheads="1"/>
            </p:cNvSpPr>
            <p:nvPr/>
          </p:nvSpPr>
          <p:spPr bwMode="auto">
            <a:xfrm>
              <a:off x="2145" y="1387"/>
              <a:ext cx="263" cy="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3200">
                  <a:latin typeface="Corbel" charset="0"/>
                  <a:ea typeface="Corbel" charset="0"/>
                  <a:cs typeface="Corbel" charset="0"/>
                </a:rPr>
                <a:t>å</a:t>
              </a:r>
            </a:p>
          </p:txBody>
        </p:sp>
        <p:sp>
          <p:nvSpPr>
            <p:cNvPr id="21" name="Line 4118"/>
            <p:cNvSpPr>
              <a:spLocks noChangeShapeType="1"/>
            </p:cNvSpPr>
            <p:nvPr/>
          </p:nvSpPr>
          <p:spPr bwMode="auto">
            <a:xfrm>
              <a:off x="1643" y="1126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Rectangle 4119"/>
            <p:cNvSpPr>
              <a:spLocks noChangeArrowheads="1"/>
            </p:cNvSpPr>
            <p:nvPr/>
          </p:nvSpPr>
          <p:spPr bwMode="auto">
            <a:xfrm>
              <a:off x="1276" y="979"/>
              <a:ext cx="310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23" name="Line 4120"/>
            <p:cNvSpPr>
              <a:spLocks noChangeShapeType="1"/>
            </p:cNvSpPr>
            <p:nvPr/>
          </p:nvSpPr>
          <p:spPr bwMode="auto">
            <a:xfrm>
              <a:off x="817" y="1126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4121"/>
            <p:cNvSpPr>
              <a:spLocks noChangeShapeType="1"/>
            </p:cNvSpPr>
            <p:nvPr/>
          </p:nvSpPr>
          <p:spPr bwMode="auto">
            <a:xfrm>
              <a:off x="1634" y="1482"/>
              <a:ext cx="4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Rectangle 4122"/>
            <p:cNvSpPr>
              <a:spLocks noChangeArrowheads="1"/>
            </p:cNvSpPr>
            <p:nvPr/>
          </p:nvSpPr>
          <p:spPr bwMode="auto">
            <a:xfrm>
              <a:off x="1270" y="1335"/>
              <a:ext cx="303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26" name="Line 4123"/>
            <p:cNvSpPr>
              <a:spLocks noChangeShapeType="1"/>
            </p:cNvSpPr>
            <p:nvPr/>
          </p:nvSpPr>
          <p:spPr bwMode="auto">
            <a:xfrm>
              <a:off x="808" y="1482"/>
              <a:ext cx="4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4124"/>
            <p:cNvSpPr>
              <a:spLocks noChangeShapeType="1"/>
            </p:cNvSpPr>
            <p:nvPr/>
          </p:nvSpPr>
          <p:spPr bwMode="auto">
            <a:xfrm>
              <a:off x="1633" y="2066"/>
              <a:ext cx="43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4125"/>
            <p:cNvSpPr>
              <a:spLocks noChangeArrowheads="1"/>
            </p:cNvSpPr>
            <p:nvPr/>
          </p:nvSpPr>
          <p:spPr bwMode="auto">
            <a:xfrm>
              <a:off x="1265" y="1919"/>
              <a:ext cx="311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w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29" name="Line 4126"/>
            <p:cNvSpPr>
              <a:spLocks noChangeShapeType="1"/>
            </p:cNvSpPr>
            <p:nvPr/>
          </p:nvSpPr>
          <p:spPr bwMode="auto">
            <a:xfrm>
              <a:off x="807" y="2066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Rectangle 4127"/>
            <p:cNvSpPr>
              <a:spLocks noChangeArrowheads="1"/>
            </p:cNvSpPr>
            <p:nvPr/>
          </p:nvSpPr>
          <p:spPr bwMode="auto">
            <a:xfrm>
              <a:off x="435" y="951"/>
              <a:ext cx="265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31" name="Rectangle 4128"/>
            <p:cNvSpPr>
              <a:spLocks noChangeArrowheads="1"/>
            </p:cNvSpPr>
            <p:nvPr/>
          </p:nvSpPr>
          <p:spPr bwMode="auto">
            <a:xfrm>
              <a:off x="457" y="1326"/>
              <a:ext cx="258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32" name="Rectangle 4129"/>
            <p:cNvSpPr>
              <a:spLocks noChangeArrowheads="1"/>
            </p:cNvSpPr>
            <p:nvPr/>
          </p:nvSpPr>
          <p:spPr bwMode="auto">
            <a:xfrm>
              <a:off x="472" y="1883"/>
              <a:ext cx="266" cy="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grpSp>
          <p:nvGrpSpPr>
            <p:cNvPr id="33" name="Group 41"/>
            <p:cNvGrpSpPr>
              <a:grpSpLocks/>
            </p:cNvGrpSpPr>
            <p:nvPr/>
          </p:nvGrpSpPr>
          <p:grpSpPr bwMode="auto">
            <a:xfrm>
              <a:off x="3360" y="2016"/>
              <a:ext cx="528" cy="384"/>
              <a:chOff x="3408" y="2352"/>
              <a:chExt cx="528" cy="384"/>
            </a:xfrm>
          </p:grpSpPr>
          <p:sp>
            <p:nvSpPr>
              <p:cNvPr id="36" name="Rectangle 4130"/>
              <p:cNvSpPr>
                <a:spLocks noChangeArrowheads="1"/>
              </p:cNvSpPr>
              <p:nvPr/>
            </p:nvSpPr>
            <p:spPr bwMode="auto">
              <a:xfrm>
                <a:off x="3408" y="2352"/>
                <a:ext cx="528" cy="38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4131"/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4132"/>
              <p:cNvSpPr>
                <a:spLocks noChangeShapeType="1"/>
              </p:cNvSpPr>
              <p:nvPr/>
            </p:nvSpPr>
            <p:spPr bwMode="auto">
              <a:xfrm flipV="1">
                <a:off x="3648" y="2352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4133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 sz="16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aphicFrame>
          <p:nvGraphicFramePr>
            <p:cNvPr id="34" name="Object 4134"/>
            <p:cNvGraphicFramePr>
              <a:graphicFrameLocks noChangeAspect="1"/>
            </p:cNvGraphicFramePr>
            <p:nvPr/>
          </p:nvGraphicFramePr>
          <p:xfrm>
            <a:off x="4224" y="2016"/>
            <a:ext cx="1488" cy="7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6" name="Equation" r:id="rId3" imgW="1371600" imgH="660400" progId="Equation.3">
                    <p:embed/>
                  </p:oleObj>
                </mc:Choice>
                <mc:Fallback>
                  <p:oleObj name="Equation" r:id="rId3" imgW="1371600" imgH="660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488" cy="7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3079" y="767"/>
              <a:ext cx="480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bias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84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49851</TotalTime>
  <Words>6722</Words>
  <Application>Microsoft Macintosh PowerPoint</Application>
  <PresentationFormat>On-screen Show (4:3)</PresentationFormat>
  <Paragraphs>926</Paragraphs>
  <Slides>70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70</vt:i4>
      </vt:variant>
    </vt:vector>
  </HeadingPairs>
  <TitlesOfParts>
    <vt:vector size="87" baseType="lpstr">
      <vt:lpstr>Arial Unicode MS</vt:lpstr>
      <vt:lpstr>Calibri</vt:lpstr>
      <vt:lpstr>Cambria Math</vt:lpstr>
      <vt:lpstr>Corbel</vt:lpstr>
      <vt:lpstr>ＭＳ Ｐゴシック</vt:lpstr>
      <vt:lpstr>SimSun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SmartDraw</vt:lpstr>
      <vt:lpstr>Bitmap Image</vt:lpstr>
      <vt:lpstr>Visio</vt:lpstr>
      <vt:lpstr>Chapter 9. Classification: Advanced Methods</vt:lpstr>
      <vt:lpstr>Classification: Advanced Methods</vt:lpstr>
      <vt:lpstr>Bayesian Belief Networks</vt:lpstr>
      <vt:lpstr>A Bayesian Network and Some of Its CPTs</vt:lpstr>
      <vt:lpstr>How Are Bayesian Networks Constructed?</vt:lpstr>
      <vt:lpstr>Training Bayesian Networks: Several Scenarios</vt:lpstr>
      <vt:lpstr>Classification: Advanced Methods</vt:lpstr>
      <vt:lpstr>Neural Network for Classification</vt:lpstr>
      <vt:lpstr>Neuron: A Hidden/Output Layer Unit</vt:lpstr>
      <vt:lpstr>A Multi-Layer Feed-Forward Neural Network</vt:lpstr>
      <vt:lpstr>How a Multi-Layer Neural Network Works</vt:lpstr>
      <vt:lpstr>Defining a Network Topology</vt:lpstr>
      <vt:lpstr>Back Propagation</vt:lpstr>
      <vt:lpstr>From Neural Networks to Deep Learning</vt:lpstr>
      <vt:lpstr>Classification: Advanced Methods</vt:lpstr>
      <vt:lpstr>Classification: A Mathematical Mapping</vt:lpstr>
      <vt:lpstr>Discriminative Classifiers</vt:lpstr>
      <vt:lpstr>SVM: Support Vector Machines</vt:lpstr>
      <vt:lpstr>SVM: History and Applications</vt:lpstr>
      <vt:lpstr>SVM: General Philosophy</vt:lpstr>
      <vt:lpstr>SVM: Margins and Support Vectors</vt:lpstr>
      <vt:lpstr>SVM: When Data Is Linearly Separable</vt:lpstr>
      <vt:lpstr>SVM: Linearly Separable</vt:lpstr>
      <vt:lpstr>SVM: Linearly Inseparable</vt:lpstr>
      <vt:lpstr>Why is SVM Effective on High Dimensional Data?</vt:lpstr>
      <vt:lpstr>Kernel Functions for Nonlinear Classification</vt:lpstr>
      <vt:lpstr>Scaling SVM by Hierarchical Micro-Clustering</vt:lpstr>
      <vt:lpstr>CF-Tree: Hierarchical Micro-cluster</vt:lpstr>
      <vt:lpstr>Selective Declustering: Ensure High Accuracy</vt:lpstr>
      <vt:lpstr>Accuracy and Scalability on Synthetic Dataset</vt:lpstr>
      <vt:lpstr>SVM Related Links</vt:lpstr>
      <vt:lpstr>Classification: Advanced Methods</vt:lpstr>
      <vt:lpstr>Using IF-THEN Rules for Classification</vt:lpstr>
      <vt:lpstr>Rule Extraction from a Decision Tree</vt:lpstr>
      <vt:lpstr>Rule Induction: Sequential Covering Method</vt:lpstr>
      <vt:lpstr>Pattern-Based Classification, Why?</vt:lpstr>
      <vt:lpstr>Pattern-Based Classification on Graphs</vt:lpstr>
      <vt:lpstr>Associative or Pattern-Based Classification</vt:lpstr>
      <vt:lpstr>CBA: Classification Based on Associations</vt:lpstr>
      <vt:lpstr>CMAR: Classification Based on Multiple Association Rules</vt:lpstr>
      <vt:lpstr>Discriminative Pattern-Based Classification</vt:lpstr>
      <vt:lpstr>On the Power of Discriminative Patterns</vt:lpstr>
      <vt:lpstr>Information Gain vs. Pattern Frequency</vt:lpstr>
      <vt:lpstr>Discriminative Pattern-Based Classification: Experimental Results</vt:lpstr>
      <vt:lpstr>Discriminative Pattern-Based Classification: Scalability Tests</vt:lpstr>
      <vt:lpstr> Mining Concise Set of Discriminative Patterns</vt:lpstr>
      <vt:lpstr>DPClass: Discriminative Pattern-based Classification</vt:lpstr>
      <vt:lpstr>Explanatory Discriminative Patterns: Generation</vt:lpstr>
      <vt:lpstr>Explanatory Discriminative Patterns: Evaluation</vt:lpstr>
      <vt:lpstr>A Comparison on Classification Accuracy</vt:lpstr>
      <vt:lpstr>Classification: Advanced Methods</vt:lpstr>
      <vt:lpstr>Lazy vs. Eager Learning</vt:lpstr>
      <vt:lpstr>Lazy Learner: Instance-Based Methods</vt:lpstr>
      <vt:lpstr>The k-Nearest Neighbor Algorithm</vt:lpstr>
      <vt:lpstr>Discussion on the k-NN Algorithm</vt:lpstr>
      <vt:lpstr>Case-Based Reasoning (CBR)</vt:lpstr>
      <vt:lpstr>Classification: Advanced Methods</vt:lpstr>
      <vt:lpstr>Genetic Algorithms (GA)</vt:lpstr>
      <vt:lpstr>Rough Set Approach</vt:lpstr>
      <vt:lpstr>Fuzzy Set Approaches</vt:lpstr>
      <vt:lpstr>Classification: Advanced Methods</vt:lpstr>
      <vt:lpstr>Multiclass Classification</vt:lpstr>
      <vt:lpstr>Error-Correcting Codes for Multiclass Classification</vt:lpstr>
      <vt:lpstr>Semi-Supervised Classification</vt:lpstr>
      <vt:lpstr>Active Learning</vt:lpstr>
      <vt:lpstr>Transfer Learning: Conceptual Framework</vt:lpstr>
      <vt:lpstr>Transfer Learning: Methods and Applications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2095</cp:revision>
  <cp:lastPrinted>2017-01-15T22:23:57Z</cp:lastPrinted>
  <dcterms:created xsi:type="dcterms:W3CDTF">2015-05-16T14:51:23Z</dcterms:created>
  <dcterms:modified xsi:type="dcterms:W3CDTF">2017-07-16T01:55:24Z</dcterms:modified>
</cp:coreProperties>
</file>