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4" r:id="rId2"/>
    <p:sldId id="458" r:id="rId3"/>
    <p:sldId id="455" r:id="rId4"/>
    <p:sldId id="456" r:id="rId5"/>
    <p:sldId id="450" r:id="rId6"/>
    <p:sldId id="453" r:id="rId7"/>
    <p:sldId id="403" r:id="rId8"/>
    <p:sldId id="404" r:id="rId9"/>
    <p:sldId id="405" r:id="rId10"/>
    <p:sldId id="409" r:id="rId11"/>
    <p:sldId id="410" r:id="rId12"/>
    <p:sldId id="451" r:id="rId13"/>
    <p:sldId id="452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6" r:id="rId25"/>
    <p:sldId id="427" r:id="rId26"/>
    <p:sldId id="429" r:id="rId27"/>
    <p:sldId id="457" r:id="rId28"/>
    <p:sldId id="430" r:id="rId29"/>
    <p:sldId id="436" r:id="rId30"/>
    <p:sldId id="43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44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Walmart: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Bentonville,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Arkansas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HW1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office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3:30-4:30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pm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Min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100,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Mode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80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Mean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85.1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Median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87,</a:t>
            </a:r>
            <a:r>
              <a:rPr lang="zh-CN" altLang="en-US" sz="2400" dirty="0" smtClean="0"/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Dev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12.9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Carefully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questions,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come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slides/textbook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Next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HWs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version!!!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NDID-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HWx.pdf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extension!!!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Type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answers!!!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Explain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answers!!!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really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really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nice</a:t>
            </a:r>
            <a:r>
              <a:rPr lang="zh-CN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HW1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❤❤❤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Expect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good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results: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Surprise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me!</a:t>
            </a:r>
            <a:endParaRPr lang="zh-CN" altLang="en-US" sz="2800" dirty="0" smtClean="0"/>
          </a:p>
          <a:p>
            <a:pPr lvl="1"/>
            <a:endParaRPr lang="zh-CN" altLang="en-US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239" y="5719982"/>
            <a:ext cx="418039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 smtClean="0">
                <a:solidFill>
                  <a:schemeClr val="bg1"/>
                </a:solidFill>
              </a:rPr>
              <a:t>Min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memory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size:</a:t>
            </a:r>
            <a:r>
              <a:rPr lang="zh-CN" altLang="en-US" sz="2800" b="1" u="sng" dirty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156,000</a:t>
            </a:r>
            <a:endParaRPr lang="zh-CN" altLang="en-US" sz="2800" b="1" u="sng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430297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Cannot 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do </a:t>
            </a:r>
            <a:r>
              <a:rPr lang="en-US" altLang="zh-CN" sz="2000" b="1" i="1" dirty="0" err="1" smtClean="0">
                <a:solidFill>
                  <a:srgbClr val="FF0000"/>
                </a:solidFill>
                <a:ea typeface="SimSun" pitchFamily="2" charset="-122"/>
              </a:rPr>
              <a:t>Apriori</a:t>
            </a:r>
            <a:r>
              <a:rPr lang="zh-CN" altLang="en-US" sz="20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“top-down” computation</a:t>
            </a:r>
            <a:r>
              <a:rPr lang="en-US" altLang="zh-CN" sz="1800" dirty="0">
                <a:ea typeface="SimSun" pitchFamily="2" charset="-122"/>
              </a:rPr>
              <a:t> and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iceberg cube computation</a:t>
            </a: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methods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should </a:t>
            </a:r>
            <a:r>
              <a:rPr lang="en-US" altLang="zh-CN" sz="1800" dirty="0">
                <a:ea typeface="SimSun" pitchFamily="2" charset="-122"/>
              </a:rPr>
              <a:t>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</a:t>
            </a:r>
            <a:r>
              <a:rPr lang="en-US" altLang="zh-CN" i="1" dirty="0" smtClean="0">
                <a:ea typeface="SimSun" pitchFamily="2" charset="-122"/>
              </a:rPr>
              <a:t>Aggregates.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97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BUC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(Top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Down: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From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to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</a:t>
            </a:r>
            <a:r>
              <a:rPr lang="en-US" altLang="zh-CN" sz="2400" dirty="0" smtClean="0">
                <a:ea typeface="SimSun" pitchFamily="2" charset="-122"/>
              </a:rPr>
              <a:t>pruned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4284"/>
              </p:ext>
            </p:extLst>
          </p:nvPr>
        </p:nvGraphicFramePr>
        <p:xfrm>
          <a:off x="5652218" y="4324350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18" y="4324350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15746"/>
            <a:ext cx="606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K. Beyer and R. </a:t>
            </a:r>
            <a:r>
              <a:rPr lang="en-US" altLang="zh-CN" dirty="0" err="1">
                <a:ea typeface="SimSun" pitchFamily="2" charset="-122"/>
              </a:rPr>
              <a:t>Ramakrishnan</a:t>
            </a:r>
            <a:r>
              <a:rPr lang="en-US" altLang="zh-CN" dirty="0">
                <a:ea typeface="SimSun" pitchFamily="2" charset="-122"/>
              </a:rPr>
              <a:t>. </a:t>
            </a:r>
            <a:r>
              <a:rPr lang="en-US" altLang="zh-CN" i="1" dirty="0">
                <a:ea typeface="SimSun" pitchFamily="2" charset="-122"/>
              </a:rPr>
              <a:t>Bottom-Up Computation of Sparse and Iceberg </a:t>
            </a:r>
            <a:r>
              <a:rPr lang="en-US" altLang="zh-CN" i="1" dirty="0" smtClean="0">
                <a:ea typeface="SimSun" pitchFamily="2" charset="-122"/>
              </a:rPr>
              <a:t>CUBEs.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SIGMOD’99</a:t>
            </a:r>
          </a:p>
        </p:txBody>
      </p:sp>
    </p:spTree>
    <p:extLst>
      <p:ext uri="{BB962C8B-B14F-4D97-AF65-F5344CB8AC3E}">
        <p14:creationId xmlns:p14="http://schemas.microsoft.com/office/powerpoint/2010/main" val="134967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Warehouse:</a:t>
            </a:r>
            <a:r>
              <a:rPr lang="zh-CN" altLang="en-US" dirty="0" smtClean="0"/>
              <a:t> </a:t>
            </a:r>
            <a:r>
              <a:rPr lang="en-US" altLang="en-US" dirty="0" smtClean="0"/>
              <a:t>From </a:t>
            </a:r>
            <a:r>
              <a:rPr lang="en-US" altLang="en-US" dirty="0"/>
              <a:t>Tables and </a:t>
            </a:r>
            <a:r>
              <a:rPr lang="en-US" altLang="en-US" dirty="0" smtClean="0"/>
              <a:t>Spreadsheets</a:t>
            </a:r>
            <a:r>
              <a:rPr lang="zh-CN" altLang="en-US" dirty="0" smtClean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data warehouse</a:t>
            </a:r>
            <a:r>
              <a:rPr lang="en-US" altLang="en-US" sz="2400" dirty="0">
                <a:solidFill>
                  <a:srgbClr val="FF0000"/>
                </a:solidFill>
              </a:rPr>
              <a:t> is based on a multidimensional data model which views data in the form of a </a:t>
            </a:r>
            <a:r>
              <a:rPr lang="en-US" altLang="en-US" sz="2400" b="1" dirty="0">
                <a:solidFill>
                  <a:srgbClr val="FF0000"/>
                </a:solidFill>
              </a:rPr>
              <a:t>data cube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</a:t>
            </a:r>
            <a:r>
              <a:rPr lang="en-US" altLang="en-US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cube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</a:t>
            </a:r>
            <a:r>
              <a:rPr lang="en-US" altLang="en-US" sz="2400" dirty="0" smtClean="0"/>
              <a:t>database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71" y="3644361"/>
            <a:ext cx="4686129" cy="259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644361"/>
            <a:ext cx="4183380" cy="2596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9907" y="3121141"/>
            <a:ext cx="2052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Marts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59706" y="3121141"/>
            <a:ext cx="285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Warehouse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963756" y="1025"/>
            <a:ext cx="358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Operational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Databases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78" y="542533"/>
            <a:ext cx="5943600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</a:t>
            </a:r>
            <a:r>
              <a:rPr lang="en-US" altLang="en-US" sz="2400" dirty="0">
                <a:solidFill>
                  <a:srgbClr val="C00000"/>
                </a:solidFill>
              </a:rPr>
              <a:t>historical data for </a:t>
            </a:r>
            <a:r>
              <a:rPr lang="en-US" altLang="en-US" sz="2400" dirty="0" smtClean="0">
                <a:solidFill>
                  <a:srgbClr val="C00000"/>
                </a:solidFill>
              </a:rPr>
              <a:t>analysis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6" y="3971132"/>
            <a:ext cx="4093888" cy="226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4" y="3972561"/>
            <a:ext cx="3063875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 smtClean="0">
                <a:solidFill>
                  <a:srgbClr val="157573"/>
                </a:solidFill>
              </a:rPr>
              <a:t>“</a:t>
            </a:r>
            <a:r>
              <a:rPr lang="en-US" altLang="en-US" sz="2800" dirty="0">
                <a:solidFill>
                  <a:srgbClr val="157573"/>
                </a:solidFill>
              </a:rPr>
              <a:t>A data warehouse is a</a:t>
            </a:r>
            <a:r>
              <a:rPr lang="en-US" altLang="en-US" sz="2800" dirty="0"/>
              <a:t> </a:t>
            </a:r>
            <a:r>
              <a:rPr lang="en-US" altLang="en-US" sz="28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800" dirty="0"/>
              <a:t>,</a:t>
            </a:r>
            <a:r>
              <a:rPr lang="en-US" altLang="en-US" sz="28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800" dirty="0"/>
              <a:t>, </a:t>
            </a:r>
            <a:r>
              <a:rPr lang="en-US" altLang="en-US" sz="28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157573"/>
                </a:solidFill>
              </a:rPr>
              <a:t>and </a:t>
            </a:r>
            <a:r>
              <a:rPr lang="en-US" altLang="en-US" sz="28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157573"/>
                </a:solidFill>
              </a:rPr>
              <a:t>collection of data in support of management’s decision-making process.”—</a:t>
            </a:r>
            <a:r>
              <a:rPr lang="en-US" altLang="en-US" sz="2800" dirty="0" smtClean="0">
                <a:solidFill>
                  <a:srgbClr val="157573"/>
                </a:solidFill>
              </a:rPr>
              <a:t>William H. (Bill) </a:t>
            </a:r>
            <a:r>
              <a:rPr lang="en-US" altLang="en-US" sz="2800" dirty="0" err="1" smtClean="0">
                <a:solidFill>
                  <a:srgbClr val="157573"/>
                </a:solidFill>
              </a:rPr>
              <a:t>Inmon</a:t>
            </a:r>
            <a:endParaRPr lang="en-US" altLang="en-US" sz="2800" dirty="0">
              <a:solidFill>
                <a:srgbClr val="157573"/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Data </a:t>
            </a:r>
            <a:r>
              <a:rPr lang="en-US" altLang="en-US" sz="2400" dirty="0"/>
              <a:t>warehousing: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process of constructing and using data </a:t>
            </a:r>
            <a:r>
              <a:rPr lang="en-US" altLang="en-US" sz="2400" dirty="0" smtClean="0"/>
              <a:t>warehouses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20698"/>
            <a:ext cx="1828800" cy="260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36" y="3271838"/>
            <a:ext cx="1823126" cy="22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Organized around major subjects, such as </a:t>
            </a:r>
            <a:r>
              <a:rPr lang="en-US" altLang="en-US" dirty="0">
                <a:solidFill>
                  <a:srgbClr val="FF00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Focusing on the modeling and analysis of data for </a:t>
            </a:r>
            <a:r>
              <a:rPr lang="en-US" altLang="en-US" u="sng" dirty="0"/>
              <a:t>decision makers</a:t>
            </a:r>
            <a:r>
              <a:rPr lang="en-US" altLang="en-US" dirty="0"/>
              <a:t>, </a:t>
            </a:r>
            <a:r>
              <a:rPr lang="en-US" altLang="en-US" dirty="0" smtClean="0"/>
              <a:t>NOT on </a:t>
            </a:r>
            <a:r>
              <a:rPr lang="en-US" altLang="en-US" u="sng" dirty="0"/>
              <a:t>daily operations</a:t>
            </a:r>
            <a:r>
              <a:rPr lang="en-US" altLang="en-US" dirty="0"/>
              <a:t> or </a:t>
            </a:r>
            <a:r>
              <a:rPr lang="en-US" altLang="en-US" u="sng" dirty="0"/>
              <a:t>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Provide </a:t>
            </a:r>
            <a:r>
              <a:rPr lang="en-US" altLang="en-US" dirty="0">
                <a:solidFill>
                  <a:schemeClr val="hlink"/>
                </a:solidFill>
              </a:rPr>
              <a:t>a simple and concise</a:t>
            </a:r>
            <a:r>
              <a:rPr lang="en-US" altLang="en-US" dirty="0"/>
              <a:t> view around particular subject issues by </a:t>
            </a:r>
            <a:r>
              <a:rPr lang="en-US" altLang="en-US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(2)</a:t>
            </a:r>
            <a:r>
              <a:rPr lang="zh-CN" altLang="en-US" smtClean="0"/>
              <a:t> </a:t>
            </a:r>
            <a:r>
              <a:rPr lang="en-US" altLang="zh-CN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Constructed by integrating multiple, heterogeneous data sources</a:t>
            </a:r>
          </a:p>
          <a:p>
            <a:pPr lvl="1"/>
            <a:r>
              <a:rPr lang="en-US" altLang="en-US" sz="2400" dirty="0" smtClean="0"/>
              <a:t>relational databases, flat files, on-line transaction records</a:t>
            </a:r>
          </a:p>
          <a:p>
            <a:r>
              <a:rPr lang="en-US" altLang="en-US" sz="2800" dirty="0" smtClean="0"/>
              <a:t>Data cleaning and data integration techniques are applied</a:t>
            </a:r>
          </a:p>
          <a:p>
            <a:pPr lvl="1"/>
            <a:r>
              <a:rPr lang="en-US" altLang="en-US" sz="2400" dirty="0" smtClean="0"/>
              <a:t>Ensure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consistency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in naming conventions, encoding structures, attribute measures, etc. among different data sources</a:t>
            </a:r>
          </a:p>
          <a:p>
            <a:pPr lvl="2"/>
            <a:r>
              <a:rPr lang="en-US" altLang="en-US" dirty="0" smtClean="0"/>
              <a:t>Ex. Hotel price: differences on currency, tax, breakfast covered, and parking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Oct. 3: Course Review</a:t>
            </a:r>
          </a:p>
          <a:p>
            <a:pPr lvl="1"/>
            <a:r>
              <a:rPr lang="en-US" dirty="0" smtClean="0"/>
              <a:t>Intro, Data Processing, Data </a:t>
            </a:r>
            <a:r>
              <a:rPr lang="en-US" dirty="0" smtClean="0"/>
              <a:t>Cube, Frequent Pattern Mining</a:t>
            </a:r>
            <a:endParaRPr lang="en-US" dirty="0" smtClean="0"/>
          </a:p>
          <a:p>
            <a:pPr lvl="1"/>
            <a:r>
              <a:rPr lang="en-US" dirty="0" smtClean="0"/>
              <a:t>Part of questions in HW1, HW2</a:t>
            </a:r>
          </a:p>
          <a:p>
            <a:r>
              <a:rPr lang="en-US" dirty="0" smtClean="0"/>
              <a:t>Oct. 5: Mid-term Exam in class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2pm-3:15pm, 75 minutes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 questions, 100 points (20%)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One-piece two-page (double-sided) A4/Letter-size </a:t>
            </a:r>
            <a:r>
              <a:rPr lang="en-US" altLang="zh-CN" b="1" dirty="0" smtClean="0">
                <a:solidFill>
                  <a:srgbClr val="FF0000"/>
                </a:solidFill>
              </a:rPr>
              <a:t>cheat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sheet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Bring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pen!!!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electronic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devices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(laptop,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phone,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etc.),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calculator,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textbook,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more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than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one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piece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time horizon for the data warehouse is significantly </a:t>
            </a:r>
            <a:r>
              <a:rPr lang="en-US" altLang="en-US" sz="2400" b="1" dirty="0">
                <a:solidFill>
                  <a:srgbClr val="C00000"/>
                </a:solidFill>
              </a:rPr>
              <a:t>longer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Data warehouse data: provide information from a </a:t>
            </a:r>
            <a:r>
              <a:rPr lang="en-US" altLang="en-US" sz="2400" b="1" dirty="0">
                <a:solidFill>
                  <a:srgbClr val="C00000"/>
                </a:solidFill>
              </a:rPr>
              <a:t>historical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Every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key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Contains an element of </a:t>
            </a:r>
            <a:r>
              <a:rPr lang="en-US" altLang="en-US" sz="2400" b="1" dirty="0">
                <a:solidFill>
                  <a:srgbClr val="C00000"/>
                </a:solidFill>
              </a:rPr>
              <a:t>time</a:t>
            </a:r>
            <a:r>
              <a:rPr lang="en-US" altLang="en-US" sz="2400" dirty="0"/>
              <a:t>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Static: </a:t>
            </a:r>
            <a:r>
              <a:rPr lang="en-US" altLang="en-US" sz="2400" dirty="0">
                <a:solidFill>
                  <a:srgbClr val="C00000"/>
                </a:solidFill>
              </a:rPr>
              <a:t>Operational update of data does </a:t>
            </a:r>
            <a:r>
              <a:rPr lang="en-US" altLang="en-US" sz="2400" dirty="0" smtClean="0">
                <a:solidFill>
                  <a:srgbClr val="C00000"/>
                </a:solidFill>
              </a:rPr>
              <a:t>NOT occur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access of </a:t>
            </a:r>
            <a:r>
              <a:rPr lang="en-US" altLang="en-US" dirty="0" smtClean="0">
                <a:solidFill>
                  <a:schemeClr val="hlink"/>
                </a:solidFill>
              </a:rPr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OLTP: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</a:rPr>
              <a:t>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OLAP: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warehouse operations (drilling, slicing, dicing, etc.)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analysis to support decision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7731" y="846138"/>
            <a:ext cx="13444538" cy="7500938"/>
            <a:chOff x="-1936373" y="2056063"/>
            <a:chExt cx="7834089" cy="4228423"/>
          </a:xfrm>
        </p:grpSpPr>
        <p:graphicFrame>
          <p:nvGraphicFramePr>
            <p:cNvPr id="6" name="Object 3"/>
            <p:cNvGraphicFramePr>
              <a:graphicFrameLocks noGrp="1"/>
            </p:cNvGraphicFramePr>
            <p:nvPr>
              <p:ph type="tbl" idx="1"/>
              <p:extLst/>
            </p:nvPr>
          </p:nvGraphicFramePr>
          <p:xfrm>
            <a:off x="-1936373" y="2489441"/>
            <a:ext cx="5838336" cy="290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Document" r:id="rId4" imgW="11163300" imgH="5600700" progId="Word.Document.8">
                    <p:embed/>
                  </p:oleObj>
                </mc:Choice>
                <mc:Fallback>
                  <p:oleObj name="Document" r:id="rId4" imgW="11163300" imgH="56007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36373" y="2489441"/>
                          <a:ext cx="5838336" cy="2909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5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7" y="1417638"/>
            <a:ext cx="508216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 Multi-Tiered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3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Top Tier: Front-End Tools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Middle Tier: OLAP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Bottom Tier: Data Warehouse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Data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7946" y="4179889"/>
            <a:ext cx="1478878" cy="7755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0488" y="2560638"/>
            <a:ext cx="5193794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Warehouse:</a:t>
            </a:r>
            <a:r>
              <a:rPr lang="zh-CN" altLang="en-US" sz="3600" dirty="0" smtClean="0"/>
              <a:t> </a:t>
            </a:r>
            <a:r>
              <a:rPr lang="en-US" altLang="en-US" sz="3600" dirty="0" smtClean="0"/>
              <a:t>Extraction</a:t>
            </a:r>
            <a:r>
              <a:rPr lang="en-US" altLang="en-US" sz="3600" dirty="0"/>
              <a:t>, Transformation, and Loading (ETL)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smtClean="0"/>
              <a:t>indices </a:t>
            </a:r>
            <a:r>
              <a:rPr lang="en-US" altLang="en-US" sz="2400" dirty="0"/>
              <a:t>and partitions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querying, basic statistical analysis, and reporting using crosstabs, tables, charts and graphs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multidimensional analysis of data warehouse data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basic OLAP operations, slice-dice, drilling, pivoting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knowledge discovery from hidden patterns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associations, constructing analytical models, performing classification and prediction, and presenting the mining results using visualization </a:t>
            </a:r>
            <a:r>
              <a:rPr lang="en-US" altLang="en-US" dirty="0" smtClean="0"/>
              <a:t>tools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√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S. Agarwal, R. Agrawal, P. M. Deshpande, A. Gupta, J. F. </a:t>
            </a:r>
            <a:r>
              <a:rPr lang="en-US" altLang="en-US" dirty="0" err="1"/>
              <a:t>Naughton</a:t>
            </a:r>
            <a:r>
              <a:rPr lang="en-US" altLang="en-US" dirty="0"/>
              <a:t>, R. </a:t>
            </a:r>
            <a:r>
              <a:rPr lang="en-US" altLang="en-US" dirty="0" err="1"/>
              <a:t>Ramakrishnan</a:t>
            </a:r>
            <a:r>
              <a:rPr lang="en-US" altLang="en-US" dirty="0"/>
              <a:t>, and S. </a:t>
            </a:r>
            <a:r>
              <a:rPr lang="en-US" altLang="en-US" dirty="0" err="1"/>
              <a:t>Sarawagi</a:t>
            </a:r>
            <a:r>
              <a:rPr lang="en-US" altLang="en-US" dirty="0"/>
              <a:t>.  On the computation of multidimensional aggregates.  VLDB’96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D. Agrawal, A. E. </a:t>
            </a:r>
            <a:r>
              <a:rPr lang="en-US" altLang="en-US" dirty="0" err="1"/>
              <a:t>Abbadi</a:t>
            </a:r>
            <a:r>
              <a:rPr lang="en-US" altLang="en-US" dirty="0"/>
              <a:t>, A. Singh, and T. </a:t>
            </a:r>
            <a:r>
              <a:rPr lang="en-US" altLang="en-US" dirty="0" err="1"/>
              <a:t>Yurek</a:t>
            </a:r>
            <a:r>
              <a:rPr lang="en-US" altLang="en-US" dirty="0"/>
              <a:t>. Efficient view maintenance in data warehouses. SIGMOD’97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R. Agrawal, A. Gupta, and S. </a:t>
            </a:r>
            <a:r>
              <a:rPr lang="en-US" altLang="en-US" dirty="0" err="1"/>
              <a:t>Sarawagi</a:t>
            </a:r>
            <a:r>
              <a:rPr lang="en-US" altLang="en-US" dirty="0"/>
              <a:t>. Modeling multidimensional databases.  ICDE’97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 dirty="0"/>
              <a:t>S. </a:t>
            </a:r>
            <a:r>
              <a:rPr lang="en-US" altLang="en-US" b="1" dirty="0" err="1"/>
              <a:t>Chaudhuri</a:t>
            </a:r>
            <a:r>
              <a:rPr lang="en-US" altLang="en-US" b="1" dirty="0"/>
              <a:t> and U. </a:t>
            </a:r>
            <a:r>
              <a:rPr lang="en-US" altLang="en-US" b="1" dirty="0" err="1"/>
              <a:t>Dayal</a:t>
            </a:r>
            <a:r>
              <a:rPr lang="en-US" altLang="en-US" b="1" dirty="0"/>
              <a:t>. An overview of data warehousing and OLAP technology. ACM SIGMOD Record, 26:65-74, 1997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J. Gray, et al. Data cube: A relational aggregation operator generalizing group-by, cross-tab and sub-totals.  Data Mining and Knowledge Discovery, 1:29-54, 1997.</a:t>
            </a:r>
          </a:p>
          <a:p>
            <a:r>
              <a:rPr lang="en-US" altLang="en-US" dirty="0"/>
              <a:t>A. Gupta and I. S. </a:t>
            </a:r>
            <a:r>
              <a:rPr lang="en-US" altLang="en-US" dirty="0" err="1"/>
              <a:t>Mumick</a:t>
            </a:r>
            <a:r>
              <a:rPr lang="en-US" altLang="en-US" dirty="0"/>
              <a:t>. Materialized Views: Techniques, Implementations, and Applications. MIT Press, 1999</a:t>
            </a:r>
          </a:p>
          <a:p>
            <a:r>
              <a:rPr lang="en-US" altLang="en-US" dirty="0"/>
              <a:t>J. Han. Towards on-line analytical mining in large databases. </a:t>
            </a:r>
            <a:r>
              <a:rPr lang="en-US" altLang="en-US" i="1" dirty="0"/>
              <a:t>SIGMOD Record</a:t>
            </a:r>
            <a:r>
              <a:rPr lang="en-US" altLang="en-US" dirty="0"/>
              <a:t>, 1998</a:t>
            </a:r>
          </a:p>
          <a:p>
            <a:r>
              <a:rPr lang="en-US" altLang="en-US" dirty="0"/>
              <a:t>V. </a:t>
            </a:r>
            <a:r>
              <a:rPr lang="en-US" altLang="en-US" dirty="0" err="1"/>
              <a:t>Harinarayan</a:t>
            </a:r>
            <a:r>
              <a:rPr lang="en-US" altLang="en-US" dirty="0"/>
              <a:t>, A. </a:t>
            </a:r>
            <a:r>
              <a:rPr lang="en-US" altLang="en-US" dirty="0" err="1"/>
              <a:t>Rajaraman</a:t>
            </a:r>
            <a:r>
              <a:rPr lang="en-US" altLang="en-US" dirty="0"/>
              <a:t>, and J. D. Ullman. Implementing data cubes efficiently. SIGMOD’96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something,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	</a:t>
            </a:r>
            <a:r>
              <a:rPr lang="en-US" altLang="zh-CN" i="1" dirty="0" smtClean="0">
                <a:solidFill>
                  <a:srgbClr val="FF0000"/>
                </a:solidFill>
              </a:rPr>
              <a:t>Be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  <a:r>
              <a:rPr lang="en-US" altLang="zh-CN" i="1" dirty="0" smtClean="0">
                <a:solidFill>
                  <a:srgbClr val="FF0000"/>
                </a:solidFill>
              </a:rPr>
              <a:t>etermined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Work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</a:t>
            </a:r>
            <a:r>
              <a:rPr lang="en-US" altLang="zh-CN" i="1" dirty="0" smtClean="0">
                <a:solidFill>
                  <a:srgbClr val="FF0000"/>
                </a:solidFill>
              </a:rPr>
              <a:t>ard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</a:t>
            </a:r>
            <a:r>
              <a:rPr lang="en-US" altLang="zh-CN" i="1" dirty="0" smtClean="0">
                <a:solidFill>
                  <a:srgbClr val="FF0000"/>
                </a:solidFill>
              </a:rPr>
              <a:t>ork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i="1" dirty="0" smtClean="0">
                <a:solidFill>
                  <a:srgbClr val="FF0000"/>
                </a:solidFill>
              </a:rPr>
              <a:t>mart</a:t>
            </a:r>
            <a:r>
              <a:rPr lang="en-US" altLang="zh-CN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C. </a:t>
            </a:r>
            <a:r>
              <a:rPr lang="en-US" altLang="en-US" dirty="0" err="1"/>
              <a:t>Imhoff</a:t>
            </a:r>
            <a:r>
              <a:rPr lang="en-US" altLang="en-US" dirty="0"/>
              <a:t>, N. </a:t>
            </a:r>
            <a:r>
              <a:rPr lang="en-US" altLang="en-US" dirty="0" err="1"/>
              <a:t>Galemmo</a:t>
            </a:r>
            <a:r>
              <a:rPr lang="en-US" altLang="en-US" dirty="0"/>
              <a:t>, and J. G. Geiger. Mastering Data Warehouse Design: Relational and Dimensional Techniques. John Wiley, 2003</a:t>
            </a:r>
          </a:p>
          <a:p>
            <a:r>
              <a:rPr lang="en-US" altLang="en-US" dirty="0"/>
              <a:t>W. H. </a:t>
            </a:r>
            <a:r>
              <a:rPr lang="en-US" altLang="en-US" dirty="0" err="1"/>
              <a:t>Inmon</a:t>
            </a:r>
            <a:r>
              <a:rPr lang="en-US" altLang="en-US" dirty="0"/>
              <a:t>. Building the Data Warehouse. John Wiley, 1996</a:t>
            </a:r>
          </a:p>
          <a:p>
            <a:r>
              <a:rPr lang="en-US" altLang="en-US" dirty="0"/>
              <a:t>R. Kimball and M. Ross.  The Data Warehouse Toolkit: The Complete Guide to Dimensional Modeling. 2ed. John Wiley, 2002</a:t>
            </a:r>
          </a:p>
          <a:p>
            <a:r>
              <a:rPr lang="en-US" altLang="en-US" dirty="0"/>
              <a:t>P. O'Neil and D. </a:t>
            </a:r>
            <a:r>
              <a:rPr lang="en-US" altLang="en-US" dirty="0" err="1"/>
              <a:t>Quass</a:t>
            </a:r>
            <a:r>
              <a:rPr lang="en-US" altLang="en-US" dirty="0"/>
              <a:t>. Improved query performance with variant indexes. SIGMOD'97</a:t>
            </a:r>
          </a:p>
          <a:p>
            <a:r>
              <a:rPr lang="en-US" altLang="en-US" dirty="0"/>
              <a:t>S. </a:t>
            </a:r>
            <a:r>
              <a:rPr lang="en-US" altLang="en-US" dirty="0" err="1"/>
              <a:t>Sarawagi</a:t>
            </a:r>
            <a:r>
              <a:rPr lang="en-US" altLang="en-US" dirty="0"/>
              <a:t> and M. </a:t>
            </a:r>
            <a:r>
              <a:rPr lang="en-US" altLang="en-US" dirty="0" err="1"/>
              <a:t>Stonebraker</a:t>
            </a:r>
            <a:r>
              <a:rPr lang="en-US" altLang="en-US" dirty="0"/>
              <a:t>. Efficient organization of large multidimensional arrays. ICDE'94</a:t>
            </a:r>
          </a:p>
          <a:p>
            <a:r>
              <a:rPr lang="en-US" altLang="en-US" dirty="0"/>
              <a:t>P. </a:t>
            </a:r>
            <a:r>
              <a:rPr lang="en-US" altLang="en-US" dirty="0" err="1"/>
              <a:t>Valduriez</a:t>
            </a:r>
            <a:r>
              <a:rPr lang="en-US" altLang="en-US" dirty="0"/>
              <a:t>. Join indices. ACM Trans. Database Systems, 12:218-246, 1987.</a:t>
            </a:r>
          </a:p>
          <a:p>
            <a:r>
              <a:rPr lang="en-US" altLang="en-US" dirty="0"/>
              <a:t>J. </a:t>
            </a:r>
            <a:r>
              <a:rPr lang="en-US" altLang="en-US" dirty="0" err="1"/>
              <a:t>Widom</a:t>
            </a:r>
            <a:r>
              <a:rPr lang="en-US" altLang="en-US" dirty="0"/>
              <a:t>. Research problems in data warehousing.  CIKM’95.</a:t>
            </a:r>
          </a:p>
          <a:p>
            <a:r>
              <a:rPr lang="en-US" altLang="en-US" dirty="0"/>
              <a:t>K. Wu, E. </a:t>
            </a:r>
            <a:r>
              <a:rPr lang="en-US" altLang="en-US" dirty="0" err="1"/>
              <a:t>Otoo</a:t>
            </a:r>
            <a:r>
              <a:rPr lang="en-US" altLang="en-US" dirty="0"/>
              <a:t>, and A. </a:t>
            </a:r>
            <a:r>
              <a:rPr lang="en-US" altLang="en-US" dirty="0" err="1"/>
              <a:t>Shoshani</a:t>
            </a:r>
            <a:r>
              <a:rPr lang="en-US" altLang="en-US" dirty="0"/>
              <a:t>, Optimal Bitmap Indices with Efficient Compression, ACM Trans. on Database Systems (TODS), 31(1), 2006, pp. 1-38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Q-Q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endParaRPr lang="zh-CN" altLang="en-US" dirty="0" smtClean="0"/>
          </a:p>
          <a:p>
            <a:r>
              <a:rPr lang="en-US" altLang="zh-CN" dirty="0" smtClean="0"/>
              <a:t>Scatter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zh-CN" altLang="en-US" dirty="0" smtClean="0"/>
          </a:p>
          <a:p>
            <a:r>
              <a:rPr lang="en-US" altLang="zh-CN" dirty="0" smtClean="0"/>
              <a:t>Q-Q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7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Warehousing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and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OLAP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Concepts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Cell,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uboid,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ube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Dimension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Value,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Level,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Base/Aggregate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Cell/Cuboid</a:t>
            </a:r>
            <a:endParaRPr lang="zh-CN" altLang="en-US" sz="2000" dirty="0"/>
          </a:p>
          <a:p>
            <a:r>
              <a:rPr lang="en-US" altLang="zh-CN" sz="2400" dirty="0" smtClean="0"/>
              <a:t>Components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Concept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hierarchy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Measures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Schemas: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Star,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Snowflake,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Constellation</a:t>
            </a:r>
            <a:endParaRPr lang="zh-CN" altLang="en-US" sz="2000" dirty="0" smtClean="0"/>
          </a:p>
          <a:p>
            <a:r>
              <a:rPr lang="en-US" altLang="zh-CN" sz="2400" dirty="0" smtClean="0"/>
              <a:t>Operations: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Roll-up,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drill-down,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dice,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pivot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r>
              <a:rPr lang="en-US" altLang="zh-CN" sz="2400" dirty="0" smtClean="0"/>
              <a:t>Materialization: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Full,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no,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partial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Cells: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ceberg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cube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Dimensions: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Aggregation?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Efficient </a:t>
            </a:r>
            <a:r>
              <a:rPr lang="en-US" altLang="zh-CN" dirty="0">
                <a:ea typeface="SimSun" pitchFamily="2" charset="-122"/>
              </a:rPr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SimSun" pitchFamily="2" charset="-122"/>
              </a:rPr>
              <a:t>General computation heuristics 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b="1" u="sng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b="1" u="sng" dirty="0">
                <a:solidFill>
                  <a:srgbClr val="FF0000"/>
                </a:solidFill>
                <a:ea typeface="SimSun" pitchFamily="2" charset="-122"/>
              </a:rPr>
              <a:t>array aggregation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BUC</a:t>
            </a:r>
            <a:r>
              <a:rPr lang="en-US" altLang="zh-CN" dirty="0">
                <a:ea typeface="SimSun" pitchFamily="2" charset="-122"/>
              </a:rPr>
              <a:t> 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Star-cubing algorithm 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Multi-Way </a:t>
            </a:r>
            <a:r>
              <a:rPr lang="en-US" altLang="zh-CN" dirty="0">
                <a:ea typeface="SimSun" pitchFamily="2" charset="-122"/>
              </a:rPr>
              <a:t>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48395</TotalTime>
  <Words>2244</Words>
  <Application>Microsoft Macintosh PowerPoint</Application>
  <PresentationFormat>On-screen Show (4:3)</PresentationFormat>
  <Paragraphs>322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Calibri</vt:lpstr>
      <vt:lpstr>Corbel</vt:lpstr>
      <vt:lpstr>Mangal</vt:lpstr>
      <vt:lpstr>SimSun</vt:lpstr>
      <vt:lpstr>Wingdings</vt:lpstr>
      <vt:lpstr>华文楷体</vt:lpstr>
      <vt:lpstr>宋体</vt:lpstr>
      <vt:lpstr>Arial</vt:lpstr>
      <vt:lpstr>Office Theme</vt:lpstr>
      <vt:lpstr>SmartDraw</vt:lpstr>
      <vt:lpstr>Document</vt:lpstr>
      <vt:lpstr>Announcement</vt:lpstr>
      <vt:lpstr>Announcement (cont.)</vt:lpstr>
      <vt:lpstr>How to Work</vt:lpstr>
      <vt:lpstr>Q-Q plot</vt:lpstr>
      <vt:lpstr>Chapter 4&amp;5. Data Cube: Data Warehousing and OLAP</vt:lpstr>
      <vt:lpstr>Review: Data Cube</vt:lpstr>
      <vt:lpstr>Efficient Computation</vt:lpstr>
      <vt:lpstr>Multi-Way Array Aggregation</vt:lpstr>
      <vt:lpstr>Multi-way Array Aggregation (3-D to 2-D)</vt:lpstr>
      <vt:lpstr>Multi-way Array Aggregation (3-D to 2-D)</vt:lpstr>
      <vt:lpstr>Multi-Way Array Aggregation</vt:lpstr>
      <vt:lpstr>BUC (Top Down: From AB to ABC)</vt:lpstr>
      <vt:lpstr>Data Warehouse: From Tables and Spreadsheets to Data Cubes</vt:lpstr>
      <vt:lpstr>Data Warehouse</vt:lpstr>
      <vt:lpstr>PowerPoint Presentation</vt:lpstr>
      <vt:lpstr>Data Warehouse</vt:lpstr>
      <vt:lpstr>Data Warehouse</vt:lpstr>
      <vt:lpstr>(1) Subject-Oriented</vt:lpstr>
      <vt:lpstr>(2) Integrated</vt:lpstr>
      <vt:lpstr>(3) Time-Variant</vt:lpstr>
      <vt:lpstr>(4) Nonvolatile</vt:lpstr>
      <vt:lpstr>OLTP vs OLAP</vt:lpstr>
      <vt:lpstr>OLTP vs OLAP</vt:lpstr>
      <vt:lpstr>Data Warehouse: A Multi-Tiered Architecture</vt:lpstr>
      <vt:lpstr>From Data to Data Warehouse: Extraction, Transformation, and Loading (ETL)</vt:lpstr>
      <vt:lpstr>Data Warehouse Usage</vt:lpstr>
      <vt:lpstr>Efficient Processing OLAP Queries</vt:lpstr>
      <vt:lpstr>Efficient Processing OLAP Queries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2095</cp:revision>
  <cp:lastPrinted>2017-01-15T22:23:57Z</cp:lastPrinted>
  <dcterms:created xsi:type="dcterms:W3CDTF">2015-05-16T14:51:23Z</dcterms:created>
  <dcterms:modified xsi:type="dcterms:W3CDTF">2017-09-21T02:21:16Z</dcterms:modified>
</cp:coreProperties>
</file>