
<file path=[Content_Types].xml><?xml version="1.0" encoding="utf-8"?>
<Types xmlns="http://schemas.openxmlformats.org/package/2006/content-types">
  <Default Extension="xml" ContentType="application/xml"/>
  <Default Extension="doc" ContentType="application/msword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mf" ContentType="image/x-wm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81" r:id="rId2"/>
    <p:sldId id="282" r:id="rId3"/>
    <p:sldId id="283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288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3" r:id="rId27"/>
    <p:sldId id="314" r:id="rId28"/>
    <p:sldId id="289" r:id="rId29"/>
    <p:sldId id="315" r:id="rId30"/>
    <p:sldId id="316" r:id="rId31"/>
    <p:sldId id="317" r:id="rId32"/>
    <p:sldId id="318" r:id="rId33"/>
    <p:sldId id="290" r:id="rId34"/>
    <p:sldId id="284" r:id="rId35"/>
    <p:sldId id="319" r:id="rId36"/>
    <p:sldId id="285" r:id="rId37"/>
    <p:sldId id="320" r:id="rId38"/>
    <p:sldId id="321" r:id="rId39"/>
    <p:sldId id="322" r:id="rId40"/>
    <p:sldId id="323" r:id="rId41"/>
    <p:sldId id="324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1" autoAdjust="0"/>
    <p:restoredTop sz="85748"/>
  </p:normalViewPr>
  <p:slideViewPr>
    <p:cSldViewPr snapToGrid="0" snapToObjects="1">
      <p:cViewPr>
        <p:scale>
          <a:sx n="90" d="100"/>
          <a:sy n="90" d="100"/>
        </p:scale>
        <p:origin x="616" y="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5/26/17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Walmart: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Bentonville,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Arkansas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35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1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</a:rPr>
              <a:t>Meng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smtClean="0"/>
              <a:t>CS412 Summer 2017:</a:t>
            </a:r>
          </a:p>
          <a:p>
            <a:pPr algn="l"/>
            <a:r>
              <a:rPr lang="en-US" altLang="zh-CN" smtClean="0"/>
              <a:t>Introduction to Data Mining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Chapter </a:t>
            </a:r>
            <a:r>
              <a:rPr lang="en-US" altLang="zh-CN" dirty="0" smtClean="0"/>
              <a:t>4.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en-US" dirty="0" smtClean="0"/>
              <a:t>On-line </a:t>
            </a:r>
            <a:r>
              <a:rPr lang="en-US" altLang="en-US" dirty="0"/>
              <a:t>Analytical </a:t>
            </a:r>
            <a:r>
              <a:rPr lang="en-US" altLang="en-US" dirty="0" smtClean="0"/>
              <a:t>Processing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/>
              <a:t>OLAP)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17" y="1417638"/>
            <a:ext cx="5082165" cy="544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Warehouse: A Multi-Tiered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43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Top Tier: Front-End Tools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Middle Tier: OLAP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Bottom Tier: Data Warehouse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Data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2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Three Data Warehouse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Enterprise warehouse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Collects all of the information about subjects spanning the entire organization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Mart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subset of corporate-wide data that is of value to a specific groups of users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Its scope is confined to specific, selected groups, such as marketing data mart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Independent vs. dependent (directly from warehouse) data mart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Virtual warehouse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set of views over operational databases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Only some of the possible summary views may be </a:t>
            </a:r>
            <a:r>
              <a:rPr lang="en-US" altLang="en-US" sz="2400" dirty="0" smtClean="0"/>
              <a:t>materialized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82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Extraction, Transformation, and Loading (ETL)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extraction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get data from multiple, heterogeneous, and external sources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detect errors in the data and rectify them when possible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convert data from legacy or host format to warehouse format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Load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sort, summarize, consolidate, compute views, check integrity, and build </a:t>
            </a:r>
            <a:r>
              <a:rPr lang="en-US" altLang="en-US" sz="2400" dirty="0" smtClean="0"/>
              <a:t>indices </a:t>
            </a:r>
            <a:r>
              <a:rPr lang="en-US" altLang="en-US" sz="2400" dirty="0"/>
              <a:t>and partitions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Refresh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propagate the updates from the data sources to the warehouse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31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Metadata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Bef>
                <a:spcPts val="400"/>
              </a:spcBef>
            </a:pPr>
            <a:r>
              <a:rPr lang="en-US" altLang="en-US" sz="2400" b="1" dirty="0"/>
              <a:t>Meta data</a:t>
            </a:r>
            <a:r>
              <a:rPr lang="en-US" altLang="en-US" sz="2400" dirty="0"/>
              <a:t> is the data defining warehouse objects.  It stores: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Description of the structure of the data warehouse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schema, view, dimensions, hierarchies, derived data </a:t>
            </a:r>
            <a:r>
              <a:rPr lang="en-US" altLang="en-US" dirty="0" smtClean="0"/>
              <a:t>definition, </a:t>
            </a:r>
            <a:r>
              <a:rPr lang="en-US" altLang="en-US" dirty="0"/>
              <a:t>data mart locations and contents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Operational meta-data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data lineage (history of migrated data and transformation path), currency of data (active, archived, or purged), monitoring information (warehouse usage statistics, error reports, audit trails)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 algorithms used for summarization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 mapping from operational environment to the data warehouse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Data related to system performance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warehouse schema, view and derived data definitions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Business data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business terms and definitions, ownership of data, charging policies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461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endParaRPr lang="zh-CN" altLang="en-US" dirty="0" smtClean="0"/>
          </a:p>
          <a:p>
            <a:r>
              <a:rPr lang="en-US" altLang="zh-CN" b="1" dirty="0" smtClean="0"/>
              <a:t>Modeling:</a:t>
            </a:r>
            <a:r>
              <a:rPr lang="zh-CN" altLang="en-US" b="1" dirty="0"/>
              <a:t> </a:t>
            </a:r>
            <a:r>
              <a:rPr lang="en-US" altLang="zh-CN" b="1" dirty="0" smtClean="0"/>
              <a:t>Data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Cube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OLAP</a:t>
            </a:r>
            <a:endParaRPr lang="zh-CN" altLang="en-US" b="1" dirty="0" smtClean="0"/>
          </a:p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Usage</a:t>
            </a:r>
            <a:endParaRPr lang="zh-CN" altLang="en-US" dirty="0" smtClean="0"/>
          </a:p>
          <a:p>
            <a:r>
              <a:rPr lang="en-US" altLang="zh-CN" dirty="0" smtClean="0"/>
              <a:t>Implementation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3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From Tables and </a:t>
            </a:r>
            <a:r>
              <a:rPr lang="en-US" altLang="en-US" dirty="0" smtClean="0"/>
              <a:t>Spreadsheets</a:t>
            </a:r>
            <a:br>
              <a:rPr lang="en-US" altLang="en-US" dirty="0" smtClean="0"/>
            </a:br>
            <a:r>
              <a:rPr lang="en-US" altLang="en-US" dirty="0" smtClean="0"/>
              <a:t>to </a:t>
            </a:r>
            <a:r>
              <a:rPr lang="en-US" altLang="en-US" dirty="0"/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200"/>
              </a:spcAft>
            </a:pPr>
            <a:r>
              <a:rPr lang="en-US" altLang="en-US" sz="2400" dirty="0"/>
              <a:t>A </a:t>
            </a:r>
            <a:r>
              <a:rPr lang="en-US" altLang="en-US" sz="2400" b="1" dirty="0"/>
              <a:t>data warehouse</a:t>
            </a:r>
            <a:r>
              <a:rPr lang="en-US" altLang="en-US" sz="2400" dirty="0"/>
              <a:t> is based on a multidimensional data model which views data in the form of a data cube</a:t>
            </a:r>
          </a:p>
          <a:p>
            <a:pPr>
              <a:spcAft>
                <a:spcPts val="200"/>
              </a:spcAft>
            </a:pPr>
            <a:r>
              <a:rPr lang="en-US" altLang="en-US" sz="2400" dirty="0"/>
              <a:t>A data cube, such as sales, allows data to be modeled and viewed in multiple dimensions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Dimension tables</a:t>
            </a:r>
            <a:r>
              <a:rPr lang="en-US" altLang="en-US" sz="2400" dirty="0"/>
              <a:t>, such as item (</a:t>
            </a:r>
            <a:r>
              <a:rPr lang="en-US" altLang="en-US" sz="2400" dirty="0" err="1"/>
              <a:t>item_name</a:t>
            </a:r>
            <a:r>
              <a:rPr lang="en-US" altLang="en-US" sz="2400" dirty="0"/>
              <a:t>, brand, type), or time(day, week, month, quarter, year) 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Fact table</a:t>
            </a:r>
            <a:r>
              <a:rPr lang="en-US" altLang="en-US" sz="2400" dirty="0"/>
              <a:t> contains </a:t>
            </a:r>
            <a:r>
              <a:rPr lang="en-US" altLang="en-US" sz="2400" b="1" dirty="0"/>
              <a:t>measures</a:t>
            </a:r>
            <a:r>
              <a:rPr lang="en-US" altLang="en-US" sz="2400" dirty="0"/>
              <a:t> (such as </a:t>
            </a:r>
            <a:r>
              <a:rPr lang="en-US" altLang="en-US" sz="2400" dirty="0" err="1"/>
              <a:t>dollars_sold</a:t>
            </a:r>
            <a:r>
              <a:rPr lang="en-US" altLang="en-US" sz="2400" dirty="0"/>
              <a:t>) and keys to each of the related dimension tables</a:t>
            </a:r>
          </a:p>
          <a:p>
            <a:pPr>
              <a:spcAft>
                <a:spcPts val="200"/>
              </a:spcAft>
            </a:pPr>
            <a:r>
              <a:rPr lang="en-US" altLang="en-US" sz="2400" b="1" dirty="0"/>
              <a:t>Data cube</a:t>
            </a:r>
            <a:r>
              <a:rPr lang="en-US" altLang="en-US" sz="2400" dirty="0"/>
              <a:t>: A lattice of cuboids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In data warehousing literature, an n-D base cube is called a </a:t>
            </a:r>
            <a:r>
              <a:rPr lang="en-US" altLang="en-US" sz="2400" b="1" dirty="0"/>
              <a:t>base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top most 0-D cuboid, which holds the highest-level of summarization, is called the </a:t>
            </a:r>
            <a:r>
              <a:rPr lang="en-US" altLang="en-US" sz="2400" b="1" dirty="0"/>
              <a:t>apex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lattice of cuboids forms a </a:t>
            </a:r>
            <a:r>
              <a:rPr lang="en-US" altLang="en-US" sz="2400" b="1" dirty="0"/>
              <a:t>data cube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1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Data Cube: A Lattice of Cuboids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sp>
        <p:nvSpPr>
          <p:cNvPr id="5" name="Text Box 56"/>
          <p:cNvSpPr txBox="1">
            <a:spLocks noChangeArrowheads="1"/>
          </p:cNvSpPr>
          <p:nvPr/>
        </p:nvSpPr>
        <p:spPr bwMode="auto">
          <a:xfrm>
            <a:off x="112714" y="3795712"/>
            <a:ext cx="10214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rbel" charset="0"/>
                <a:ea typeface="Corbel" charset="0"/>
                <a:cs typeface="Corbel" charset="0"/>
              </a:rPr>
              <a:t>time,item</a:t>
            </a:r>
            <a:endParaRPr lang="en-US" altLang="zh-CN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Text Box 62"/>
          <p:cNvSpPr txBox="1">
            <a:spLocks noChangeArrowheads="1"/>
          </p:cNvSpPr>
          <p:nvPr/>
        </p:nvSpPr>
        <p:spPr bwMode="auto">
          <a:xfrm>
            <a:off x="112713" y="5014912"/>
            <a:ext cx="17604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rbel" charset="0"/>
                <a:ea typeface="Corbel" charset="0"/>
                <a:cs typeface="Corbel" charset="0"/>
              </a:rPr>
              <a:t>time,item,location</a:t>
            </a:r>
            <a:endParaRPr lang="en-US" altLang="zh-CN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Text Box 67"/>
          <p:cNvSpPr txBox="1">
            <a:spLocks noChangeArrowheads="1"/>
          </p:cNvSpPr>
          <p:nvPr/>
        </p:nvSpPr>
        <p:spPr bwMode="auto">
          <a:xfrm>
            <a:off x="1957389" y="6019799"/>
            <a:ext cx="261481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>
                <a:latin typeface="Corbel" charset="0"/>
                <a:ea typeface="Corbel" charset="0"/>
                <a:cs typeface="Corbel" charset="0"/>
              </a:rPr>
              <a:t>time, item, location, supplier</a:t>
            </a:r>
            <a:endParaRPr lang="en-US" altLang="zh-CN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8" name="Group 73"/>
          <p:cNvGrpSpPr>
            <a:grpSpLocks/>
          </p:cNvGrpSpPr>
          <p:nvPr/>
        </p:nvGrpSpPr>
        <p:grpSpPr bwMode="auto">
          <a:xfrm>
            <a:off x="585788" y="1600200"/>
            <a:ext cx="8355013" cy="4481513"/>
            <a:chOff x="384" y="1209"/>
            <a:chExt cx="5263" cy="2823"/>
          </a:xfrm>
        </p:grpSpPr>
        <p:sp>
          <p:nvSpPr>
            <p:cNvPr id="9" name="AutoShape 3"/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4"/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5"/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6"/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9"/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0"/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1"/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2"/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3"/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14"/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15"/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16"/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17"/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18"/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19"/>
            <p:cNvSpPr txBox="1">
              <a:spLocks noChangeArrowheads="1"/>
            </p:cNvSpPr>
            <p:nvPr/>
          </p:nvSpPr>
          <p:spPr bwMode="auto">
            <a:xfrm>
              <a:off x="1764" y="1209"/>
              <a:ext cx="2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all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758" y="1737"/>
              <a:ext cx="4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time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Text Box 21"/>
            <p:cNvSpPr txBox="1">
              <a:spLocks noChangeArrowheads="1"/>
            </p:cNvSpPr>
            <p:nvPr/>
          </p:nvSpPr>
          <p:spPr bwMode="auto">
            <a:xfrm>
              <a:off x="1478" y="1737"/>
              <a:ext cx="43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item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22"/>
            <p:cNvSpPr txBox="1">
              <a:spLocks noChangeArrowheads="1"/>
            </p:cNvSpPr>
            <p:nvPr/>
          </p:nvSpPr>
          <p:spPr bwMode="auto">
            <a:xfrm>
              <a:off x="2198" y="1737"/>
              <a:ext cx="65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location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Text Box 23"/>
            <p:cNvSpPr txBox="1">
              <a:spLocks noChangeArrowheads="1"/>
            </p:cNvSpPr>
            <p:nvPr/>
          </p:nvSpPr>
          <p:spPr bwMode="auto">
            <a:xfrm>
              <a:off x="2918" y="1737"/>
              <a:ext cx="67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Line 27"/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Line 28"/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Line 29"/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Line 30"/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Line 33"/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Line 40"/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Line 41"/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Line 42"/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Line 44"/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Line 45"/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Line 46"/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Line 47"/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Line 48"/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Line 49"/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Line 50"/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Line 51"/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Line 52"/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>
              <a:off x="806" y="2343"/>
              <a:ext cx="8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time,location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Text Box 58"/>
            <p:cNvSpPr txBox="1">
              <a:spLocks noChangeArrowheads="1"/>
            </p:cNvSpPr>
            <p:nvPr/>
          </p:nvSpPr>
          <p:spPr bwMode="auto">
            <a:xfrm>
              <a:off x="1430" y="2679"/>
              <a:ext cx="8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time,supplier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Text Box 59"/>
            <p:cNvSpPr txBox="1">
              <a:spLocks noChangeArrowheads="1"/>
            </p:cNvSpPr>
            <p:nvPr/>
          </p:nvSpPr>
          <p:spPr bwMode="auto">
            <a:xfrm>
              <a:off x="2102" y="2343"/>
              <a:ext cx="82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item,location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Text Box 60"/>
            <p:cNvSpPr txBox="1">
              <a:spLocks noChangeArrowheads="1"/>
            </p:cNvSpPr>
            <p:nvPr/>
          </p:nvSpPr>
          <p:spPr bwMode="auto">
            <a:xfrm>
              <a:off x="2678" y="2727"/>
              <a:ext cx="82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Text Box 61"/>
            <p:cNvSpPr txBox="1">
              <a:spLocks noChangeArrowheads="1"/>
            </p:cNvSpPr>
            <p:nvPr/>
          </p:nvSpPr>
          <p:spPr bwMode="auto">
            <a:xfrm>
              <a:off x="3398" y="2343"/>
              <a:ext cx="100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location,supplier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Text Box 63"/>
            <p:cNvSpPr txBox="1">
              <a:spLocks noChangeArrowheads="1"/>
            </p:cNvSpPr>
            <p:nvPr/>
          </p:nvSpPr>
          <p:spPr bwMode="auto">
            <a:xfrm>
              <a:off x="1046" y="3463"/>
              <a:ext cx="98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rbel" charset="0"/>
                  <a:ea typeface="Corbel" charset="0"/>
                  <a:cs typeface="Corbel" charset="0"/>
                </a:rPr>
                <a:t>time,item,supplier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Text Box 64"/>
            <p:cNvSpPr txBox="1">
              <a:spLocks noChangeArrowheads="1"/>
            </p:cNvSpPr>
            <p:nvPr/>
          </p:nvSpPr>
          <p:spPr bwMode="auto">
            <a:xfrm>
              <a:off x="1728" y="3024"/>
              <a:ext cx="114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>
                  <a:latin typeface="Corbel" charset="0"/>
                  <a:ea typeface="Corbel" charset="0"/>
                  <a:cs typeface="Corbel" charset="0"/>
                </a:rPr>
                <a:t>time,location,supplier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Text Box 66"/>
            <p:cNvSpPr txBox="1">
              <a:spLocks noChangeArrowheads="1"/>
            </p:cNvSpPr>
            <p:nvPr/>
          </p:nvSpPr>
          <p:spPr bwMode="auto">
            <a:xfrm>
              <a:off x="2486" y="3447"/>
              <a:ext cx="1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latin typeface="Corbel" charset="0"/>
                  <a:ea typeface="Corbel" charset="0"/>
                  <a:cs typeface="Corbel" charset="0"/>
                </a:rPr>
                <a:t>item,location,supplier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0" name="Text Box 68"/>
            <p:cNvSpPr txBox="1">
              <a:spLocks noChangeArrowheads="1"/>
            </p:cNvSpPr>
            <p:nvPr/>
          </p:nvSpPr>
          <p:spPr bwMode="auto">
            <a:xfrm>
              <a:off x="4320" y="1296"/>
              <a:ext cx="132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0-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(</a:t>
              </a:r>
              <a:r>
                <a:rPr lang="en-US" altLang="zh-CN" sz="2000" i="1">
                  <a:latin typeface="Corbel" charset="0"/>
                  <a:ea typeface="Corbel" charset="0"/>
                  <a:cs typeface="Corbel" charset="0"/>
                </a:rPr>
                <a:t>apex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) cuboid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1" name="Text Box 69"/>
            <p:cNvSpPr txBox="1">
              <a:spLocks noChangeArrowheads="1"/>
            </p:cNvSpPr>
            <p:nvPr/>
          </p:nvSpPr>
          <p:spPr bwMode="auto">
            <a:xfrm>
              <a:off x="4310" y="1881"/>
              <a:ext cx="9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dirty="0">
                  <a:latin typeface="Corbel" charset="0"/>
                  <a:ea typeface="Corbel" charset="0"/>
                  <a:cs typeface="Corbel" charset="0"/>
                </a:rPr>
                <a:t>1-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2" name="Text Box 70"/>
            <p:cNvSpPr txBox="1">
              <a:spLocks noChangeArrowheads="1"/>
            </p:cNvSpPr>
            <p:nvPr/>
          </p:nvSpPr>
          <p:spPr bwMode="auto">
            <a:xfrm>
              <a:off x="4310" y="2553"/>
              <a:ext cx="93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2-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Text Box 71"/>
            <p:cNvSpPr txBox="1">
              <a:spLocks noChangeArrowheads="1"/>
            </p:cNvSpPr>
            <p:nvPr/>
          </p:nvSpPr>
          <p:spPr bwMode="auto">
            <a:xfrm>
              <a:off x="4310" y="3129"/>
              <a:ext cx="931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3-</a:t>
              </a:r>
              <a:r>
                <a:rPr lang="en-US" altLang="zh-CN" sz="2000">
                  <a:latin typeface="Corbel" charset="0"/>
                  <a:ea typeface="Corbel" charset="0"/>
                  <a:cs typeface="Corbel" charset="0"/>
                </a:rPr>
                <a:t>D cuboids</a:t>
              </a:r>
              <a:endParaRPr lang="en-US" altLang="zh-CN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Text Box 72"/>
            <p:cNvSpPr txBox="1">
              <a:spLocks noChangeArrowheads="1"/>
            </p:cNvSpPr>
            <p:nvPr/>
          </p:nvSpPr>
          <p:spPr bwMode="auto">
            <a:xfrm>
              <a:off x="4320" y="3705"/>
              <a:ext cx="131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Corbel" charset="0"/>
                  <a:ea typeface="Corbel" charset="0"/>
                  <a:cs typeface="Corbel" charset="0"/>
                </a:rPr>
                <a:t>4-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D (</a:t>
              </a:r>
              <a:r>
                <a:rPr lang="en-US" altLang="zh-CN" sz="2000" i="1" dirty="0">
                  <a:latin typeface="Corbel" charset="0"/>
                  <a:ea typeface="Corbel" charset="0"/>
                  <a:cs typeface="Corbel" charset="0"/>
                </a:rPr>
                <a:t>base</a:t>
              </a:r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) cuboid</a:t>
              </a:r>
              <a:endParaRPr lang="en-US" altLang="zh-CN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1595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Conceptual Modeling of Data Warehouses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dirty="0"/>
              <a:t>Modeling data warehouses: dimensions &amp; measures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Star schema</a:t>
            </a:r>
            <a:r>
              <a:rPr lang="en-US" altLang="en-US" sz="2400" dirty="0"/>
              <a:t>: </a:t>
            </a:r>
            <a:r>
              <a:rPr lang="en-US" altLang="en-US" sz="2400" dirty="0">
                <a:solidFill>
                  <a:srgbClr val="006666"/>
                </a:solidFill>
              </a:rPr>
              <a:t>A fact table in the middle connected to a set of dimension tables 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Snowflake schema</a:t>
            </a:r>
            <a:r>
              <a:rPr lang="en-US" altLang="en-US" sz="2400" dirty="0"/>
              <a:t>:  </a:t>
            </a:r>
            <a:r>
              <a:rPr lang="en-US" altLang="en-US" sz="2400" dirty="0">
                <a:solidFill>
                  <a:srgbClr val="006666"/>
                </a:solidFill>
              </a:rPr>
              <a:t>A refinement of star schema where some dimensional hierarchy is </a:t>
            </a:r>
            <a:r>
              <a:rPr lang="en-US" altLang="en-US" sz="2400" dirty="0">
                <a:solidFill>
                  <a:schemeClr val="folHlink"/>
                </a:solidFill>
              </a:rPr>
              <a:t>normalized</a:t>
            </a:r>
            <a:r>
              <a:rPr lang="en-US" altLang="en-US" sz="2400" dirty="0">
                <a:solidFill>
                  <a:srgbClr val="006666"/>
                </a:solidFill>
              </a:rPr>
              <a:t> into a set of smaller dimension tables</a:t>
            </a:r>
            <a:r>
              <a:rPr lang="en-US" altLang="en-US" sz="2400" dirty="0"/>
              <a:t>, forming a shape similar to snowflake</a:t>
            </a:r>
          </a:p>
          <a:p>
            <a:pPr lvl="1">
              <a:lnSpc>
                <a:spcPct val="150000"/>
              </a:lnSpc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Fact constellations</a:t>
            </a:r>
            <a:r>
              <a:rPr lang="en-US" altLang="en-US" sz="2400" dirty="0"/>
              <a:t>:  </a:t>
            </a:r>
            <a:r>
              <a:rPr lang="en-US" altLang="en-US" sz="2400" dirty="0">
                <a:solidFill>
                  <a:srgbClr val="006666"/>
                </a:solidFill>
              </a:rPr>
              <a:t>Multiple fact tables share dimension tables</a:t>
            </a:r>
            <a:r>
              <a:rPr lang="en-US" altLang="en-US" sz="2400" dirty="0"/>
              <a:t>, viewed as a collection of stars, therefore called </a:t>
            </a:r>
            <a:r>
              <a:rPr lang="en-US" altLang="en-US" sz="2400" dirty="0">
                <a:solidFill>
                  <a:srgbClr val="FF0000"/>
                </a:solidFill>
              </a:rPr>
              <a:t>galaxy schema </a:t>
            </a:r>
            <a:r>
              <a:rPr lang="en-US" altLang="en-US" sz="2400" dirty="0"/>
              <a:t>or fact constellation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00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572249" y="1798637"/>
            <a:ext cx="2495550" cy="430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000" smtClean="0">
                <a:latin typeface="Corbel" charset="0"/>
                <a:ea typeface="Corbel" charset="0"/>
                <a:cs typeface="Corbel" charset="0"/>
              </a:rPr>
              <a:t>   </a:t>
            </a:r>
            <a:endParaRPr lang="en-US" altLang="en-US" sz="20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700463" y="3284537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7200" y="1435387"/>
            <a:ext cx="1894744" cy="2152468"/>
            <a:chOff x="277" y="1175"/>
            <a:chExt cx="1180" cy="133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421"/>
              <a:ext cx="1180" cy="108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year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77" y="1175"/>
              <a:ext cx="421" cy="24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time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756400" y="4005523"/>
            <a:ext cx="1913932" cy="1871457"/>
            <a:chOff x="684" y="2206"/>
            <a:chExt cx="1191" cy="1160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450"/>
              <a:ext cx="1191" cy="91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84" y="2206"/>
              <a:ext cx="646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location</a:t>
              </a:r>
            </a:p>
          </p:txBody>
        </p:sp>
      </p:grp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03624" y="2401887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Sales Fact Table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700463" y="2819401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733799" y="2865437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time_key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35386" y="3314700"/>
            <a:ext cx="2030413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 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item_key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700463" y="3749675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735387" y="3760787"/>
            <a:ext cx="2055812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branch_key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700463" y="4213226"/>
            <a:ext cx="2065337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733800" y="4237037"/>
            <a:ext cx="1996252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location_key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700463" y="4678362"/>
            <a:ext cx="2065337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735387" y="4714874"/>
            <a:ext cx="205581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units_sold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700463" y="5143500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735387" y="5173662"/>
            <a:ext cx="2055812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dollars_sold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700463" y="5608637"/>
            <a:ext cx="2065337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3716338" y="5619750"/>
            <a:ext cx="2055813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avg_sales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2209799" y="6027737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Measures</a:t>
            </a: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924174" y="4903787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905124" y="5446713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V="1">
            <a:off x="2905125" y="5815013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481262" y="4071938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 flipH="1" flipV="1">
            <a:off x="2286000" y="2636838"/>
            <a:ext cx="1446213" cy="485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>
            <a:off x="5732462" y="4478337"/>
            <a:ext cx="1039812" cy="38735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Line 33"/>
          <p:cNvSpPr>
            <a:spLocks noChangeShapeType="1"/>
          </p:cNvSpPr>
          <p:nvPr/>
        </p:nvSpPr>
        <p:spPr bwMode="auto">
          <a:xfrm flipV="1">
            <a:off x="5732462" y="2832100"/>
            <a:ext cx="1077912" cy="677862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5" name="Group 34"/>
          <p:cNvGrpSpPr>
            <a:grpSpLocks/>
          </p:cNvGrpSpPr>
          <p:nvPr/>
        </p:nvGrpSpPr>
        <p:grpSpPr bwMode="auto">
          <a:xfrm>
            <a:off x="6756331" y="1712760"/>
            <a:ext cx="1488037" cy="1936927"/>
            <a:chOff x="3792" y="977"/>
            <a:chExt cx="927" cy="1201"/>
          </a:xfrm>
        </p:grpSpPr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796" y="1262"/>
              <a:ext cx="923" cy="91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supplier_type</a:t>
              </a:r>
            </a:p>
          </p:txBody>
        </p:sp>
        <p:sp>
          <p:nvSpPr>
            <p:cNvPr id="37" name="Text Box 36"/>
            <p:cNvSpPr txBox="1">
              <a:spLocks noChangeArrowheads="1"/>
            </p:cNvSpPr>
            <p:nvPr/>
          </p:nvSpPr>
          <p:spPr bwMode="auto">
            <a:xfrm>
              <a:off x="3792" y="977"/>
              <a:ext cx="482" cy="2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item</a:t>
              </a:r>
            </a:p>
          </p:txBody>
        </p:sp>
      </p:grp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1074204" y="4006825"/>
            <a:ext cx="1500066" cy="1393825"/>
            <a:chOff x="3896" y="2425"/>
            <a:chExt cx="933" cy="864"/>
          </a:xfrm>
        </p:grpSpPr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896" y="2716"/>
              <a:ext cx="933" cy="57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branch_type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3896" y="2425"/>
              <a:ext cx="661" cy="28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branch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077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Snowflake </a:t>
            </a:r>
            <a:r>
              <a:rPr lang="en-US" altLang="en-US" dirty="0" smtClean="0"/>
              <a:t>Schema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27378" y="3074986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4" y="1279759"/>
            <a:ext cx="1894744" cy="2155695"/>
            <a:chOff x="277" y="1173"/>
            <a:chExt cx="1180" cy="1336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180" cy="108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year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173"/>
              <a:ext cx="421" cy="248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time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753104" y="3779837"/>
            <a:ext cx="1400195" cy="1330316"/>
            <a:chOff x="684" y="2196"/>
            <a:chExt cx="1322" cy="83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322" cy="57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city_key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196"/>
              <a:ext cx="981" cy="25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location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84516" y="2122486"/>
            <a:ext cx="185621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Sales Fact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7378" y="2609850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160716" y="2655886"/>
            <a:ext cx="2057400" cy="400752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time_key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162303" y="3105149"/>
            <a:ext cx="1994666" cy="400752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  item_key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27378" y="3540124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3162303" y="3551236"/>
            <a:ext cx="2030413" cy="400752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branch_key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3127378" y="4003675"/>
            <a:ext cx="2065338" cy="452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3160717" y="4027486"/>
            <a:ext cx="1996252" cy="40075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location_key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3127378" y="4468811"/>
            <a:ext cx="2065338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162303" y="4519611"/>
            <a:ext cx="1994666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units_sold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3127378" y="4933949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162303" y="4964111"/>
            <a:ext cx="1981200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dollars_sold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3127378" y="5399086"/>
            <a:ext cx="2065338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143254" y="5410199"/>
            <a:ext cx="2000249" cy="40075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            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avg_sales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485903" y="5837236"/>
            <a:ext cx="1219200" cy="4064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latin typeface="Corbel" charset="0"/>
                <a:ea typeface="Corbel" charset="0"/>
                <a:cs typeface="Corbel" charset="0"/>
              </a:rPr>
              <a:t>Measures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2400303" y="4694236"/>
            <a:ext cx="769938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2381253" y="5237162"/>
            <a:ext cx="788988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2381254" y="5605462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790703" y="3856036"/>
            <a:ext cx="1346200" cy="6858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1790704" y="1951037"/>
            <a:ext cx="1522413" cy="866775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5143503" y="4237036"/>
            <a:ext cx="609600" cy="152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5143503" y="2255836"/>
            <a:ext cx="609600" cy="838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753104" y="1480934"/>
            <a:ext cx="1374775" cy="1936952"/>
            <a:chOff x="3796" y="975"/>
            <a:chExt cx="857" cy="1201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57" cy="91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supplier_key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796" y="975"/>
              <a:ext cx="482" cy="286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item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502708" y="3868943"/>
            <a:ext cx="1500066" cy="1379306"/>
            <a:chOff x="3896" y="2434"/>
            <a:chExt cx="933" cy="855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933" cy="573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branch_type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896" y="2434"/>
              <a:ext cx="661" cy="286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branch</a:t>
              </a:r>
            </a:p>
          </p:txBody>
        </p:sp>
      </p:grpSp>
      <p:grpSp>
        <p:nvGrpSpPr>
          <p:cNvPr id="40" name="Group 40"/>
          <p:cNvGrpSpPr>
            <a:grpSpLocks/>
          </p:cNvGrpSpPr>
          <p:nvPr/>
        </p:nvGrpSpPr>
        <p:grpSpPr bwMode="auto">
          <a:xfrm>
            <a:off x="7515354" y="1836868"/>
            <a:ext cx="1481489" cy="1108445"/>
            <a:chOff x="3796" y="721"/>
            <a:chExt cx="923" cy="1301"/>
          </a:xfrm>
        </p:grpSpPr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796" y="1263"/>
              <a:ext cx="923" cy="759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supplier_type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796" y="721"/>
              <a:ext cx="745" cy="542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supplier</a:t>
              </a:r>
            </a:p>
          </p:txBody>
        </p:sp>
      </p:grpSp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6972303" y="2636836"/>
            <a:ext cx="533400" cy="5334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44" name="Group 45"/>
          <p:cNvGrpSpPr>
            <a:grpSpLocks/>
          </p:cNvGrpSpPr>
          <p:nvPr/>
        </p:nvGrpSpPr>
        <p:grpSpPr bwMode="auto">
          <a:xfrm>
            <a:off x="7299329" y="4846638"/>
            <a:ext cx="1654175" cy="1739476"/>
            <a:chOff x="684" y="2196"/>
            <a:chExt cx="1565" cy="1062"/>
          </a:xfrm>
        </p:grpSpPr>
        <p:sp>
          <p:nvSpPr>
            <p:cNvPr id="45" name="Rectangle 46"/>
            <p:cNvSpPr>
              <a:spLocks noChangeArrowheads="1"/>
            </p:cNvSpPr>
            <p:nvPr/>
          </p:nvSpPr>
          <p:spPr bwMode="auto">
            <a:xfrm>
              <a:off x="684" y="2450"/>
              <a:ext cx="1565" cy="80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city_key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state_or_province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sp>
          <p:nvSpPr>
            <p:cNvPr id="46" name="Rectangle 47"/>
            <p:cNvSpPr>
              <a:spLocks noChangeArrowheads="1"/>
            </p:cNvSpPr>
            <p:nvPr/>
          </p:nvSpPr>
          <p:spPr bwMode="auto">
            <a:xfrm>
              <a:off x="684" y="2196"/>
              <a:ext cx="542" cy="24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</p:txBody>
        </p:sp>
      </p:grpSp>
      <p:sp>
        <p:nvSpPr>
          <p:cNvPr id="47" name="Line 48"/>
          <p:cNvSpPr>
            <a:spLocks noChangeShapeType="1"/>
          </p:cNvSpPr>
          <p:nvPr/>
        </p:nvSpPr>
        <p:spPr bwMode="auto">
          <a:xfrm>
            <a:off x="6667503" y="4999036"/>
            <a:ext cx="685800" cy="4572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13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Basic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Concepts</a:t>
            </a:r>
            <a:endParaRPr lang="zh-CN" altLang="en-US" b="1" dirty="0" smtClean="0"/>
          </a:p>
          <a:p>
            <a:r>
              <a:rPr lang="en-US" altLang="zh-CN" dirty="0" smtClean="0"/>
              <a:t>Modeling:</a:t>
            </a:r>
            <a:r>
              <a:rPr lang="zh-CN" altLang="en-US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OLAP</a:t>
            </a:r>
            <a:endParaRPr lang="zh-CN" altLang="en-US" dirty="0" smtClean="0"/>
          </a:p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Usage</a:t>
            </a:r>
            <a:endParaRPr lang="zh-CN" altLang="en-US" dirty="0" smtClean="0"/>
          </a:p>
          <a:p>
            <a:r>
              <a:rPr lang="en-US" altLang="zh-CN" dirty="0" smtClean="0"/>
              <a:t>Implementation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480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19400" y="2925763"/>
            <a:ext cx="1608138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52400" y="1140523"/>
            <a:ext cx="1705741" cy="1940841"/>
            <a:chOff x="277" y="1191"/>
            <a:chExt cx="1062" cy="120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77" y="1421"/>
              <a:ext cx="1062" cy="973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time_key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day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day_of_the_week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year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77" y="1191"/>
              <a:ext cx="389" cy="229"/>
            </a:xfrm>
            <a:prstGeom prst="rect">
              <a:avLst/>
            </a:prstGeom>
            <a:solidFill>
              <a:srgbClr val="00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time</a:t>
              </a: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5029201" y="3958291"/>
            <a:ext cx="1724839" cy="1691622"/>
            <a:chOff x="684" y="2222"/>
            <a:chExt cx="1074" cy="1049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84" y="2450"/>
              <a:ext cx="1074" cy="82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street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city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province_or_state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84" y="2222"/>
              <a:ext cx="595" cy="229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location</a:t>
              </a:r>
            </a:p>
          </p:txBody>
        </p:sp>
      </p:grp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67000" y="2011364"/>
            <a:ext cx="1695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Sales Fact Table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819400" y="246856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819400" y="2544764"/>
            <a:ext cx="1601788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time_key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2819400" y="3001964"/>
            <a:ext cx="1600200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item_key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2819400" y="3382963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2819400" y="3382964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branch_key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2819400" y="384016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817813" y="3859214"/>
            <a:ext cx="15938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location_key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2784476" y="4297364"/>
            <a:ext cx="1635125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819400" y="4351339"/>
            <a:ext cx="158115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   units_sold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2784476" y="4754564"/>
            <a:ext cx="1635125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819400" y="4795839"/>
            <a:ext cx="1587500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dollars_sold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2784476" y="5211763"/>
            <a:ext cx="16351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800350" y="5241926"/>
            <a:ext cx="1587500" cy="366712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    avg_sales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219200" y="5592763"/>
            <a:ext cx="1219200" cy="376238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Measures</a:t>
            </a:r>
          </a:p>
        </p:txBody>
      </p:sp>
      <p:sp>
        <p:nvSpPr>
          <p:cNvPr id="27" name="Line 26"/>
          <p:cNvSpPr>
            <a:spLocks noChangeShapeType="1"/>
          </p:cNvSpPr>
          <p:nvPr/>
        </p:nvSpPr>
        <p:spPr bwMode="auto">
          <a:xfrm flipV="1">
            <a:off x="2008189" y="4525963"/>
            <a:ext cx="769937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Line 27"/>
          <p:cNvSpPr>
            <a:spLocks noChangeShapeType="1"/>
          </p:cNvSpPr>
          <p:nvPr/>
        </p:nvSpPr>
        <p:spPr bwMode="auto">
          <a:xfrm flipV="1">
            <a:off x="1989139" y="5068889"/>
            <a:ext cx="788987" cy="561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8"/>
          <p:cNvSpPr>
            <a:spLocks noChangeShapeType="1"/>
          </p:cNvSpPr>
          <p:nvPr/>
        </p:nvSpPr>
        <p:spPr bwMode="auto">
          <a:xfrm flipV="1">
            <a:off x="1989139" y="5437189"/>
            <a:ext cx="904875" cy="1936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9"/>
          <p:cNvSpPr>
            <a:spLocks noChangeShapeType="1"/>
          </p:cNvSpPr>
          <p:nvPr/>
        </p:nvSpPr>
        <p:spPr bwMode="auto">
          <a:xfrm flipH="1">
            <a:off x="1565275" y="3694114"/>
            <a:ext cx="1193800" cy="73501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 flipV="1">
            <a:off x="1828800" y="2239963"/>
            <a:ext cx="914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1"/>
          <p:cNvSpPr>
            <a:spLocks noChangeShapeType="1"/>
          </p:cNvSpPr>
          <p:nvPr/>
        </p:nvSpPr>
        <p:spPr bwMode="auto">
          <a:xfrm>
            <a:off x="4495800" y="4144963"/>
            <a:ext cx="533400" cy="381000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2"/>
          <p:cNvSpPr>
            <a:spLocks noChangeShapeType="1"/>
          </p:cNvSpPr>
          <p:nvPr/>
        </p:nvSpPr>
        <p:spPr bwMode="auto">
          <a:xfrm flipV="1">
            <a:off x="4419600" y="2620964"/>
            <a:ext cx="762000" cy="525463"/>
          </a:xfrm>
          <a:prstGeom prst="line">
            <a:avLst/>
          </a:prstGeom>
          <a:noFill/>
          <a:ln w="508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5100582" y="1419518"/>
            <a:ext cx="1346675" cy="1725296"/>
            <a:chOff x="3793" y="1013"/>
            <a:chExt cx="839" cy="1069"/>
          </a:xfrm>
        </p:grpSpPr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796" y="1262"/>
              <a:ext cx="836" cy="820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item_key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item_name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brand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type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supplier_type</a:t>
              </a:r>
            </a:p>
          </p:txBody>
        </p:sp>
        <p:sp>
          <p:nvSpPr>
            <p:cNvPr id="36" name="Text Box 35"/>
            <p:cNvSpPr txBox="1">
              <a:spLocks noChangeArrowheads="1"/>
            </p:cNvSpPr>
            <p:nvPr/>
          </p:nvSpPr>
          <p:spPr bwMode="auto">
            <a:xfrm>
              <a:off x="3793" y="1013"/>
              <a:ext cx="421" cy="248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item</a:t>
              </a: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228598" y="3854695"/>
            <a:ext cx="1358143" cy="1210938"/>
            <a:chOff x="3896" y="2481"/>
            <a:chExt cx="845" cy="750"/>
          </a:xfrm>
        </p:grpSpPr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896" y="2716"/>
              <a:ext cx="845" cy="515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branch_key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branch_name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branch_type</a:t>
              </a: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3898" y="2481"/>
              <a:ext cx="526" cy="229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Corbel" charset="0"/>
                  <a:ea typeface="Corbel" charset="0"/>
                  <a:cs typeface="Corbel" charset="0"/>
                </a:rPr>
                <a:t>branch</a:t>
              </a:r>
            </a:p>
          </p:txBody>
        </p:sp>
      </p:grp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6935789" y="2373313"/>
            <a:ext cx="1608137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783388" y="1458914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Shipping Fact Table</a:t>
            </a: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6935788" y="191611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6934201" y="1992314"/>
            <a:ext cx="1603376" cy="366713"/>
          </a:xfrm>
          <a:prstGeom prst="rect">
            <a:avLst/>
          </a:prstGeom>
          <a:solidFill>
            <a:srgbClr val="00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time_key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6934200" y="2449514"/>
            <a:ext cx="1601788" cy="366713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item_key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6935788" y="2830513"/>
            <a:ext cx="1600200" cy="4508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6935788" y="2830514"/>
            <a:ext cx="1600200" cy="366713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shipper_key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6935788" y="3287713"/>
            <a:ext cx="1600200" cy="4524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943726" y="3306764"/>
            <a:ext cx="1562873" cy="369974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 smtClean="0">
                <a:latin typeface="Corbel" charset="0"/>
                <a:ea typeface="Corbel" charset="0"/>
                <a:cs typeface="Corbel" charset="0"/>
              </a:rPr>
              <a:t>from_location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934200" y="3744914"/>
            <a:ext cx="1601789" cy="4556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6950849" y="3779839"/>
            <a:ext cx="1555750" cy="3667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    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to_location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6934200" y="4202114"/>
            <a:ext cx="1601789" cy="461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6934200" y="4243389"/>
            <a:ext cx="1576388" cy="366713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rbel" charset="0"/>
                <a:ea typeface="Corbel" charset="0"/>
                <a:cs typeface="Corbel" charset="0"/>
              </a:rPr>
              <a:t>     </a:t>
            </a:r>
            <a:r>
              <a:rPr lang="en-US" altLang="en-US" sz="1800" dirty="0" err="1">
                <a:latin typeface="Corbel" charset="0"/>
                <a:ea typeface="Corbel" charset="0"/>
                <a:cs typeface="Corbel" charset="0"/>
              </a:rPr>
              <a:t>dollars_cost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900864" y="4659313"/>
            <a:ext cx="160573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6950849" y="4689476"/>
            <a:ext cx="1593077" cy="369974"/>
          </a:xfrm>
          <a:prstGeom prst="rect">
            <a:avLst/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 smtClean="0">
                <a:latin typeface="Corbel" charset="0"/>
                <a:ea typeface="Corbel" charset="0"/>
                <a:cs typeface="Corbel" charset="0"/>
              </a:rPr>
              <a:t>units_shipped</a:t>
            </a:r>
            <a:endParaRPr lang="en-US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 flipH="1" flipV="1">
            <a:off x="6553200" y="1401763"/>
            <a:ext cx="3810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Line 56"/>
          <p:cNvSpPr>
            <a:spLocks noChangeShapeType="1"/>
          </p:cNvSpPr>
          <p:nvPr/>
        </p:nvSpPr>
        <p:spPr bwMode="auto">
          <a:xfrm flipH="1">
            <a:off x="2667000" y="1401763"/>
            <a:ext cx="38862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7" name="Line 57"/>
          <p:cNvSpPr>
            <a:spLocks noChangeShapeType="1"/>
          </p:cNvSpPr>
          <p:nvPr/>
        </p:nvSpPr>
        <p:spPr bwMode="auto">
          <a:xfrm flipH="1">
            <a:off x="1828800" y="1401763"/>
            <a:ext cx="914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8" name="Line 58"/>
          <p:cNvSpPr>
            <a:spLocks noChangeShapeType="1"/>
          </p:cNvSpPr>
          <p:nvPr/>
        </p:nvSpPr>
        <p:spPr bwMode="auto">
          <a:xfrm flipH="1" flipV="1">
            <a:off x="6400800" y="2163763"/>
            <a:ext cx="53340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9" name="Line 59"/>
          <p:cNvSpPr>
            <a:spLocks noChangeShapeType="1"/>
          </p:cNvSpPr>
          <p:nvPr/>
        </p:nvSpPr>
        <p:spPr bwMode="auto">
          <a:xfrm flipH="1">
            <a:off x="6172200" y="3535363"/>
            <a:ext cx="68580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0" name="Line 60"/>
          <p:cNvSpPr>
            <a:spLocks noChangeShapeType="1"/>
          </p:cNvSpPr>
          <p:nvPr/>
        </p:nvSpPr>
        <p:spPr bwMode="auto">
          <a:xfrm flipH="1">
            <a:off x="6400800" y="4068763"/>
            <a:ext cx="45720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1" name="Line 61"/>
          <p:cNvSpPr>
            <a:spLocks noChangeShapeType="1"/>
          </p:cNvSpPr>
          <p:nvPr/>
        </p:nvSpPr>
        <p:spPr bwMode="auto">
          <a:xfrm>
            <a:off x="8915400" y="3078163"/>
            <a:ext cx="0" cy="1676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algn="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2" name="Group 63"/>
          <p:cNvGrpSpPr>
            <a:grpSpLocks/>
          </p:cNvGrpSpPr>
          <p:nvPr/>
        </p:nvGrpSpPr>
        <p:grpSpPr bwMode="auto">
          <a:xfrm>
            <a:off x="7543904" y="5320307"/>
            <a:ext cx="1399297" cy="1439241"/>
            <a:chOff x="3896" y="2492"/>
            <a:chExt cx="870" cy="890"/>
          </a:xfrm>
        </p:grpSpPr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3896" y="2715"/>
              <a:ext cx="870" cy="667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shipper_key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shipper_name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location_key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shipper_type</a:t>
              </a:r>
            </a:p>
          </p:txBody>
        </p:sp>
        <p:sp>
          <p:nvSpPr>
            <p:cNvPr id="64" name="Text Box 65"/>
            <p:cNvSpPr txBox="1">
              <a:spLocks noChangeArrowheads="1"/>
            </p:cNvSpPr>
            <p:nvPr/>
          </p:nvSpPr>
          <p:spPr bwMode="auto">
            <a:xfrm>
              <a:off x="3896" y="2492"/>
              <a:ext cx="553" cy="228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Corbel" charset="0"/>
                  <a:ea typeface="Corbel" charset="0"/>
                  <a:cs typeface="Corbel" charset="0"/>
                </a:rPr>
                <a:t>shipper</a:t>
              </a:r>
            </a:p>
          </p:txBody>
        </p:sp>
      </p:grpSp>
      <p:sp>
        <p:nvSpPr>
          <p:cNvPr id="65" name="Line 66"/>
          <p:cNvSpPr>
            <a:spLocks noChangeShapeType="1"/>
          </p:cNvSpPr>
          <p:nvPr/>
        </p:nvSpPr>
        <p:spPr bwMode="auto">
          <a:xfrm flipH="1">
            <a:off x="8534400" y="4678363"/>
            <a:ext cx="381000" cy="1066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6" name="Line 67"/>
          <p:cNvSpPr>
            <a:spLocks noChangeShapeType="1"/>
          </p:cNvSpPr>
          <p:nvPr/>
        </p:nvSpPr>
        <p:spPr bwMode="auto">
          <a:xfrm>
            <a:off x="8534400" y="3078163"/>
            <a:ext cx="381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pPr algn="r"/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7" name="Line 68"/>
          <p:cNvSpPr>
            <a:spLocks noChangeShapeType="1"/>
          </p:cNvSpPr>
          <p:nvPr/>
        </p:nvSpPr>
        <p:spPr bwMode="auto">
          <a:xfrm flipH="1" flipV="1">
            <a:off x="5791200" y="5668963"/>
            <a:ext cx="1752600" cy="6858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Fact </a:t>
            </a:r>
            <a:r>
              <a:rPr lang="en-US" altLang="en-US" dirty="0" smtClean="0"/>
              <a:t>Constellation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13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 Concept </a:t>
            </a:r>
            <a:r>
              <a:rPr lang="en-US" altLang="en-US" dirty="0" smtClean="0"/>
              <a:t>Hierarchy</a:t>
            </a:r>
            <a:br>
              <a:rPr lang="en-US" altLang="en-US" dirty="0" smtClean="0"/>
            </a:br>
            <a:r>
              <a:rPr lang="en-US" altLang="en-US" dirty="0" smtClean="0"/>
              <a:t>for </a:t>
            </a:r>
            <a:r>
              <a:rPr lang="en-US" altLang="en-US" dirty="0"/>
              <a:t>a </a:t>
            </a:r>
            <a:r>
              <a:rPr lang="en-US" altLang="en-US" b="1" dirty="0" smtClean="0"/>
              <a:t>Dimension</a:t>
            </a:r>
            <a:r>
              <a:rPr lang="en-US" altLang="en-US" dirty="0" smtClean="0"/>
              <a:t> (location)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4876800" y="170815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all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52800" y="2698750"/>
            <a:ext cx="10967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Europe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400799" y="2698750"/>
            <a:ext cx="215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North_America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8029575" y="3765550"/>
            <a:ext cx="1114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Mexico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43600" y="3765550"/>
            <a:ext cx="11448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Canada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4227513" y="3765550"/>
            <a:ext cx="9028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Spain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209800" y="3765550"/>
            <a:ext cx="13612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Germany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876800" y="4832350"/>
            <a:ext cx="1540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Vancouver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6019799" y="5822950"/>
            <a:ext cx="12343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M. Wind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191000" y="5822950"/>
            <a:ext cx="1165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L. Chan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5333999" y="26987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7391399" y="37655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657599" y="37655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428999" y="49085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476999" y="48323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486399" y="5822950"/>
            <a:ext cx="4299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...</a:t>
            </a: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H="1">
            <a:off x="3886199" y="2089150"/>
            <a:ext cx="12192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5105399" y="2089150"/>
            <a:ext cx="2209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H="1">
            <a:off x="2819399" y="307975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09999" y="3079750"/>
            <a:ext cx="838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 flipH="1">
            <a:off x="6476999" y="307975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>
            <a:off x="7467599" y="3079750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362199" y="4146550"/>
            <a:ext cx="533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Line 26"/>
          <p:cNvSpPr>
            <a:spLocks noChangeShapeType="1"/>
          </p:cNvSpPr>
          <p:nvPr/>
        </p:nvSpPr>
        <p:spPr bwMode="auto">
          <a:xfrm>
            <a:off x="2895599" y="4146550"/>
            <a:ext cx="609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41909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45719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H="1">
            <a:off x="82295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Line 30"/>
          <p:cNvSpPr>
            <a:spLocks noChangeShapeType="1"/>
          </p:cNvSpPr>
          <p:nvPr/>
        </p:nvSpPr>
        <p:spPr bwMode="auto">
          <a:xfrm>
            <a:off x="8610599" y="4146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31"/>
          <p:cNvSpPr>
            <a:spLocks noChangeShapeType="1"/>
          </p:cNvSpPr>
          <p:nvPr/>
        </p:nvSpPr>
        <p:spPr bwMode="auto">
          <a:xfrm flipH="1">
            <a:off x="2057399" y="53657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Line 32"/>
          <p:cNvSpPr>
            <a:spLocks noChangeShapeType="1"/>
          </p:cNvSpPr>
          <p:nvPr/>
        </p:nvSpPr>
        <p:spPr bwMode="auto">
          <a:xfrm>
            <a:off x="2438399" y="53657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Line 33"/>
          <p:cNvSpPr>
            <a:spLocks noChangeShapeType="1"/>
          </p:cNvSpPr>
          <p:nvPr/>
        </p:nvSpPr>
        <p:spPr bwMode="auto">
          <a:xfrm flipH="1">
            <a:off x="4876799" y="5213350"/>
            <a:ext cx="685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Line 34"/>
          <p:cNvSpPr>
            <a:spLocks noChangeShapeType="1"/>
          </p:cNvSpPr>
          <p:nvPr/>
        </p:nvSpPr>
        <p:spPr bwMode="auto">
          <a:xfrm>
            <a:off x="5562599" y="521335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304800" y="178435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all</a:t>
            </a:r>
          </a:p>
        </p:txBody>
      </p: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228600" y="2774950"/>
            <a:ext cx="10021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region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304800" y="5899150"/>
            <a:ext cx="9044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office</a:t>
            </a:r>
          </a:p>
        </p:txBody>
      </p:sp>
      <p:sp>
        <p:nvSpPr>
          <p:cNvPr id="40" name="Line 38"/>
          <p:cNvSpPr>
            <a:spLocks noChangeShapeType="1"/>
          </p:cNvSpPr>
          <p:nvPr/>
        </p:nvSpPr>
        <p:spPr bwMode="auto">
          <a:xfrm flipH="1">
            <a:off x="7315199" y="5289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Line 39"/>
          <p:cNvSpPr>
            <a:spLocks noChangeShapeType="1"/>
          </p:cNvSpPr>
          <p:nvPr/>
        </p:nvSpPr>
        <p:spPr bwMode="auto">
          <a:xfrm>
            <a:off x="7696199" y="5289550"/>
            <a:ext cx="381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Line 40"/>
          <p:cNvSpPr>
            <a:spLocks noChangeShapeType="1"/>
          </p:cNvSpPr>
          <p:nvPr/>
        </p:nvSpPr>
        <p:spPr bwMode="auto">
          <a:xfrm flipH="1">
            <a:off x="5638799" y="4146550"/>
            <a:ext cx="762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Line 41"/>
          <p:cNvSpPr>
            <a:spLocks noChangeShapeType="1"/>
          </p:cNvSpPr>
          <p:nvPr/>
        </p:nvSpPr>
        <p:spPr bwMode="auto">
          <a:xfrm>
            <a:off x="6400799" y="414655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4" name="Text Box 42"/>
          <p:cNvSpPr txBox="1">
            <a:spLocks noChangeArrowheads="1"/>
          </p:cNvSpPr>
          <p:nvPr/>
        </p:nvSpPr>
        <p:spPr bwMode="auto">
          <a:xfrm>
            <a:off x="228600" y="3841750"/>
            <a:ext cx="11608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country</a:t>
            </a:r>
          </a:p>
        </p:txBody>
      </p:sp>
      <p:sp>
        <p:nvSpPr>
          <p:cNvPr id="45" name="Line 43"/>
          <p:cNvSpPr>
            <a:spLocks noChangeShapeType="1"/>
          </p:cNvSpPr>
          <p:nvPr/>
        </p:nvSpPr>
        <p:spPr bwMode="auto">
          <a:xfrm>
            <a:off x="609599" y="21653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Line 44"/>
          <p:cNvSpPr>
            <a:spLocks noChangeShapeType="1"/>
          </p:cNvSpPr>
          <p:nvPr/>
        </p:nvSpPr>
        <p:spPr bwMode="auto">
          <a:xfrm>
            <a:off x="609599" y="32321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7" name="Line 45"/>
          <p:cNvSpPr>
            <a:spLocks noChangeShapeType="1"/>
          </p:cNvSpPr>
          <p:nvPr/>
        </p:nvSpPr>
        <p:spPr bwMode="auto">
          <a:xfrm>
            <a:off x="609599" y="422275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Line 46"/>
          <p:cNvSpPr>
            <a:spLocks noChangeShapeType="1"/>
          </p:cNvSpPr>
          <p:nvPr/>
        </p:nvSpPr>
        <p:spPr bwMode="auto">
          <a:xfrm>
            <a:off x="609599" y="528955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7086600" y="4908550"/>
            <a:ext cx="1199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Toronto</a:t>
            </a:r>
          </a:p>
        </p:txBody>
      </p:sp>
      <p:sp>
        <p:nvSpPr>
          <p:cNvPr id="50" name="Text Box 48"/>
          <p:cNvSpPr txBox="1">
            <a:spLocks noChangeArrowheads="1"/>
          </p:cNvSpPr>
          <p:nvPr/>
        </p:nvSpPr>
        <p:spPr bwMode="auto">
          <a:xfrm>
            <a:off x="1828799" y="4908550"/>
            <a:ext cx="13708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Frankfurt</a:t>
            </a:r>
          </a:p>
        </p:txBody>
      </p:sp>
      <p:sp>
        <p:nvSpPr>
          <p:cNvPr id="51" name="Text Box 49"/>
          <p:cNvSpPr txBox="1">
            <a:spLocks noChangeArrowheads="1"/>
          </p:cNvSpPr>
          <p:nvPr/>
        </p:nvSpPr>
        <p:spPr bwMode="auto">
          <a:xfrm>
            <a:off x="304800" y="4908550"/>
            <a:ext cx="6463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city</a:t>
            </a:r>
          </a:p>
        </p:txBody>
      </p:sp>
    </p:spTree>
    <p:extLst>
      <p:ext uri="{BB962C8B-B14F-4D97-AF65-F5344CB8AC3E}">
        <p14:creationId xmlns:p14="http://schemas.microsoft.com/office/powerpoint/2010/main" val="644775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Data Cube </a:t>
            </a:r>
            <a:r>
              <a:rPr lang="en-US" altLang="en-US" dirty="0" smtClean="0"/>
              <a:t>Measures:</a:t>
            </a:r>
            <a:br>
              <a:rPr lang="en-US" altLang="en-US" dirty="0" smtClean="0"/>
            </a:br>
            <a:r>
              <a:rPr lang="en-US" altLang="en-US" dirty="0" smtClean="0"/>
              <a:t>Three </a:t>
            </a:r>
            <a:r>
              <a:rPr lang="en-US" altLang="en-US" dirty="0"/>
              <a:t>Categories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Distributive</a:t>
            </a:r>
            <a:r>
              <a:rPr lang="en-US" altLang="en-US" sz="2400" dirty="0"/>
              <a:t>: if the result derived by applying the function to </a:t>
            </a:r>
            <a:r>
              <a:rPr lang="en-US" altLang="en-US" sz="2400" i="1" dirty="0"/>
              <a:t>n </a:t>
            </a:r>
            <a:r>
              <a:rPr lang="en-US" altLang="en-US" sz="2400" dirty="0"/>
              <a:t>aggregate values is the same as that derived by applying the function on all the data without partitioning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E.g., count(), sum(), min(), max()</a:t>
            </a:r>
          </a:p>
          <a:p>
            <a:pPr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Algebraic</a:t>
            </a:r>
            <a:r>
              <a:rPr lang="en-US" altLang="en-US" sz="2400" dirty="0">
                <a:solidFill>
                  <a:srgbClr val="121328"/>
                </a:solidFill>
              </a:rPr>
              <a:t>: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it can be computed by an algebraic function with </a:t>
            </a:r>
            <a:r>
              <a:rPr lang="en-US" altLang="en-US" sz="2400" i="1" dirty="0"/>
              <a:t>M</a:t>
            </a:r>
            <a:r>
              <a:rPr lang="en-US" altLang="en-US" sz="2400" dirty="0"/>
              <a:t> arguments (where</a:t>
            </a:r>
            <a:r>
              <a:rPr lang="en-US" altLang="en-US" sz="2400" i="1" dirty="0"/>
              <a:t> M</a:t>
            </a:r>
            <a:r>
              <a:rPr lang="en-US" altLang="en-US" sz="2400" dirty="0"/>
              <a:t> is a bounded integer), each of which is obtained by applying a distributive aggregate function</a:t>
            </a:r>
            <a:endParaRPr lang="en-US" altLang="en-US" sz="2400" dirty="0">
              <a:solidFill>
                <a:srgbClr val="121328"/>
              </a:solidFill>
            </a:endParaRPr>
          </a:p>
          <a:p>
            <a:pPr lvl="2">
              <a:spcAft>
                <a:spcPts val="600"/>
              </a:spcAft>
            </a:pPr>
            <a:r>
              <a:rPr lang="en-US" altLang="en-US" dirty="0" err="1">
                <a:solidFill>
                  <a:srgbClr val="121328"/>
                </a:solidFill>
              </a:rPr>
              <a:t>avg</a:t>
            </a:r>
            <a:r>
              <a:rPr lang="en-US" altLang="en-US" dirty="0">
                <a:solidFill>
                  <a:srgbClr val="121328"/>
                </a:solidFill>
              </a:rPr>
              <a:t>(x) = sum(x) / count(x)</a:t>
            </a:r>
          </a:p>
          <a:p>
            <a:pPr lvl="2">
              <a:spcAft>
                <a:spcPts val="600"/>
              </a:spcAft>
            </a:pPr>
            <a:r>
              <a:rPr lang="en-US" altLang="en-US" dirty="0">
                <a:solidFill>
                  <a:srgbClr val="121328"/>
                </a:solidFill>
              </a:rPr>
              <a:t>Is </a:t>
            </a:r>
            <a:r>
              <a:rPr lang="en-US" altLang="en-US" dirty="0" err="1">
                <a:solidFill>
                  <a:srgbClr val="121328"/>
                </a:solidFill>
              </a:rPr>
              <a:t>min_N</a:t>
            </a:r>
            <a:r>
              <a:rPr lang="en-US" altLang="en-US" dirty="0">
                <a:solidFill>
                  <a:srgbClr val="121328"/>
                </a:solidFill>
              </a:rPr>
              <a:t>() an algebraic measure?   How about </a:t>
            </a:r>
            <a:r>
              <a:rPr lang="en-US" altLang="en-US" dirty="0" err="1">
                <a:solidFill>
                  <a:srgbClr val="121328"/>
                </a:solidFill>
              </a:rPr>
              <a:t>standard_deviation</a:t>
            </a:r>
            <a:r>
              <a:rPr lang="en-US" altLang="en-US" dirty="0">
                <a:solidFill>
                  <a:srgbClr val="121328"/>
                </a:solidFill>
              </a:rPr>
              <a:t>()?</a:t>
            </a:r>
          </a:p>
          <a:p>
            <a:pPr>
              <a:spcAft>
                <a:spcPts val="600"/>
              </a:spcAft>
            </a:pPr>
            <a:r>
              <a:rPr lang="en-US" altLang="en-US" sz="2400" u="sng" dirty="0">
                <a:solidFill>
                  <a:srgbClr val="FF0000"/>
                </a:solidFill>
              </a:rPr>
              <a:t>Holistic</a:t>
            </a:r>
            <a:r>
              <a:rPr lang="en-US" altLang="en-US" sz="2400" dirty="0">
                <a:solidFill>
                  <a:srgbClr val="FF0000"/>
                </a:solidFill>
              </a:rPr>
              <a:t>: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if there is no constant bound on the storage size needed to describe a </a:t>
            </a:r>
            <a:r>
              <a:rPr lang="en-US" altLang="en-US" sz="2400" dirty="0" err="1"/>
              <a:t>subaggregate</a:t>
            </a:r>
            <a:r>
              <a:rPr lang="en-US" altLang="en-US" sz="2400" dirty="0"/>
              <a:t>.</a:t>
            </a:r>
            <a:r>
              <a:rPr lang="en-US" altLang="en-US" sz="2400" dirty="0">
                <a:solidFill>
                  <a:schemeClr val="hlink"/>
                </a:solidFill>
              </a:rPr>
              <a:t> 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E.g., median(), mode(), rank</a:t>
            </a:r>
            <a:r>
              <a:rPr lang="en-US" altLang="en-US" dirty="0" smtClean="0"/>
              <a:t>()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73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View of Warehouses and Hierarchies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3" descr="works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56507"/>
            <a:ext cx="7143750" cy="548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regh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937" y="1653381"/>
            <a:ext cx="217170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0066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Multidimensional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Sales volume as a function of product, month, and </a:t>
            </a:r>
            <a:r>
              <a:rPr lang="en-US" altLang="en-US" dirty="0" smtClean="0"/>
              <a:t>region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00944" y="2755615"/>
            <a:ext cx="3768104" cy="3785169"/>
            <a:chOff x="2404096" y="2681064"/>
            <a:chExt cx="3768104" cy="3785169"/>
          </a:xfrm>
        </p:grpSpPr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2901950" y="3130550"/>
              <a:ext cx="3263900" cy="2882900"/>
            </a:xfrm>
            <a:prstGeom prst="cube">
              <a:avLst>
                <a:gd name="adj" fmla="val 24995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2895600" y="41910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86075" y="44958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2895600" y="48768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895600" y="51816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895600" y="54864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895600" y="57912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2004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8862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42672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45720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8768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5052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200400" y="3124200"/>
              <a:ext cx="7620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35052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38862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V="1">
              <a:off x="45720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48768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51816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429000" y="3352800"/>
              <a:ext cx="2514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3200400" y="3581400"/>
              <a:ext cx="2590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5181600" y="38862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5943600" y="3352800"/>
              <a:ext cx="0" cy="2209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V="1">
              <a:off x="5486400" y="3505200"/>
              <a:ext cx="685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V="1">
              <a:off x="5486400" y="38862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5486400" y="42672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 flipV="1">
              <a:off x="5486400" y="45720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 flipV="1">
              <a:off x="5486400" y="4876800"/>
              <a:ext cx="6858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5486400" y="5105400"/>
              <a:ext cx="6858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 rot="16200000" flipH="1">
              <a:off x="2014888" y="4528211"/>
              <a:ext cx="1240724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Product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 rot="18720000">
              <a:off x="2466966" y="3048894"/>
              <a:ext cx="1197967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Region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641725" y="6003926"/>
              <a:ext cx="1070806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Month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5791200" y="3581400"/>
              <a:ext cx="0" cy="2133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4267200" y="3124200"/>
              <a:ext cx="685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4193227" y="2247912"/>
            <a:ext cx="4719946" cy="8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Dimensions: </a:t>
            </a:r>
            <a:r>
              <a:rPr lang="en-US" altLang="en-US" sz="2400" i="1" dirty="0">
                <a:latin typeface="Corbel" charset="0"/>
                <a:ea typeface="Corbel" charset="0"/>
                <a:cs typeface="Corbel" charset="0"/>
              </a:rPr>
              <a:t>Product, Location, Time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Hierarchical summarization paths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733374" y="3542140"/>
            <a:ext cx="4014753" cy="2247411"/>
            <a:chOff x="6629400" y="3276601"/>
            <a:chExt cx="4014753" cy="2247411"/>
          </a:xfrm>
        </p:grpSpPr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6629400" y="3276601"/>
              <a:ext cx="4014753" cy="2247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Industry   Region         </a:t>
              </a:r>
              <a:r>
                <a:rPr lang="en-US" altLang="en-US" sz="2000" dirty="0" smtClean="0">
                  <a:latin typeface="Corbel" charset="0"/>
                  <a:ea typeface="Corbel" charset="0"/>
                  <a:cs typeface="Corbel" charset="0"/>
                </a:rPr>
                <a:t>       Year</a:t>
              </a: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Category   Country  Quarter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Product      </a:t>
              </a:r>
              <a:r>
                <a:rPr lang="en-US" altLang="en-US" sz="2000" dirty="0" smtClean="0">
                  <a:latin typeface="Corbel" charset="0"/>
                  <a:ea typeface="Corbel" charset="0"/>
                  <a:cs typeface="Corbel" charset="0"/>
                </a:rPr>
                <a:t>   City     </a:t>
              </a:r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Month    </a:t>
              </a:r>
              <a:r>
                <a:rPr lang="en-US" altLang="en-US" sz="2000" dirty="0" smtClean="0">
                  <a:latin typeface="Corbel" charset="0"/>
                  <a:ea typeface="Corbel" charset="0"/>
                  <a:cs typeface="Corbel" charset="0"/>
                </a:rPr>
                <a:t>       Week</a:t>
              </a: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                   </a:t>
              </a:r>
              <a:r>
                <a:rPr lang="en-US" altLang="en-US" sz="2000" dirty="0" smtClean="0">
                  <a:latin typeface="Corbel" charset="0"/>
                  <a:ea typeface="Corbel" charset="0"/>
                  <a:cs typeface="Corbel" charset="0"/>
                </a:rPr>
                <a:t>    Office                 Day</a:t>
              </a: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71628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Line 41"/>
            <p:cNvSpPr>
              <a:spLocks noChangeShapeType="1"/>
            </p:cNvSpPr>
            <p:nvPr/>
          </p:nvSpPr>
          <p:spPr bwMode="auto">
            <a:xfrm>
              <a:off x="82296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Line 42"/>
            <p:cNvSpPr>
              <a:spLocks noChangeShapeType="1"/>
            </p:cNvSpPr>
            <p:nvPr/>
          </p:nvSpPr>
          <p:spPr bwMode="auto">
            <a:xfrm>
              <a:off x="9448800" y="36576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7162800" y="4267200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Line 44"/>
            <p:cNvSpPr>
              <a:spLocks noChangeShapeType="1"/>
            </p:cNvSpPr>
            <p:nvPr/>
          </p:nvSpPr>
          <p:spPr bwMode="auto">
            <a:xfrm>
              <a:off x="8229600" y="4267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Line 45"/>
            <p:cNvSpPr>
              <a:spLocks noChangeShapeType="1"/>
            </p:cNvSpPr>
            <p:nvPr/>
          </p:nvSpPr>
          <p:spPr bwMode="auto">
            <a:xfrm>
              <a:off x="8229600" y="48768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Line 46"/>
            <p:cNvSpPr>
              <a:spLocks noChangeShapeType="1"/>
            </p:cNvSpPr>
            <p:nvPr/>
          </p:nvSpPr>
          <p:spPr bwMode="auto">
            <a:xfrm flipH="1">
              <a:off x="9144000" y="4267200"/>
              <a:ext cx="30480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Line 47"/>
            <p:cNvSpPr>
              <a:spLocks noChangeShapeType="1"/>
            </p:cNvSpPr>
            <p:nvPr/>
          </p:nvSpPr>
          <p:spPr bwMode="auto">
            <a:xfrm>
              <a:off x="9601200" y="3657600"/>
              <a:ext cx="5334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Line 48"/>
            <p:cNvSpPr>
              <a:spLocks noChangeShapeType="1"/>
            </p:cNvSpPr>
            <p:nvPr/>
          </p:nvSpPr>
          <p:spPr bwMode="auto">
            <a:xfrm>
              <a:off x="9144000" y="4800600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Line 49"/>
            <p:cNvSpPr>
              <a:spLocks noChangeShapeType="1"/>
            </p:cNvSpPr>
            <p:nvPr/>
          </p:nvSpPr>
          <p:spPr bwMode="auto">
            <a:xfrm flipH="1">
              <a:off x="9652656" y="4807739"/>
              <a:ext cx="3048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90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Sample Data 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sp>
        <p:nvSpPr>
          <p:cNvPr id="72" name="AutoShape 4"/>
          <p:cNvSpPr>
            <a:spLocks noChangeArrowheads="1"/>
          </p:cNvSpPr>
          <p:nvPr/>
        </p:nvSpPr>
        <p:spPr bwMode="auto">
          <a:xfrm>
            <a:off x="6553200" y="1417638"/>
            <a:ext cx="2403475" cy="657225"/>
          </a:xfrm>
          <a:prstGeom prst="wedgeRoundRectCallout">
            <a:avLst>
              <a:gd name="adj1" fmla="val -41671"/>
              <a:gd name="adj2" fmla="val 66667"/>
              <a:gd name="adj3" fmla="val 16667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rbel" charset="0"/>
                <a:ea typeface="Corbel" charset="0"/>
                <a:cs typeface="Corbel" charset="0"/>
              </a:rPr>
              <a:t>Total annual sales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>
                <a:latin typeface="Corbel" charset="0"/>
                <a:ea typeface="Corbel" charset="0"/>
                <a:cs typeface="Corbel" charset="0"/>
              </a:rPr>
              <a:t>of  TVs in U.S.A.</a:t>
            </a:r>
            <a:endParaRPr lang="en-US" altLang="en-US" sz="2400" b="1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73" name="Group 5"/>
          <p:cNvGrpSpPr>
            <a:grpSpLocks/>
          </p:cNvGrpSpPr>
          <p:nvPr/>
        </p:nvGrpSpPr>
        <p:grpSpPr bwMode="auto">
          <a:xfrm>
            <a:off x="936625" y="1531938"/>
            <a:ext cx="7127875" cy="4760913"/>
            <a:chOff x="444" y="1008"/>
            <a:chExt cx="4490" cy="2999"/>
          </a:xfrm>
        </p:grpSpPr>
        <p:sp>
          <p:nvSpPr>
            <p:cNvPr id="74" name="Rectangle 6"/>
            <p:cNvSpPr>
              <a:spLocks noChangeArrowheads="1"/>
            </p:cNvSpPr>
            <p:nvPr/>
          </p:nvSpPr>
          <p:spPr bwMode="auto">
            <a:xfrm>
              <a:off x="2412" y="1008"/>
              <a:ext cx="52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Corbel" charset="0"/>
                  <a:ea typeface="Corbel" charset="0"/>
                  <a:cs typeface="Corbel" charset="0"/>
                </a:rPr>
                <a:t>Date</a:t>
              </a:r>
            </a:p>
          </p:txBody>
        </p:sp>
        <p:sp>
          <p:nvSpPr>
            <p:cNvPr id="75" name="Rectangle 7"/>
            <p:cNvSpPr>
              <a:spLocks noChangeArrowheads="1"/>
            </p:cNvSpPr>
            <p:nvPr/>
          </p:nvSpPr>
          <p:spPr bwMode="auto">
            <a:xfrm rot="18615059">
              <a:off x="274" y="1340"/>
              <a:ext cx="779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Corbel" charset="0"/>
                  <a:ea typeface="Corbel" charset="0"/>
                  <a:cs typeface="Corbel" charset="0"/>
                </a:rPr>
                <a:t>Product</a:t>
              </a:r>
            </a:p>
          </p:txBody>
        </p:sp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 rot="16200000">
              <a:off x="4374" y="2086"/>
              <a:ext cx="81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Corbel" charset="0"/>
                  <a:ea typeface="Corbel" charset="0"/>
                  <a:cs typeface="Corbel" charset="0"/>
                </a:rPr>
                <a:t>Country</a:t>
              </a:r>
            </a:p>
          </p:txBody>
        </p:sp>
        <p:grpSp>
          <p:nvGrpSpPr>
            <p:cNvPr id="77" name="Group 9"/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137" name="WordArt 10"/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US" sz="3600" kern="10" dirty="0">
                    <a:solidFill>
                      <a:srgbClr val="FF0000"/>
                    </a:soli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Corbel" charset="0"/>
                    <a:ea typeface="Corbel" charset="0"/>
                    <a:cs typeface="Corbel" charset="0"/>
                  </a:rPr>
                  <a:t>All, All, All</a:t>
                </a:r>
              </a:p>
            </p:txBody>
          </p:sp>
          <p:sp>
            <p:nvSpPr>
              <p:cNvPr id="138" name="AutoShape 11"/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8" name="AutoShape 12"/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9" name="AutoShape 13"/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AutoShape 14"/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1" name="AutoShape 15"/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2" name="AutoShape 16"/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3" name="AutoShape 17"/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AutoShape 18"/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5" name="AutoShape 19"/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6" name="AutoShape 20"/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444" y="1866"/>
              <a:ext cx="3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sum</a:t>
              </a:r>
              <a:endParaRPr lang="en-US" altLang="en-US" sz="1600" i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8" name="Rectangle 22"/>
            <p:cNvSpPr>
              <a:spLocks noChangeArrowheads="1"/>
            </p:cNvSpPr>
            <p:nvPr/>
          </p:nvSpPr>
          <p:spPr bwMode="auto">
            <a:xfrm>
              <a:off x="3616" y="1206"/>
              <a:ext cx="38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Corbel" charset="0"/>
                  <a:ea typeface="Corbel" charset="0"/>
                  <a:cs typeface="Corbel" charset="0"/>
                </a:rPr>
                <a:t>sum</a:t>
              </a:r>
              <a:endParaRPr lang="en-US" altLang="en-US" sz="1600" i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9" name="AutoShape 23"/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0" name="AutoShape 24"/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1" name="AutoShape 25"/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2" name="AutoShape 26"/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3" name="AutoShape 27"/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4" name="AutoShape 28"/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5" name="AutoShape 29"/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6" name="AutoShape 30"/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7" name="AutoShape 31"/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8" name="AutoShape 32"/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9" name="AutoShape 33"/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0" name="AutoShape 34"/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1" name="AutoShape 35"/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2" name="AutoShape 36"/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3" name="AutoShape 37"/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104" name="Group 38"/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117" name="AutoShape 39"/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8" name="AutoShape 40"/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19" name="AutoShape 41"/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0" name="AutoShape 42"/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1" name="AutoShape 43"/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2" name="AutoShape 44"/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3" name="AutoShape 45"/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4" name="AutoShape 46"/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5" name="AutoShape 47"/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6" name="AutoShape 48"/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7" name="AutoShape 49"/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8" name="AutoShape 50"/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9" name="AutoShape 51"/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0" name="AutoShape 52"/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1" name="AutoShape 53"/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2" name="AutoShape 54"/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3" name="AutoShape 55"/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4" name="AutoShape 56"/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5" name="AutoShape 57"/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6" name="AutoShape 58"/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b="1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05" name="Rectangle 59"/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Corbel" charset="0"/>
                  <a:ea typeface="Corbel" charset="0"/>
                  <a:cs typeface="Corbel" charset="0"/>
                </a:rPr>
                <a:t> </a:t>
              </a:r>
            </a:p>
          </p:txBody>
        </p:sp>
        <p:sp>
          <p:nvSpPr>
            <p:cNvPr id="106" name="Text Box 60"/>
            <p:cNvSpPr txBox="1">
              <a:spLocks noChangeArrowheads="1"/>
            </p:cNvSpPr>
            <p:nvPr/>
          </p:nvSpPr>
          <p:spPr bwMode="auto">
            <a:xfrm>
              <a:off x="1116" y="1300"/>
              <a:ext cx="3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TV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7" name="Text Box 61"/>
            <p:cNvSpPr txBox="1">
              <a:spLocks noChangeArrowheads="1"/>
            </p:cNvSpPr>
            <p:nvPr/>
          </p:nvSpPr>
          <p:spPr bwMode="auto">
            <a:xfrm>
              <a:off x="700" y="1669"/>
              <a:ext cx="4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VCR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8" name="Text Box 62"/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PC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9" name="Text Box 63"/>
            <p:cNvSpPr txBox="1">
              <a:spLocks noChangeArrowheads="1"/>
            </p:cNvSpPr>
            <p:nvPr/>
          </p:nvSpPr>
          <p:spPr bwMode="auto">
            <a:xfrm>
              <a:off x="1467" y="1197"/>
              <a:ext cx="4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1Qtr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0" name="Text Box 64"/>
            <p:cNvSpPr txBox="1">
              <a:spLocks noChangeArrowheads="1"/>
            </p:cNvSpPr>
            <p:nvPr/>
          </p:nvSpPr>
          <p:spPr bwMode="auto">
            <a:xfrm>
              <a:off x="2026" y="1185"/>
              <a:ext cx="42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2Qtr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1" name="Text Box 65"/>
            <p:cNvSpPr txBox="1">
              <a:spLocks noChangeArrowheads="1"/>
            </p:cNvSpPr>
            <p:nvPr/>
          </p:nvSpPr>
          <p:spPr bwMode="auto">
            <a:xfrm>
              <a:off x="2522" y="1209"/>
              <a:ext cx="42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3Qtr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2" name="Text Box 66"/>
            <p:cNvSpPr txBox="1">
              <a:spLocks noChangeArrowheads="1"/>
            </p:cNvSpPr>
            <p:nvPr/>
          </p:nvSpPr>
          <p:spPr bwMode="auto">
            <a:xfrm>
              <a:off x="3093" y="1221"/>
              <a:ext cx="43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4Qtr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3" name="Text Box 67"/>
            <p:cNvSpPr txBox="1">
              <a:spLocks noChangeArrowheads="1"/>
            </p:cNvSpPr>
            <p:nvPr/>
          </p:nvSpPr>
          <p:spPr bwMode="auto">
            <a:xfrm>
              <a:off x="4095" y="1482"/>
              <a:ext cx="497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U.S.A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4" name="Text Box 68"/>
            <p:cNvSpPr txBox="1">
              <a:spLocks noChangeArrowheads="1"/>
            </p:cNvSpPr>
            <p:nvPr/>
          </p:nvSpPr>
          <p:spPr bwMode="auto">
            <a:xfrm>
              <a:off x="4080" y="1975"/>
              <a:ext cx="61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Canada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5" name="Text Box 69"/>
            <p:cNvSpPr txBox="1">
              <a:spLocks noChangeArrowheads="1"/>
            </p:cNvSpPr>
            <p:nvPr/>
          </p:nvSpPr>
          <p:spPr bwMode="auto">
            <a:xfrm>
              <a:off x="4080" y="2394"/>
              <a:ext cx="6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Corbel" charset="0"/>
                  <a:ea typeface="Corbel" charset="0"/>
                  <a:cs typeface="Corbel" charset="0"/>
                </a:rPr>
                <a:t>Mexico</a:t>
              </a: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6" name="Text Box 70"/>
            <p:cNvSpPr txBox="1">
              <a:spLocks noChangeArrowheads="1"/>
            </p:cNvSpPr>
            <p:nvPr/>
          </p:nvSpPr>
          <p:spPr bwMode="auto">
            <a:xfrm>
              <a:off x="4173" y="2874"/>
              <a:ext cx="38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latin typeface="Corbel" charset="0"/>
                  <a:ea typeface="Corbel" charset="0"/>
                  <a:cs typeface="Corbel" charset="0"/>
                </a:rPr>
                <a:t>sum</a:t>
              </a:r>
              <a:endParaRPr lang="en-US" altLang="en-US" sz="2400" dirty="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2245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Typical OLAP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Roll up (drill-up): </a:t>
            </a:r>
            <a:r>
              <a:rPr lang="en-US" altLang="en-US" sz="2400" dirty="0"/>
              <a:t>summarize data</a:t>
            </a:r>
          </a:p>
          <a:p>
            <a:pPr lvl="1"/>
            <a:r>
              <a:rPr lang="en-US" altLang="en-US" sz="2400" i="1" dirty="0"/>
              <a:t>by climbing up hierarchy or by dimension reduction</a:t>
            </a:r>
            <a:endParaRPr lang="en-US" altLang="en-US" sz="2400" dirty="0"/>
          </a:p>
          <a:p>
            <a:r>
              <a:rPr lang="en-US" altLang="en-US" sz="2400" dirty="0">
                <a:solidFill>
                  <a:srgbClr val="FF0000"/>
                </a:solidFill>
              </a:rPr>
              <a:t>Drill down (roll down): </a:t>
            </a:r>
            <a:r>
              <a:rPr lang="en-US" altLang="en-US" sz="2400" dirty="0"/>
              <a:t>reverse of roll-up</a:t>
            </a:r>
          </a:p>
          <a:p>
            <a:pPr lvl="1"/>
            <a:r>
              <a:rPr lang="en-US" altLang="en-US" sz="2400" i="1" dirty="0"/>
              <a:t>from higher level summary to lower level summary or detailed data, or introducing new dimensions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Slice and dice: </a:t>
            </a:r>
            <a:r>
              <a:rPr lang="en-US" altLang="en-US" sz="2400" i="1" dirty="0"/>
              <a:t>project and select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Pivot (rotate): </a:t>
            </a:r>
          </a:p>
          <a:p>
            <a:pPr lvl="1"/>
            <a:r>
              <a:rPr lang="en-US" altLang="en-US" sz="2400" i="1" dirty="0"/>
              <a:t>reorient the cube, visualization, 3D to series of 2D planes</a:t>
            </a:r>
          </a:p>
          <a:p>
            <a:r>
              <a:rPr lang="en-US" altLang="en-US" sz="2400" dirty="0"/>
              <a:t>Other operations</a:t>
            </a:r>
          </a:p>
          <a:p>
            <a:pPr lvl="1"/>
            <a:r>
              <a:rPr lang="en-US" altLang="en-US" sz="2400" i="1" dirty="0">
                <a:solidFill>
                  <a:srgbClr val="FF0000"/>
                </a:solidFill>
              </a:rPr>
              <a:t>Drill across: </a:t>
            </a:r>
            <a:r>
              <a:rPr lang="en-US" altLang="en-US" sz="2400" i="1" dirty="0"/>
              <a:t>involving (across) more than one fact table</a:t>
            </a:r>
            <a:endParaRPr lang="en-US" altLang="en-US" sz="2400" dirty="0"/>
          </a:p>
          <a:p>
            <a:pPr lvl="1"/>
            <a:r>
              <a:rPr lang="en-US" altLang="en-US" sz="2400" i="1" dirty="0">
                <a:solidFill>
                  <a:srgbClr val="FF0000"/>
                </a:solidFill>
              </a:rPr>
              <a:t>Drill through: </a:t>
            </a:r>
            <a:r>
              <a:rPr lang="en-US" altLang="en-US" sz="2400" i="1" dirty="0"/>
              <a:t>through the bottom level of the cube to its back-end relational tables (using SQL)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89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2600326" cy="1143000"/>
          </a:xfrm>
        </p:spPr>
        <p:txBody>
          <a:bodyPr>
            <a:noAutofit/>
          </a:bodyPr>
          <a:lstStyle/>
          <a:p>
            <a:pPr algn="l"/>
            <a:r>
              <a:rPr lang="en-US" altLang="en-US" sz="3600" dirty="0">
                <a:latin typeface="Corbel" charset="0"/>
                <a:ea typeface="Corbel" charset="0"/>
                <a:cs typeface="Corbel" charset="0"/>
              </a:rPr>
              <a:t>Typical OLAP </a:t>
            </a:r>
            <a:r>
              <a:rPr lang="en-US" altLang="en-US" sz="3600" dirty="0" smtClean="0">
                <a:latin typeface="Corbel" charset="0"/>
                <a:ea typeface="Corbel" charset="0"/>
                <a:cs typeface="Corbel" charset="0"/>
              </a:rPr>
              <a:t>Operations</a:t>
            </a:r>
            <a:endParaRPr lang="en-US" sz="36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1059" descr="ha02f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6" y="0"/>
            <a:ext cx="5272088" cy="68071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>
          <a:xfrm>
            <a:off x="3673430" y="3218913"/>
            <a:ext cx="780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slicing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97318" y="5171538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pivot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02643" y="3588245"/>
            <a:ext cx="1154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rill-down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75131" y="2019527"/>
            <a:ext cx="809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r</a:t>
            </a:r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oll-up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637962" y="1635620"/>
            <a:ext cx="7585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dicing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125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endParaRPr lang="zh-CN" altLang="en-US" dirty="0" smtClean="0"/>
          </a:p>
          <a:p>
            <a:r>
              <a:rPr lang="en-US" altLang="zh-CN" dirty="0" smtClean="0"/>
              <a:t>Modeling:</a:t>
            </a:r>
            <a:r>
              <a:rPr lang="zh-CN" altLang="en-US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OLAP</a:t>
            </a:r>
            <a:endParaRPr lang="zh-CN" altLang="en-US" dirty="0" smtClean="0"/>
          </a:p>
          <a:p>
            <a:r>
              <a:rPr lang="en-US" altLang="zh-CN" b="1" dirty="0" smtClean="0"/>
              <a:t>Design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and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Usage</a:t>
            </a:r>
            <a:endParaRPr lang="zh-CN" altLang="en-US" b="1" dirty="0" smtClean="0"/>
          </a:p>
          <a:p>
            <a:r>
              <a:rPr lang="en-US" altLang="zh-CN" dirty="0" smtClean="0"/>
              <a:t>Implementation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099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Design of Data </a:t>
            </a:r>
            <a:r>
              <a:rPr lang="en-US" altLang="en-US" dirty="0" smtClean="0"/>
              <a:t>Warehouse:</a:t>
            </a:r>
            <a:br>
              <a:rPr lang="en-US" altLang="en-US" dirty="0" smtClean="0"/>
            </a:br>
            <a:r>
              <a:rPr lang="en-US" altLang="en-US" dirty="0" smtClean="0"/>
              <a:t>A </a:t>
            </a:r>
            <a:r>
              <a:rPr lang="en-US" altLang="en-US" dirty="0"/>
              <a:t>Business Analysis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Four views regarding the design of a data warehouse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Top-down view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allows selection of the relevant information necessary for the data warehouse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Data source view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exposes the information being captured, stored, and managed by operational systems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Data warehouse view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consists of fact tables and dimension tables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Business query view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sees the perspectives of data in the warehouse from the view of </a:t>
            </a:r>
            <a:r>
              <a:rPr lang="en-US" altLang="en-US" dirty="0" smtClean="0"/>
              <a:t>end-user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4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database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Support </a:t>
            </a:r>
            <a:r>
              <a:rPr lang="en-US" altLang="en-US" sz="24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400" dirty="0"/>
              <a:t> by providing a solid platform of consolidated, historical data for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>
                <a:solidFill>
                  <a:srgbClr val="157573"/>
                </a:solidFill>
              </a:rPr>
              <a:t>“A data warehouse is a</a:t>
            </a:r>
            <a:r>
              <a:rPr lang="en-US" altLang="en-US" sz="2400" dirty="0"/>
              <a:t> </a:t>
            </a:r>
            <a:r>
              <a:rPr lang="en-US" altLang="en-US" sz="24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400" dirty="0"/>
              <a:t>,</a:t>
            </a:r>
            <a:r>
              <a:rPr lang="en-US" altLang="en-US" sz="24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400" dirty="0"/>
              <a:t>, </a:t>
            </a:r>
            <a:r>
              <a:rPr lang="en-US" altLang="en-US" sz="24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157573"/>
                </a:solidFill>
              </a:rPr>
              <a:t>and </a:t>
            </a:r>
            <a:r>
              <a:rPr lang="en-US" altLang="en-US" sz="24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157573"/>
                </a:solidFill>
              </a:rPr>
              <a:t>collection of data in support of management’s decision-making process.”—W. H. </a:t>
            </a:r>
            <a:r>
              <a:rPr lang="en-US" altLang="en-US" sz="2400" dirty="0" err="1">
                <a:solidFill>
                  <a:srgbClr val="157573"/>
                </a:solidFill>
              </a:rPr>
              <a:t>Inmon</a:t>
            </a:r>
            <a:endParaRPr lang="en-US" altLang="en-US" sz="2400" dirty="0">
              <a:solidFill>
                <a:srgbClr val="157573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en-US" sz="2400" dirty="0"/>
              <a:t>Data warehousing: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process of constructing and using data </a:t>
            </a:r>
            <a:r>
              <a:rPr lang="en-US" altLang="en-US" sz="2400" dirty="0" smtClean="0"/>
              <a:t>warehouses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942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Warehouse Design </a:t>
            </a:r>
            <a:r>
              <a:rPr lang="en-US" alt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b="1" dirty="0"/>
              <a:t>Top-down, bottom-up approaches or a combination</a:t>
            </a:r>
            <a:r>
              <a:rPr lang="en-US" altLang="en-US" sz="2400" dirty="0"/>
              <a:t> of both</a:t>
            </a:r>
          </a:p>
          <a:p>
            <a:pPr lvl="1"/>
            <a:r>
              <a:rPr lang="en-US" altLang="en-US" sz="2400" u="sng" dirty="0"/>
              <a:t>Top-down</a:t>
            </a:r>
            <a:r>
              <a:rPr lang="en-US" altLang="en-US" sz="2400" dirty="0"/>
              <a:t>: Starts with overall design and planning (mature)</a:t>
            </a:r>
          </a:p>
          <a:p>
            <a:pPr lvl="1"/>
            <a:r>
              <a:rPr lang="en-US" altLang="en-US" sz="2400" u="sng" dirty="0"/>
              <a:t>Bottom-up</a:t>
            </a:r>
            <a:r>
              <a:rPr lang="en-US" altLang="en-US" sz="2400" dirty="0"/>
              <a:t>: Starts with experiments and prototypes (rapid)</a:t>
            </a:r>
          </a:p>
          <a:p>
            <a:r>
              <a:rPr lang="en-US" altLang="en-US" sz="2400" b="1" dirty="0"/>
              <a:t>From software engineering point of view</a:t>
            </a:r>
          </a:p>
          <a:p>
            <a:pPr lvl="1"/>
            <a:r>
              <a:rPr lang="en-US" altLang="en-US" sz="2400" u="sng" dirty="0"/>
              <a:t>Waterfal</a:t>
            </a:r>
            <a:r>
              <a:rPr lang="en-US" altLang="en-US" sz="2400" dirty="0"/>
              <a:t>l: structured and systematic analysis at each step before proceeding to the next</a:t>
            </a:r>
          </a:p>
          <a:p>
            <a:pPr lvl="1"/>
            <a:r>
              <a:rPr lang="en-US" altLang="en-US" sz="2400" u="sng" dirty="0"/>
              <a:t>Spiral</a:t>
            </a:r>
            <a:r>
              <a:rPr lang="en-US" altLang="en-US" sz="2400" dirty="0"/>
              <a:t>:  rapid generation of increasingly functional systems, short turn around time, quick turn around</a:t>
            </a:r>
          </a:p>
          <a:p>
            <a:r>
              <a:rPr lang="en-US" altLang="en-US" sz="2400" b="1" dirty="0"/>
              <a:t>Typical data warehouse design process</a:t>
            </a:r>
          </a:p>
          <a:p>
            <a:pPr lvl="1"/>
            <a:r>
              <a:rPr lang="en-US" altLang="en-US" sz="2400" dirty="0"/>
              <a:t>Choose a business process to model, e.g., orders, invoices, etc.</a:t>
            </a:r>
          </a:p>
          <a:p>
            <a:pPr lvl="1"/>
            <a:r>
              <a:rPr lang="en-US" altLang="en-US" sz="2400" dirty="0"/>
              <a:t>Choose the </a:t>
            </a:r>
            <a:r>
              <a:rPr lang="en-US" altLang="en-US" sz="2400" i="1" u="sng" dirty="0"/>
              <a:t>grain</a:t>
            </a:r>
            <a:r>
              <a:rPr lang="en-US" altLang="en-US" sz="2400" dirty="0"/>
              <a:t> (</a:t>
            </a:r>
            <a:r>
              <a:rPr lang="en-US" altLang="en-US" sz="2400" i="1" dirty="0"/>
              <a:t>atomic level of data</a:t>
            </a:r>
            <a:r>
              <a:rPr lang="en-US" altLang="en-US" sz="2400" dirty="0"/>
              <a:t>) of the business process</a:t>
            </a:r>
          </a:p>
          <a:p>
            <a:pPr lvl="1"/>
            <a:r>
              <a:rPr lang="en-US" altLang="en-US" sz="2400" dirty="0"/>
              <a:t>Choose the dimensions that will apply to each fact table record</a:t>
            </a:r>
          </a:p>
          <a:p>
            <a:pPr lvl="1"/>
            <a:r>
              <a:rPr lang="en-US" altLang="en-US" sz="2400" dirty="0"/>
              <a:t>Choose the measure that will populate each fact table </a:t>
            </a:r>
            <a:r>
              <a:rPr lang="en-US" altLang="en-US" sz="2400" dirty="0" smtClean="0"/>
              <a:t>record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043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Warehouse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Three kinds of data warehouse applications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Information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querying, basic statistical analysis, and reporting using crosstabs, tables, charts and graphs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Analytical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multidimensional analysis of data warehouse data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basic OLAP operations, slice-dice, drilling, pivoting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Data mining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knowledge discovery from hidden patterns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associations, constructing analytical models, performing classification and prediction, and presenting the mining results using visualization </a:t>
            </a:r>
            <a:r>
              <a:rPr lang="en-US" altLang="en-US" dirty="0" smtClean="0"/>
              <a:t>tools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5654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en-US" sz="3200" dirty="0"/>
              <a:t>From On-Line Analytical </a:t>
            </a:r>
            <a:r>
              <a:rPr lang="en-US" altLang="en-US" sz="3200" dirty="0" smtClean="0"/>
              <a:t>Processing (OLAP</a:t>
            </a:r>
            <a:r>
              <a:rPr lang="en-US" altLang="en-US" sz="3200" dirty="0"/>
              <a:t>) </a:t>
            </a:r>
            <a:r>
              <a:rPr lang="en-US" altLang="en-US" sz="3200" dirty="0" smtClean="0"/>
              <a:t>to On-Line </a:t>
            </a:r>
            <a:r>
              <a:rPr lang="en-US" altLang="en-US" sz="3200" dirty="0"/>
              <a:t>Analytical Mining (OLAM)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Why </a:t>
            </a:r>
            <a:r>
              <a:rPr lang="en-US" altLang="en-US" sz="2400" b="1" dirty="0"/>
              <a:t>online analytical mining</a:t>
            </a:r>
            <a:r>
              <a:rPr lang="en-US" altLang="en-US" sz="2400" dirty="0"/>
              <a:t>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High quality of data in data warehouses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DW contains integrated, consistent, cleaned data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Available information processing structure surrounding data warehouses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ODBC, OLEDB, Web accessing, service facilities, reporting and OLAP tools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OLAP-based exploratory data analysis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Mining with drilling, dicing, pivoting, etc.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On-line selection of data mining functions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Integration and swapping of multiple mining functions, algorithms, and </a:t>
            </a:r>
            <a:r>
              <a:rPr lang="en-US" altLang="en-US" dirty="0" smtClean="0"/>
              <a:t>tasks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12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Basic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Concepts</a:t>
            </a:r>
            <a:endParaRPr lang="zh-CN" altLang="en-US" dirty="0" smtClean="0"/>
          </a:p>
          <a:p>
            <a:r>
              <a:rPr lang="en-US" altLang="zh-CN" dirty="0" smtClean="0"/>
              <a:t>Modeling:</a:t>
            </a:r>
            <a:r>
              <a:rPr lang="zh-CN" altLang="en-US" dirty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OLAP</a:t>
            </a:r>
            <a:endParaRPr lang="zh-CN" altLang="en-US" dirty="0" smtClean="0"/>
          </a:p>
          <a:p>
            <a:r>
              <a:rPr lang="en-US" altLang="zh-CN" dirty="0" smtClean="0"/>
              <a:t>Design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Usage</a:t>
            </a:r>
            <a:endParaRPr lang="zh-CN" altLang="en-US" dirty="0" smtClean="0"/>
          </a:p>
          <a:p>
            <a:r>
              <a:rPr lang="en-US" altLang="zh-CN" b="1" dirty="0" smtClean="0"/>
              <a:t>Implementation</a:t>
            </a:r>
            <a:endParaRPr lang="zh-CN" alt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07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Data Cube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Data cube can be viewed as a lattice of cuboids  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The bottom-most cuboid is the base cuboid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/>
              <a:t>The top-most cuboid (apex) contains only one cell</a:t>
            </a:r>
          </a:p>
          <a:p>
            <a:pPr lvl="1">
              <a:spcAft>
                <a:spcPts val="600"/>
              </a:spcAft>
            </a:pPr>
            <a:r>
              <a:rPr lang="en-US" altLang="en-US" sz="2000" dirty="0">
                <a:solidFill>
                  <a:srgbClr val="FF0000"/>
                </a:solidFill>
              </a:rPr>
              <a:t>How many cuboids in an n-dimensional cube with L levels</a:t>
            </a:r>
            <a:r>
              <a:rPr lang="en-US" altLang="en-US" sz="2000" dirty="0" smtClean="0">
                <a:solidFill>
                  <a:srgbClr val="FF0000"/>
                </a:solidFill>
              </a:rPr>
              <a:t>?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Data Cube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Data cube can be viewed as a lattice of cuboids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bottom-most cuboid is the base cuboid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top-most cuboid (apex) contains only one cell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cuboids in an n-dimensional cube with L levels?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Materialization of data cube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Full materialization</a:t>
            </a:r>
            <a:r>
              <a:rPr lang="en-US" altLang="en-US" sz="2400" dirty="0"/>
              <a:t>: Materialize </a:t>
            </a:r>
            <a:r>
              <a:rPr lang="en-US" altLang="en-US" sz="2400" u="sng" dirty="0"/>
              <a:t>every</a:t>
            </a:r>
            <a:r>
              <a:rPr lang="en-US" altLang="en-US" sz="2400" dirty="0"/>
              <a:t> (cuboid) 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No materialization</a:t>
            </a:r>
            <a:r>
              <a:rPr lang="en-US" altLang="en-US" sz="2400" dirty="0"/>
              <a:t>: Materialize </a:t>
            </a:r>
            <a:r>
              <a:rPr lang="en-US" altLang="en-US" sz="2400" u="sng" dirty="0"/>
              <a:t>none </a:t>
            </a:r>
            <a:r>
              <a:rPr lang="en-US" altLang="en-US" sz="2400" dirty="0"/>
              <a:t>(cuboid)</a:t>
            </a:r>
          </a:p>
          <a:p>
            <a:pPr lvl="1">
              <a:spcAft>
                <a:spcPts val="600"/>
              </a:spcAft>
            </a:pPr>
            <a:r>
              <a:rPr lang="en-US" altLang="en-US" sz="2400" b="1" dirty="0"/>
              <a:t>Partial materialization</a:t>
            </a:r>
            <a:r>
              <a:rPr lang="en-US" altLang="en-US" sz="2400" dirty="0"/>
              <a:t>:  Materialize </a:t>
            </a:r>
            <a:r>
              <a:rPr lang="en-US" altLang="en-US" sz="2400" u="sng" dirty="0"/>
              <a:t>some</a:t>
            </a:r>
            <a:r>
              <a:rPr lang="en-US" altLang="en-US" sz="2400" dirty="0"/>
              <a:t> cuboids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Which cuboids to materialize? </a:t>
            </a:r>
          </a:p>
          <a:p>
            <a:pPr lvl="3">
              <a:spcAft>
                <a:spcPts val="600"/>
              </a:spcAft>
            </a:pPr>
            <a:r>
              <a:rPr lang="en-US" altLang="en-US" sz="2400" dirty="0"/>
              <a:t>Selection based on size, sharing, access frequency, etc</a:t>
            </a:r>
            <a:r>
              <a:rPr lang="en-US" altLang="en-US" sz="2400" dirty="0" smtClean="0"/>
              <a:t>.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6858000" y="3254764"/>
          <a:ext cx="21717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295400" imgH="584200" progId="Equation.3">
                  <p:embed/>
                </p:oleObj>
              </mc:Choice>
              <mc:Fallback>
                <p:oleObj name="Equation" r:id="rId3" imgW="1295400" imgH="5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54764"/>
                        <a:ext cx="21717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54078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“Compute Cube”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altLang="en-US" sz="2400" dirty="0"/>
              <a:t>Cube definition and computation in DMQL</a:t>
            </a:r>
          </a:p>
          <a:p>
            <a:pPr lvl="2" algn="just">
              <a:buNone/>
            </a:pPr>
            <a:r>
              <a:rPr lang="en-US" altLang="en-US" dirty="0">
                <a:solidFill>
                  <a:schemeClr val="hlink"/>
                </a:solidFill>
              </a:rPr>
              <a:t>define cube </a:t>
            </a:r>
            <a:r>
              <a:rPr lang="en-US" altLang="en-US" dirty="0"/>
              <a:t>sales [item, city, year]: sum (</a:t>
            </a:r>
            <a:r>
              <a:rPr lang="en-US" altLang="en-US" dirty="0" err="1"/>
              <a:t>sales_in_dollars</a:t>
            </a:r>
            <a:r>
              <a:rPr lang="en-US" altLang="en-US" dirty="0"/>
              <a:t>)</a:t>
            </a:r>
            <a:endParaRPr lang="en-US" altLang="en-US" dirty="0">
              <a:solidFill>
                <a:schemeClr val="hlink"/>
              </a:solidFill>
            </a:endParaRPr>
          </a:p>
          <a:p>
            <a:pPr lvl="2" algn="just">
              <a:buNone/>
            </a:pPr>
            <a:r>
              <a:rPr lang="en-US" altLang="en-US" dirty="0">
                <a:solidFill>
                  <a:schemeClr val="hlink"/>
                </a:solidFill>
              </a:rPr>
              <a:t>compute cube</a:t>
            </a:r>
            <a:r>
              <a:rPr lang="en-US" altLang="en-US" dirty="0"/>
              <a:t> sales</a:t>
            </a:r>
          </a:p>
          <a:p>
            <a:pPr algn="just"/>
            <a:r>
              <a:rPr lang="en-US" altLang="en-US" sz="2400" dirty="0"/>
              <a:t>Transform it into a SQL-like language (with a new operator </a:t>
            </a:r>
            <a:r>
              <a:rPr lang="en-US" altLang="en-US" sz="2400" dirty="0">
                <a:solidFill>
                  <a:schemeClr val="hlink"/>
                </a:solidFill>
              </a:rPr>
              <a:t>cube by</a:t>
            </a:r>
            <a:r>
              <a:rPr lang="en-US" altLang="en-US" sz="2400" dirty="0"/>
              <a:t>, introduced by Gray et al.’96)</a:t>
            </a:r>
          </a:p>
          <a:p>
            <a:pPr lvl="2" algn="just">
              <a:buNone/>
            </a:pPr>
            <a:r>
              <a:rPr lang="en-US" altLang="en-US" dirty="0"/>
              <a:t>SELECT item, city, year, SUM (amount)</a:t>
            </a:r>
          </a:p>
          <a:p>
            <a:pPr lvl="2" algn="just">
              <a:buNone/>
            </a:pPr>
            <a:r>
              <a:rPr lang="en-US" altLang="en-US" dirty="0"/>
              <a:t>FROM SALES</a:t>
            </a:r>
          </a:p>
          <a:p>
            <a:pPr lvl="2" algn="just">
              <a:buNone/>
            </a:pPr>
            <a:r>
              <a:rPr lang="en-US" altLang="en-US" dirty="0">
                <a:solidFill>
                  <a:schemeClr val="hlink"/>
                </a:solidFill>
              </a:rPr>
              <a:t>CUBE BY</a:t>
            </a:r>
            <a:r>
              <a:rPr lang="en-US" altLang="en-US" dirty="0"/>
              <a:t> item, city, year</a:t>
            </a:r>
            <a:endParaRPr lang="en-US" altLang="en-US" i="1" dirty="0"/>
          </a:p>
          <a:p>
            <a:pPr algn="just"/>
            <a:r>
              <a:rPr lang="en-US" altLang="en-US" sz="2400" dirty="0"/>
              <a:t>Need compute the following Group-</a:t>
            </a:r>
            <a:r>
              <a:rPr lang="en-US" altLang="en-US" sz="2400" dirty="0" err="1"/>
              <a:t>Bys</a:t>
            </a:r>
            <a:r>
              <a:rPr lang="en-US" altLang="en-US" sz="2400" i="1" dirty="0"/>
              <a:t> </a:t>
            </a:r>
          </a:p>
          <a:p>
            <a:pPr algn="just">
              <a:buNone/>
            </a:pPr>
            <a:r>
              <a:rPr lang="en-US" altLang="en-US" sz="1900" dirty="0">
                <a:solidFill>
                  <a:srgbClr val="FF0000"/>
                </a:solidFill>
              </a:rPr>
              <a:t>(</a:t>
            </a:r>
            <a:r>
              <a:rPr lang="en-US" altLang="en-US" sz="1900" dirty="0">
                <a:solidFill>
                  <a:srgbClr val="FF3300"/>
                </a:solidFill>
              </a:rPr>
              <a:t>date, product, customer),</a:t>
            </a:r>
          </a:p>
          <a:p>
            <a:pPr algn="just">
              <a:buNone/>
            </a:pPr>
            <a:r>
              <a:rPr lang="en-US" altLang="en-US" sz="1900" dirty="0">
                <a:solidFill>
                  <a:srgbClr val="FF3300"/>
                </a:solidFill>
              </a:rPr>
              <a:t>(date, product),(date, customer), (product, customer),</a:t>
            </a:r>
          </a:p>
          <a:p>
            <a:pPr algn="just">
              <a:buNone/>
            </a:pPr>
            <a:r>
              <a:rPr lang="en-US" altLang="en-US" sz="1900" dirty="0">
                <a:solidFill>
                  <a:srgbClr val="FF3300"/>
                </a:solidFill>
              </a:rPr>
              <a:t>(date), (product), (customer)</a:t>
            </a:r>
          </a:p>
          <a:p>
            <a:pPr algn="just">
              <a:buNone/>
            </a:pPr>
            <a:r>
              <a:rPr lang="en-US" altLang="en-US" sz="1900" dirty="0">
                <a:solidFill>
                  <a:srgbClr val="FF3300"/>
                </a:solidFill>
              </a:rPr>
              <a:t>()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5037137" y="3625849"/>
            <a:ext cx="3987800" cy="3095626"/>
            <a:chOff x="3056" y="2160"/>
            <a:chExt cx="2512" cy="1950"/>
          </a:xfrm>
        </p:grpSpPr>
        <p:sp>
          <p:nvSpPr>
            <p:cNvPr id="6" name="Line 4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  <a:gd name="T6" fmla="*/ 0 w 664"/>
                <a:gd name="T7" fmla="*/ 0 h 480"/>
                <a:gd name="T8" fmla="*/ 664 w 664"/>
                <a:gd name="T9" fmla="*/ 480 h 4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(item)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3354" y="2688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4337" y="2160"/>
              <a:ext cx="2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5027" y="2688"/>
              <a:ext cx="34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(year)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3056" y="3360"/>
              <a:ext cx="6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(city, item)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4032" y="3360"/>
              <a:ext cx="6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(city, year)</a:t>
              </a:r>
              <a:endParaRPr lang="en-US" altLang="en-US" sz="18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4874" y="3360"/>
              <a:ext cx="69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(item, year)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3877" y="3936"/>
              <a:ext cx="97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(city, item, year)</a:t>
              </a:r>
              <a:endParaRPr lang="en-US" altLang="en-US" sz="18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65245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query?</a:t>
            </a:r>
          </a:p>
          <a:p>
            <a:pPr>
              <a:spcAft>
                <a:spcPts val="200"/>
              </a:spcAft>
            </a:pPr>
            <a:r>
              <a:rPr lang="en-US" altLang="en-US" sz="2000" dirty="0"/>
              <a:t>Explore indexing structures and compressed vs. dense array </a:t>
            </a:r>
            <a:r>
              <a:rPr lang="en-US" altLang="en-US" sz="2000" dirty="0" err="1"/>
              <a:t>structs</a:t>
            </a:r>
            <a:r>
              <a:rPr lang="en-US" altLang="en-US" sz="2000" dirty="0"/>
              <a:t> in </a:t>
            </a:r>
            <a:r>
              <a:rPr lang="en-US" altLang="en-US" sz="2000" dirty="0" smtClean="0"/>
              <a:t>MOLAP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51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OLAP Server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b="1" u="sng" dirty="0"/>
              <a:t>Relational OLAP (ROLAP)</a:t>
            </a:r>
            <a:r>
              <a:rPr lang="en-US" altLang="en-US" sz="2400" b="1" dirty="0"/>
              <a:t> </a:t>
            </a:r>
          </a:p>
          <a:p>
            <a:pPr lvl="1"/>
            <a:r>
              <a:rPr lang="en-US" altLang="en-US" sz="2400" dirty="0"/>
              <a:t>Use relational or extended-relational DBMS to store and manage warehouse data and OLAP middle ware</a:t>
            </a:r>
          </a:p>
          <a:p>
            <a:pPr lvl="1"/>
            <a:r>
              <a:rPr lang="en-US" altLang="en-US" sz="2400" dirty="0"/>
              <a:t>Include optimization of DBMS backend, implementation of aggregation navigation logic, and additional tools and services</a:t>
            </a:r>
          </a:p>
          <a:p>
            <a:pPr lvl="1"/>
            <a:r>
              <a:rPr lang="en-US" altLang="en-US" sz="2400" dirty="0"/>
              <a:t>Greater scalability</a:t>
            </a:r>
          </a:p>
          <a:p>
            <a:r>
              <a:rPr lang="en-US" altLang="en-US" sz="2400" b="1" u="sng" dirty="0"/>
              <a:t>Multidimensional OLAP (MOLAP)</a:t>
            </a:r>
            <a:r>
              <a:rPr lang="en-US" altLang="en-US" sz="2400" b="1" dirty="0"/>
              <a:t> </a:t>
            </a:r>
          </a:p>
          <a:p>
            <a:pPr lvl="1"/>
            <a:r>
              <a:rPr lang="en-US" altLang="en-US" sz="2400" dirty="0"/>
              <a:t>Sparse array-based multidimensional storage engine </a:t>
            </a:r>
          </a:p>
          <a:p>
            <a:pPr lvl="1"/>
            <a:r>
              <a:rPr lang="en-US" altLang="en-US" sz="2400" dirty="0"/>
              <a:t>Fast indexing to pre-computed summarized data</a:t>
            </a:r>
          </a:p>
          <a:p>
            <a:r>
              <a:rPr lang="en-US" altLang="en-US" sz="2400" b="1" u="sng" dirty="0"/>
              <a:t>Hybrid OLAP (HOLAP)</a:t>
            </a:r>
            <a:r>
              <a:rPr lang="en-US" altLang="en-US" sz="2400" b="1" dirty="0"/>
              <a:t> </a:t>
            </a:r>
            <a:r>
              <a:rPr lang="en-US" altLang="en-US" sz="2400" dirty="0"/>
              <a:t>(e.g., Microsoft </a:t>
            </a:r>
            <a:r>
              <a:rPr lang="en-US" altLang="en-US" sz="2400" dirty="0" err="1"/>
              <a:t>SQLServer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Flexibility, e.g., low level: relational, high-level: array</a:t>
            </a:r>
          </a:p>
          <a:p>
            <a:r>
              <a:rPr lang="en-US" altLang="en-US" sz="2400" dirty="0"/>
              <a:t>Specialized SQL servers (e.g., </a:t>
            </a:r>
            <a:r>
              <a:rPr lang="en-US" altLang="en-US" sz="2400" dirty="0" err="1"/>
              <a:t>Redbricks</a:t>
            </a:r>
            <a:r>
              <a:rPr lang="en-US" altLang="en-US" sz="2400" dirty="0"/>
              <a:t>) </a:t>
            </a:r>
          </a:p>
          <a:p>
            <a:pPr lvl="1"/>
            <a:r>
              <a:rPr lang="en-US" altLang="en-US" sz="2400" dirty="0"/>
              <a:t>Specialized support for SQL queries over star/snowflake schemas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41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Data warehousing: A multi-dimensional model of a data warehouse</a:t>
            </a:r>
          </a:p>
          <a:p>
            <a:pPr lvl="1"/>
            <a:r>
              <a:rPr lang="en-US" altLang="en-US" sz="2400" dirty="0"/>
              <a:t>A data cube consists of </a:t>
            </a:r>
            <a:r>
              <a:rPr lang="en-US" altLang="en-US" sz="2400" i="1" dirty="0"/>
              <a:t>dimensions</a:t>
            </a:r>
            <a:r>
              <a:rPr lang="en-US" altLang="en-US" sz="2400" dirty="0"/>
              <a:t> &amp; </a:t>
            </a:r>
            <a:r>
              <a:rPr lang="en-US" altLang="en-US" sz="2400" i="1" dirty="0"/>
              <a:t>measures</a:t>
            </a:r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Star schema, snowflake schema, fact constellations</a:t>
            </a:r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OLAP operations: drilling, rolling, slicing, dicing and pivoting</a:t>
            </a:r>
          </a:p>
          <a:p>
            <a:r>
              <a:rPr lang="en-US" altLang="en-US" sz="2400" dirty="0"/>
              <a:t>Data Warehouse Architecture, Design, and Usage</a:t>
            </a:r>
          </a:p>
          <a:p>
            <a:pPr lvl="1"/>
            <a:r>
              <a:rPr lang="en-US" altLang="en-US" sz="2400" dirty="0"/>
              <a:t>Multi-tiered architecture</a:t>
            </a:r>
          </a:p>
          <a:p>
            <a:pPr lvl="1"/>
            <a:r>
              <a:rPr lang="en-US" altLang="en-US" sz="2400" dirty="0"/>
              <a:t>Business analysis design framework</a:t>
            </a:r>
          </a:p>
          <a:p>
            <a:pPr lvl="1"/>
            <a:r>
              <a:rPr lang="en-US" altLang="en-US" sz="2400" dirty="0"/>
              <a:t>Information processing, analytical processing, data mining, OLAM  </a:t>
            </a:r>
          </a:p>
          <a:p>
            <a:pPr>
              <a:spcBef>
                <a:spcPct val="10000"/>
              </a:spcBef>
            </a:pPr>
            <a:r>
              <a:rPr lang="en-US" altLang="en-US" sz="2400" dirty="0"/>
              <a:t>Implementation: Efficient computation of data cubes</a:t>
            </a:r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Partial vs. full vs. no materialization</a:t>
            </a:r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Indexing OALP data: Bitmap index and join index</a:t>
            </a:r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OLAP query processing</a:t>
            </a:r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OLAP servers: ROLAP, MOLAP, HOLAP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67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Organized around major subjects, such as </a:t>
            </a:r>
            <a:r>
              <a:rPr lang="en-US" altLang="en-US" dirty="0">
                <a:solidFill>
                  <a:srgbClr val="FF0000"/>
                </a:solidFill>
              </a:rPr>
              <a:t>customer, product, sales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Focusing on the modeling and analysis of data for decision makers, not on daily operations or transaction processing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Provide </a:t>
            </a:r>
            <a:r>
              <a:rPr lang="en-US" altLang="en-US" dirty="0">
                <a:solidFill>
                  <a:schemeClr val="hlink"/>
                </a:solidFill>
              </a:rPr>
              <a:t>a simple and concise</a:t>
            </a:r>
            <a:r>
              <a:rPr lang="en-US" altLang="en-US" dirty="0"/>
              <a:t> view around particular subject issues by </a:t>
            </a:r>
            <a:r>
              <a:rPr lang="en-US" altLang="en-US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759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S. Agarwal, R. Agrawal, P. M. Deshpande, A. Gupta, J. F. </a:t>
            </a:r>
            <a:r>
              <a:rPr lang="en-US" altLang="en-US" dirty="0" err="1"/>
              <a:t>Naughton</a:t>
            </a:r>
            <a:r>
              <a:rPr lang="en-US" altLang="en-US" dirty="0"/>
              <a:t>, R. </a:t>
            </a:r>
            <a:r>
              <a:rPr lang="en-US" altLang="en-US" dirty="0" err="1"/>
              <a:t>Ramakrishnan</a:t>
            </a:r>
            <a:r>
              <a:rPr lang="en-US" altLang="en-US" dirty="0"/>
              <a:t>, and S. </a:t>
            </a:r>
            <a:r>
              <a:rPr lang="en-US" altLang="en-US" dirty="0" err="1"/>
              <a:t>Sarawagi</a:t>
            </a:r>
            <a:r>
              <a:rPr lang="en-US" altLang="en-US" dirty="0"/>
              <a:t>.  On the computation of multidimensional aggregates.  VLDB’96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D. Agrawal, A. E. </a:t>
            </a:r>
            <a:r>
              <a:rPr lang="en-US" altLang="en-US" dirty="0" err="1"/>
              <a:t>Abbadi</a:t>
            </a:r>
            <a:r>
              <a:rPr lang="en-US" altLang="en-US" dirty="0"/>
              <a:t>, A. Singh, and T. </a:t>
            </a:r>
            <a:r>
              <a:rPr lang="en-US" altLang="en-US" dirty="0" err="1"/>
              <a:t>Yurek</a:t>
            </a:r>
            <a:r>
              <a:rPr lang="en-US" altLang="en-US" dirty="0"/>
              <a:t>. Efficient view maintenance in data warehouses. SIGMOD’97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R. Agrawal, A. Gupta, and S. </a:t>
            </a:r>
            <a:r>
              <a:rPr lang="en-US" altLang="en-US" dirty="0" err="1"/>
              <a:t>Sarawagi</a:t>
            </a:r>
            <a:r>
              <a:rPr lang="en-US" altLang="en-US" dirty="0"/>
              <a:t>. Modeling multidimensional databases.  ICDE’97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b="1" dirty="0"/>
              <a:t>S. </a:t>
            </a:r>
            <a:r>
              <a:rPr lang="en-US" altLang="en-US" b="1" dirty="0" err="1"/>
              <a:t>Chaudhuri</a:t>
            </a:r>
            <a:r>
              <a:rPr lang="en-US" altLang="en-US" b="1" dirty="0"/>
              <a:t> and U. </a:t>
            </a:r>
            <a:r>
              <a:rPr lang="en-US" altLang="en-US" b="1" dirty="0" err="1"/>
              <a:t>Dayal</a:t>
            </a:r>
            <a:r>
              <a:rPr lang="en-US" altLang="en-US" b="1" dirty="0"/>
              <a:t>. An overview of data warehousing and OLAP technology. ACM SIGMOD Record, 26:65-74, 1997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J. Gray, et al. Data cube: A relational aggregation operator generalizing group-by, cross-tab and sub-totals.  Data Mining and Knowledge Discovery, 1:29-54, 1997.</a:t>
            </a:r>
          </a:p>
          <a:p>
            <a:r>
              <a:rPr lang="en-US" altLang="en-US" dirty="0"/>
              <a:t>A. Gupta and I. S. </a:t>
            </a:r>
            <a:r>
              <a:rPr lang="en-US" altLang="en-US" dirty="0" err="1"/>
              <a:t>Mumick</a:t>
            </a:r>
            <a:r>
              <a:rPr lang="en-US" altLang="en-US" dirty="0"/>
              <a:t>. Materialized Views: Techniques, Implementations, and Applications. MIT Press, 1999</a:t>
            </a:r>
          </a:p>
          <a:p>
            <a:r>
              <a:rPr lang="en-US" altLang="en-US" dirty="0"/>
              <a:t>J. Han. Towards on-line analytical mining in large databases. </a:t>
            </a:r>
            <a:r>
              <a:rPr lang="en-US" altLang="en-US" i="1" dirty="0"/>
              <a:t>SIGMOD Record</a:t>
            </a:r>
            <a:r>
              <a:rPr lang="en-US" altLang="en-US" dirty="0"/>
              <a:t>, 1998</a:t>
            </a:r>
          </a:p>
          <a:p>
            <a:r>
              <a:rPr lang="en-US" altLang="en-US" dirty="0"/>
              <a:t>V. </a:t>
            </a:r>
            <a:r>
              <a:rPr lang="en-US" altLang="en-US" dirty="0" err="1"/>
              <a:t>Harinarayan</a:t>
            </a:r>
            <a:r>
              <a:rPr lang="en-US" altLang="en-US" dirty="0"/>
              <a:t>, A. </a:t>
            </a:r>
            <a:r>
              <a:rPr lang="en-US" altLang="en-US" dirty="0" err="1"/>
              <a:t>Rajaraman</a:t>
            </a:r>
            <a:r>
              <a:rPr lang="en-US" altLang="en-US" dirty="0"/>
              <a:t>, and J. D. Ullman. Implementing data cubes efficiently. SIGMOD’96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33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C. </a:t>
            </a:r>
            <a:r>
              <a:rPr lang="en-US" altLang="en-US" dirty="0" err="1"/>
              <a:t>Imhoff</a:t>
            </a:r>
            <a:r>
              <a:rPr lang="en-US" altLang="en-US" dirty="0"/>
              <a:t>, N. </a:t>
            </a:r>
            <a:r>
              <a:rPr lang="en-US" altLang="en-US" dirty="0" err="1"/>
              <a:t>Galemmo</a:t>
            </a:r>
            <a:r>
              <a:rPr lang="en-US" altLang="en-US" dirty="0"/>
              <a:t>, and J. G. Geiger. Mastering Data Warehouse Design: Relational and Dimensional Techniques. John Wiley, 2003</a:t>
            </a:r>
          </a:p>
          <a:p>
            <a:r>
              <a:rPr lang="en-US" altLang="en-US" dirty="0"/>
              <a:t>W. H. </a:t>
            </a:r>
            <a:r>
              <a:rPr lang="en-US" altLang="en-US" dirty="0" err="1"/>
              <a:t>Inmon</a:t>
            </a:r>
            <a:r>
              <a:rPr lang="en-US" altLang="en-US" dirty="0"/>
              <a:t>. Building the Data Warehouse. John Wiley, 1996</a:t>
            </a:r>
          </a:p>
          <a:p>
            <a:r>
              <a:rPr lang="en-US" altLang="en-US" dirty="0"/>
              <a:t>R. Kimball and M. Ross.  The Data Warehouse Toolkit: The Complete Guide to Dimensional Modeling. 2ed. John Wiley, 2002</a:t>
            </a:r>
          </a:p>
          <a:p>
            <a:r>
              <a:rPr lang="en-US" altLang="en-US" dirty="0"/>
              <a:t>P. O'Neil and D. </a:t>
            </a:r>
            <a:r>
              <a:rPr lang="en-US" altLang="en-US" dirty="0" err="1"/>
              <a:t>Quass</a:t>
            </a:r>
            <a:r>
              <a:rPr lang="en-US" altLang="en-US" dirty="0"/>
              <a:t>. Improved query performance with variant indexes. SIGMOD'97</a:t>
            </a:r>
          </a:p>
          <a:p>
            <a:r>
              <a:rPr lang="en-US" altLang="en-US" dirty="0"/>
              <a:t>S. </a:t>
            </a:r>
            <a:r>
              <a:rPr lang="en-US" altLang="en-US" dirty="0" err="1"/>
              <a:t>Sarawagi</a:t>
            </a:r>
            <a:r>
              <a:rPr lang="en-US" altLang="en-US" dirty="0"/>
              <a:t> and M. </a:t>
            </a:r>
            <a:r>
              <a:rPr lang="en-US" altLang="en-US" dirty="0" err="1"/>
              <a:t>Stonebraker</a:t>
            </a:r>
            <a:r>
              <a:rPr lang="en-US" altLang="en-US" dirty="0"/>
              <a:t>. Efficient organization of large multidimensional arrays. ICDE'94</a:t>
            </a:r>
          </a:p>
          <a:p>
            <a:r>
              <a:rPr lang="en-US" altLang="en-US" dirty="0"/>
              <a:t>P. </a:t>
            </a:r>
            <a:r>
              <a:rPr lang="en-US" altLang="en-US" dirty="0" err="1"/>
              <a:t>Valduriez</a:t>
            </a:r>
            <a:r>
              <a:rPr lang="en-US" altLang="en-US" dirty="0"/>
              <a:t>. Join indices. ACM Trans. Database Systems, 12:218-246, 1987.</a:t>
            </a:r>
          </a:p>
          <a:p>
            <a:r>
              <a:rPr lang="en-US" altLang="en-US" dirty="0"/>
              <a:t>J. </a:t>
            </a:r>
            <a:r>
              <a:rPr lang="en-US" altLang="en-US" dirty="0" err="1"/>
              <a:t>Widom</a:t>
            </a:r>
            <a:r>
              <a:rPr lang="en-US" altLang="en-US" dirty="0"/>
              <a:t>. Research problems in data warehousing.  CIKM’95.</a:t>
            </a:r>
          </a:p>
          <a:p>
            <a:r>
              <a:rPr lang="en-US" altLang="en-US" dirty="0"/>
              <a:t>K. Wu, E. </a:t>
            </a:r>
            <a:r>
              <a:rPr lang="en-US" altLang="en-US" dirty="0" err="1"/>
              <a:t>Otoo</a:t>
            </a:r>
            <a:r>
              <a:rPr lang="en-US" altLang="en-US" dirty="0"/>
              <a:t>, and A. </a:t>
            </a:r>
            <a:r>
              <a:rPr lang="en-US" altLang="en-US" dirty="0" err="1"/>
              <a:t>Shoshani</a:t>
            </a:r>
            <a:r>
              <a:rPr lang="en-US" altLang="en-US" dirty="0"/>
              <a:t>, Optimal Bitmap Indices with Efficient Compression, ACM Trans. on Database Systems (TODS), 31(1), 2006, pp. 1-38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48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(2)</a:t>
            </a:r>
            <a:r>
              <a:rPr lang="zh-CN" altLang="en-US" dirty="0" smtClean="0"/>
              <a:t> </a:t>
            </a:r>
            <a:r>
              <a:rPr lang="en-US" altLang="zh-CN" dirty="0" smtClean="0"/>
              <a:t>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Constructed by integrating multiple, heterogeneous data sources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relational databases, flat files, on-line transaction records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Data cleaning and data integration techniques are </a:t>
            </a:r>
            <a:r>
              <a:rPr lang="en-US" altLang="en-US" sz="2400" dirty="0" smtClean="0"/>
              <a:t>applied</a:t>
            </a:r>
            <a:endParaRPr lang="en-US" altLang="en-US" sz="2400" dirty="0"/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Ensure consistency in naming conventions, encoding structures, attribute measures, etc. among different data sources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Ex. Hotel price: differences on currency, tax, breakfast covered, and parking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When data is moved to the warehouse, it is </a:t>
            </a:r>
            <a:r>
              <a:rPr lang="en-US" altLang="en-US" sz="2400" dirty="0" smtClean="0"/>
              <a:t>converted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75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time horizon for the data warehouse is significantly longer 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Data warehouse data: provide information from a historical perspective (e.g., past 5-10 years)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Every key 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Contains an element of time, explicitly or implicitly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</a:t>
            </a:r>
            <a:r>
              <a:rPr lang="en-US" altLang="en-US" sz="2400" dirty="0" smtClean="0"/>
              <a:t>”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24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Independence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physically separate store </a:t>
            </a:r>
            <a:r>
              <a:rPr lang="en-US" altLang="en-US" sz="2400" dirty="0"/>
              <a:t>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Static: Operational </a:t>
            </a:r>
            <a:r>
              <a:rPr lang="en-US" altLang="en-US" sz="2400" dirty="0">
                <a:solidFill>
                  <a:schemeClr val="hlink"/>
                </a:solidFill>
              </a:rPr>
              <a:t>update of data does not occur</a:t>
            </a:r>
            <a:r>
              <a:rPr lang="en-US" altLang="en-US" sz="2400" dirty="0"/>
              <a:t> 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altLang="en-US" i="1" dirty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/>
              <a:t> and </a:t>
            </a:r>
            <a:r>
              <a:rPr lang="en-US" altLang="en-US" i="1" dirty="0">
                <a:solidFill>
                  <a:schemeClr val="hlink"/>
                </a:solidFill>
              </a:rPr>
              <a:t>access of </a:t>
            </a:r>
            <a:r>
              <a:rPr lang="en-US" altLang="en-US" i="1" dirty="0" smtClean="0">
                <a:solidFill>
                  <a:schemeClr val="hlink"/>
                </a:solidFill>
              </a:rPr>
              <a:t>data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1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OLTP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OLAP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21225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OLTP: Online transactional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DBMS operations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Query and transactional processing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rgbClr val="000000"/>
                </a:solidFill>
              </a:rPr>
              <a:t>OLAP: Online analytical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Data warehouse operations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>
                <a:solidFill>
                  <a:srgbClr val="000000"/>
                </a:solidFill>
              </a:rPr>
              <a:t>Drilling, slicing, dicing, etc.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278425" y="1600200"/>
            <a:ext cx="8816749" cy="5121275"/>
            <a:chOff x="-1936373" y="2056063"/>
            <a:chExt cx="7834089" cy="4228423"/>
          </a:xfrm>
        </p:grpSpPr>
        <p:graphicFrame>
          <p:nvGraphicFramePr>
            <p:cNvPr id="6" name="Object 3"/>
            <p:cNvGraphicFramePr>
              <a:graphicFrameLocks noGrp="1"/>
            </p:cNvGraphicFramePr>
            <p:nvPr>
              <p:ph type="tbl" idx="1"/>
              <p:extLst>
                <p:ext uri="{D42A27DB-BD31-4B8C-83A1-F6EECF244321}">
                  <p14:modId xmlns:p14="http://schemas.microsoft.com/office/powerpoint/2010/main" val="84364998"/>
                </p:ext>
              </p:extLst>
            </p:nvPr>
          </p:nvGraphicFramePr>
          <p:xfrm>
            <a:off x="-1936373" y="2489441"/>
            <a:ext cx="5838336" cy="2909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Document" r:id="rId3" imgW="11163300" imgH="5600700" progId="Word.Document.8">
                    <p:embed/>
                  </p:oleObj>
                </mc:Choice>
                <mc:Fallback>
                  <p:oleObj name="Document" r:id="rId3" imgW="11163300" imgH="56007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936373" y="2489441"/>
                          <a:ext cx="5838336" cy="2909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97716" y="2056063"/>
              <a:ext cx="0" cy="4228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016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a Separate Data Warehouse?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High performance for both systems</a:t>
            </a:r>
          </a:p>
          <a:p>
            <a:pPr lvl="1"/>
            <a:r>
              <a:rPr lang="en-US" altLang="en-US" sz="2400" dirty="0"/>
              <a:t>DBMS— tuned for OLTP: access methods, indexing, concurrency control, recovery</a:t>
            </a:r>
          </a:p>
          <a:p>
            <a:pPr lvl="1"/>
            <a:r>
              <a:rPr lang="en-US" altLang="en-US" sz="2400" dirty="0"/>
              <a:t>Warehouse—tuned for OLAP: complex OLAP queries, multidimensional view, consolidation</a:t>
            </a:r>
          </a:p>
          <a:p>
            <a:r>
              <a:rPr lang="en-US" altLang="en-US" sz="2400" dirty="0"/>
              <a:t>Different functions and different data:</a:t>
            </a:r>
          </a:p>
          <a:p>
            <a:pPr lvl="1"/>
            <a:r>
              <a:rPr lang="en-US" altLang="en-US" sz="2400" u="sng" dirty="0">
                <a:solidFill>
                  <a:schemeClr val="hlink"/>
                </a:solidFill>
              </a:rPr>
              <a:t>missing data</a:t>
            </a:r>
            <a:r>
              <a:rPr lang="en-US" altLang="en-US" sz="2400" dirty="0"/>
              <a:t>: Decision support requires historical data which operational DBs do not typically maintain</a:t>
            </a:r>
          </a:p>
          <a:p>
            <a:pPr lvl="1"/>
            <a:r>
              <a:rPr lang="en-US" altLang="en-US" sz="2400" u="sng" dirty="0">
                <a:solidFill>
                  <a:schemeClr val="hlink"/>
                </a:solidFill>
              </a:rPr>
              <a:t>data consolidation</a:t>
            </a:r>
            <a:r>
              <a:rPr lang="en-US" altLang="en-US" sz="2400" dirty="0"/>
              <a:t>:  DS requires consolidation (aggregation, summarization) of data from heterogeneous sources</a:t>
            </a:r>
          </a:p>
          <a:p>
            <a:pPr lvl="1"/>
            <a:r>
              <a:rPr lang="en-US" altLang="en-US" sz="2400" u="sng" dirty="0">
                <a:solidFill>
                  <a:schemeClr val="hlink"/>
                </a:solidFill>
              </a:rPr>
              <a:t>data quality</a:t>
            </a:r>
            <a:r>
              <a:rPr lang="en-US" altLang="en-US" sz="2400" dirty="0"/>
              <a:t>: different sources typically use inconsistent data representations, codes and formats which have to be reconciled</a:t>
            </a:r>
          </a:p>
          <a:p>
            <a:r>
              <a:rPr lang="en-US" altLang="en-US" sz="2400" dirty="0"/>
              <a:t>Note: There are more and more systems which perform OLAP analysis directly on relational databases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50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48054</TotalTime>
  <Words>2972</Words>
  <Application>Microsoft Macintosh PowerPoint</Application>
  <PresentationFormat>On-screen Show (4:3)</PresentationFormat>
  <Paragraphs>526</Paragraphs>
  <Slides>41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Calibri</vt:lpstr>
      <vt:lpstr>Corbel</vt:lpstr>
      <vt:lpstr>SimSun</vt:lpstr>
      <vt:lpstr>Wingdings</vt:lpstr>
      <vt:lpstr>华文楷体</vt:lpstr>
      <vt:lpstr>宋体</vt:lpstr>
      <vt:lpstr>Arial</vt:lpstr>
      <vt:lpstr>Office Theme</vt:lpstr>
      <vt:lpstr>Microsoft Word 97 - 2004 Document</vt:lpstr>
      <vt:lpstr>Equation</vt:lpstr>
      <vt:lpstr>Chapter 4. Data Warehousing and On-line Analytical Processing (OLAP)</vt:lpstr>
      <vt:lpstr>Data Warehouse</vt:lpstr>
      <vt:lpstr>Data Warehouse</vt:lpstr>
      <vt:lpstr>(1) Subject-Oriented</vt:lpstr>
      <vt:lpstr>(2) Integrated</vt:lpstr>
      <vt:lpstr>(3) Time-Variant</vt:lpstr>
      <vt:lpstr>(4) Nonvolatile</vt:lpstr>
      <vt:lpstr>OLTP vs OLAP</vt:lpstr>
      <vt:lpstr>Why a Separate Data Warehouse?</vt:lpstr>
      <vt:lpstr>Data Warehouse: A Multi-Tiered Architecture</vt:lpstr>
      <vt:lpstr>Three Data Warehouse Models</vt:lpstr>
      <vt:lpstr>Extraction, Transformation, and Loading (ETL)</vt:lpstr>
      <vt:lpstr>Metadata Repository</vt:lpstr>
      <vt:lpstr>Data Warehouse</vt:lpstr>
      <vt:lpstr>From Tables and Spreadsheets to Data Cubes</vt:lpstr>
      <vt:lpstr>Data Cube: A Lattice of Cuboids</vt:lpstr>
      <vt:lpstr>Conceptual Modeling of Data Warehouses</vt:lpstr>
      <vt:lpstr>Star Schema</vt:lpstr>
      <vt:lpstr>Snowflake Schema</vt:lpstr>
      <vt:lpstr>Fact Constellation</vt:lpstr>
      <vt:lpstr>A Concept Hierarchy for a Dimension (location)</vt:lpstr>
      <vt:lpstr>Data Cube Measures: Three Categories</vt:lpstr>
      <vt:lpstr>View of Warehouses and Hierarchies</vt:lpstr>
      <vt:lpstr>Multidimensional Data</vt:lpstr>
      <vt:lpstr>A Sample Data Cube</vt:lpstr>
      <vt:lpstr>Typical OLAP Operations</vt:lpstr>
      <vt:lpstr>Typical OLAP Operations</vt:lpstr>
      <vt:lpstr>Data Warehouse</vt:lpstr>
      <vt:lpstr>Design of Data Warehouse: A Business Analysis Framework</vt:lpstr>
      <vt:lpstr>Data Warehouse Design Process</vt:lpstr>
      <vt:lpstr>Data Warehouse Usage</vt:lpstr>
      <vt:lpstr>From On-Line Analytical Processing (OLAP) to On-Line Analytical Mining (OLAM)</vt:lpstr>
      <vt:lpstr>Data Warehouse</vt:lpstr>
      <vt:lpstr>Efficient Data Cube Computation</vt:lpstr>
      <vt:lpstr>Efficient Data Cube Computation</vt:lpstr>
      <vt:lpstr>The “Compute Cube” Operator</vt:lpstr>
      <vt:lpstr>Efficient Processing OLAP Queries</vt:lpstr>
      <vt:lpstr>OLAP Server Architectures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1934</cp:revision>
  <cp:lastPrinted>2017-01-15T22:23:57Z</cp:lastPrinted>
  <dcterms:created xsi:type="dcterms:W3CDTF">2015-05-16T14:51:23Z</dcterms:created>
  <dcterms:modified xsi:type="dcterms:W3CDTF">2017-05-27T19:14:15Z</dcterms:modified>
</cp:coreProperties>
</file>