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1" r:id="rId2"/>
    <p:sldId id="343" r:id="rId3"/>
    <p:sldId id="360" r:id="rId4"/>
    <p:sldId id="285" r:id="rId5"/>
    <p:sldId id="314" r:id="rId6"/>
    <p:sldId id="315" r:id="rId7"/>
    <p:sldId id="316" r:id="rId8"/>
    <p:sldId id="317" r:id="rId9"/>
    <p:sldId id="352" r:id="rId10"/>
    <p:sldId id="353" r:id="rId11"/>
    <p:sldId id="355" r:id="rId12"/>
    <p:sldId id="354" r:id="rId13"/>
    <p:sldId id="356" r:id="rId14"/>
    <p:sldId id="358" r:id="rId15"/>
    <p:sldId id="359" r:id="rId16"/>
    <p:sldId id="320" r:id="rId17"/>
    <p:sldId id="321" r:id="rId18"/>
    <p:sldId id="361" r:id="rId19"/>
    <p:sldId id="336" r:id="rId20"/>
    <p:sldId id="337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15" autoAdjust="0"/>
    <p:restoredTop sz="80414"/>
  </p:normalViewPr>
  <p:slideViewPr>
    <p:cSldViewPr snapToGrid="0" snapToObjects="1">
      <p:cViewPr>
        <p:scale>
          <a:sx n="85" d="100"/>
          <a:sy n="85" d="100"/>
        </p:scale>
        <p:origin x="40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Relationship Id="rId2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10/12/17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11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8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8578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766679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Meng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CSE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40647/60647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Science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Fall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2017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663908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8.</a:t>
            </a:r>
            <a:br>
              <a:rPr lang="en-US" altLang="zh-CN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Classification: Naïve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Bayes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P(H): Prior Probability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altLang="en-US" dirty="0" smtClean="0"/>
              <a:t>P(C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)</a:t>
            </a:r>
          </a:p>
          <a:p>
            <a:pPr>
              <a:spcBef>
                <a:spcPts val="300"/>
              </a:spcBef>
            </a:pPr>
            <a:r>
              <a:rPr lang="en-US" altLang="en-US" dirty="0" smtClean="0"/>
              <a:t>P(Play? </a:t>
            </a:r>
            <a:r>
              <a:rPr lang="en-US" altLang="en-US" dirty="0"/>
              <a:t>= “yes”)  = 9/14 = </a:t>
            </a:r>
            <a:r>
              <a:rPr lang="en-US" altLang="en-US" dirty="0" smtClean="0"/>
              <a:t>0.643</a:t>
            </a:r>
          </a:p>
          <a:p>
            <a:pPr>
              <a:spcBef>
                <a:spcPts val="300"/>
              </a:spcBef>
            </a:pPr>
            <a:r>
              <a:rPr lang="en-US" altLang="en-US" dirty="0" smtClean="0"/>
              <a:t>P(Play? </a:t>
            </a:r>
            <a:r>
              <a:rPr lang="en-US" altLang="en-US" dirty="0"/>
              <a:t>= “no”) = 5/14= 0.357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4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Quinlan’s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Example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(1986):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Playing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Tennis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920634"/>
              </p:ext>
            </p:extLst>
          </p:nvPr>
        </p:nvGraphicFramePr>
        <p:xfrm>
          <a:off x="457201" y="1417638"/>
          <a:ext cx="8229599" cy="4876800"/>
        </p:xfrm>
        <a:graphic>
          <a:graphicData uri="http://schemas.openxmlformats.org/drawingml/2006/table">
            <a:tbl>
              <a:tblPr firstRow="1" firstCol="1" bandRow="1"/>
              <a:tblGrid>
                <a:gridCol w="532150"/>
                <a:gridCol w="1454046"/>
                <a:gridCol w="1633928"/>
                <a:gridCol w="1274164"/>
                <a:gridCol w="1214203"/>
                <a:gridCol w="2121108"/>
              </a:tblGrid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 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Outlook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Temperature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Humidity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Windy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Label: Play?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13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14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B05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?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8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P(</a:t>
            </a:r>
            <a:r>
              <a:rPr lang="en-US" altLang="en-US" b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|H): Likelihood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en-US" dirty="0" smtClean="0"/>
              <a:t>Compute </a:t>
            </a:r>
            <a:r>
              <a:rPr lang="en-US" altLang="en-US" dirty="0"/>
              <a:t>P(</a:t>
            </a:r>
            <a:r>
              <a:rPr lang="en-US" altLang="en-US" dirty="0" err="1"/>
              <a:t>X|C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for each </a:t>
            </a:r>
            <a:r>
              <a:rPr lang="en-US" altLang="en-US" dirty="0" smtClean="0"/>
              <a:t>class</a:t>
            </a:r>
          </a:p>
          <a:p>
            <a:pPr>
              <a:spcBef>
                <a:spcPts val="0"/>
              </a:spcBef>
              <a:buNone/>
            </a:pPr>
            <a:endParaRPr lang="en-US" altLang="en-US" dirty="0" smtClean="0"/>
          </a:p>
          <a:p>
            <a:pPr>
              <a:spcBef>
                <a:spcPts val="0"/>
              </a:spcBef>
            </a:pPr>
            <a:r>
              <a:rPr lang="en-US" altLang="en-US" dirty="0" smtClean="0"/>
              <a:t>P(Outlook = Rainy | Play? = </a:t>
            </a:r>
            <a:r>
              <a:rPr lang="en-US" altLang="en-US" dirty="0"/>
              <a:t>“yes”) = </a:t>
            </a:r>
            <a:r>
              <a:rPr lang="en-US" altLang="en-US" dirty="0" smtClean="0"/>
              <a:t>3/9 </a:t>
            </a:r>
            <a:r>
              <a:rPr lang="en-US" altLang="en-US" dirty="0"/>
              <a:t>= </a:t>
            </a:r>
            <a:r>
              <a:rPr lang="en-US" altLang="en-US" dirty="0" smtClean="0"/>
              <a:t>0.333</a:t>
            </a:r>
            <a:endParaRPr lang="en-US" altLang="en-US" dirty="0"/>
          </a:p>
          <a:p>
            <a:pPr>
              <a:spcBef>
                <a:spcPts val="0"/>
              </a:spcBef>
            </a:pPr>
            <a:r>
              <a:rPr lang="en-US" altLang="en-US" dirty="0" smtClean="0"/>
              <a:t>P(Outlook </a:t>
            </a:r>
            <a:r>
              <a:rPr lang="en-US" altLang="en-US" dirty="0"/>
              <a:t>= </a:t>
            </a:r>
            <a:r>
              <a:rPr lang="en-US" altLang="en-US" dirty="0" smtClean="0"/>
              <a:t>Rainy | </a:t>
            </a:r>
            <a:r>
              <a:rPr lang="en-US" altLang="en-US" dirty="0"/>
              <a:t>Play? </a:t>
            </a:r>
            <a:r>
              <a:rPr lang="en-US" altLang="en-US" dirty="0" smtClean="0"/>
              <a:t>= </a:t>
            </a:r>
            <a:r>
              <a:rPr lang="en-US" altLang="en-US" dirty="0"/>
              <a:t>“no”) = </a:t>
            </a:r>
            <a:r>
              <a:rPr lang="en-US" altLang="en-US" dirty="0" smtClean="0"/>
              <a:t>2/5 </a:t>
            </a:r>
            <a:r>
              <a:rPr lang="en-US" altLang="en-US" dirty="0"/>
              <a:t>= </a:t>
            </a:r>
            <a:r>
              <a:rPr lang="en-US" altLang="en-US" dirty="0" smtClean="0"/>
              <a:t>0.4</a:t>
            </a:r>
          </a:p>
          <a:p>
            <a:pPr>
              <a:spcBef>
                <a:spcPts val="0"/>
              </a:spcBef>
            </a:pPr>
            <a:endParaRPr lang="en-US" altLang="en-US" dirty="0" smtClean="0"/>
          </a:p>
          <a:p>
            <a:pPr>
              <a:spcBef>
                <a:spcPts val="0"/>
              </a:spcBef>
            </a:pPr>
            <a:r>
              <a:rPr lang="en-US" altLang="en-US" dirty="0" smtClean="0"/>
              <a:t>P(Temperature </a:t>
            </a:r>
            <a:r>
              <a:rPr lang="en-US" altLang="en-US" dirty="0"/>
              <a:t>= </a:t>
            </a:r>
            <a:r>
              <a:rPr lang="en-US" altLang="en-US" dirty="0" smtClean="0"/>
              <a:t>Hot </a:t>
            </a:r>
            <a:r>
              <a:rPr lang="en-US" altLang="en-US" dirty="0"/>
              <a:t>| Play? </a:t>
            </a:r>
            <a:r>
              <a:rPr lang="en-US" altLang="en-US" dirty="0" smtClean="0"/>
              <a:t>= </a:t>
            </a:r>
            <a:r>
              <a:rPr lang="en-US" altLang="en-US" dirty="0"/>
              <a:t>“yes) = </a:t>
            </a:r>
            <a:r>
              <a:rPr lang="en-US" altLang="en-US" dirty="0" smtClean="0"/>
              <a:t>2/9 </a:t>
            </a:r>
            <a:r>
              <a:rPr lang="en-US" altLang="en-US" dirty="0"/>
              <a:t>= </a:t>
            </a:r>
            <a:r>
              <a:rPr lang="en-US" altLang="en-US" dirty="0" smtClean="0"/>
              <a:t>0.222</a:t>
            </a:r>
            <a:endParaRPr lang="en-US" altLang="en-US" dirty="0"/>
          </a:p>
          <a:p>
            <a:pPr>
              <a:spcBef>
                <a:spcPts val="0"/>
              </a:spcBef>
            </a:pPr>
            <a:r>
              <a:rPr lang="en-US" altLang="en-US" dirty="0" smtClean="0"/>
              <a:t>P(Temperature = Hot </a:t>
            </a:r>
            <a:r>
              <a:rPr lang="en-US" altLang="en-US" dirty="0"/>
              <a:t>| Play? </a:t>
            </a:r>
            <a:r>
              <a:rPr lang="en-US" altLang="en-US" dirty="0" smtClean="0"/>
              <a:t>= </a:t>
            </a:r>
            <a:r>
              <a:rPr lang="en-US" altLang="en-US" dirty="0"/>
              <a:t>“no”) = </a:t>
            </a:r>
            <a:r>
              <a:rPr lang="en-US" altLang="en-US" dirty="0" smtClean="0"/>
              <a:t>2/5 </a:t>
            </a:r>
            <a:r>
              <a:rPr lang="en-US" altLang="en-US" dirty="0"/>
              <a:t>= </a:t>
            </a:r>
            <a:r>
              <a:rPr lang="en-US" altLang="en-US" dirty="0" smtClean="0"/>
              <a:t>0.4</a:t>
            </a:r>
          </a:p>
          <a:p>
            <a:pPr>
              <a:spcBef>
                <a:spcPts val="0"/>
              </a:spcBef>
            </a:pPr>
            <a:endParaRPr lang="en-US" altLang="en-US" dirty="0" smtClean="0"/>
          </a:p>
          <a:p>
            <a:pPr>
              <a:spcBef>
                <a:spcPts val="0"/>
              </a:spcBef>
            </a:pPr>
            <a:r>
              <a:rPr lang="en-US" altLang="en-US" dirty="0" smtClean="0"/>
              <a:t>P(Humidity = High </a:t>
            </a:r>
            <a:r>
              <a:rPr lang="en-US" altLang="en-US" dirty="0"/>
              <a:t>| Play? = “yes”) = 3</a:t>
            </a:r>
            <a:r>
              <a:rPr lang="en-US" altLang="en-US" dirty="0" smtClean="0"/>
              <a:t>/9 </a:t>
            </a:r>
            <a:r>
              <a:rPr lang="en-US" altLang="en-US" dirty="0"/>
              <a:t>= </a:t>
            </a:r>
            <a:r>
              <a:rPr lang="en-US" altLang="en-US" dirty="0" smtClean="0"/>
              <a:t>0.333</a:t>
            </a:r>
            <a:endParaRPr lang="en-US" altLang="en-US" dirty="0"/>
          </a:p>
          <a:p>
            <a:pPr>
              <a:spcBef>
                <a:spcPts val="0"/>
              </a:spcBef>
            </a:pPr>
            <a:r>
              <a:rPr lang="en-US" altLang="en-US" dirty="0" smtClean="0"/>
              <a:t>P(Humidity = High | </a:t>
            </a:r>
            <a:r>
              <a:rPr lang="en-US" altLang="en-US" dirty="0"/>
              <a:t>Play? = “no”) = </a:t>
            </a:r>
            <a:r>
              <a:rPr lang="en-US" altLang="en-US" dirty="0" smtClean="0"/>
              <a:t>4/5 </a:t>
            </a:r>
            <a:r>
              <a:rPr lang="en-US" altLang="en-US" dirty="0"/>
              <a:t>= </a:t>
            </a:r>
            <a:r>
              <a:rPr lang="en-US" altLang="en-US" dirty="0" smtClean="0"/>
              <a:t>0.8</a:t>
            </a:r>
            <a:endParaRPr lang="en-US" altLang="en-US" dirty="0"/>
          </a:p>
          <a:p>
            <a:pPr>
              <a:spcBef>
                <a:spcPts val="0"/>
              </a:spcBef>
            </a:pPr>
            <a:endParaRPr lang="en-US" altLang="en-US" dirty="0"/>
          </a:p>
          <a:p>
            <a:pPr>
              <a:spcBef>
                <a:spcPts val="0"/>
              </a:spcBef>
            </a:pPr>
            <a:r>
              <a:rPr lang="en-US" altLang="en-US" dirty="0" smtClean="0"/>
              <a:t>P(Windy = “False” </a:t>
            </a:r>
            <a:r>
              <a:rPr lang="en-US" altLang="en-US" dirty="0"/>
              <a:t>| Play? </a:t>
            </a:r>
            <a:r>
              <a:rPr lang="en-US" altLang="en-US" dirty="0" smtClean="0"/>
              <a:t>= </a:t>
            </a:r>
            <a:r>
              <a:rPr lang="en-US" altLang="en-US" dirty="0"/>
              <a:t>“yes”) = 6/9 = 0.667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P</a:t>
            </a:r>
            <a:r>
              <a:rPr lang="en-US" altLang="en-US" dirty="0" smtClean="0"/>
              <a:t>(Windy= “False” </a:t>
            </a:r>
            <a:r>
              <a:rPr lang="en-US" altLang="en-US" dirty="0"/>
              <a:t>| Play? </a:t>
            </a:r>
            <a:r>
              <a:rPr lang="en-US" altLang="en-US" dirty="0" smtClean="0"/>
              <a:t>= </a:t>
            </a:r>
            <a:r>
              <a:rPr lang="en-US" altLang="en-US" dirty="0"/>
              <a:t>“no”) = 2/5 = 0.4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17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P(H|</a:t>
            </a:r>
            <a:r>
              <a:rPr lang="en-US" altLang="en-US" b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): Posteriori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robability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altLang="en-US" sz="3500" b="1" dirty="0"/>
              <a:t>X</a:t>
            </a:r>
            <a:r>
              <a:rPr lang="en-US" altLang="en-US" sz="3500" dirty="0"/>
              <a:t> = </a:t>
            </a:r>
            <a:r>
              <a:rPr lang="en-US" altLang="en-US" sz="3500" dirty="0" smtClean="0"/>
              <a:t>(Outlook=Rainy, Temperature=Hot, Humidity=High, Windy=“False”)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altLang="en-US" sz="3500" dirty="0" smtClean="0"/>
              <a:t>P(</a:t>
            </a:r>
            <a:r>
              <a:rPr lang="en-US" altLang="en-US" sz="3500" b="1" dirty="0" smtClean="0"/>
              <a:t>X</a:t>
            </a:r>
            <a:r>
              <a:rPr lang="en-US" altLang="en-US" sz="3500" dirty="0" smtClean="0"/>
              <a:t>) = (5/14) x (4/14) x (7/14) x (8/14) = 0.02915</a:t>
            </a:r>
          </a:p>
          <a:p>
            <a:pPr marL="0" indent="0">
              <a:spcBef>
                <a:spcPts val="300"/>
              </a:spcBef>
              <a:buNone/>
            </a:pPr>
            <a:endParaRPr lang="en-US" altLang="en-US" sz="3500" dirty="0"/>
          </a:p>
          <a:p>
            <a:pPr>
              <a:spcBef>
                <a:spcPts val="300"/>
              </a:spcBef>
              <a:buNone/>
            </a:pPr>
            <a:r>
              <a:rPr lang="en-US" altLang="en-US" dirty="0" smtClean="0"/>
              <a:t>P(</a:t>
            </a:r>
            <a:r>
              <a:rPr lang="en-US" altLang="en-US" b="1" dirty="0" err="1" smtClean="0"/>
              <a:t>X</a:t>
            </a:r>
            <a:r>
              <a:rPr lang="en-US" altLang="en-US" dirty="0" err="1" smtClean="0"/>
              <a:t>|C</a:t>
            </a:r>
            <a:r>
              <a:rPr lang="en-US" altLang="en-US" baseline="-25000" dirty="0" err="1" smtClean="0"/>
              <a:t>i</a:t>
            </a:r>
            <a:r>
              <a:rPr lang="en-US" altLang="en-US" dirty="0" smtClean="0"/>
              <a:t>):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dirty="0" smtClean="0"/>
              <a:t>P(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 | Play? </a:t>
            </a:r>
            <a:r>
              <a:rPr lang="en-US" altLang="en-US" dirty="0"/>
              <a:t>= “yes”) = </a:t>
            </a:r>
            <a:r>
              <a:rPr lang="en-US" altLang="en-US" dirty="0" smtClean="0"/>
              <a:t>0.333 </a:t>
            </a:r>
            <a:r>
              <a:rPr lang="en-US" altLang="en-US" dirty="0"/>
              <a:t>x </a:t>
            </a:r>
            <a:r>
              <a:rPr lang="en-US" altLang="en-US" dirty="0" smtClean="0"/>
              <a:t>0.222 </a:t>
            </a:r>
            <a:r>
              <a:rPr lang="en-US" altLang="en-US" dirty="0"/>
              <a:t>x </a:t>
            </a:r>
            <a:r>
              <a:rPr lang="en-US" altLang="en-US" dirty="0" smtClean="0"/>
              <a:t>0.333 </a:t>
            </a:r>
            <a:r>
              <a:rPr lang="en-US" altLang="en-US" dirty="0"/>
              <a:t>x 0.667 = </a:t>
            </a:r>
            <a:r>
              <a:rPr lang="en-US" altLang="en-US" dirty="0" smtClean="0"/>
              <a:t>0.01642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dirty="0" smtClean="0"/>
              <a:t>P(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 | Play? = </a:t>
            </a:r>
            <a:r>
              <a:rPr lang="en-US" altLang="en-US" dirty="0"/>
              <a:t>“no”) = </a:t>
            </a:r>
            <a:r>
              <a:rPr lang="en-US" altLang="en-US" dirty="0" smtClean="0"/>
              <a:t>0.4 </a:t>
            </a:r>
            <a:r>
              <a:rPr lang="en-US" altLang="en-US" dirty="0"/>
              <a:t>x </a:t>
            </a:r>
            <a:r>
              <a:rPr lang="en-US" altLang="en-US" dirty="0" smtClean="0"/>
              <a:t>0.4 </a:t>
            </a:r>
            <a:r>
              <a:rPr lang="en-US" altLang="en-US" dirty="0"/>
              <a:t>x </a:t>
            </a:r>
            <a:r>
              <a:rPr lang="en-US" altLang="en-US" dirty="0" smtClean="0"/>
              <a:t>0.8 </a:t>
            </a:r>
            <a:r>
              <a:rPr lang="en-US" altLang="en-US" dirty="0"/>
              <a:t>x 0.4 = </a:t>
            </a:r>
            <a:r>
              <a:rPr lang="en-US" altLang="en-US" dirty="0" smtClean="0"/>
              <a:t>0.0512</a:t>
            </a:r>
          </a:p>
          <a:p>
            <a:pPr>
              <a:spcBef>
                <a:spcPts val="300"/>
              </a:spcBef>
              <a:buNone/>
            </a:pPr>
            <a:endParaRPr lang="en-US" altLang="en-US" dirty="0"/>
          </a:p>
          <a:p>
            <a:pPr>
              <a:spcBef>
                <a:spcPts val="300"/>
              </a:spcBef>
              <a:buNone/>
            </a:pPr>
            <a:r>
              <a:rPr lang="en-US" altLang="en-US" dirty="0" smtClean="0"/>
              <a:t>P(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i</a:t>
            </a:r>
            <a:r>
              <a:rPr lang="en-US" altLang="en-US" dirty="0" err="1" smtClean="0"/>
              <a:t>|</a:t>
            </a:r>
            <a:r>
              <a:rPr lang="en-US" altLang="en-US" b="1" dirty="0" err="1" smtClean="0"/>
              <a:t>X</a:t>
            </a:r>
            <a:r>
              <a:rPr lang="en-US" altLang="en-US" dirty="0" smtClean="0"/>
              <a:t>) = P(</a:t>
            </a:r>
            <a:r>
              <a:rPr lang="en-US" altLang="en-US" b="1" dirty="0" err="1" smtClean="0"/>
              <a:t>X</a:t>
            </a:r>
            <a:r>
              <a:rPr lang="en-US" altLang="en-US" dirty="0" err="1" smtClean="0"/>
              <a:t>|C</a:t>
            </a:r>
            <a:r>
              <a:rPr lang="en-US" altLang="en-US" baseline="-25000" dirty="0" err="1" smtClean="0"/>
              <a:t>i</a:t>
            </a:r>
            <a:r>
              <a:rPr lang="en-US" altLang="en-US" dirty="0"/>
              <a:t>)*P(C</a:t>
            </a:r>
            <a:r>
              <a:rPr lang="en-US" altLang="en-US" baseline="-25000" dirty="0"/>
              <a:t>i</a:t>
            </a:r>
            <a:r>
              <a:rPr lang="en-US" altLang="en-US" dirty="0" smtClean="0"/>
              <a:t>)/P(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):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dirty="0" smtClean="0"/>
              <a:t>P(</a:t>
            </a:r>
            <a:r>
              <a:rPr lang="en-US" altLang="en-US" dirty="0"/>
              <a:t>Play? = “yes</a:t>
            </a:r>
            <a:r>
              <a:rPr lang="en-US" altLang="en-US" dirty="0" smtClean="0"/>
              <a:t>” | 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 = P(</a:t>
            </a:r>
            <a:r>
              <a:rPr lang="en-US" altLang="en-US" b="1" dirty="0"/>
              <a:t>X</a:t>
            </a:r>
            <a:r>
              <a:rPr lang="en-US" altLang="en-US" dirty="0"/>
              <a:t> </a:t>
            </a:r>
            <a:r>
              <a:rPr lang="en-US" altLang="en-US" dirty="0" smtClean="0"/>
              <a:t>| Play</a:t>
            </a:r>
            <a:r>
              <a:rPr lang="en-US" altLang="en-US" dirty="0"/>
              <a:t>? = “yes</a:t>
            </a:r>
            <a:r>
              <a:rPr lang="en-US" altLang="en-US" dirty="0" smtClean="0"/>
              <a:t>”) * P(Play</a:t>
            </a:r>
            <a:r>
              <a:rPr lang="en-US" altLang="en-US" dirty="0"/>
              <a:t>? = “yes</a:t>
            </a:r>
            <a:r>
              <a:rPr lang="en-US" altLang="en-US" dirty="0" smtClean="0"/>
              <a:t>”) / P(</a:t>
            </a:r>
            <a:r>
              <a:rPr lang="en-US" altLang="en-US" b="1" dirty="0" smtClean="0"/>
              <a:t>X</a:t>
            </a:r>
            <a:r>
              <a:rPr lang="en-US" altLang="en-US" dirty="0" smtClean="0"/>
              <a:t>)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dirty="0" smtClean="0"/>
              <a:t>= 0.01642 </a:t>
            </a:r>
            <a:r>
              <a:rPr lang="en-US" altLang="en-US" dirty="0"/>
              <a:t>x </a:t>
            </a:r>
            <a:r>
              <a:rPr lang="en-US" altLang="en-US" dirty="0" smtClean="0"/>
              <a:t>0.643 / 0.02915 = 0.36</a:t>
            </a:r>
          </a:p>
          <a:p>
            <a:pPr>
              <a:spcBef>
                <a:spcPts val="300"/>
              </a:spcBef>
              <a:buNone/>
            </a:pPr>
            <a:r>
              <a:rPr lang="en-US" altLang="en-US" dirty="0"/>
              <a:t>P(Play? = </a:t>
            </a:r>
            <a:r>
              <a:rPr lang="en-US" altLang="en-US" dirty="0" smtClean="0"/>
              <a:t>“no” </a:t>
            </a:r>
            <a:r>
              <a:rPr lang="en-US" altLang="en-US" dirty="0"/>
              <a:t>| </a:t>
            </a:r>
            <a:r>
              <a:rPr lang="en-US" altLang="en-US" b="1" dirty="0"/>
              <a:t>X</a:t>
            </a:r>
            <a:r>
              <a:rPr lang="en-US" altLang="en-US" dirty="0"/>
              <a:t>) = P(</a:t>
            </a:r>
            <a:r>
              <a:rPr lang="en-US" altLang="en-US" b="1" dirty="0"/>
              <a:t>X</a:t>
            </a:r>
            <a:r>
              <a:rPr lang="en-US" altLang="en-US" dirty="0"/>
              <a:t> | Play? = </a:t>
            </a:r>
            <a:r>
              <a:rPr lang="en-US" altLang="en-US" dirty="0" smtClean="0"/>
              <a:t>“no”) </a:t>
            </a:r>
            <a:r>
              <a:rPr lang="en-US" altLang="en-US" dirty="0"/>
              <a:t>* P(Play? = </a:t>
            </a:r>
            <a:r>
              <a:rPr lang="en-US" altLang="en-US" dirty="0" smtClean="0"/>
              <a:t>“no”) </a:t>
            </a:r>
            <a:r>
              <a:rPr lang="en-US" altLang="en-US" dirty="0"/>
              <a:t>/ P(</a:t>
            </a:r>
            <a:r>
              <a:rPr lang="en-US" altLang="en-US" b="1" dirty="0"/>
              <a:t>X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spcBef>
                <a:spcPts val="300"/>
              </a:spcBef>
              <a:buNone/>
            </a:pPr>
            <a:r>
              <a:rPr lang="en-US" altLang="en-US" dirty="0" smtClean="0"/>
              <a:t>= 0.0512 x 0.357 / 0.02915 =  0.63</a:t>
            </a:r>
          </a:p>
          <a:p>
            <a:pPr>
              <a:spcBef>
                <a:spcPts val="300"/>
              </a:spcBef>
              <a:buNone/>
            </a:pPr>
            <a:endParaRPr lang="en-US" altLang="en-US" dirty="0"/>
          </a:p>
          <a:p>
            <a:pPr>
              <a:spcBef>
                <a:spcPts val="300"/>
              </a:spcBef>
              <a:buNone/>
            </a:pPr>
            <a:r>
              <a:rPr lang="en-US" altLang="en-US" dirty="0" smtClean="0"/>
              <a:t>So, the conclusion is </a:t>
            </a:r>
            <a:r>
              <a:rPr lang="en-US" altLang="en-US" i="1" dirty="0" smtClean="0"/>
              <a:t>Play? = “no”.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84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Call Back: Decision Tree-Prediction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599" cy="304800"/>
        </p:xfrm>
        <a:graphic>
          <a:graphicData uri="http://schemas.openxmlformats.org/drawingml/2006/table">
            <a:tbl>
              <a:tblPr firstRow="1" firstCol="1" bandRow="1"/>
              <a:tblGrid>
                <a:gridCol w="532150"/>
                <a:gridCol w="1454046"/>
                <a:gridCol w="1633928"/>
                <a:gridCol w="1274164"/>
                <a:gridCol w="1214203"/>
                <a:gridCol w="2121108"/>
              </a:tblGrid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?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727" y="2087562"/>
            <a:ext cx="5962544" cy="41984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09434" y="6242319"/>
            <a:ext cx="866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“Yes”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201588" y="6059758"/>
            <a:ext cx="614596" cy="226282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55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Quinlan’s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Example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(1986):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Playing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Tennis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09843"/>
              </p:ext>
            </p:extLst>
          </p:nvPr>
        </p:nvGraphicFramePr>
        <p:xfrm>
          <a:off x="457201" y="1417638"/>
          <a:ext cx="8229599" cy="4876800"/>
        </p:xfrm>
        <a:graphic>
          <a:graphicData uri="http://schemas.openxmlformats.org/drawingml/2006/table">
            <a:tbl>
              <a:tblPr firstRow="1" firstCol="1" bandRow="1"/>
              <a:tblGrid>
                <a:gridCol w="532150"/>
                <a:gridCol w="1454046"/>
                <a:gridCol w="1633928"/>
                <a:gridCol w="1274164"/>
                <a:gridCol w="1214203"/>
                <a:gridCol w="2121108"/>
              </a:tblGrid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 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Outlook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Temperature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Humidity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Windy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Label: Play?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13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14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?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64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Avoiding the Zero-Probability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Naïve Bayesian prediction requires each conditional prob. be </a:t>
            </a:r>
            <a:r>
              <a:rPr lang="en-US" altLang="en-US" b="1" dirty="0"/>
              <a:t>non-zero</a:t>
            </a:r>
            <a:r>
              <a:rPr lang="en-US" altLang="en-US" dirty="0"/>
              <a:t>. </a:t>
            </a:r>
            <a:r>
              <a:rPr lang="en-US" altLang="en-US" dirty="0" smtClean="0"/>
              <a:t>Otherwise</a:t>
            </a:r>
            <a:r>
              <a:rPr lang="en-US" altLang="en-US" dirty="0"/>
              <a:t>, the predicted prob. will be zero</a:t>
            </a:r>
          </a:p>
          <a:p>
            <a:endParaRPr lang="en-US" altLang="en-US" dirty="0"/>
          </a:p>
          <a:p>
            <a:pPr>
              <a:buNone/>
            </a:pPr>
            <a:r>
              <a:rPr lang="en-US" altLang="en-US" b="1" dirty="0"/>
              <a:t>	</a:t>
            </a:r>
          </a:p>
          <a:p>
            <a:r>
              <a:rPr lang="en-US" altLang="en-US" dirty="0"/>
              <a:t>Ex. Suppose a dataset with 1000 tuples, income=low (0), income= medium (990), and income = high (10)</a:t>
            </a:r>
          </a:p>
          <a:p>
            <a:r>
              <a:rPr lang="en-US" altLang="en-US" dirty="0"/>
              <a:t>Use </a:t>
            </a:r>
            <a:r>
              <a:rPr lang="en-US" altLang="en-US" b="1" dirty="0" err="1"/>
              <a:t>Laplacian</a:t>
            </a:r>
            <a:r>
              <a:rPr lang="en-US" altLang="en-US" b="1" dirty="0"/>
              <a:t> correction</a:t>
            </a:r>
            <a:r>
              <a:rPr lang="en-US" altLang="en-US" dirty="0"/>
              <a:t> (or </a:t>
            </a:r>
            <a:r>
              <a:rPr lang="en-US" altLang="en-US" dirty="0" err="1"/>
              <a:t>Laplacian</a:t>
            </a:r>
            <a:r>
              <a:rPr lang="en-US" altLang="en-US" dirty="0"/>
              <a:t> estimator)</a:t>
            </a:r>
          </a:p>
          <a:p>
            <a:pPr lvl="1"/>
            <a:r>
              <a:rPr lang="en-US" altLang="en-US" i="1" dirty="0"/>
              <a:t>Adding 1 to each case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400" dirty="0" err="1"/>
              <a:t>Prob</a:t>
            </a:r>
            <a:r>
              <a:rPr lang="en-US" altLang="en-US" sz="2400" dirty="0"/>
              <a:t>(income = low) = 1/1003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400" dirty="0" err="1"/>
              <a:t>Prob</a:t>
            </a:r>
            <a:r>
              <a:rPr lang="en-US" altLang="en-US" sz="2400" dirty="0"/>
              <a:t>(income = medium) = 991/1003</a:t>
            </a:r>
          </a:p>
          <a:p>
            <a:pPr lvl="3">
              <a:buFont typeface="Wingdings" panose="05000000000000000000" pitchFamily="2" charset="2"/>
              <a:buNone/>
            </a:pPr>
            <a:r>
              <a:rPr lang="en-US" altLang="en-US" sz="2400" dirty="0" err="1"/>
              <a:t>Prob</a:t>
            </a:r>
            <a:r>
              <a:rPr lang="en-US" altLang="en-US" sz="2400" dirty="0"/>
              <a:t>(income = high) = 11/1003</a:t>
            </a:r>
          </a:p>
          <a:p>
            <a:pPr lvl="1"/>
            <a:r>
              <a:rPr lang="en-US" altLang="en-US" dirty="0"/>
              <a:t>The “corrected” prob. estimates are close to their “uncorrected” counterparts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800027"/>
              </p:ext>
            </p:extLst>
          </p:nvPr>
        </p:nvGraphicFramePr>
        <p:xfrm>
          <a:off x="3103588" y="2445895"/>
          <a:ext cx="293682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62" name="Equation" r:id="rId3" imgW="1765300" imgH="508000" progId="Equation.3">
                  <p:embed/>
                </p:oleObj>
              </mc:Choice>
              <mc:Fallback>
                <p:oleObj name="Equation" r:id="rId3" imgW="1765300" imgH="508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88" y="2445895"/>
                        <a:ext cx="293682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2254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Naïve Bayes Classifier: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Advantages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Easy to implement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Good results obtained in most of the cases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Disadvantages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Assumption: class conditional independence, therefore loss of accuracy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Practically, dependencies exist among variables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E.g</a:t>
            </a:r>
            <a:r>
              <a:rPr lang="en-US" altLang="en-US" dirty="0" smtClean="0"/>
              <a:t>., Hospital-patient data</a:t>
            </a:r>
            <a:endParaRPr lang="zh-CN" altLang="en-US" dirty="0" smtClean="0"/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Patient profile</a:t>
            </a:r>
            <a:r>
              <a:rPr lang="en-US" altLang="en-US" dirty="0"/>
              <a:t>: age, family history, </a:t>
            </a:r>
            <a:r>
              <a:rPr lang="en-US" altLang="en-US" dirty="0" smtClean="0"/>
              <a:t>etc.</a:t>
            </a:r>
            <a:endParaRPr lang="zh-CN" altLang="en-US" dirty="0"/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Symptoms</a:t>
            </a:r>
            <a:r>
              <a:rPr lang="en-US" altLang="en-US" dirty="0"/>
              <a:t>: fever, </a:t>
            </a:r>
            <a:r>
              <a:rPr lang="en-US" altLang="en-US" dirty="0" smtClean="0"/>
              <a:t>cough, etc.</a:t>
            </a:r>
            <a:endParaRPr lang="zh-CN" altLang="en-US" dirty="0" smtClean="0"/>
          </a:p>
          <a:p>
            <a:pPr lvl="3">
              <a:lnSpc>
                <a:spcPct val="90000"/>
              </a:lnSpc>
            </a:pPr>
            <a:r>
              <a:rPr lang="en-US" altLang="en-US" dirty="0" smtClean="0"/>
              <a:t>Disease</a:t>
            </a:r>
            <a:r>
              <a:rPr lang="en-US" altLang="en-US" dirty="0"/>
              <a:t>: lung cancer, diabetes, etc.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Dependencies among these cannot be modeled by Naïve Bayes </a:t>
            </a:r>
            <a:r>
              <a:rPr lang="en-US" altLang="en-US" dirty="0" smtClean="0"/>
              <a:t>Classifier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4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Demo: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extraction</a:t>
            </a:r>
            <a:endParaRPr lang="zh-CN" altLang="en-US" dirty="0" smtClean="0"/>
          </a:p>
          <a:p>
            <a:r>
              <a:rPr lang="en-US" altLang="zh-CN" dirty="0" smtClean="0"/>
              <a:t>Decision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Tree</a:t>
            </a:r>
            <a:endParaRPr lang="zh-CN" altLang="en-US" dirty="0" smtClean="0"/>
          </a:p>
          <a:p>
            <a:r>
              <a:rPr lang="en-US" altLang="zh-CN" dirty="0" smtClean="0"/>
              <a:t>Naïve</a:t>
            </a:r>
            <a:r>
              <a:rPr lang="zh-CN" altLang="en-US" dirty="0" smtClean="0"/>
              <a:t> </a:t>
            </a:r>
            <a:r>
              <a:rPr lang="en-US" altLang="zh-CN" dirty="0" smtClean="0"/>
              <a:t>Bayes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66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1600" dirty="0" smtClean="0"/>
              <a:t>C. </a:t>
            </a:r>
            <a:r>
              <a:rPr lang="en-US" altLang="en-US" sz="1600" dirty="0" err="1" smtClean="0"/>
              <a:t>Apte</a:t>
            </a:r>
            <a:r>
              <a:rPr lang="en-US" altLang="en-US" sz="1600" dirty="0" smtClean="0"/>
              <a:t> and S. Weiss. Data mining with decision trees and decision rules. Future Generation Computer Systems, 13, 1997</a:t>
            </a:r>
          </a:p>
          <a:p>
            <a:r>
              <a:rPr lang="en-US" altLang="en-US" sz="1600" dirty="0" smtClean="0"/>
              <a:t>P. K. Chan and S. J. </a:t>
            </a:r>
            <a:r>
              <a:rPr lang="en-US" altLang="en-US" sz="1600" dirty="0" err="1" smtClean="0"/>
              <a:t>Stolfo</a:t>
            </a:r>
            <a:r>
              <a:rPr lang="en-US" altLang="en-US" sz="1600" dirty="0" smtClean="0"/>
              <a:t>. Learning arbiter and combiner trees from partitioned data for scaling machine learning. KDD'95</a:t>
            </a:r>
          </a:p>
          <a:p>
            <a:r>
              <a:rPr lang="en-US" altLang="en-US" sz="1600" dirty="0" smtClean="0"/>
              <a:t>A. J. Dobson.  An Introduction to Generalized Linear Models.  Chapman &amp; Hall, 1990.</a:t>
            </a:r>
          </a:p>
          <a:p>
            <a:r>
              <a:rPr lang="en-US" altLang="en-US" sz="1600" dirty="0" smtClean="0"/>
              <a:t>R. O. </a:t>
            </a:r>
            <a:r>
              <a:rPr lang="en-US" altLang="en-US" sz="1600" dirty="0" err="1" smtClean="0"/>
              <a:t>Duda</a:t>
            </a:r>
            <a:r>
              <a:rPr lang="en-US" altLang="en-US" sz="1600" dirty="0" smtClean="0"/>
              <a:t>, P. E. Hart, and D. G. Stork. Pattern Classification, 2ed. John Wiley, 2001</a:t>
            </a:r>
          </a:p>
          <a:p>
            <a:r>
              <a:rPr lang="en-US" altLang="en-US" sz="1600" dirty="0" smtClean="0"/>
              <a:t>U. M. Fayyad. Branching on attribute values in decision tree generation. AAAI’94.</a:t>
            </a:r>
          </a:p>
          <a:p>
            <a:r>
              <a:rPr lang="en-US" altLang="en-US" sz="1600" dirty="0" smtClean="0"/>
              <a:t>Y. Freund and R. E. </a:t>
            </a:r>
            <a:r>
              <a:rPr lang="en-US" altLang="en-US" sz="1600" dirty="0" err="1" smtClean="0"/>
              <a:t>Schapire</a:t>
            </a:r>
            <a:r>
              <a:rPr lang="en-US" altLang="en-US" sz="1600" dirty="0" smtClean="0"/>
              <a:t>. A decision-theoretic generalization of on-line learning and an  application to boosting. J. Computer and System Sciences, 1997.</a:t>
            </a:r>
          </a:p>
          <a:p>
            <a:r>
              <a:rPr lang="en-US" altLang="en-US" sz="1600" dirty="0" smtClean="0"/>
              <a:t>J. </a:t>
            </a:r>
            <a:r>
              <a:rPr lang="en-US" altLang="en-US" sz="1600" dirty="0" err="1" smtClean="0"/>
              <a:t>Gehrke</a:t>
            </a:r>
            <a:r>
              <a:rPr lang="en-US" altLang="en-US" sz="1600" dirty="0" smtClean="0"/>
              <a:t>, R. </a:t>
            </a:r>
            <a:r>
              <a:rPr lang="en-US" altLang="en-US" sz="1600" dirty="0" err="1" smtClean="0"/>
              <a:t>Ramakrishnan</a:t>
            </a:r>
            <a:r>
              <a:rPr lang="en-US" altLang="en-US" sz="1600" dirty="0" smtClean="0"/>
              <a:t>, and V. </a:t>
            </a:r>
            <a:r>
              <a:rPr lang="en-US" altLang="en-US" sz="1600" dirty="0" err="1" smtClean="0"/>
              <a:t>Ganti</a:t>
            </a:r>
            <a:r>
              <a:rPr lang="en-US" altLang="en-US" sz="1600" dirty="0" smtClean="0"/>
              <a:t>. Rainforest: A framework for fast decision tree construction of large datasets. VLDB’98.</a:t>
            </a:r>
          </a:p>
          <a:p>
            <a:r>
              <a:rPr lang="en-US" altLang="en-US" sz="1600" dirty="0" smtClean="0"/>
              <a:t>J. </a:t>
            </a:r>
            <a:r>
              <a:rPr lang="en-US" altLang="en-US" sz="1600" dirty="0" err="1" smtClean="0"/>
              <a:t>Gehrke</a:t>
            </a:r>
            <a:r>
              <a:rPr lang="en-US" altLang="en-US" sz="1600" dirty="0" smtClean="0"/>
              <a:t>, V. Gant, R. </a:t>
            </a:r>
            <a:r>
              <a:rPr lang="en-US" altLang="en-US" sz="1600" dirty="0" err="1" smtClean="0"/>
              <a:t>Ramakrishnan</a:t>
            </a:r>
            <a:r>
              <a:rPr lang="en-US" altLang="en-US" sz="1600" dirty="0" smtClean="0"/>
              <a:t>, and W.-Y. </a:t>
            </a:r>
            <a:r>
              <a:rPr lang="en-US" altLang="en-US" sz="1600" dirty="0" err="1" smtClean="0"/>
              <a:t>Loh</a:t>
            </a:r>
            <a:r>
              <a:rPr lang="en-US" altLang="en-US" sz="1600" dirty="0" smtClean="0"/>
              <a:t>, BOAT -- Optimistic Decision Tree Construction. SIGMOD'99.</a:t>
            </a:r>
          </a:p>
          <a:p>
            <a:r>
              <a:rPr lang="en-US" altLang="en-US" sz="1600" dirty="0" smtClean="0"/>
              <a:t>T. Hastie, R. </a:t>
            </a:r>
            <a:r>
              <a:rPr lang="en-US" altLang="en-US" sz="1600" dirty="0" err="1" smtClean="0"/>
              <a:t>Tibshirani</a:t>
            </a:r>
            <a:r>
              <a:rPr lang="en-US" altLang="en-US" sz="1600" dirty="0" smtClean="0"/>
              <a:t>, and J. Friedman. The Elements of Statistical Learning: Data Mining, Inference,  and Prediction. Springer-</a:t>
            </a:r>
            <a:r>
              <a:rPr lang="en-US" altLang="en-US" sz="1600" dirty="0" err="1" smtClean="0"/>
              <a:t>Verlag</a:t>
            </a:r>
            <a:r>
              <a:rPr lang="en-US" altLang="en-US" sz="1600" dirty="0" smtClean="0"/>
              <a:t>, 2001.</a:t>
            </a:r>
          </a:p>
          <a:p>
            <a:r>
              <a:rPr lang="en-US" altLang="en-US" sz="1600" dirty="0" smtClean="0"/>
              <a:t>T.-S. Lim, W.-Y. </a:t>
            </a:r>
            <a:r>
              <a:rPr lang="en-US" altLang="en-US" sz="1600" dirty="0" err="1" smtClean="0"/>
              <a:t>Loh</a:t>
            </a:r>
            <a:r>
              <a:rPr lang="en-US" altLang="en-US" sz="1600" dirty="0" smtClean="0"/>
              <a:t>, and Y.-S. Shih. A comparison of prediction accuracy, complexity, and training time of  thirty-three old and new classification algorithms.  Machine Learning, 2000</a:t>
            </a:r>
            <a:endParaRPr lang="en-US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0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Bayes’ Theorem: Basics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870" y="1600200"/>
            <a:ext cx="6154259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92707" y="5306518"/>
            <a:ext cx="2158583" cy="5246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4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References</a:t>
            </a:r>
            <a:r>
              <a:rPr lang="zh-CN" altLang="en-US" smtClean="0"/>
              <a:t> </a:t>
            </a:r>
            <a:r>
              <a:rPr lang="en-US" altLang="zh-CN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400" dirty="0" smtClean="0"/>
              <a:t>J. </a:t>
            </a:r>
            <a:r>
              <a:rPr lang="en-US" altLang="en-US" sz="1400" dirty="0" err="1" smtClean="0"/>
              <a:t>Magidson</a:t>
            </a:r>
            <a:r>
              <a:rPr lang="en-US" altLang="en-US" sz="1400" dirty="0" smtClean="0"/>
              <a:t>.  The </a:t>
            </a:r>
            <a:r>
              <a:rPr lang="en-US" altLang="en-US" sz="1400" dirty="0" err="1" smtClean="0"/>
              <a:t>Chaid</a:t>
            </a:r>
            <a:r>
              <a:rPr lang="en-US" altLang="en-US" sz="1400" dirty="0" smtClean="0"/>
              <a:t> approach to segmentation modeling:  Chi-squared automatic interaction detection. In R. P. </a:t>
            </a:r>
            <a:r>
              <a:rPr lang="en-US" altLang="en-US" sz="1400" dirty="0" err="1" smtClean="0"/>
              <a:t>Bagozzi</a:t>
            </a:r>
            <a:r>
              <a:rPr lang="en-US" altLang="en-US" sz="1400" dirty="0" smtClean="0"/>
              <a:t>, editor, Advanced Methods of Marketing Research, Blackwell Business, 1994</a:t>
            </a:r>
          </a:p>
          <a:p>
            <a:r>
              <a:rPr lang="en-US" altLang="en-US" sz="1400" dirty="0" smtClean="0"/>
              <a:t>M. Mehta, R. Agrawal, and J. </a:t>
            </a:r>
            <a:r>
              <a:rPr lang="en-US" altLang="en-US" sz="1400" dirty="0" err="1" smtClean="0"/>
              <a:t>Rissanen</a:t>
            </a:r>
            <a:r>
              <a:rPr lang="en-US" altLang="en-US" sz="1400" dirty="0" smtClean="0"/>
              <a:t>. SLIQ : A fast scalable classifier for data mining. EDBT'96</a:t>
            </a:r>
          </a:p>
          <a:p>
            <a:r>
              <a:rPr lang="en-US" altLang="en-US" sz="1400" dirty="0" smtClean="0"/>
              <a:t>T. M. Mitchell. Machine Learning. McGraw Hill, 1997</a:t>
            </a:r>
          </a:p>
          <a:p>
            <a:r>
              <a:rPr lang="en-US" altLang="en-US" sz="1400" dirty="0" smtClean="0"/>
              <a:t>S. K. Murthy, Automatic Construction of Decision Trees from Data: A Multi-Disciplinary Survey, Data Mining and Knowledge Discovery 2(4): 345-389, 1998</a:t>
            </a:r>
          </a:p>
          <a:p>
            <a:r>
              <a:rPr lang="en-US" altLang="en-US" sz="1400" dirty="0" smtClean="0"/>
              <a:t>J. R. Quinlan. Induction of decision trees. Machine Learning, 1:81-106, 1986. </a:t>
            </a:r>
          </a:p>
          <a:p>
            <a:r>
              <a:rPr lang="en-US" altLang="en-US" sz="1400" dirty="0" smtClean="0"/>
              <a:t>J. R. Quinlan. C4.5: Programs for Machine Learning. Morgan Kaufmann, 1993.</a:t>
            </a:r>
          </a:p>
          <a:p>
            <a:r>
              <a:rPr lang="en-US" altLang="en-US" sz="1400" dirty="0" smtClean="0"/>
              <a:t>J. R. Quinlan.  Bagging, boosting, and c4.5. AAAI‘96.</a:t>
            </a:r>
            <a:endParaRPr lang="zh-CN" altLang="en-US" sz="1400" dirty="0" smtClean="0"/>
          </a:p>
          <a:p>
            <a:r>
              <a:rPr lang="en-US" altLang="en-US" sz="1400" dirty="0" smtClean="0"/>
              <a:t>R. </a:t>
            </a:r>
            <a:r>
              <a:rPr lang="en-US" altLang="en-US" sz="1400" dirty="0" err="1" smtClean="0"/>
              <a:t>Rastogi</a:t>
            </a:r>
            <a:r>
              <a:rPr lang="en-US" altLang="en-US" sz="1400" dirty="0" smtClean="0"/>
              <a:t> and K. Shim. Public: A decision tree classifier that integrates building and pruning. VLDB’98</a:t>
            </a:r>
          </a:p>
          <a:p>
            <a:r>
              <a:rPr lang="en-US" altLang="en-US" sz="1400" dirty="0" smtClean="0"/>
              <a:t>J. Shafer, R. Agrawal, and M. Mehta. SPRINT : A scalable parallel classifier for data mining. VLDB’96</a:t>
            </a:r>
          </a:p>
          <a:p>
            <a:r>
              <a:rPr lang="en-US" altLang="en-US" sz="1400" dirty="0" smtClean="0"/>
              <a:t>J. W. </a:t>
            </a:r>
            <a:r>
              <a:rPr lang="en-US" altLang="en-US" sz="1400" dirty="0" err="1" smtClean="0"/>
              <a:t>Shavlik</a:t>
            </a:r>
            <a:r>
              <a:rPr lang="en-US" altLang="en-US" sz="1400" dirty="0" smtClean="0"/>
              <a:t> and T. G. </a:t>
            </a:r>
            <a:r>
              <a:rPr lang="en-US" altLang="en-US" sz="1400" dirty="0" err="1" smtClean="0"/>
              <a:t>Dietterich</a:t>
            </a:r>
            <a:r>
              <a:rPr lang="en-US" altLang="en-US" sz="1400" dirty="0" smtClean="0"/>
              <a:t>. Readings in Machine Learning. Morgan Kaufmann, 1990</a:t>
            </a:r>
          </a:p>
          <a:p>
            <a:r>
              <a:rPr lang="en-US" altLang="en-US" sz="1400" dirty="0" smtClean="0"/>
              <a:t>P. Tan, M. Steinbach, and V. Kumar. Introduction to Data Mining. Addison Wesley, 2005</a:t>
            </a:r>
          </a:p>
          <a:p>
            <a:r>
              <a:rPr lang="en-US" altLang="en-US" sz="1400" dirty="0" smtClean="0"/>
              <a:t>S. M. Weiss and C. A. </a:t>
            </a:r>
            <a:r>
              <a:rPr lang="en-US" altLang="en-US" sz="1400" dirty="0" err="1" smtClean="0"/>
              <a:t>Kulikowski</a:t>
            </a:r>
            <a:r>
              <a:rPr lang="en-US" altLang="en-US" sz="1400" dirty="0" smtClean="0"/>
              <a:t>.  Computer Systems that Learn:  Classification and Prediction Methods from Statistics, Neural Nets, Machine Learning, and Expert Systems.  Morgan Kaufman, 1991</a:t>
            </a:r>
          </a:p>
          <a:p>
            <a:r>
              <a:rPr lang="en-US" altLang="en-US" sz="1400" dirty="0" smtClean="0"/>
              <a:t>S. M. Weiss and N. </a:t>
            </a:r>
            <a:r>
              <a:rPr lang="en-US" altLang="en-US" sz="1400" dirty="0" err="1" smtClean="0"/>
              <a:t>Indurkhya</a:t>
            </a:r>
            <a:r>
              <a:rPr lang="en-US" altLang="en-US" sz="1400" dirty="0" smtClean="0"/>
              <a:t>. Predictive Data Mining. Morgan Kaufmann, 1997</a:t>
            </a:r>
          </a:p>
          <a:p>
            <a:r>
              <a:rPr lang="en-US" altLang="en-US" sz="1400" dirty="0" smtClean="0"/>
              <a:t>I. H. Witten and E. Frank. Data Mining: Practical Machine Learning Tools and Techniques,  2ed.  Morgan Kaufmann, 2005</a:t>
            </a:r>
            <a:endParaRPr lang="en-US" alt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6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ontent Placeholder 15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zh-CN" altLang="en-US" dirty="0" smtClean="0"/>
              </a:p>
              <a:p>
                <a:endParaRPr lang="zh-CN" altLang="en-US" dirty="0"/>
              </a:p>
              <a:p>
                <a:endParaRPr lang="zh-CN" altLang="en-US" dirty="0" smtClean="0"/>
              </a:p>
              <a:p>
                <a:endParaRPr lang="zh-CN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altLang="zh-CN" b="0" i="0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A</m:t>
                        </m:r>
                      </m:e>
                    </m:d>
                    <m:r>
                      <a:rPr lang="en-US" altLang="zh-CN" b="0" i="0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750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1000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B</m:t>
                        </m:r>
                        <m:r>
                          <a:rPr lang="en-US" altLang="zh-CN" b="0" i="0" smtClean="0">
                            <a:latin typeface="Cambria Math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charset="0"/>
                          </a:rPr>
                          <m:t>A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400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750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B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600</m:t>
                        </m:r>
                      </m:num>
                      <m:den>
                        <m:r>
                          <a:rPr lang="en-US" altLang="zh-CN" i="1">
                            <a:latin typeface="Cambria Math" charset="0"/>
                          </a:rPr>
                          <m:t>1000</m:t>
                        </m:r>
                      </m:den>
                    </m:f>
                  </m:oMath>
                </a14:m>
                <a:endParaRPr lang="zh-CN" altLang="en-US" dirty="0" smtClean="0"/>
              </a:p>
              <a:p>
                <a:pPr marL="0" indent="0">
                  <a:buNone/>
                </a:pPr>
                <a:r>
                  <a:rPr lang="zh-CN" altLang="en-US" dirty="0" smtClean="0">
                    <a:sym typeface="Wingdings"/>
                  </a:rPr>
                  <a:t>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altLang="zh-CN" i="1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A</m:t>
                        </m:r>
                        <m:r>
                          <a:rPr lang="en-US" altLang="zh-CN" b="0" i="0" smtClean="0">
                            <a:latin typeface="Cambria Math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charset="0"/>
                          </a:rPr>
                          <m:t>B</m:t>
                        </m:r>
                      </m:e>
                    </m:d>
                    <m:r>
                      <a:rPr lang="en-US" altLang="zh-CN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𝐴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r>
                          <a:rPr lang="en-US" altLang="zh-CN" b="0" i="1" smtClean="0">
                            <a:latin typeface="Cambria Math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charset="0"/>
                          </a:rPr>
                          <m:t>)</m:t>
                        </m:r>
                      </m:den>
                    </m:f>
                    <m:r>
                      <a:rPr lang="en-US" altLang="zh-CN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mr-IN" altLang="zh-CN" b="0" i="1" smtClean="0">
                            <a:latin typeface="Cambria Math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mr-IN" altLang="zh-C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b="0" i="1" strike="sngStrike" smtClean="0">
                                <a:latin typeface="Cambria Math" charset="0"/>
                              </a:rPr>
                              <m:t>750</m:t>
                            </m:r>
                          </m:num>
                          <m:den>
                            <m:r>
                              <a:rPr lang="en-US" altLang="zh-CN" b="0" i="1" strike="sngStrike" smtClean="0">
                                <a:latin typeface="Cambria Math" charset="0"/>
                              </a:rPr>
                              <m:t>1000</m:t>
                            </m:r>
                          </m:den>
                        </m:f>
                        <m:r>
                          <a:rPr lang="mr-IN" altLang="zh-C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f>
                          <m:fPr>
                            <m:ctrlPr>
                              <a:rPr lang="mr-IN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400</m:t>
                            </m:r>
                          </m:num>
                          <m:den>
                            <m:r>
                              <a:rPr lang="en-US" altLang="zh-CN" b="0" i="1" strike="sngStrike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750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mr-IN" altLang="zh-CN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charset="0"/>
                              </a:rPr>
                              <m:t>600</m:t>
                            </m:r>
                          </m:num>
                          <m:den>
                            <m:r>
                              <a:rPr lang="en-US" altLang="zh-CN" b="0" i="1" strike="sngStrike" smtClean="0">
                                <a:latin typeface="Cambria Math" charset="0"/>
                              </a:rPr>
                              <m:t>1000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Content Placeholder 1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Group 5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3403010"/>
              </p:ext>
            </p:extLst>
          </p:nvPr>
        </p:nvGraphicFramePr>
        <p:xfrm>
          <a:off x="1473200" y="2176858"/>
          <a:ext cx="7213600" cy="121920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514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3326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01736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4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 (row)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43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25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not 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45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sum(col.)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802921" y="2229138"/>
            <a:ext cx="330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A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21018" y="141763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B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124262" y="2417126"/>
            <a:ext cx="464695" cy="184666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941601" y="1715193"/>
            <a:ext cx="158834" cy="51394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05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Bayesian Classification: Why?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 smtClean="0"/>
              <a:t>A statistical classifier: </a:t>
            </a:r>
            <a:r>
              <a:rPr lang="en-US" altLang="en-US" sz="2400" dirty="0" smtClean="0"/>
              <a:t>performs probabilistic prediction, i.e., predicts class membership probabilities</a:t>
            </a:r>
          </a:p>
          <a:p>
            <a:r>
              <a:rPr lang="en-US" altLang="en-US" sz="2400" b="1" dirty="0" smtClean="0"/>
              <a:t>Foundation: </a:t>
            </a:r>
            <a:r>
              <a:rPr lang="en-US" altLang="en-US" sz="2400" dirty="0" smtClean="0"/>
              <a:t>Based on Bayes’ Theorem. </a:t>
            </a:r>
          </a:p>
          <a:p>
            <a:r>
              <a:rPr lang="en-US" altLang="en-US" sz="2400" b="1" dirty="0" smtClean="0"/>
              <a:t>Performance: </a:t>
            </a:r>
            <a:r>
              <a:rPr lang="en-US" altLang="en-US" sz="2400" dirty="0" smtClean="0"/>
              <a:t>A simple Bayesian classifier, naïve Bayesian classifier, has comparable performance with decision tree and selected neural network classifiers</a:t>
            </a:r>
          </a:p>
          <a:p>
            <a:r>
              <a:rPr lang="en-US" altLang="en-US" sz="2400" b="1" dirty="0" smtClean="0"/>
              <a:t>Incremental: </a:t>
            </a:r>
            <a:r>
              <a:rPr lang="en-US" altLang="en-US" sz="2400" dirty="0" smtClean="0"/>
              <a:t>Each training example can incrementally increase/decrease the probability that a hypothesis is correct — prior knowledge can be combined with observed data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Bayes’ Theorem: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Bayes’ Theorem: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be a data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sample: class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label is unknown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Let H be a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hypothesis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that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belongs to class C 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Classification is to determine P(H|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), (i.e.,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posteriori probability):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the probability that the hypothesis holds given the observed data sample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P(H) (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prior probability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): the initial probability</a:t>
            </a:r>
          </a:p>
          <a:p>
            <a:pPr lvl="1"/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P(</a:t>
            </a: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) (</a:t>
            </a:r>
            <a:r>
              <a:rPr lang="en-US" altLang="en-US" sz="2400" i="1" dirty="0" smtClean="0">
                <a:latin typeface="Corbel" charset="0"/>
                <a:ea typeface="Corbel" charset="0"/>
                <a:cs typeface="Corbel" charset="0"/>
              </a:rPr>
              <a:t>evidence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):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probability that sample data is observed</a:t>
            </a:r>
          </a:p>
          <a:p>
            <a:pPr lvl="1"/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P(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|H) (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likelihood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): the probability of observing the sample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given that the hypothesis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holds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875529"/>
              </p:ext>
            </p:extLst>
          </p:nvPr>
        </p:nvGraphicFramePr>
        <p:xfrm>
          <a:off x="2119076" y="5884291"/>
          <a:ext cx="4905847" cy="578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79" name="Equation" r:id="rId3" imgW="4813300" imgH="558800" progId="Equation.3">
                  <p:embed/>
                </p:oleObj>
              </mc:Choice>
              <mc:Fallback>
                <p:oleObj name="Equation" r:id="rId3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076" y="5884291"/>
                        <a:ext cx="4905847" cy="578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736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Prediction Based on Bayes’ Theorem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Given training data</a:t>
            </a:r>
            <a:r>
              <a:rPr lang="en-US" altLang="en-US" sz="2400" i="1" dirty="0"/>
              <a:t> </a:t>
            </a:r>
            <a:r>
              <a:rPr lang="en-US" altLang="en-US" sz="2400" b="1" dirty="0"/>
              <a:t>X</a:t>
            </a:r>
            <a:r>
              <a:rPr lang="en-US" altLang="en-US" sz="2400" i="1" dirty="0"/>
              <a:t>, posteriori probability of a hypothesis </a:t>
            </a:r>
            <a:r>
              <a:rPr lang="en-US" altLang="en-US" sz="2400" dirty="0"/>
              <a:t>H</a:t>
            </a:r>
            <a:r>
              <a:rPr lang="en-US" altLang="en-US" sz="2400" i="1" dirty="0"/>
              <a:t>, </a:t>
            </a:r>
            <a:r>
              <a:rPr lang="en-US" altLang="en-US" sz="2400" dirty="0"/>
              <a:t>P(H|</a:t>
            </a:r>
            <a:r>
              <a:rPr lang="en-US" altLang="en-US" sz="2400" b="1" dirty="0"/>
              <a:t>X</a:t>
            </a:r>
            <a:r>
              <a:rPr lang="en-US" altLang="en-US" sz="2400" dirty="0"/>
              <a:t>)</a:t>
            </a:r>
            <a:r>
              <a:rPr lang="en-US" altLang="en-US" sz="2400" i="1" dirty="0"/>
              <a:t>, </a:t>
            </a:r>
            <a:r>
              <a:rPr lang="en-US" altLang="en-US" sz="2400" dirty="0"/>
              <a:t>follows the Bayes’ theorem</a:t>
            </a:r>
          </a:p>
          <a:p>
            <a:pPr>
              <a:spcAft>
                <a:spcPts val="600"/>
              </a:spcAft>
              <a:buNone/>
            </a:pPr>
            <a:r>
              <a:rPr lang="en-US" altLang="en-US" sz="2400" dirty="0"/>
              <a:t>			</a:t>
            </a:r>
          </a:p>
          <a:p>
            <a:pPr>
              <a:spcAft>
                <a:spcPts val="600"/>
              </a:spcAft>
            </a:pPr>
            <a:endParaRPr lang="en-US" altLang="en-US" sz="2400" dirty="0"/>
          </a:p>
          <a:p>
            <a:pPr>
              <a:spcAft>
                <a:spcPts val="600"/>
              </a:spcAft>
            </a:pPr>
            <a:r>
              <a:rPr lang="en-US" altLang="en-US" sz="2400" dirty="0"/>
              <a:t>Informally, this can be viewed as </a:t>
            </a:r>
          </a:p>
          <a:p>
            <a:pPr lvl="1">
              <a:spcAft>
                <a:spcPts val="600"/>
              </a:spcAft>
              <a:buNone/>
            </a:pPr>
            <a:r>
              <a:rPr lang="en-US" altLang="en-US" sz="2400" dirty="0"/>
              <a:t>		posteriori = likelihood x prior/evidence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Predicts </a:t>
            </a:r>
            <a:r>
              <a:rPr lang="en-US" altLang="en-US" sz="2400" b="1" dirty="0"/>
              <a:t>X</a:t>
            </a:r>
            <a:r>
              <a:rPr lang="en-US" altLang="en-US" sz="2400" dirty="0"/>
              <a:t> belongs to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iff</a:t>
            </a:r>
            <a:r>
              <a:rPr lang="en-US" altLang="en-US" sz="2400" dirty="0"/>
              <a:t> the probability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i</a:t>
            </a:r>
            <a:r>
              <a:rPr lang="en-US" altLang="en-US" sz="2400" dirty="0" err="1"/>
              <a:t>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 is the highest among all the P(</a:t>
            </a:r>
            <a:r>
              <a:rPr lang="en-US" altLang="en-US" sz="2400" dirty="0" err="1"/>
              <a:t>C</a:t>
            </a:r>
            <a:r>
              <a:rPr lang="en-US" altLang="en-US" sz="2400" baseline="-25000" dirty="0" err="1"/>
              <a:t>k</a:t>
            </a:r>
            <a:r>
              <a:rPr lang="en-US" altLang="en-US" sz="2400" dirty="0" err="1"/>
              <a:t>|</a:t>
            </a:r>
            <a:r>
              <a:rPr lang="en-US" altLang="en-US" sz="2400" b="1" dirty="0" err="1"/>
              <a:t>X</a:t>
            </a:r>
            <a:r>
              <a:rPr lang="en-US" altLang="en-US" sz="2400" dirty="0"/>
              <a:t>) for all the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classes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Practical difficulty:  It requires initial knowledge of many probabilities, involving significant computational </a:t>
            </a:r>
            <a:r>
              <a:rPr lang="en-US" altLang="en-US" sz="2400" dirty="0" smtClean="0"/>
              <a:t>cost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778973"/>
              </p:ext>
            </p:extLst>
          </p:nvPr>
        </p:nvGraphicFramePr>
        <p:xfrm>
          <a:off x="2128604" y="2499980"/>
          <a:ext cx="5366478" cy="632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47" name="Equation" r:id="rId3" imgW="4813300" imgH="558800" progId="Equation.3">
                  <p:embed/>
                </p:oleObj>
              </mc:Choice>
              <mc:Fallback>
                <p:oleObj name="Equation" r:id="rId3" imgW="48133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8604" y="2499980"/>
                        <a:ext cx="5366478" cy="6329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5959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Classification </a:t>
            </a:r>
            <a:r>
              <a:rPr lang="en-US" altLang="zh-CN" dirty="0" smtClean="0"/>
              <a:t>i</a:t>
            </a:r>
            <a:r>
              <a:rPr lang="en-US" altLang="en-US" dirty="0" smtClean="0"/>
              <a:t>s </a:t>
            </a:r>
            <a:r>
              <a:rPr lang="en-US" altLang="en-US" dirty="0"/>
              <a:t>to Derive the Maximum Posteriori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Let D be a training set of tuples and their associated class labels, and each tuple is represented by an n-D attribute vector </a:t>
            </a:r>
            <a:r>
              <a:rPr lang="en-US" altLang="en-US" b="1" dirty="0"/>
              <a:t>X</a:t>
            </a:r>
            <a:r>
              <a:rPr lang="en-US" altLang="en-US" dirty="0"/>
              <a:t> = (x</a:t>
            </a:r>
            <a:r>
              <a:rPr lang="en-US" altLang="en-US" baseline="-25000" dirty="0"/>
              <a:t>1</a:t>
            </a:r>
            <a:r>
              <a:rPr lang="en-US" altLang="en-US" dirty="0"/>
              <a:t>, x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n</a:t>
            </a:r>
            <a:r>
              <a:rPr lang="en-US" altLang="en-US" dirty="0"/>
              <a:t>)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Suppose there are </a:t>
            </a:r>
            <a:r>
              <a:rPr lang="en-US" altLang="en-US" i="1" dirty="0"/>
              <a:t>m</a:t>
            </a:r>
            <a:r>
              <a:rPr lang="en-US" altLang="en-US" dirty="0"/>
              <a:t> classes C</a:t>
            </a:r>
            <a:r>
              <a:rPr lang="en-US" altLang="en-US" baseline="-25000" dirty="0"/>
              <a:t>1</a:t>
            </a:r>
            <a:r>
              <a:rPr lang="en-US" altLang="en-US" dirty="0"/>
              <a:t>, C</a:t>
            </a:r>
            <a:r>
              <a:rPr lang="en-US" altLang="en-US" baseline="-25000" dirty="0"/>
              <a:t>2</a:t>
            </a:r>
            <a:r>
              <a:rPr lang="en-US" altLang="en-US" dirty="0"/>
              <a:t>, …, C</a:t>
            </a:r>
            <a:r>
              <a:rPr lang="en-US" altLang="en-US" baseline="-25000" dirty="0"/>
              <a:t>m</a:t>
            </a:r>
            <a:r>
              <a:rPr lang="en-US" altLang="en-US" dirty="0"/>
              <a:t>.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Classification is to derive the maximum posteriori, i.e., the maximal P(</a:t>
            </a:r>
            <a:r>
              <a:rPr lang="en-US" altLang="en-US" dirty="0" err="1"/>
              <a:t>C</a:t>
            </a:r>
            <a:r>
              <a:rPr lang="en-US" altLang="en-US" baseline="-25000" dirty="0" err="1"/>
              <a:t>i</a:t>
            </a:r>
            <a:r>
              <a:rPr lang="en-US" altLang="en-US" dirty="0" err="1"/>
              <a:t>|</a:t>
            </a:r>
            <a:r>
              <a:rPr lang="en-US" altLang="en-US" b="1" dirty="0" err="1"/>
              <a:t>X</a:t>
            </a:r>
            <a:r>
              <a:rPr lang="en-US" altLang="en-US" dirty="0"/>
              <a:t>)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This can be derived from Bayes’ theorem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>
              <a:spcAft>
                <a:spcPts val="600"/>
              </a:spcAft>
            </a:pPr>
            <a:r>
              <a:rPr lang="en-US" altLang="en-US" dirty="0"/>
              <a:t>Since P(</a:t>
            </a:r>
            <a:r>
              <a:rPr lang="en-US" altLang="en-US" b="1" dirty="0"/>
              <a:t>X</a:t>
            </a:r>
            <a:r>
              <a:rPr lang="en-US" altLang="en-US" dirty="0"/>
              <a:t>) is constant for all classes, only                                        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 lvl="1">
              <a:spcAft>
                <a:spcPts val="600"/>
              </a:spcAft>
              <a:buNone/>
            </a:pPr>
            <a:r>
              <a:rPr lang="en-US" altLang="en-US" dirty="0"/>
              <a:t>needs to be </a:t>
            </a:r>
            <a:r>
              <a:rPr lang="en-US" altLang="en-US" dirty="0" smtClean="0"/>
              <a:t>maximized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29216"/>
              </p:ext>
            </p:extLst>
          </p:nvPr>
        </p:nvGraphicFramePr>
        <p:xfrm>
          <a:off x="3053777" y="4382386"/>
          <a:ext cx="27432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9" name="Equation" r:id="rId3" imgW="2501900" imgH="647700" progId="Equation.3">
                  <p:embed/>
                </p:oleObj>
              </mc:Choice>
              <mc:Fallback>
                <p:oleObj name="Equation" r:id="rId3" imgW="25019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777" y="4382386"/>
                        <a:ext cx="2743200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237833"/>
              </p:ext>
            </p:extLst>
          </p:nvPr>
        </p:nvGraphicFramePr>
        <p:xfrm>
          <a:off x="2977577" y="5683692"/>
          <a:ext cx="289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0" name="Equation" r:id="rId5" imgW="2476500" imgH="381000" progId="Equation.3">
                  <p:embed/>
                </p:oleObj>
              </mc:Choice>
              <mc:Fallback>
                <p:oleObj name="Equation" r:id="rId5" imgW="2476500" imgH="38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7577" y="5683692"/>
                        <a:ext cx="289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3431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Naïve Bayes Classifier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A simplified assumption: attributes are conditionally independent (i.e., no dependence relation between attributes):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>
              <a:spcAft>
                <a:spcPts val="600"/>
              </a:spcAft>
            </a:pPr>
            <a:r>
              <a:rPr lang="en-US" altLang="en-US" dirty="0"/>
              <a:t>This greatly reduces the computation cost: Only counts the class distribution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If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is categorical,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is the # of tuples in C</a:t>
            </a:r>
            <a:r>
              <a:rPr lang="en-US" altLang="en-US" baseline="-25000" dirty="0"/>
              <a:t>i</a:t>
            </a:r>
            <a:r>
              <a:rPr lang="en-US" altLang="en-US" dirty="0"/>
              <a:t> having value 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/>
              <a:t> for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divided by |C</a:t>
            </a:r>
            <a:r>
              <a:rPr lang="en-US" altLang="en-US" baseline="-25000" dirty="0"/>
              <a:t>i, D</a:t>
            </a:r>
            <a:r>
              <a:rPr lang="en-US" altLang="en-US" dirty="0"/>
              <a:t>| (# of tuples of C</a:t>
            </a:r>
            <a:r>
              <a:rPr lang="en-US" altLang="en-US" baseline="-25000" dirty="0"/>
              <a:t>i</a:t>
            </a:r>
            <a:r>
              <a:rPr lang="en-US" altLang="en-US" dirty="0"/>
              <a:t> in </a:t>
            </a:r>
            <a:r>
              <a:rPr lang="en-US" altLang="en-US" dirty="0" smtClean="0"/>
              <a:t>data D</a:t>
            </a:r>
            <a:r>
              <a:rPr lang="en-US" altLang="en-US" dirty="0"/>
              <a:t>)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If </a:t>
            </a:r>
            <a:r>
              <a:rPr lang="en-US" altLang="en-US" dirty="0" err="1"/>
              <a:t>A</a:t>
            </a:r>
            <a:r>
              <a:rPr lang="en-US" altLang="en-US" baseline="-25000" dirty="0" err="1"/>
              <a:t>k</a:t>
            </a:r>
            <a:r>
              <a:rPr lang="en-US" altLang="en-US" dirty="0"/>
              <a:t> is </a:t>
            </a:r>
            <a:r>
              <a:rPr lang="en-US" altLang="en-US" dirty="0" smtClean="0"/>
              <a:t>continuous-valued</a:t>
            </a:r>
            <a:r>
              <a:rPr lang="en-US" altLang="en-US" dirty="0"/>
              <a:t>,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is usually computed based on Gaussian distribution with a mean </a:t>
            </a:r>
            <a:r>
              <a:rPr lang="el-GR" altLang="en-US" dirty="0"/>
              <a:t>μ</a:t>
            </a:r>
            <a:r>
              <a:rPr lang="en-US" altLang="en-US" dirty="0"/>
              <a:t> and standard deviation </a:t>
            </a:r>
            <a:r>
              <a:rPr lang="el-GR" altLang="en-US" dirty="0"/>
              <a:t>σ</a:t>
            </a:r>
          </a:p>
          <a:p>
            <a:pPr>
              <a:spcAft>
                <a:spcPts val="600"/>
              </a:spcAft>
            </a:pPr>
            <a:endParaRPr lang="en-US" altLang="en-US" dirty="0"/>
          </a:p>
          <a:p>
            <a:pPr lvl="1">
              <a:spcAft>
                <a:spcPts val="600"/>
              </a:spcAft>
              <a:buNone/>
            </a:pPr>
            <a:r>
              <a:rPr lang="en-US" altLang="en-US" dirty="0"/>
              <a:t>and P(</a:t>
            </a:r>
            <a:r>
              <a:rPr lang="en-US" altLang="en-US" dirty="0" err="1"/>
              <a:t>x</a:t>
            </a:r>
            <a:r>
              <a:rPr lang="en-US" altLang="en-US" baseline="-25000" dirty="0" err="1"/>
              <a:t>k</a:t>
            </a:r>
            <a:r>
              <a:rPr lang="en-US" altLang="en-US" dirty="0" err="1"/>
              <a:t>|C</a:t>
            </a:r>
            <a:r>
              <a:rPr lang="en-US" altLang="en-US" baseline="-25000" dirty="0" err="1"/>
              <a:t>i</a:t>
            </a:r>
            <a:r>
              <a:rPr lang="en-US" altLang="en-US" dirty="0"/>
              <a:t>) </a:t>
            </a:r>
            <a:r>
              <a:rPr lang="en-US" altLang="en-US" dirty="0" smtClean="0"/>
              <a:t>is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951770"/>
              </p:ext>
            </p:extLst>
          </p:nvPr>
        </p:nvGraphicFramePr>
        <p:xfrm>
          <a:off x="2418987" y="2285649"/>
          <a:ext cx="6057950" cy="78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9" name="Equation" r:id="rId3" imgW="4089400" imgH="508000" progId="Equation.3">
                  <p:embed/>
                </p:oleObj>
              </mc:Choice>
              <mc:Fallback>
                <p:oleObj name="Equation" r:id="rId3" imgW="4089400" imgH="508000" progId="Equation.3">
                  <p:embed/>
                  <p:pic>
                    <p:nvPicPr>
                      <p:cNvPr id="0" name="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8987" y="2285649"/>
                        <a:ext cx="6057950" cy="786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2993145"/>
              </p:ext>
            </p:extLst>
          </p:nvPr>
        </p:nvGraphicFramePr>
        <p:xfrm>
          <a:off x="4074904" y="5331033"/>
          <a:ext cx="2287015" cy="660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0" name="Equation" r:id="rId5" imgW="1663700" imgH="482600" progId="Equation.3">
                  <p:embed/>
                </p:oleObj>
              </mc:Choice>
              <mc:Fallback>
                <p:oleObj name="Equation" r:id="rId5" imgW="1663700" imgH="4826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4904" y="5331033"/>
                        <a:ext cx="2287015" cy="6601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70987"/>
              </p:ext>
            </p:extLst>
          </p:nvPr>
        </p:nvGraphicFramePr>
        <p:xfrm>
          <a:off x="2647170" y="6181994"/>
          <a:ext cx="2320664" cy="34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51" name="Equation" r:id="rId7" imgW="1625600" imgH="241300" progId="Equation.3">
                  <p:embed/>
                </p:oleObj>
              </mc:Choice>
              <mc:Fallback>
                <p:oleObj name="Equation" r:id="rId7" imgW="1625600" imgH="2413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170" y="6181994"/>
                        <a:ext cx="2320664" cy="34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862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Quinlan’s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Example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(1986):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Playing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Tennis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52370"/>
              </p:ext>
            </p:extLst>
          </p:nvPr>
        </p:nvGraphicFramePr>
        <p:xfrm>
          <a:off x="457201" y="1417638"/>
          <a:ext cx="8229599" cy="4876800"/>
        </p:xfrm>
        <a:graphic>
          <a:graphicData uri="http://schemas.openxmlformats.org/drawingml/2006/table">
            <a:tbl>
              <a:tblPr firstRow="1" firstCol="1" bandRow="1"/>
              <a:tblGrid>
                <a:gridCol w="532150"/>
                <a:gridCol w="1454046"/>
                <a:gridCol w="1633928"/>
                <a:gridCol w="1274164"/>
                <a:gridCol w="1214203"/>
                <a:gridCol w="2121108"/>
              </a:tblGrid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 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Outlook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Temperature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Humidity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Windy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Label: Play?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6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7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8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9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Cool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11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Sunny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12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13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Overcast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  <a:endParaRPr lang="en-US" sz="2000" dirty="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Normal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Yes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14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Mild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"True"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No</a:t>
                      </a:r>
                      <a:endParaRPr lang="en-US" sz="2000"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Rainy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Hot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High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"False"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?</a:t>
                      </a: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797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50285</TotalTime>
  <Words>1888</Words>
  <Application>Microsoft Macintosh PowerPoint</Application>
  <PresentationFormat>On-screen Show (4:3)</PresentationFormat>
  <Paragraphs>472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Calibri</vt:lpstr>
      <vt:lpstr>Cambria Math</vt:lpstr>
      <vt:lpstr>Corbel</vt:lpstr>
      <vt:lpstr>Mangal</vt:lpstr>
      <vt:lpstr>Wingdings</vt:lpstr>
      <vt:lpstr>华文楷体</vt:lpstr>
      <vt:lpstr>Arial</vt:lpstr>
      <vt:lpstr>Office Theme</vt:lpstr>
      <vt:lpstr>Equation</vt:lpstr>
      <vt:lpstr>Chapter 8. Classification: Naïve Bayes</vt:lpstr>
      <vt:lpstr>Bayes’ Theorem: Basics</vt:lpstr>
      <vt:lpstr>An Example</vt:lpstr>
      <vt:lpstr>Bayesian Classification: Why?</vt:lpstr>
      <vt:lpstr>Bayes’ Theorem: Basics</vt:lpstr>
      <vt:lpstr>Prediction Based on Bayes’ Theorem</vt:lpstr>
      <vt:lpstr>Classification is to Derive the Maximum Posteriori</vt:lpstr>
      <vt:lpstr>Naïve Bayes Classifier </vt:lpstr>
      <vt:lpstr>Quinlan’s Example (1986): Playing Tennis</vt:lpstr>
      <vt:lpstr>P(H): Prior Probability</vt:lpstr>
      <vt:lpstr>Quinlan’s Example (1986): Playing Tennis</vt:lpstr>
      <vt:lpstr>P(X|H): Likelihood</vt:lpstr>
      <vt:lpstr>P(H|X): Posteriori Probability</vt:lpstr>
      <vt:lpstr>Call Back: Decision Tree-Prediction</vt:lpstr>
      <vt:lpstr>Quinlan’s Example (1986): Playing Tennis</vt:lpstr>
      <vt:lpstr>Avoiding the Zero-Probability Problem</vt:lpstr>
      <vt:lpstr>Naïve Bayes Classifier: Comments</vt:lpstr>
      <vt:lpstr>Project Demo: Paper Classification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2161</cp:revision>
  <cp:lastPrinted>2017-01-15T22:23:57Z</cp:lastPrinted>
  <dcterms:created xsi:type="dcterms:W3CDTF">2015-05-16T14:51:23Z</dcterms:created>
  <dcterms:modified xsi:type="dcterms:W3CDTF">2017-10-12T15:50:00Z</dcterms:modified>
</cp:coreProperties>
</file>