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64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6.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Frequent Pattern Mining: Concepts and </a:t>
            </a:r>
            <a:r>
              <a:rPr lang="en-US" altLang="zh-CN" dirty="0" err="1" smtClean="0">
                <a:solidFill>
                  <a:schemeClr val="bg1"/>
                </a:solidFill>
              </a:rPr>
              <a:t>Apriori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Pruning </a:t>
            </a:r>
            <a:r>
              <a:rPr lang="en-US" altLang="en-US" dirty="0" smtClean="0"/>
              <a:t>and</a:t>
            </a:r>
            <a:br>
              <a:rPr lang="en-US" altLang="en-US" dirty="0" smtClean="0"/>
            </a:br>
            <a:r>
              <a:rPr lang="en-US" altLang="en-US" dirty="0" smtClean="0"/>
              <a:t>Scalable </a:t>
            </a:r>
            <a:r>
              <a:rPr lang="en-US" altLang="en-US" dirty="0"/>
              <a:t>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u="sng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latin typeface="Corbel" charset="0"/>
                <a:ea typeface="Corbel" charset="0"/>
                <a:cs typeface="Corbel" charset="0"/>
              </a:rPr>
              <a:t> pruning principle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If there is any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which is infrequent, its superset should not even be generated! (Agrawal &amp;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@VLDB’94,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et al. @ KDD’ 94)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Scalable mining Methods:  Three major approaches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Level-wise, join-based approach: 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(Agrawal &amp; Srikant@VLDB’94)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Vertical data format approach: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Eclat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Parthasarathy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Ogihara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Li@KDD’97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Frequent pattern projection and growth: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(Han, Pei, Yin @SIGMOD’00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/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/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/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/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03461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34367" y="2178241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770623" y="2864040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17782" y="2864040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Down Arrow 8"/>
          <p:cNvSpPr>
            <a:spLocks noChangeArrowheads="1"/>
          </p:cNvSpPr>
          <p:nvPr/>
        </p:nvSpPr>
        <p:spPr bwMode="auto">
          <a:xfrm>
            <a:off x="50503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Down Arrow 17"/>
          <p:cNvSpPr>
            <a:spLocks noChangeArrowheads="1"/>
          </p:cNvSpPr>
          <p:nvPr/>
        </p:nvSpPr>
        <p:spPr bwMode="auto">
          <a:xfrm>
            <a:off x="71077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Curved Up Arrow 19"/>
          <p:cNvSpPr>
            <a:spLocks noChangeArrowheads="1"/>
          </p:cNvSpPr>
          <p:nvPr/>
        </p:nvSpPr>
        <p:spPr bwMode="auto">
          <a:xfrm rot="-922558">
            <a:off x="5192184" y="291960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7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43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261100" y="2759265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9317" y="3801596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6148919" y="3254921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Implementation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97643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i="1" baseline="-25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ace,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bcd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Self-joining: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*F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endParaRPr lang="en-US" altLang="en-US" sz="2400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abd</a:t>
            </a:r>
            <a:endParaRPr lang="en-US" altLang="en-US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removed because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not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4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34367" y="2250793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70623" y="2936592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17782" y="2936592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Down Arrow 8"/>
          <p:cNvSpPr>
            <a:spLocks noChangeArrowheads="1"/>
          </p:cNvSpPr>
          <p:nvPr/>
        </p:nvSpPr>
        <p:spPr bwMode="auto">
          <a:xfrm>
            <a:off x="50503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Down Arrow 17"/>
          <p:cNvSpPr>
            <a:spLocks noChangeArrowheads="1"/>
          </p:cNvSpPr>
          <p:nvPr/>
        </p:nvSpPr>
        <p:spPr bwMode="auto">
          <a:xfrm>
            <a:off x="71077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Curved Up Arrow 19"/>
          <p:cNvSpPr>
            <a:spLocks noChangeArrowheads="1"/>
          </p:cNvSpPr>
          <p:nvPr/>
        </p:nvSpPr>
        <p:spPr bwMode="auto">
          <a:xfrm rot="-922558">
            <a:off x="5192184" y="2992155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7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43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5" name="Multiply 14"/>
          <p:cNvSpPr/>
          <p:nvPr/>
        </p:nvSpPr>
        <p:spPr bwMode="auto">
          <a:xfrm>
            <a:off x="6261100" y="2831817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317" y="3874148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17" name="Curved Right Arrow 16"/>
          <p:cNvSpPr/>
          <p:nvPr/>
        </p:nvSpPr>
        <p:spPr bwMode="auto">
          <a:xfrm rot="20251953">
            <a:off x="6148919" y="3327473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An SQL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193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Suppose the items in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are listed </a:t>
            </a:r>
          </a:p>
          <a:p>
            <a:pPr marL="457200" lvl="1" indent="0"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 an order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insert into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b="1" i="1" baseline="-25000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as p, 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as q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&lt;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c in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2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(k-1)-subsets s of c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3">
              <a:buNone/>
            </a:pP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(s is not in F</a:t>
            </a:r>
            <a:r>
              <a:rPr lang="en-US" altLang="en-US" sz="22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then delete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sz="2200" i="1" dirty="0" err="1" smtClean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2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Improvements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Dynamic </a:t>
            </a:r>
            <a:r>
              <a:rPr lang="en-US" altLang="en-US" dirty="0" err="1"/>
              <a:t>itemset</a:t>
            </a:r>
            <a:r>
              <a:rPr lang="en-US" altLang="en-US" dirty="0"/>
              <a:t> counting (</a:t>
            </a:r>
            <a:r>
              <a:rPr lang="en-US" altLang="en-US" dirty="0" err="1"/>
              <a:t>Brin</a:t>
            </a:r>
            <a:r>
              <a:rPr lang="en-US" altLang="en-US" dirty="0"/>
              <a:t>, et al., 1997)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Pruning by support lower bounding (e.g., </a:t>
            </a:r>
            <a:r>
              <a:rPr lang="en-US" altLang="en-US" dirty="0" err="1"/>
              <a:t>Bayardo</a:t>
            </a:r>
            <a:r>
              <a:rPr lang="en-US" altLang="en-US" dirty="0"/>
              <a:t> 1998)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Sampling (e.g., </a:t>
            </a:r>
            <a:r>
              <a:rPr lang="en-US" altLang="en-US" dirty="0" err="1"/>
              <a:t>Toivonen</a:t>
            </a:r>
            <a:r>
              <a:rPr lang="en-US" altLang="en-US" dirty="0"/>
              <a:t>, 1996)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Tree projection (Agarwal,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H-miner (Pei,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/>
              <a:t>Hypecube</a:t>
            </a:r>
            <a:r>
              <a:rPr lang="en-US" altLang="en-US" dirty="0"/>
              <a:t> decomposition (e.g., LCM: Uno, et al., 2004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Partitioning</a:t>
            </a:r>
            <a:r>
              <a:rPr lang="en-US" altLang="en-US" dirty="0"/>
              <a:t> </a:t>
            </a:r>
            <a:r>
              <a:rPr lang="en-US" altLang="en-US" dirty="0" smtClean="0"/>
              <a:t>for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Theorem: Any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 potentially frequent in TDB must be frequent in at least one of the partitions of TDB   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Method: (A.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Savasere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Omiecinski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S.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Navathe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VLDB’95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1: Partition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database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and find local frequent patterns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2: Consolidate global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patterns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1801" y="2725547"/>
            <a:ext cx="8940397" cy="1703573"/>
            <a:chOff x="311042" y="4267200"/>
            <a:chExt cx="8756758" cy="22456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219200" y="5791201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685800" y="6096001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>
                  <a:latin typeface="Tahoma" pitchFamily="34" charset="0"/>
                </a:rPr>
                <a:t>sup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r>
                <a:rPr lang="en-US" altLang="en-US" sz="1400" dirty="0" err="1" smtClean="0">
                  <a:latin typeface="Tahoma" pitchFamily="34" charset="0"/>
                </a:rPr>
                <a:t>TDB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391400" y="6107114"/>
              <a:ext cx="16764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 rot="338854">
              <a:off x="311042" y="4882263"/>
              <a:ext cx="1622643" cy="446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Here is the proof!</a:t>
              </a: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703763" y="6015039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2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you define frequent patterns in scientific knowledge discovery and technology exploration?</a:t>
            </a:r>
          </a:p>
          <a:p>
            <a:pPr lvl="1"/>
            <a:r>
              <a:rPr lang="en-US" sz="2400" dirty="0" smtClean="0"/>
              <a:t>{“social spam detection”, “matrix factorization”}</a:t>
            </a:r>
          </a:p>
          <a:p>
            <a:pPr lvl="1"/>
            <a:r>
              <a:rPr lang="en-US" sz="2400" dirty="0" smtClean="0"/>
              <a:t>{“social spam detection”, “Twitter”}</a:t>
            </a:r>
          </a:p>
          <a:p>
            <a:pPr lvl="1"/>
            <a:r>
              <a:rPr lang="mr-IN" sz="2400" dirty="0" smtClean="0"/>
              <a:t>…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Do you believe in the association: Diapers </a:t>
            </a:r>
            <a:r>
              <a:rPr lang="en-US" sz="2800" dirty="0" smtClean="0">
                <a:sym typeface="Wingdings"/>
              </a:rPr>
              <a:t> Beer?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dirty="0" smtClean="0"/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Discovery:</a:t>
            </a:r>
            <a:br>
              <a:rPr lang="en-US" altLang="en-US" dirty="0" smtClean="0"/>
            </a:br>
            <a:r>
              <a:rPr lang="en-US" altLang="en-US" dirty="0" smtClean="0"/>
              <a:t>Why </a:t>
            </a:r>
            <a:r>
              <a:rPr lang="en-US" altLang="en-US" dirty="0"/>
              <a:t>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Finding inherent regularities in a data set </a:t>
            </a:r>
          </a:p>
          <a:p>
            <a:r>
              <a:rPr lang="en-US" altLang="en-US" dirty="0" smtClean="0"/>
              <a:t>Foundation for many essential data mining tasks</a:t>
            </a:r>
          </a:p>
          <a:p>
            <a:pPr lvl="1"/>
            <a:r>
              <a:rPr lang="en-US" altLang="en-US" dirty="0" smtClean="0"/>
              <a:t>Association, correlation, and causality analysis</a:t>
            </a:r>
          </a:p>
          <a:p>
            <a:pPr lvl="1"/>
            <a:r>
              <a:rPr lang="en-US" altLang="en-US" dirty="0" smtClean="0"/>
              <a:t>Mining sequential, structural (e.g., sub-graph) patterns</a:t>
            </a:r>
          </a:p>
          <a:p>
            <a:pPr lvl="1"/>
            <a:r>
              <a:rPr lang="en-US" altLang="en-US" dirty="0" smtClean="0"/>
              <a:t>Pattern analysis in spatiotemporal, multimedia, time-series, and stream data </a:t>
            </a:r>
          </a:p>
          <a:p>
            <a:pPr lvl="1"/>
            <a:r>
              <a:rPr lang="en-US" altLang="en-US" dirty="0" smtClean="0"/>
              <a:t>Classification: Discriminative pattern-based analysis</a:t>
            </a:r>
          </a:p>
          <a:p>
            <a:pPr lvl="1"/>
            <a:r>
              <a:rPr lang="en-US" altLang="en-US" dirty="0" smtClean="0"/>
              <a:t>Cluster analysis: Pattern-based subspace clustering</a:t>
            </a:r>
          </a:p>
          <a:p>
            <a:r>
              <a:rPr lang="en-US" altLang="en-US" dirty="0" smtClean="0"/>
              <a:t>Broad 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analysis, biological sequence analysis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/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2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/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5736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</a:t>
            </a:r>
            <a:r>
              <a:rPr lang="en-US" altLang="en-US" dirty="0" smtClean="0"/>
              <a:t>Patterns: </a:t>
            </a:r>
            <a:r>
              <a:rPr lang="en-US" alt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From TDB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2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48144</TotalTime>
  <Words>2361</Words>
  <Application>Microsoft Macintosh PowerPoint</Application>
  <PresentationFormat>On-screen Show (4:3)</PresentationFormat>
  <Paragraphs>363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Corbel</vt:lpstr>
      <vt:lpstr>Mangal</vt:lpstr>
      <vt:lpstr>MS PGothic</vt:lpstr>
      <vt:lpstr>Symbol</vt:lpstr>
      <vt:lpstr>Tahoma</vt:lpstr>
      <vt:lpstr>Wingdings</vt:lpstr>
      <vt:lpstr>华文楷体</vt:lpstr>
      <vt:lpstr>Office Theme</vt:lpstr>
      <vt:lpstr>Chapter 6. Frequent Pattern Mining: Concepts and Apriori</vt:lpstr>
      <vt:lpstr>Pattern Discovery: Definition</vt:lpstr>
      <vt:lpstr>Pattern Discovery: Why Is It Important?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The Downward Closure Property of Frequent Patterns: Apriori</vt:lpstr>
      <vt:lpstr>Apriori Pruning and Scalable Mining Methods</vt:lpstr>
      <vt:lpstr>Apriori: A Candidate Generation &amp; Test Approach</vt:lpstr>
      <vt:lpstr>The Apriori Algorithm (Pseudo-Code)</vt:lpstr>
      <vt:lpstr>The Apriori Algorithm: An Example</vt:lpstr>
      <vt:lpstr>Apriori: Implementation Tricks</vt:lpstr>
      <vt:lpstr>Candidate Generation: An SQL Implementation</vt:lpstr>
      <vt:lpstr>Apriori: Improvements and Alternatives</vt:lpstr>
      <vt:lpstr>Partitioning for Parallelization</vt:lpstr>
      <vt:lpstr>Discussion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2060</cp:revision>
  <cp:lastPrinted>2017-01-15T22:23:57Z</cp:lastPrinted>
  <dcterms:created xsi:type="dcterms:W3CDTF">2015-05-16T14:51:23Z</dcterms:created>
  <dcterms:modified xsi:type="dcterms:W3CDTF">2017-09-07T02:18:49Z</dcterms:modified>
</cp:coreProperties>
</file>