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81" r:id="rId2"/>
    <p:sldId id="307" r:id="rId3"/>
    <p:sldId id="304" r:id="rId4"/>
    <p:sldId id="30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03" r:id="rId16"/>
    <p:sldId id="299" r:id="rId17"/>
    <p:sldId id="30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E2AC01"/>
    <a:srgbClr val="910012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commentAuthors" Target="commentAuthor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cs.rpi.edu/~zaki/PaperDir/SIGKDD03-diffset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LXx1xKF9oDg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43883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tx1"/>
                </a:solidFill>
              </a:rPr>
              <a:t>Meng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805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C00000"/>
                </a:solidFill>
              </a:rPr>
              <a:t>Chapter 6.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Frequent Pattern Mining: FP-Growth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4585458" y="4845504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56361" y="1686488"/>
            <a:ext cx="4384258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cond. FP-tree &amp; mine it</a:t>
            </a:r>
          </a:p>
        </p:txBody>
      </p: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1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1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1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1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1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19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029456" y="4197806"/>
            <a:ext cx="1248703" cy="1808163"/>
            <a:chOff x="4393" y="1248"/>
            <a:chExt cx="693" cy="1139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27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30" name="Rectangle 2"/>
          <p:cNvSpPr>
            <a:spLocks noChangeArrowheads="1"/>
          </p:cNvSpPr>
          <p:nvPr/>
        </p:nvSpPr>
        <p:spPr bwMode="auto">
          <a:xfrm>
            <a:off x="1701709" y="5771017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173643" y="4220030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3148243" y="4829630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34" name="AutoShape 24"/>
          <p:cNvCxnSpPr>
            <a:cxnSpLocks noChangeShapeType="1"/>
          </p:cNvCxnSpPr>
          <p:nvPr/>
        </p:nvCxnSpPr>
        <p:spPr bwMode="auto">
          <a:xfrm flipH="1">
            <a:off x="3382442" y="4620140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5"/>
          <p:cNvSpPr txBox="1">
            <a:spLocks noChangeArrowheads="1"/>
          </p:cNvSpPr>
          <p:nvPr/>
        </p:nvSpPr>
        <p:spPr bwMode="auto">
          <a:xfrm>
            <a:off x="3013333" y="5226505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Curved Down Arrow 5"/>
          <p:cNvSpPr>
            <a:spLocks noChangeArrowheads="1"/>
          </p:cNvSpPr>
          <p:nvPr/>
        </p:nvSpPr>
        <p:spPr bwMode="auto">
          <a:xfrm rot="-882105">
            <a:off x="639992" y="4751842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Curved Up Arrow 6"/>
          <p:cNvSpPr>
            <a:spLocks noChangeArrowheads="1"/>
          </p:cNvSpPr>
          <p:nvPr/>
        </p:nvSpPr>
        <p:spPr bwMode="auto">
          <a:xfrm rot="-929925">
            <a:off x="2475143" y="5393192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Curved Down Arrow 78"/>
          <p:cNvSpPr>
            <a:spLocks noChangeArrowheads="1"/>
          </p:cNvSpPr>
          <p:nvPr/>
        </p:nvSpPr>
        <p:spPr bwMode="auto">
          <a:xfrm rot="-1772547">
            <a:off x="623059" y="5524955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Text Box 22"/>
          <p:cNvSpPr txBox="1">
            <a:spLocks noChangeArrowheads="1"/>
          </p:cNvSpPr>
          <p:nvPr/>
        </p:nvSpPr>
        <p:spPr bwMode="auto">
          <a:xfrm>
            <a:off x="4701876" y="4235905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40" name="AutoShape 24"/>
          <p:cNvCxnSpPr>
            <a:cxnSpLocks noChangeShapeType="1"/>
          </p:cNvCxnSpPr>
          <p:nvPr/>
        </p:nvCxnSpPr>
        <p:spPr bwMode="auto">
          <a:xfrm>
            <a:off x="4831705" y="4592056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457781" y="5242380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Rectangle 15"/>
          <p:cNvSpPr>
            <a:spLocks noChangeArrowheads="1"/>
          </p:cNvSpPr>
          <p:nvPr/>
        </p:nvSpPr>
        <p:spPr bwMode="auto">
          <a:xfrm>
            <a:off x="5403168" y="5276439"/>
            <a:ext cx="2476500" cy="115108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i="1" dirty="0" err="1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en-US" altLang="en-US" sz="16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5403168" y="4327980"/>
            <a:ext cx="321087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altLang="en-US" sz="1800" kern="0" dirty="0" smtClean="0">
                <a:latin typeface="Corbel" charset="0"/>
                <a:ea typeface="Corbel" charset="0"/>
                <a:cs typeface="Corbel" charset="0"/>
              </a:rPr>
              <a:t>Actually, for single branch FP-tree,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all frequent patterns can be generated in one shot</a:t>
            </a:r>
          </a:p>
        </p:txBody>
      </p: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26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5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44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Special Case: Single Prefix Path in FP-tree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Suppose a (conditional) FP-tree T has a shared single prefix-path P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Mining can be decomposed into two parts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Reduction of the single prefix path into one node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Concatenation of the mining results of the two </a:t>
            </a:r>
            <a:r>
              <a:rPr lang="en-US" altLang="en-US" sz="2000" dirty="0" smtClean="0"/>
              <a:t>parts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97036" y="4710939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 dirty="0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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28068" y="3167096"/>
            <a:ext cx="2516717" cy="3646488"/>
            <a:chOff x="0" y="1824"/>
            <a:chExt cx="1189" cy="2297"/>
          </a:xfrm>
        </p:grpSpPr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240" y="1824"/>
              <a:ext cx="334" cy="1253"/>
              <a:chOff x="144" y="1824"/>
              <a:chExt cx="334" cy="1253"/>
            </a:xfrm>
          </p:grpSpPr>
          <p:sp>
            <p:nvSpPr>
              <p:cNvPr id="17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 dirty="0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 dirty="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19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20" name="Group 10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22" name="AutoShape 12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" name="AutoShape 13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4" name="AutoShape 14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8" name="Group 15"/>
            <p:cNvGrpSpPr>
              <a:grpSpLocks/>
            </p:cNvGrpSpPr>
            <p:nvPr/>
          </p:nvGrpSpPr>
          <p:grpSpPr bwMode="auto">
            <a:xfrm>
              <a:off x="0" y="3120"/>
              <a:ext cx="1189" cy="1001"/>
              <a:chOff x="0" y="3120"/>
              <a:chExt cx="1189" cy="1001"/>
            </a:xfrm>
          </p:grpSpPr>
          <p:sp>
            <p:nvSpPr>
              <p:cNvPr id="9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2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3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6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6401331" y="3835016"/>
            <a:ext cx="2516717" cy="2046288"/>
            <a:chOff x="2304" y="2880"/>
            <a:chExt cx="1189" cy="1289"/>
          </a:xfrm>
        </p:grpSpPr>
        <p:grpSp>
          <p:nvGrpSpPr>
            <p:cNvPr id="26" name="Group 25"/>
            <p:cNvGrpSpPr>
              <a:grpSpLocks/>
            </p:cNvGrpSpPr>
            <p:nvPr/>
          </p:nvGrpSpPr>
          <p:grpSpPr bwMode="auto">
            <a:xfrm>
              <a:off x="2304" y="3168"/>
              <a:ext cx="1189" cy="1001"/>
              <a:chOff x="0" y="3120"/>
              <a:chExt cx="1189" cy="1001"/>
            </a:xfrm>
          </p:grpSpPr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21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b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:m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1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32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283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35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27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c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1800" i="1">
                    <a:latin typeface="Corbel" charset="0"/>
                    <a:ea typeface="Corbel" charset="0"/>
                    <a:cs typeface="Corbel" charset="0"/>
                  </a:rPr>
                  <a:t>:k</a:t>
                </a:r>
                <a:r>
                  <a:rPr lang="en-US" altLang="en-US" sz="18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</p:grpSp>
        <p:sp>
          <p:nvSpPr>
            <p:cNvPr id="27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5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18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</p:grp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5385331" y="4597016"/>
            <a:ext cx="4283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latin typeface="Corbel" charset="0"/>
                <a:ea typeface="Corbel" charset="0"/>
                <a:cs typeface="Corbel" charset="0"/>
                <a:sym typeface="Wingdings 3" pitchFamily="18" charset="2"/>
              </a:rPr>
              <a:t>+</a:t>
            </a:r>
          </a:p>
        </p:txBody>
      </p: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885172" y="3947202"/>
            <a:ext cx="1926167" cy="1989138"/>
            <a:chOff x="2112" y="2928"/>
            <a:chExt cx="910" cy="1253"/>
          </a:xfrm>
        </p:grpSpPr>
        <p:grpSp>
          <p:nvGrpSpPr>
            <p:cNvPr id="38" name="Group 37"/>
            <p:cNvGrpSpPr>
              <a:grpSpLocks/>
            </p:cNvGrpSpPr>
            <p:nvPr/>
          </p:nvGrpSpPr>
          <p:grpSpPr bwMode="auto">
            <a:xfrm>
              <a:off x="2688" y="2928"/>
              <a:ext cx="334" cy="1253"/>
              <a:chOff x="144" y="1824"/>
              <a:chExt cx="334" cy="1253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42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3</a:t>
                </a:r>
              </a:p>
            </p:txBody>
          </p:sp>
          <p:sp>
            <p:nvSpPr>
              <p:cNvPr id="43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1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a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 sz="2000" i="1">
                    <a:latin typeface="Corbel" charset="0"/>
                    <a:ea typeface="Corbel" charset="0"/>
                    <a:cs typeface="Corbel" charset="0"/>
                  </a:rPr>
                  <a:t>:n</a:t>
                </a:r>
                <a:r>
                  <a:rPr lang="en-US" altLang="en-US" sz="2000" i="1" baseline="-25000"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grpSp>
            <p:nvGrpSpPr>
              <p:cNvPr id="44" name="Group 41"/>
              <p:cNvGrpSpPr>
                <a:grpSpLocks/>
              </p:cNvGrpSpPr>
              <p:nvPr/>
            </p:nvGrpSpPr>
            <p:grpSpPr bwMode="auto">
              <a:xfrm>
                <a:off x="153" y="1824"/>
                <a:ext cx="160" cy="1001"/>
                <a:chOff x="2312" y="2456"/>
                <a:chExt cx="172" cy="1047"/>
              </a:xfrm>
            </p:grpSpPr>
            <p:sp>
              <p:nvSpPr>
                <p:cNvPr id="45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12" y="2456"/>
                  <a:ext cx="172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Corbel" charset="0"/>
                      <a:ea typeface="Corbel" charset="0"/>
                      <a:cs typeface="Corbel" charset="0"/>
                    </a:rPr>
                    <a:t>{}</a:t>
                  </a:r>
                </a:p>
              </p:txBody>
            </p:sp>
            <p:cxnSp>
              <p:nvCxnSpPr>
                <p:cNvPr id="46" name="AutoShape 43"/>
                <p:cNvCxnSpPr>
                  <a:cxnSpLocks noChangeShapeType="1"/>
                </p:cNvCxnSpPr>
                <p:nvPr/>
              </p:nvCxnSpPr>
              <p:spPr bwMode="auto">
                <a:xfrm>
                  <a:off x="2422" y="2720"/>
                  <a:ext cx="54" cy="120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7" name="AutoShape 44"/>
                <p:cNvCxnSpPr>
                  <a:cxnSpLocks noChangeShapeType="1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8" name="AutoShape 45"/>
                <p:cNvCxnSpPr>
                  <a:cxnSpLocks noChangeShapeType="1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r</a:t>
              </a:r>
              <a:r>
                <a:rPr lang="en-US" altLang="en-US" sz="2000" i="1" baseline="-250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40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7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latin typeface="Corbel" charset="0"/>
                  <a:ea typeface="Corbel" charset="0"/>
                  <a:cs typeface="Corbel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45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Scaling FP-growth by Database Projection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altLang="en-US" sz="2000" dirty="0"/>
              <a:t>What if FP-tree cannot fit in memory? — DB projection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Project the DB based on patterns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Construct &amp; mine FP-tree for each projected DB</a:t>
            </a:r>
          </a:p>
          <a:p>
            <a:pPr>
              <a:spcBef>
                <a:spcPts val="300"/>
              </a:spcBef>
            </a:pPr>
            <a:r>
              <a:rPr lang="en-US" altLang="en-US" sz="2000" dirty="0">
                <a:solidFill>
                  <a:srgbClr val="FF0000"/>
                </a:solidFill>
              </a:rPr>
              <a:t>Parallel projection </a:t>
            </a:r>
            <a:r>
              <a:rPr lang="en-US" altLang="en-US" sz="2000" dirty="0"/>
              <a:t>vs. </a:t>
            </a:r>
            <a:r>
              <a:rPr lang="en-US" altLang="en-US" sz="2000" dirty="0">
                <a:solidFill>
                  <a:srgbClr val="FF0000"/>
                </a:solidFill>
              </a:rPr>
              <a:t>partition projection 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Parallel projection: Project the DB on each frequent item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Space costly, all partitions can be processed in parallel</a:t>
            </a:r>
          </a:p>
          <a:p>
            <a:pPr lvl="1">
              <a:spcBef>
                <a:spcPts val="300"/>
              </a:spcBef>
            </a:pPr>
            <a:r>
              <a:rPr lang="en-US" altLang="en-US" sz="2000" dirty="0"/>
              <a:t>Partition projection: Partition the DB in order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Passing the unprocessed parts to subsequent </a:t>
            </a:r>
            <a:r>
              <a:rPr lang="en-US" altLang="en-US" sz="2000" dirty="0" smtClean="0"/>
              <a:t>partitions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16"/>
          <p:cNvSpPr txBox="1">
            <a:spLocks noChangeArrowheads="1"/>
          </p:cNvSpPr>
          <p:nvPr/>
        </p:nvSpPr>
        <p:spPr bwMode="auto">
          <a:xfrm>
            <a:off x="1333441" y="4497311"/>
            <a:ext cx="1523999" cy="132343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Assume only f’s are freq. 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&amp; the freq. item ordering is: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22237" y="4960936"/>
          <a:ext cx="1147763" cy="1828800"/>
        </p:xfrm>
        <a:graphic>
          <a:graphicData uri="http://schemas.openxmlformats.org/drawingml/2006/table">
            <a:tbl>
              <a:tblPr/>
              <a:tblGrid>
                <a:gridCol w="1147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7" name="TextBox 2"/>
          <p:cNvSpPr txBox="1">
            <a:spLocks noChangeArrowheads="1"/>
          </p:cNvSpPr>
          <p:nvPr/>
        </p:nvSpPr>
        <p:spPr bwMode="auto">
          <a:xfrm>
            <a:off x="122237" y="4503736"/>
            <a:ext cx="1147763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Trans. DB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2917879" y="4491036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Parallel projection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3222679" y="5313361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TextBox 3"/>
          <p:cNvSpPr txBox="1">
            <a:spLocks noChangeArrowheads="1"/>
          </p:cNvSpPr>
          <p:nvPr/>
        </p:nvSpPr>
        <p:spPr bwMode="auto">
          <a:xfrm>
            <a:off x="2917879" y="4940223"/>
            <a:ext cx="1320800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4340279" y="4914900"/>
            <a:ext cx="12192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-proj. DB</a:t>
            </a: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5619918" y="4914900"/>
            <a:ext cx="1223433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4645079" y="5329236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5619918" y="4491036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rbel" charset="0"/>
                <a:ea typeface="Corbel" charset="0"/>
                <a:cs typeface="Corbel" charset="0"/>
              </a:rPr>
              <a:t>Partition projection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/>
          </p:nvPr>
        </p:nvGraphicFramePr>
        <p:xfrm>
          <a:off x="5721517" y="5240336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7448717" y="5240336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7" name="TextBox 15"/>
          <p:cNvSpPr txBox="1">
            <a:spLocks noChangeArrowheads="1"/>
          </p:cNvSpPr>
          <p:nvPr/>
        </p:nvSpPr>
        <p:spPr bwMode="auto">
          <a:xfrm>
            <a:off x="7143917" y="4940223"/>
            <a:ext cx="1267885" cy="338554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="1" baseline="-2500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-proj.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DB</a:t>
            </a: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5721517" y="5316536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6285112" y="6011144"/>
            <a:ext cx="2089092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 will be projected to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only when processing f</a:t>
            </a:r>
            <a:r>
              <a:rPr lang="en-US" altLang="en-US" sz="1600" baseline="-25000" dirty="0">
                <a:latin typeface="Corbel" charset="0"/>
                <a:ea typeface="Corbel" charset="0"/>
                <a:cs typeface="Corbel" charset="0"/>
              </a:rPr>
              <a:t>4</a:t>
            </a:r>
            <a:r>
              <a:rPr lang="en-US" altLang="en-US" sz="1600" dirty="0">
                <a:latin typeface="Corbel" charset="0"/>
                <a:ea typeface="Corbel" charset="0"/>
                <a:cs typeface="Corbel" charset="0"/>
              </a:rPr>
              <a:t>-proj. DB </a:t>
            </a:r>
          </a:p>
        </p:txBody>
      </p:sp>
      <p:sp>
        <p:nvSpPr>
          <p:cNvPr id="20" name="Curved Up Arrow 2"/>
          <p:cNvSpPr>
            <a:spLocks noChangeArrowheads="1"/>
          </p:cNvSpPr>
          <p:nvPr/>
        </p:nvSpPr>
        <p:spPr bwMode="auto">
          <a:xfrm rot="687619">
            <a:off x="5837935" y="5721350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Curved Up Arrow 21"/>
          <p:cNvSpPr>
            <a:spLocks noChangeArrowheads="1"/>
          </p:cNvSpPr>
          <p:nvPr/>
        </p:nvSpPr>
        <p:spPr bwMode="auto">
          <a:xfrm rot="151062">
            <a:off x="1340096" y="5905125"/>
            <a:ext cx="1935472" cy="257952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Curved Up Arrow 22"/>
          <p:cNvSpPr>
            <a:spLocks noChangeArrowheads="1"/>
          </p:cNvSpPr>
          <p:nvPr/>
        </p:nvSpPr>
        <p:spPr bwMode="auto">
          <a:xfrm rot="151062">
            <a:off x="1273093" y="5925449"/>
            <a:ext cx="3493024" cy="345767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105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</a:t>
            </a:r>
            <a:r>
              <a:rPr lang="en-US" dirty="0" err="1" smtClean="0"/>
              <a:t>Apriori</a:t>
            </a:r>
            <a:r>
              <a:rPr lang="en-US" dirty="0" smtClean="0"/>
              <a:t>, ECLAT, and FP-Growth.</a:t>
            </a:r>
          </a:p>
          <a:p>
            <a:pPr lvl="1"/>
            <a:r>
              <a:rPr lang="en-US" dirty="0" smtClean="0"/>
              <a:t>Strong points of each</a:t>
            </a:r>
          </a:p>
          <a:p>
            <a:pPr lvl="1"/>
            <a:r>
              <a:rPr lang="en-US" dirty="0" smtClean="0"/>
              <a:t>Weak points of each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12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smtClean="0"/>
              <a:t>R. </a:t>
            </a:r>
            <a:r>
              <a:rPr lang="en-US" altLang="en-US" dirty="0" smtClean="0"/>
              <a:t>Agrawal, T. </a:t>
            </a:r>
            <a:r>
              <a:rPr lang="en-US" altLang="en-US" dirty="0" err="1" smtClean="0"/>
              <a:t>Imielinski</a:t>
            </a:r>
            <a:r>
              <a:rPr lang="en-US" altLang="en-US" dirty="0" smtClean="0"/>
              <a:t>, and A. Swami, “Mining association rules between sets of items in large databases”,  in Proc. of SIGMOD'93</a:t>
            </a:r>
          </a:p>
          <a:p>
            <a:r>
              <a:rPr lang="en-US" altLang="en-US" dirty="0" smtClean="0"/>
              <a:t>R. J.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, “Efficiently mining long patterns from databases”, in Proc. of SIGMOD'98</a:t>
            </a:r>
          </a:p>
          <a:p>
            <a:r>
              <a:rPr lang="en-US" altLang="en-US" dirty="0" smtClean="0"/>
              <a:t>N. </a:t>
            </a:r>
            <a:r>
              <a:rPr lang="en-US" altLang="en-US" dirty="0" err="1" smtClean="0"/>
              <a:t>Pasquier</a:t>
            </a:r>
            <a:r>
              <a:rPr lang="en-US" altLang="en-US" dirty="0" smtClean="0"/>
              <a:t>, Y. </a:t>
            </a:r>
            <a:r>
              <a:rPr lang="en-US" altLang="en-US" dirty="0" err="1" smtClean="0"/>
              <a:t>Bastide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Taouil</a:t>
            </a:r>
            <a:r>
              <a:rPr lang="en-US" altLang="en-US" dirty="0" smtClean="0"/>
              <a:t>, and L. </a:t>
            </a:r>
            <a:r>
              <a:rPr lang="en-US" altLang="en-US" dirty="0" err="1" smtClean="0"/>
              <a:t>Lakhal</a:t>
            </a:r>
            <a:r>
              <a:rPr lang="en-US" altLang="en-US" dirty="0" smtClean="0"/>
              <a:t>, “Discovering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for association rules”, in Proc. of ICDT'99</a:t>
            </a:r>
          </a:p>
          <a:p>
            <a:r>
              <a:rPr lang="en-US" altLang="en-US" dirty="0" smtClean="0"/>
              <a:t>J. Han, H. Cheng, D. Xin, and X. Yan, “Frequent Pattern Mining: Current Status and Future Directions”, Data Mining and Knowledge Discovery, 15(1): 55-86, 2007</a:t>
            </a:r>
          </a:p>
          <a:p>
            <a:r>
              <a:rPr lang="en-US" altLang="en-US" dirty="0" smtClean="0"/>
              <a:t>R. Agrawal and R.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, “Fast algorithms for mining association rules”, VLDB'94</a:t>
            </a:r>
          </a:p>
          <a:p>
            <a:r>
              <a:rPr lang="en-US" altLang="en-US" dirty="0" smtClean="0"/>
              <a:t>A.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, and S. </a:t>
            </a:r>
            <a:r>
              <a:rPr lang="en-US" altLang="en-US" dirty="0" err="1" smtClean="0"/>
              <a:t>Navathe</a:t>
            </a:r>
            <a:r>
              <a:rPr lang="en-US" altLang="en-US" dirty="0" smtClean="0"/>
              <a:t>, “An efficient algorithm for mining association rules in large databases”, VLDB'95</a:t>
            </a:r>
          </a:p>
          <a:p>
            <a:r>
              <a:rPr lang="en-US" altLang="en-US" dirty="0" smtClean="0"/>
              <a:t>J. S. Park, M. S. Chen, and P. S. Yu, “An effective hash-based algorithm for mining association rules”, SIGMOD'95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Sarawagi</a:t>
            </a:r>
            <a:r>
              <a:rPr lang="en-US" altLang="en-US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S.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M.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and W. Li, “Parallel algorithm for discovery of association rules”, Data Mining and Knowledge Discovery, 1997</a:t>
            </a:r>
          </a:p>
          <a:p>
            <a:r>
              <a:rPr lang="en-US" altLang="en-US" dirty="0" smtClean="0"/>
              <a:t>J. Han, J. Pei, and Y. Yin, “Mining frequent patterns without candidate generation”, SIGMOD’00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8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M. J. 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 and Hsiao, “CHARM: An Efficient Algorithm for Closed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Mining”, SDM'02</a:t>
            </a:r>
          </a:p>
          <a:p>
            <a:r>
              <a:rPr lang="en-US" altLang="en-US" dirty="0" smtClean="0"/>
              <a:t>J. Wang, J. Han, and J. Pei, “CLOSET+: Searching for the Best Strategies for Mining Frequent Closed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”, KDD'03</a:t>
            </a:r>
          </a:p>
          <a:p>
            <a:r>
              <a:rPr lang="en-US" altLang="en-US" dirty="0" smtClean="0"/>
              <a:t>C. C. Aggarwal, M.A., </a:t>
            </a:r>
            <a:r>
              <a:rPr lang="en-US" altLang="en-US" dirty="0" err="1" smtClean="0"/>
              <a:t>Bhuiyan</a:t>
            </a:r>
            <a:r>
              <a:rPr lang="en-US" altLang="en-US" dirty="0" smtClean="0"/>
              <a:t>, M. A. Hasan, “Frequent Pattern Mining Algorithms: A Survey”, in Aggarwal and Han (eds.): Frequent Pattern Mining, Springer, 2014 </a:t>
            </a:r>
          </a:p>
          <a:p>
            <a:r>
              <a:rPr lang="en-US" altLang="en-US" dirty="0" smtClean="0"/>
              <a:t>C. C. Aggarwal and P. S. Yu.  A New Framework for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Generation. PODS’98</a:t>
            </a:r>
          </a:p>
          <a:p>
            <a:r>
              <a:rPr lang="en-US" altLang="en-US" dirty="0" smtClean="0"/>
              <a:t>S. 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Motwani</a:t>
            </a:r>
            <a:r>
              <a:rPr lang="en-US" altLang="en-US" dirty="0" smtClean="0"/>
              <a:t>, and C. Silverstein.   Beyond market basket: Generalizing association rules to correlations.  SIGMOD'97</a:t>
            </a:r>
          </a:p>
          <a:p>
            <a:r>
              <a:rPr lang="en-US" altLang="en-US" dirty="0" smtClean="0"/>
              <a:t>M. </a:t>
            </a:r>
            <a:r>
              <a:rPr lang="en-US" altLang="en-US" dirty="0" err="1" smtClean="0"/>
              <a:t>Klemettinen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P. </a:t>
            </a:r>
            <a:r>
              <a:rPr lang="en-US" altLang="en-US" dirty="0" err="1" smtClean="0"/>
              <a:t>Ronkainen</a:t>
            </a:r>
            <a:r>
              <a:rPr lang="en-US" altLang="en-US" dirty="0" smtClean="0"/>
              <a:t>, H.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and A. I. </a:t>
            </a:r>
            <a:r>
              <a:rPr lang="en-US" altLang="en-US" dirty="0" err="1" smtClean="0"/>
              <a:t>Verkamo</a:t>
            </a:r>
            <a:r>
              <a:rPr lang="en-US" altLang="en-US" dirty="0" smtClean="0"/>
              <a:t>.   Finding interesting rules from large sets of discovered association rules.  CIKM'94</a:t>
            </a:r>
          </a:p>
          <a:p>
            <a:r>
              <a:rPr lang="en-US" altLang="en-US" dirty="0" smtClean="0"/>
              <a:t>E. </a:t>
            </a:r>
            <a:r>
              <a:rPr lang="en-US" altLang="en-US" dirty="0" err="1" smtClean="0"/>
              <a:t>Omiecinski</a:t>
            </a:r>
            <a:r>
              <a:rPr lang="en-US" altLang="en-US" dirty="0" smtClean="0"/>
              <a:t>.   Alternative Interest Measures for Mining Associations.  TKDE’03</a:t>
            </a:r>
          </a:p>
          <a:p>
            <a:r>
              <a:rPr lang="en-US" altLang="en-US" dirty="0" smtClean="0"/>
              <a:t>P.-N. Tan, V. Kumar, and J. Srivastava.   Selecting the Right Interestingness Measure for Association Patterns.  KDD'02</a:t>
            </a:r>
          </a:p>
          <a:p>
            <a:r>
              <a:rPr lang="en-US" altLang="en-US" dirty="0" smtClean="0"/>
              <a:t>T. Wu, Y. Chen and J. Han, Re-Examination of Interestingness Measures in Pattern Mining: A Unified Framework, Data Mining and Knowledge Discovery, 21(3):371-397, 2010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37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Frequent Pattern Mining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endParaRPr lang="en-US" dirty="0" smtClean="0"/>
          </a:p>
          <a:p>
            <a:r>
              <a:rPr lang="en-US" b="1" dirty="0" smtClean="0"/>
              <a:t>ECLAT</a:t>
            </a:r>
          </a:p>
          <a:p>
            <a:r>
              <a:rPr lang="en-US" b="1" dirty="0" smtClean="0"/>
              <a:t>FP-Growth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0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Exploring Vertical Data Format: ECLAT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ECLAT (Equivalence Class Transformation): A depth-first search algorithm using set intersection [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et al. @KDD’97]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Tid</a:t>
            </a:r>
            <a:r>
              <a:rPr lang="en-US" altLang="en-US" sz="2000" dirty="0"/>
              <a:t>-List: List of transaction-ids containing an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Vertical format: t(e) = {T</a:t>
            </a:r>
            <a:r>
              <a:rPr lang="en-US" altLang="en-US" sz="2000" baseline="-25000" dirty="0"/>
              <a:t>10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, T</a:t>
            </a:r>
            <a:r>
              <a:rPr lang="en-US" altLang="en-US" sz="2000" baseline="-25000" dirty="0"/>
              <a:t>30</a:t>
            </a:r>
            <a:r>
              <a:rPr lang="en-US" altLang="en-US" sz="2000" dirty="0"/>
              <a:t>}; t(a)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/>
              <a:t>}; t(ae) = {T</a:t>
            </a:r>
            <a:r>
              <a:rPr lang="en-US" altLang="en-US" sz="2000" baseline="-25000" dirty="0"/>
              <a:t>10, </a:t>
            </a:r>
            <a:r>
              <a:rPr lang="en-US" altLang="en-US" sz="2000" dirty="0"/>
              <a:t>T</a:t>
            </a:r>
            <a:r>
              <a:rPr lang="en-US" altLang="en-US" sz="2000" baseline="-25000" dirty="0"/>
              <a:t>20</a:t>
            </a:r>
            <a:r>
              <a:rPr lang="en-US" altLang="en-US" sz="20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000" b="1" dirty="0"/>
              <a:t>Deriving frequent patterns based on vertical intersections</a:t>
            </a:r>
            <a:endParaRPr lang="en-US" altLang="en-US" sz="2000" b="1" dirty="0">
              <a:sym typeface="Symbol" pitchFamily="18" charset="2"/>
            </a:endParaRPr>
          </a:p>
          <a:p>
            <a:pPr>
              <a:lnSpc>
                <a:spcPct val="120000"/>
              </a:lnSpc>
            </a:pP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1512120" y="3838574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A transaction DB in Horizontal Data Format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10643"/>
              </p:ext>
            </p:extLst>
          </p:nvPr>
        </p:nvGraphicFramePr>
        <p:xfrm>
          <a:off x="5233220" y="4495799"/>
          <a:ext cx="2336800" cy="22256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10, 20, 30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4928420" y="3838574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rbel" charset="0"/>
                <a:ea typeface="Corbel" charset="0"/>
                <a:cs typeface="Corbel" charset="0"/>
              </a:rPr>
              <a:t>The transaction DB in Vertical Data Format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17119"/>
              </p:ext>
            </p:extLst>
          </p:nvPr>
        </p:nvGraphicFramePr>
        <p:xfrm>
          <a:off x="1816920" y="4495799"/>
          <a:ext cx="2336800" cy="14684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c, d,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a, b,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b, c, 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0" y="6460906"/>
            <a:ext cx="6553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2"/>
              </a:rPr>
              <a:t>http://www.cs.rpi.edu/~</a:t>
            </a:r>
            <a:r>
              <a:rPr lang="en-US" sz="1400" dirty="0" smtClean="0">
                <a:hlinkClick r:id="rId2"/>
              </a:rPr>
              <a:t>zaki/PaperDir/SIGKDD03-diffsets.pdf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130991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ECLAT: </a:t>
            </a:r>
            <a:r>
              <a:rPr lang="en-US" dirty="0" err="1" smtClean="0"/>
              <a:t>Diffset</a:t>
            </a:r>
            <a:r>
              <a:rPr lang="en-US" dirty="0" smtClean="0"/>
              <a:t> Based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000" dirty="0" smtClean="0">
                <a:sym typeface="Symbol" pitchFamily="18" charset="2"/>
              </a:rPr>
              <a:t>Using </a:t>
            </a:r>
            <a:r>
              <a:rPr lang="en-US" altLang="en-US" sz="2000" dirty="0" err="1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0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000" dirty="0">
                <a:sym typeface="Symbol" pitchFamily="18" charset="2"/>
              </a:rPr>
              <a:t>to </a:t>
            </a:r>
            <a:r>
              <a:rPr lang="en-US" altLang="en-US" sz="2000" dirty="0" smtClean="0">
                <a:solidFill>
                  <a:srgbClr val="C00000"/>
                </a:solidFill>
                <a:sym typeface="Symbol" pitchFamily="18" charset="2"/>
              </a:rPr>
              <a:t>accelerate</a:t>
            </a:r>
            <a:r>
              <a:rPr lang="en-US" altLang="en-US" sz="2000" dirty="0" smtClean="0">
                <a:sym typeface="Symbol" pitchFamily="18" charset="2"/>
              </a:rPr>
              <a:t> </a:t>
            </a:r>
            <a:r>
              <a:rPr lang="en-US" altLang="en-US" sz="2000" dirty="0" smtClean="0">
                <a:solidFill>
                  <a:srgbClr val="C00000"/>
                </a:solidFill>
                <a:sym typeface="Symbol" pitchFamily="18" charset="2"/>
              </a:rPr>
              <a:t>mining</a:t>
            </a:r>
            <a:endParaRPr lang="en-US" altLang="en-US" sz="2000" dirty="0">
              <a:solidFill>
                <a:srgbClr val="C00000"/>
              </a:solidFill>
              <a:sym typeface="Symbol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altLang="en-US" sz="2000" dirty="0">
                <a:sym typeface="Symbol" pitchFamily="18" charset="2"/>
              </a:rPr>
              <a:t>Only keep track of differences of </a:t>
            </a:r>
            <a:r>
              <a:rPr lang="en-US" altLang="en-US" sz="2000" dirty="0" err="1" smtClean="0">
                <a:sym typeface="Symbol" pitchFamily="18" charset="2"/>
              </a:rPr>
              <a:t>tids</a:t>
            </a:r>
            <a:endParaRPr lang="en-US" altLang="en-US" sz="20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94" y="2508577"/>
            <a:ext cx="3764756" cy="39523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48" y="3377590"/>
            <a:ext cx="3498528" cy="346722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37339" y="4772018"/>
            <a:ext cx="423514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dirty="0" smtClean="0"/>
              <a:t>CTW</a:t>
            </a:r>
            <a:endParaRPr lang="en-US" sz="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834777" y="4772018"/>
            <a:ext cx="437940" cy="2308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900" b="1" smtClean="0"/>
              <a:t>CDW</a:t>
            </a:r>
            <a:endParaRPr lang="en-US" sz="900" b="1" dirty="0"/>
          </a:p>
        </p:txBody>
      </p:sp>
      <p:sp>
        <p:nvSpPr>
          <p:cNvPr id="12" name="Rectangle 11"/>
          <p:cNvSpPr/>
          <p:nvPr/>
        </p:nvSpPr>
        <p:spPr>
          <a:xfrm>
            <a:off x="3250180" y="4443311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err="1">
                <a:solidFill>
                  <a:srgbClr val="C00000"/>
                </a:solidFill>
                <a:sym typeface="Symbol" pitchFamily="18" charset="2"/>
              </a:rPr>
              <a:t>m</a:t>
            </a:r>
            <a:r>
              <a:rPr lang="en-US" altLang="en-US" smtClean="0">
                <a:solidFill>
                  <a:srgbClr val="C00000"/>
                </a:solidFill>
                <a:sym typeface="Symbol" pitchFamily="18" charset="2"/>
              </a:rPr>
              <a:t>in_sup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 = 3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80999" y="1265456"/>
            <a:ext cx="3392128" cy="2056492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solidFill>
                  <a:schemeClr val="tx1"/>
                </a:solidFill>
              </a:rPr>
              <a:t>P: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err="1" smtClean="0">
                <a:solidFill>
                  <a:schemeClr val="tx1"/>
                </a:solidFill>
              </a:rPr>
              <a:t>itemset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X,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Y:</a:t>
            </a:r>
            <a:r>
              <a:rPr lang="zh-CN" altLang="en-US" dirty="0" smtClean="0">
                <a:solidFill>
                  <a:schemeClr val="tx1"/>
                </a:solidFill>
              </a:rPr>
              <a:t> </a:t>
            </a:r>
            <a:r>
              <a:rPr lang="en-US" altLang="zh-CN" dirty="0" smtClean="0">
                <a:solidFill>
                  <a:schemeClr val="tx1"/>
                </a:solidFill>
              </a:rPr>
              <a:t>items; d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err="1" smtClean="0">
                <a:solidFill>
                  <a:schemeClr val="tx1"/>
                </a:solidFill>
              </a:rPr>
              <a:t>diffset</a:t>
            </a:r>
            <a:r>
              <a:rPr lang="en-US" altLang="zh-CN" dirty="0" smtClean="0">
                <a:solidFill>
                  <a:schemeClr val="tx1"/>
                </a:solidFill>
              </a:rPr>
              <a:t>;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: transaction </a:t>
            </a:r>
            <a:r>
              <a:rPr lang="en-US" dirty="0" smtClean="0">
                <a:solidFill>
                  <a:schemeClr val="tx1"/>
                </a:solidFill>
              </a:rPr>
              <a:t>set/list; </a:t>
            </a:r>
            <a:r>
              <a:rPr lang="en-US" altLang="zh-CN" dirty="0" err="1" smtClean="0">
                <a:solidFill>
                  <a:schemeClr val="tx1"/>
                </a:solidFill>
              </a:rPr>
              <a:t>σ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 smtClean="0">
                <a:solidFill>
                  <a:schemeClr val="tx1"/>
                </a:solidFill>
              </a:rPr>
              <a:t>support</a:t>
            </a:r>
            <a:endParaRPr lang="zh-CN" altLang="en-US" dirty="0" smtClean="0">
              <a:solidFill>
                <a:schemeClr val="tx1"/>
              </a:solidFill>
            </a:endParaRPr>
          </a:p>
          <a:p>
            <a:r>
              <a:rPr lang="en-US" altLang="zh-CN" b="1" dirty="0">
                <a:solidFill>
                  <a:schemeClr val="tx1"/>
                </a:solidFill>
              </a:rPr>
              <a:t>d(XY)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t(X)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t(Y)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	</a:t>
            </a:r>
            <a:r>
              <a:rPr lang="en-US" altLang="zh-CN" b="1" dirty="0">
                <a:solidFill>
                  <a:schemeClr val="tx1"/>
                </a:solidFill>
              </a:rPr>
              <a:t>=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d(Y)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>
                <a:solidFill>
                  <a:schemeClr val="tx1"/>
                </a:solidFill>
              </a:rPr>
              <a:t>d(X)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en-US" altLang="zh-CN" b="1" dirty="0" smtClean="0">
                <a:solidFill>
                  <a:schemeClr val="tx1"/>
                </a:solidFill>
              </a:rPr>
              <a:t>d(PXY)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t(PY)</a:t>
            </a:r>
            <a:endParaRPr lang="zh-CN" altLang="en-US" b="1" dirty="0">
              <a:solidFill>
                <a:schemeClr val="tx1"/>
              </a:solidFill>
            </a:endParaRPr>
          </a:p>
          <a:p>
            <a:r>
              <a:rPr lang="zh-CN" altLang="en-US" b="1" dirty="0" smtClean="0">
                <a:solidFill>
                  <a:schemeClr val="tx1"/>
                </a:solidFill>
              </a:rPr>
              <a:t>	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d(PY)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 smtClean="0">
                <a:solidFill>
                  <a:schemeClr val="tx1"/>
                </a:solidFill>
              </a:rPr>
              <a:t>–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d(PX)</a:t>
            </a:r>
            <a:endParaRPr lang="zh-CN" altLang="en-US" b="1" dirty="0" smtClean="0">
              <a:solidFill>
                <a:schemeClr val="tx1"/>
              </a:solidFill>
            </a:endParaRPr>
          </a:p>
          <a:p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(PX)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err="1" smtClean="0">
                <a:solidFill>
                  <a:schemeClr val="tx1"/>
                </a:solidFill>
              </a:rPr>
              <a:t>σ</a:t>
            </a:r>
            <a:r>
              <a:rPr lang="en-US" altLang="zh-CN" b="1" dirty="0" smtClean="0">
                <a:solidFill>
                  <a:schemeClr val="tx1"/>
                </a:solidFill>
              </a:rPr>
              <a:t>(P)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mr-IN" altLang="zh-CN" b="1" dirty="0">
                <a:solidFill>
                  <a:schemeClr val="tx1"/>
                </a:solidFill>
              </a:rPr>
              <a:t>–</a:t>
            </a:r>
            <a:r>
              <a:rPr lang="zh-CN" altLang="en-US" b="1" dirty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|d(PX)|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17011" y="6181805"/>
            <a:ext cx="39869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C00000"/>
                </a:solidFill>
              </a:rPr>
              <a:t>Set minus is faster than set intersection.</a:t>
            </a:r>
          </a:p>
          <a:p>
            <a:r>
              <a:rPr lang="en-US" i="1" dirty="0" smtClean="0">
                <a:solidFill>
                  <a:srgbClr val="C00000"/>
                </a:solidFill>
              </a:rPr>
              <a:t>Set minus requires less memory space.</a:t>
            </a:r>
            <a:endParaRPr 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5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FPGrowth</a:t>
            </a:r>
            <a:r>
              <a:rPr lang="en-US" altLang="en-US" dirty="0"/>
              <a:t>: Mining Frequent Patterns by Pattern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Idea: Frequent pattern growth (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FPGrowth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Find frequent single items and partition the database based on each such item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grow frequent patterns by doing the above for each partitioned database (also called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conditional database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)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Until the resulting FP-tree is empty, or until it contains only one path—single path will generate all the combinations of its sub-paths, each of which is a frequent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pattern</a:t>
            </a: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4300" y="6398309"/>
            <a:ext cx="59507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YouTube: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  <a:hlinkClick r:id="rId2"/>
              </a:rPr>
              <a:t>https://www.youtube.com/watch?v=LXx1xKF9oDg</a:t>
            </a:r>
            <a:endParaRPr lang="en-US" altLang="en-US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Example: Construct FP-tree from a </a:t>
            </a:r>
            <a:r>
              <a:rPr lang="en-US" altLang="en-US" dirty="0" smtClean="0"/>
              <a:t>Transactional </a:t>
            </a:r>
            <a:r>
              <a:rPr lang="en-US" altLang="en-US" dirty="0"/>
              <a:t>DB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39515" y="4704848"/>
          <a:ext cx="2554868" cy="2133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1403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363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044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5813828" y="3829050"/>
            <a:ext cx="3228175" cy="2947842"/>
            <a:chOff x="6172199" y="2962813"/>
            <a:chExt cx="2420722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9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60380" y="3713533"/>
            <a:ext cx="2300270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Let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= 3</a:t>
            </a:r>
            <a:endParaRPr lang="en-US" altLang="en-US" sz="2000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Text Box 41"/>
          <p:cNvSpPr txBox="1">
            <a:spLocks noChangeArrowheads="1"/>
          </p:cNvSpPr>
          <p:nvPr/>
        </p:nvSpPr>
        <p:spPr bwMode="auto">
          <a:xfrm>
            <a:off x="23398" y="3358215"/>
            <a:ext cx="53848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Scan DB once, find single item frequent pattern: 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Sort frequent items in frequency descending order,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f-list</a:t>
            </a:r>
          </a:p>
          <a:p>
            <a:pPr eaLnBrk="1" hangingPunct="1">
              <a:spcBef>
                <a:spcPts val="600"/>
              </a:spcBef>
              <a:buClrTx/>
              <a:buSzTx/>
              <a:buFontTx/>
              <a:buAutoNum type="arabicPeriod"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Scan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DB again, construct FP-tree</a:t>
            </a:r>
          </a:p>
        </p:txBody>
      </p:sp>
      <p:sp>
        <p:nvSpPr>
          <p:cNvPr id="42" name="Text Box 42"/>
          <p:cNvSpPr txBox="1">
            <a:spLocks noChangeArrowheads="1"/>
          </p:cNvSpPr>
          <p:nvPr/>
        </p:nvSpPr>
        <p:spPr bwMode="auto">
          <a:xfrm>
            <a:off x="1732099" y="4383141"/>
            <a:ext cx="1967398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rPr>
              <a:t>F-list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= f-c-a-b-m-p</a:t>
            </a: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/>
          </p:nvPr>
        </p:nvGraphicFramePr>
        <p:xfrm>
          <a:off x="18483" y="1409794"/>
          <a:ext cx="5352741" cy="195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4167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37406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Items in the 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Ordered,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 frequent items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b, m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b</a:t>
                      </a:r>
                      <a:r>
                        <a:rPr lang="en-US" altLang="en-US" sz="1600" b="1" i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altLang="en-US" sz="1600" b="1" dirty="0" smtClean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c, b,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f, c, a, m, p</a:t>
                      </a:r>
                      <a:r>
                        <a:rPr lang="en-US" altLang="en-US" sz="1600" b="1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}</a:t>
                      </a: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454904" y="3686012"/>
            <a:ext cx="246574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f:4, a:3, c:4, b:3, m:3, p:3</a:t>
            </a:r>
          </a:p>
        </p:txBody>
      </p:sp>
      <p:sp>
        <p:nvSpPr>
          <p:cNvPr id="45" name="Freeform 31"/>
          <p:cNvSpPr>
            <a:spLocks/>
          </p:cNvSpPr>
          <p:nvPr/>
        </p:nvSpPr>
        <p:spPr bwMode="auto">
          <a:xfrm flipV="1">
            <a:off x="5899823" y="5106987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920644" y="4338320"/>
            <a:ext cx="131300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1600" dirty="0">
                <a:latin typeface="Corbel" charset="0"/>
                <a:ea typeface="Corbel" charset="0"/>
                <a:cs typeface="Corbel" charset="0"/>
              </a:rPr>
              <a:t>Header Table</a:t>
            </a:r>
          </a:p>
        </p:txBody>
      </p:sp>
      <p:sp>
        <p:nvSpPr>
          <p:cNvPr id="47" name="Text Box 42"/>
          <p:cNvSpPr txBox="1">
            <a:spLocks noChangeArrowheads="1"/>
          </p:cNvSpPr>
          <p:nvPr/>
        </p:nvSpPr>
        <p:spPr bwMode="auto">
          <a:xfrm>
            <a:off x="5813828" y="1465304"/>
            <a:ext cx="3218894" cy="147732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Answer: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f:4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, a:3, c:4, b:3, m:3,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fm: 3, cm: 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3, cp:3;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3, fam:3, </a:t>
            </a:r>
            <a:r>
              <a:rPr lang="it-IT" altLang="en-US" sz="1800" dirty="0" err="1">
                <a:latin typeface="Corbel" charset="0"/>
                <a:ea typeface="Corbel" charset="0"/>
                <a:cs typeface="Corbel" charset="0"/>
              </a:rPr>
              <a:t>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it-IT" altLang="en-US" sz="1800" dirty="0" err="1" smtClean="0">
                <a:latin typeface="Corbel" charset="0"/>
                <a:ea typeface="Corbel" charset="0"/>
                <a:cs typeface="Corbel" charset="0"/>
              </a:rPr>
              <a:t>fcam</a:t>
            </a:r>
            <a:r>
              <a:rPr lang="it-IT" altLang="en-US" sz="1800" dirty="0"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it-IT" altLang="en-US" sz="1800" dirty="0" smtClean="0">
                <a:latin typeface="Corbel" charset="0"/>
                <a:ea typeface="Corbel" charset="0"/>
                <a:cs typeface="Corbel" charset="0"/>
              </a:rPr>
              <a:t>3.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Divide and </a:t>
            </a:r>
            <a:r>
              <a:rPr lang="en-US" altLang="en-US" dirty="0" smtClean="0"/>
              <a:t>Conquer</a:t>
            </a:r>
            <a:br>
              <a:rPr lang="en-US" altLang="en-US" dirty="0" smtClean="0"/>
            </a:br>
            <a:r>
              <a:rPr lang="en-US" altLang="en-US" dirty="0" smtClean="0"/>
              <a:t>Based </a:t>
            </a:r>
            <a:r>
              <a:rPr lang="en-US" altLang="en-US" dirty="0"/>
              <a:t>on Patterns and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en-US" sz="2000" dirty="0"/>
              <a:t>Pattern mining can be partitioned according to current patterns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containing p: p’s conditional database: </a:t>
            </a:r>
            <a:r>
              <a:rPr lang="en-US" altLang="en-US" sz="2000" i="1" dirty="0"/>
              <a:t>fcam:2, cb:1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Patterns having m but no p: m’s conditional database: </a:t>
            </a:r>
            <a:r>
              <a:rPr lang="en-US" altLang="en-US" sz="2000" i="1" dirty="0"/>
              <a:t>fca:2, fcab:1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/>
              <a:t>…… ……</a:t>
            </a:r>
          </a:p>
          <a:p>
            <a:pPr>
              <a:spcBef>
                <a:spcPct val="0"/>
              </a:spcBef>
            </a:pPr>
            <a:r>
              <a:rPr lang="en-US" altLang="en-US" sz="2000" i="1" dirty="0"/>
              <a:t>p’</a:t>
            </a:r>
            <a:r>
              <a:rPr lang="en-US" altLang="ja-JP" sz="2000" dirty="0"/>
              <a:t>s conditional pattern base: </a:t>
            </a:r>
            <a:r>
              <a:rPr lang="en-US" altLang="ja-JP" sz="2000" i="1" dirty="0">
                <a:solidFill>
                  <a:srgbClr val="FF0000"/>
                </a:solidFill>
              </a:rPr>
              <a:t>transformed prefix paths</a:t>
            </a:r>
            <a:r>
              <a:rPr lang="en-US" altLang="ja-JP" sz="2000" dirty="0">
                <a:solidFill>
                  <a:srgbClr val="FF0000"/>
                </a:solidFill>
              </a:rPr>
              <a:t> </a:t>
            </a:r>
            <a:r>
              <a:rPr lang="en-US" altLang="ja-JP" sz="2000" dirty="0"/>
              <a:t>of item </a:t>
            </a:r>
            <a:r>
              <a:rPr lang="en-US" altLang="ja-JP" sz="2000" i="1" dirty="0" smtClean="0"/>
              <a:t>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00016" y="3973662"/>
          <a:ext cx="2681739" cy="2529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45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09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962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6187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912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394486" y="3168799"/>
            <a:ext cx="3228175" cy="3552676"/>
            <a:chOff x="6172200" y="2962813"/>
            <a:chExt cx="2420721" cy="3552677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229832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04358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f:4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1277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c:1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25995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p:1</a:t>
              </a:r>
            </a:p>
          </p:txBody>
        </p:sp>
        <p:cxnSp>
          <p:nvCxnSpPr>
            <p:cNvPr id="12" name="AutoShape 9"/>
            <p:cNvCxnSpPr>
              <a:cxnSpLocks noChangeShapeType="1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0"/>
            <p:cNvCxnSpPr>
              <a:cxnSpLocks noChangeShapeType="1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1"/>
            <p:cNvCxnSpPr>
              <a:cxnSpLocks noChangeShapeType="1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2"/>
            <p:cNvCxnSpPr>
              <a:cxnSpLocks noChangeShapeType="1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12773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2936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a:3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23591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b:1</a:t>
              </a:r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377684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m:2</a:t>
              </a: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3441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p:2</a:t>
              </a:r>
            </a:p>
          </p:txBody>
        </p:sp>
        <p:cxnSp>
          <p:nvCxnSpPr>
            <p:cNvPr id="24" name="AutoShape 21"/>
            <p:cNvCxnSpPr>
              <a:cxnSpLocks noChangeShapeType="1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22"/>
            <p:cNvCxnSpPr>
              <a:cxnSpLocks noChangeShapeType="1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23"/>
            <p:cNvCxnSpPr>
              <a:cxnSpLocks noChangeShapeType="1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24"/>
            <p:cNvCxnSpPr>
              <a:cxnSpLocks noChangeShapeType="1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369270" cy="338554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m:1</a:t>
              </a:r>
            </a:p>
          </p:txBody>
        </p:sp>
        <p:cxnSp>
          <p:nvCxnSpPr>
            <p:cNvPr id="29" name="AutoShape 26"/>
            <p:cNvCxnSpPr>
              <a:cxnSpLocks noChangeShapeType="1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Freeform 31"/>
          <p:cNvSpPr>
            <a:spLocks/>
          </p:cNvSpPr>
          <p:nvPr/>
        </p:nvSpPr>
        <p:spPr bwMode="auto">
          <a:xfrm flipV="1">
            <a:off x="2496083" y="4568975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1" name="Group 2"/>
          <p:cNvGrpSpPr>
            <a:grpSpLocks/>
          </p:cNvGrpSpPr>
          <p:nvPr/>
        </p:nvGrpSpPr>
        <p:grpSpPr bwMode="auto">
          <a:xfrm>
            <a:off x="6049450" y="3769453"/>
            <a:ext cx="2966555" cy="2471803"/>
            <a:chOff x="5049994" y="3327204"/>
            <a:chExt cx="2224917" cy="2471969"/>
          </a:xfrm>
        </p:grpSpPr>
        <p:sp>
          <p:nvSpPr>
            <p:cNvPr id="42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224917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 smtClean="0">
                  <a:latin typeface="Corbel" charset="0"/>
                  <a:ea typeface="Corbel" charset="0"/>
                  <a:cs typeface="Corbel" charset="0"/>
                </a:rPr>
                <a:t>Item    Conditional </a:t>
              </a: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fc:3</a:t>
              </a:r>
              <a:endParaRPr lang="en-US" altLang="en-US" sz="1600" b="1" i="1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fca:1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</a:t>
              </a:r>
              <a:r>
                <a:rPr lang="en-US" altLang="en-US" sz="1600" b="1" i="1" dirty="0" smtClean="0">
                  <a:latin typeface="Corbel" charset="0"/>
                  <a:ea typeface="Corbel" charset="0"/>
                  <a:cs typeface="Corbel" charset="0"/>
                </a:rPr>
                <a:t>        fcam:2</a:t>
              </a: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, cb:1</a:t>
              </a:r>
            </a:p>
          </p:txBody>
        </p:sp>
        <p:sp>
          <p:nvSpPr>
            <p:cNvPr id="43" name="TextBox 1"/>
            <p:cNvSpPr txBox="1">
              <a:spLocks noChangeArrowheads="1"/>
            </p:cNvSpPr>
            <p:nvPr/>
          </p:nvSpPr>
          <p:spPr bwMode="auto">
            <a:xfrm>
              <a:off x="5080001" y="3327204"/>
              <a:ext cx="210257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44" name="Text Box 39"/>
          <p:cNvSpPr txBox="1">
            <a:spLocks noChangeArrowheads="1"/>
          </p:cNvSpPr>
          <p:nvPr/>
        </p:nvSpPr>
        <p:spPr bwMode="auto">
          <a:xfrm>
            <a:off x="448374" y="3643030"/>
            <a:ext cx="1985022" cy="2585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8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2000" b="1" u="sng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01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63976" y="1685433"/>
            <a:ext cx="4480024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mine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 dirty="0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74364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513116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502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Mine Each Conditional Pattern-Base 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4968" y="4789740"/>
            <a:ext cx="8229600" cy="2460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rgbClr val="FF0000"/>
                </a:solidFill>
              </a:rPr>
              <a:t>mine(&lt;f:3, c:3, a:3&gt;|m)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mine(&lt;f:3, c:3&gt;|am)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7030A0"/>
                </a:solidFill>
              </a:rPr>
              <a:t>(fam:3) </a:t>
            </a:r>
            <a:r>
              <a:rPr lang="en-US" sz="1600" dirty="0" smtClean="0"/>
              <a:t>+ </a:t>
            </a:r>
            <a:r>
              <a:rPr lang="en-US" sz="1600" dirty="0" smtClean="0">
                <a:solidFill>
                  <a:srgbClr val="FF0000"/>
                </a:solidFill>
              </a:rPr>
              <a:t>mine (&lt;f:3&gt;|cam)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			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(fcam:3)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(cm:3)</a:t>
            </a:r>
            <a:r>
              <a:rPr lang="en-US" sz="1600" dirty="0" smtClean="0"/>
              <a:t> + </a:t>
            </a:r>
            <a:r>
              <a:rPr lang="en-US" sz="1600" dirty="0" smtClean="0">
                <a:solidFill>
                  <a:srgbClr val="FF0000"/>
                </a:solidFill>
              </a:rPr>
              <a:t>mine(&lt;f:3&gt;|cm)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lang="en-US" sz="1600" dirty="0" smtClean="0"/>
              <a:t>			</a:t>
            </a: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(fcm:3)</a:t>
            </a:r>
          </a:p>
          <a:p>
            <a:pPr marL="0" indent="0">
              <a:buNone/>
            </a:pPr>
            <a:r>
              <a:rPr lang="en-US" sz="1600" dirty="0" smtClean="0">
                <a:sym typeface="Wingdings"/>
              </a:rPr>
              <a:t>	</a:t>
            </a:r>
            <a:r>
              <a:rPr lang="en-US" sz="1600" dirty="0" smtClean="0">
                <a:solidFill>
                  <a:srgbClr val="7030A0"/>
                </a:solidFill>
              </a:rPr>
              <a:t>(fm:3)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37646" y="1687138"/>
            <a:ext cx="4678977" cy="13477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For each conditional pattern-base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Mine single-item patterns</a:t>
            </a:r>
          </a:p>
          <a:p>
            <a:pPr lvl="1"/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Construct its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cond. FP-tree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&amp; </a:t>
            </a:r>
            <a:r>
              <a:rPr lang="en-US" altLang="en-US" sz="1800" b="1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mine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it</a:t>
            </a:r>
          </a:p>
        </p:txBody>
      </p: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400621" y="1684545"/>
            <a:ext cx="4137025" cy="2471803"/>
            <a:chOff x="5080000" y="3327204"/>
            <a:chExt cx="3102769" cy="2471969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1705534" cy="1889875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u="sng" dirty="0">
                  <a:latin typeface="Corbel" charset="0"/>
                  <a:ea typeface="Corbel" charset="0"/>
                  <a:cs typeface="Corbel" charset="0"/>
                </a:rPr>
                <a:t>item	cond. pattern base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i="1" dirty="0">
                  <a:latin typeface="Corbel" charset="0"/>
                  <a:ea typeface="Corbel" charset="0"/>
                  <a:cs typeface="Corbel" charset="0"/>
                </a:rPr>
                <a:t>p	fcam:2, cb:1</a:t>
              </a:r>
            </a:p>
          </p:txBody>
        </p:sp>
        <p:sp>
          <p:nvSpPr>
            <p:cNvPr id="8" name="TextBox 55"/>
            <p:cNvSpPr txBox="1">
              <a:spLocks noChangeArrowheads="1"/>
            </p:cNvSpPr>
            <p:nvPr/>
          </p:nvSpPr>
          <p:spPr bwMode="auto">
            <a:xfrm>
              <a:off x="5080000" y="3327204"/>
              <a:ext cx="3102769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latin typeface="Corbel" charset="0"/>
                  <a:ea typeface="Corbel" charset="0"/>
                  <a:cs typeface="Corbel" charset="0"/>
                </a:rPr>
                <a:t>Conditional </a:t>
              </a:r>
              <a:r>
                <a:rPr lang="en-US" altLang="en-US" sz="1800" b="1">
                  <a:latin typeface="Corbel" charset="0"/>
                  <a:ea typeface="Corbel" charset="0"/>
                  <a:cs typeface="Corbel" charset="0"/>
                </a:rPr>
                <a:t>pattern bases</a:t>
              </a:r>
            </a:p>
          </p:txBody>
        </p:sp>
      </p:grp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008370" y="27102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fcam:2, cb:1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c: 3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008370" y="31674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en-US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fca:2, fcab:1 </a:t>
            </a:r>
            <a:r>
              <a:rPr lang="en-US" altLang="en-US" sz="18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fca</a:t>
            </a:r>
            <a:r>
              <a:rPr lang="en-US" altLang="en-US" sz="1800" b="1" i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 3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008369" y="3624657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-conditional PB: 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fca:1, f:1, c:1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ɸ</a:t>
            </a:r>
          </a:p>
        </p:txBody>
      </p:sp>
      <p:sp>
        <p:nvSpPr>
          <p:cNvPr id="12" name="Text Box 39"/>
          <p:cNvSpPr txBox="1">
            <a:spLocks noChangeArrowheads="1"/>
          </p:cNvSpPr>
          <p:nvPr/>
        </p:nvSpPr>
        <p:spPr bwMode="auto">
          <a:xfrm>
            <a:off x="2389931" y="2636367"/>
            <a:ext cx="1985022" cy="240066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600" b="1" dirty="0" err="1" smtClean="0">
                <a:latin typeface="Corbel" charset="0"/>
                <a:ea typeface="Corbel" charset="0"/>
                <a:cs typeface="Corbel" charset="0"/>
              </a:rPr>
              <a:t>min_support</a:t>
            </a:r>
            <a:r>
              <a:rPr lang="en-US" altLang="en-US" sz="16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b="1" dirty="0">
                <a:latin typeface="Corbel" charset="0"/>
                <a:ea typeface="Corbel" charset="0"/>
                <a:cs typeface="Corbel" charset="0"/>
              </a:rPr>
              <a:t>= 3</a:t>
            </a:r>
            <a:endParaRPr lang="en-US" altLang="en-US" sz="1800" b="1" u="sng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008369" y="4059850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fc:3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008369" y="4498602"/>
            <a:ext cx="4032250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18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-conditional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PB: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 </a:t>
            </a:r>
            <a:r>
              <a:rPr lang="en-US" altLang="en-US" sz="1800" b="1" dirty="0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en-US" sz="1800" b="1" i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b="1" i="1" dirty="0" smtClean="0">
                <a:latin typeface="Corbel" charset="0"/>
                <a:ea typeface="Corbel" charset="0"/>
                <a:cs typeface="Corbel" charset="0"/>
              </a:rPr>
              <a:t>f:3</a:t>
            </a:r>
            <a:endParaRPr lang="en-US" altLang="en-US" sz="1800" b="1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>
            <a:off x="2297698" y="4884735"/>
            <a:ext cx="7112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grpSp>
        <p:nvGrpSpPr>
          <p:cNvPr id="37" name="Group 5"/>
          <p:cNvGrpSpPr>
            <a:grpSpLocks/>
          </p:cNvGrpSpPr>
          <p:nvPr/>
        </p:nvGrpSpPr>
        <p:grpSpPr bwMode="auto">
          <a:xfrm>
            <a:off x="-818868" y="4235905"/>
            <a:ext cx="1557867" cy="2346325"/>
            <a:chOff x="3264" y="2736"/>
            <a:chExt cx="736" cy="1478"/>
          </a:xfrm>
        </p:grpSpPr>
        <p:grpSp>
          <p:nvGrpSpPr>
            <p:cNvPr id="38" name="Group 6"/>
            <p:cNvGrpSpPr>
              <a:grpSpLocks/>
            </p:cNvGrpSpPr>
            <p:nvPr/>
          </p:nvGrpSpPr>
          <p:grpSpPr bwMode="auto">
            <a:xfrm>
              <a:off x="3792" y="2736"/>
              <a:ext cx="208" cy="1260"/>
              <a:chOff x="2282" y="2456"/>
              <a:chExt cx="208" cy="1260"/>
            </a:xfrm>
          </p:grpSpPr>
          <p:sp>
            <p:nvSpPr>
              <p:cNvPr id="40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14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Corbel" charset="0"/>
                    <a:ea typeface="Corbel" charset="0"/>
                    <a:cs typeface="Corbel" charset="0"/>
                  </a:rPr>
                  <a:t>{}</a:t>
                </a:r>
              </a:p>
            </p:txBody>
          </p: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18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 dirty="0">
                    <a:latin typeface="Corbel" charset="0"/>
                    <a:ea typeface="Corbel" charset="0"/>
                    <a:cs typeface="Corbel" charset="0"/>
                  </a:rPr>
                  <a:t>f:3</a:t>
                </a:r>
              </a:p>
            </p:txBody>
          </p:sp>
          <p:sp>
            <p:nvSpPr>
              <p:cNvPr id="42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197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c:3</a:t>
                </a:r>
              </a:p>
            </p:txBody>
          </p:sp>
          <p:sp>
            <p:nvSpPr>
              <p:cNvPr id="43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08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i="1">
                    <a:latin typeface="Corbel" charset="0"/>
                    <a:ea typeface="Corbel" charset="0"/>
                    <a:cs typeface="Corbel" charset="0"/>
                  </a:rPr>
                  <a:t>a:3</a:t>
                </a:r>
              </a:p>
            </p:txBody>
          </p:sp>
          <p:cxnSp>
            <p:nvCxnSpPr>
              <p:cNvPr id="44" name="AutoShape 11"/>
              <p:cNvCxnSpPr>
                <a:cxnSpLocks noChangeShapeType="1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2"/>
              <p:cNvCxnSpPr>
                <a:cxnSpLocks noChangeShapeType="1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3"/>
              <p:cNvCxnSpPr>
                <a:cxnSpLocks noChangeShapeType="1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47" name="Group 14"/>
          <p:cNvGrpSpPr>
            <a:grpSpLocks/>
          </p:cNvGrpSpPr>
          <p:nvPr/>
        </p:nvGrpSpPr>
        <p:grpSpPr bwMode="auto">
          <a:xfrm>
            <a:off x="114647" y="4255104"/>
            <a:ext cx="1248703" cy="1808163"/>
            <a:chOff x="4393" y="1248"/>
            <a:chExt cx="693" cy="1139"/>
          </a:xfrm>
        </p:grpSpPr>
        <p:sp>
          <p:nvSpPr>
            <p:cNvPr id="48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17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{}</a:t>
              </a:r>
            </a:p>
          </p:txBody>
        </p:sp>
        <p:sp>
          <p:nvSpPr>
            <p:cNvPr id="49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f:3</a:t>
              </a:r>
            </a:p>
          </p:txBody>
        </p:sp>
        <p:sp>
          <p:nvSpPr>
            <p:cNvPr id="50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3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c:3</a:t>
              </a:r>
            </a:p>
          </p:txBody>
        </p:sp>
        <p:cxnSp>
          <p:nvCxnSpPr>
            <p:cNvPr id="51" name="AutoShape 18"/>
            <p:cNvCxnSpPr>
              <a:cxnSpLocks noChangeShapeType="1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AutoShape 19"/>
            <p:cNvCxnSpPr>
              <a:cxnSpLocks noChangeShapeType="1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3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 b="1" i="1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54" name="Rectangle 2"/>
          <p:cNvSpPr>
            <a:spLocks noChangeArrowheads="1"/>
          </p:cNvSpPr>
          <p:nvPr/>
        </p:nvSpPr>
        <p:spPr bwMode="auto">
          <a:xfrm>
            <a:off x="786900" y="5828315"/>
            <a:ext cx="87164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am-cond.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Rectangle 3"/>
          <p:cNvSpPr>
            <a:spLocks noChangeArrowheads="1"/>
          </p:cNvSpPr>
          <p:nvPr/>
        </p:nvSpPr>
        <p:spPr bwMode="auto">
          <a:xfrm>
            <a:off x="52992" y="6140905"/>
            <a:ext cx="9073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m-cond.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FP-tree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1602462" y="4277442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sp>
        <p:nvSpPr>
          <p:cNvPr id="57" name="Text Box 23"/>
          <p:cNvSpPr txBox="1">
            <a:spLocks noChangeArrowheads="1"/>
          </p:cNvSpPr>
          <p:nvPr/>
        </p:nvSpPr>
        <p:spPr bwMode="auto">
          <a:xfrm>
            <a:off x="1577062" y="4887042"/>
            <a:ext cx="3962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latin typeface="Corbel" charset="0"/>
                <a:ea typeface="Corbel" charset="0"/>
                <a:cs typeface="Corbel" charset="0"/>
              </a:rPr>
              <a:t>f:3</a:t>
            </a:r>
          </a:p>
        </p:txBody>
      </p:sp>
      <p:cxnSp>
        <p:nvCxnSpPr>
          <p:cNvPr id="58" name="AutoShape 24"/>
          <p:cNvCxnSpPr>
            <a:cxnSpLocks noChangeShapeType="1"/>
          </p:cNvCxnSpPr>
          <p:nvPr/>
        </p:nvCxnSpPr>
        <p:spPr bwMode="auto">
          <a:xfrm flipH="1">
            <a:off x="1811261" y="4677552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 Box 25"/>
          <p:cNvSpPr txBox="1">
            <a:spLocks noChangeArrowheads="1"/>
          </p:cNvSpPr>
          <p:nvPr/>
        </p:nvSpPr>
        <p:spPr bwMode="auto">
          <a:xfrm>
            <a:off x="1442152" y="5283917"/>
            <a:ext cx="854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414116" y="4275136"/>
            <a:ext cx="3064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orbel" charset="0"/>
                <a:ea typeface="Corbel" charset="0"/>
                <a:cs typeface="Corbel" charset="0"/>
              </a:rPr>
              <a:t>{}</a:t>
            </a:r>
          </a:p>
        </p:txBody>
      </p:sp>
      <p:cxnSp>
        <p:nvCxnSpPr>
          <p:cNvPr id="64" name="AutoShape 24"/>
          <p:cNvCxnSpPr>
            <a:cxnSpLocks noChangeShapeType="1"/>
          </p:cNvCxnSpPr>
          <p:nvPr/>
        </p:nvCxnSpPr>
        <p:spPr bwMode="auto">
          <a:xfrm>
            <a:off x="2543945" y="4631287"/>
            <a:ext cx="13763" cy="26680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170021" y="5281611"/>
            <a:ext cx="9453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Corbel" charset="0"/>
                <a:ea typeface="Corbel" charset="0"/>
                <a:cs typeface="Corbel" charset="0"/>
              </a:rPr>
              <a:t>cam-cond.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Corbel" charset="0"/>
                <a:ea typeface="Corbel" charset="0"/>
                <a:cs typeface="Corbel" charset="0"/>
              </a:rPr>
              <a:t>FP-tree</a:t>
            </a:r>
            <a:endParaRPr lang="en-US" altLang="en-US" sz="1400" i="1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597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48153</TotalTime>
  <Words>1742</Words>
  <Application>Microsoft Macintosh PowerPoint</Application>
  <PresentationFormat>On-screen Show (4:3)</PresentationFormat>
  <Paragraphs>397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Calibri</vt:lpstr>
      <vt:lpstr>Corbel</vt:lpstr>
      <vt:lpstr>Mangal</vt:lpstr>
      <vt:lpstr>MS PGothic</vt:lpstr>
      <vt:lpstr>ＭＳ ゴシック</vt:lpstr>
      <vt:lpstr>Symbol</vt:lpstr>
      <vt:lpstr>Tahoma</vt:lpstr>
      <vt:lpstr>Wingdings</vt:lpstr>
      <vt:lpstr>Wingdings 3</vt:lpstr>
      <vt:lpstr>华文楷体</vt:lpstr>
      <vt:lpstr>Office Theme</vt:lpstr>
      <vt:lpstr>Chapter 6. Frequent Pattern Mining: FP-Growth</vt:lpstr>
      <vt:lpstr>Frequent Pattern Mining Methods</vt:lpstr>
      <vt:lpstr>Exploring Vertical Data Format: ECLAT</vt:lpstr>
      <vt:lpstr>ECLAT: Diffset Based Mining</vt:lpstr>
      <vt:lpstr>FPGrowth: Mining Frequent Patterns by Pattern Growth</vt:lpstr>
      <vt:lpstr>Example: Construct FP-tree from a Transactional DB</vt:lpstr>
      <vt:lpstr>Divide and Conquer Based on Patterns and Data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Mine Each Conditional Pattern-Base Recursively</vt:lpstr>
      <vt:lpstr>A Special Case: Single Prefix Path in FP-tree</vt:lpstr>
      <vt:lpstr>Scaling FP-growth by Database Projection</vt:lpstr>
      <vt:lpstr>Discussion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2067</cp:revision>
  <cp:lastPrinted>2017-01-15T22:23:57Z</cp:lastPrinted>
  <dcterms:created xsi:type="dcterms:W3CDTF">2015-05-16T14:51:23Z</dcterms:created>
  <dcterms:modified xsi:type="dcterms:W3CDTF">2017-09-07T02:21:38Z</dcterms:modified>
</cp:coreProperties>
</file>